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601" r:id="rId3"/>
    <p:sldId id="665" r:id="rId4"/>
    <p:sldId id="590" r:id="rId5"/>
    <p:sldId id="600" r:id="rId6"/>
    <p:sldId id="664" r:id="rId7"/>
    <p:sldId id="591" r:id="rId8"/>
    <p:sldId id="670" r:id="rId9"/>
    <p:sldId id="281" r:id="rId10"/>
    <p:sldId id="667" r:id="rId11"/>
    <p:sldId id="668" r:id="rId12"/>
    <p:sldId id="658" r:id="rId13"/>
    <p:sldId id="669" r:id="rId14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0FF"/>
    <a:srgbClr val="B5D0EB"/>
    <a:srgbClr val="C5D4EA"/>
    <a:srgbClr val="B0CAFE"/>
    <a:srgbClr val="7093D2"/>
    <a:srgbClr val="80E4FD"/>
    <a:srgbClr val="BFFDBD"/>
    <a:srgbClr val="AEFFFF"/>
    <a:srgbClr val="2ABAEF"/>
    <a:srgbClr val="9EE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FD6DF4-CD59-3BD8-7AA2-553E24972027}">
  <a:tblStyle styleId="{A2FD6DF4-CD59-3BD8-7AA2-553E24972027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88497" autoAdjust="0"/>
  </p:normalViewPr>
  <p:slideViewPr>
    <p:cSldViewPr>
      <p:cViewPr varScale="1">
        <p:scale>
          <a:sx n="66" d="100"/>
          <a:sy n="66" d="100"/>
        </p:scale>
        <p:origin x="8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BC229-16A4-4826-9ABD-A870BDB69EDD}" type="datetimeFigureOut">
              <a:rPr lang="de-CH" smtClean="0"/>
              <a:t>04.09.2024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01DEE-98C2-43AC-B4B1-A21BA5A7BEF1}" type="slidenum">
              <a:rPr lang="de-CH" smtClean="0"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213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D610B-69EB-905D-7044-807047279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BBA67F6-C11A-D94A-1C45-EEEA668651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5148BBB-CAFA-81EA-55EC-449235D833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0627D6-C743-8FBD-C557-CBF086A1A9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01DEE-98C2-43AC-B4B1-A21BA5A7BEF1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764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Página 12 – Part_1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01DEE-98C2-43AC-B4B1-A21BA5A7BEF1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3226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Página 12 – Part_1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01DEE-98C2-43AC-B4B1-A21BA5A7BEF1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711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Content"/>
          <p:cNvSpPr txBox="1"/>
          <p:nvPr userDrawn="1"/>
        </p:nvSpPr>
        <p:spPr bwMode="auto">
          <a:xfrm>
            <a:off x="445092" y="819202"/>
            <a:ext cx="3004027" cy="97462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sz="6000"/>
              <a:t>Content</a:t>
            </a:r>
            <a:endParaRPr/>
          </a:p>
        </p:txBody>
      </p:sp>
      <p:sp>
        <p:nvSpPr>
          <p:cNvPr id="8" name="Content"/>
          <p:cNvSpPr txBox="1"/>
          <p:nvPr userDrawn="1"/>
        </p:nvSpPr>
        <p:spPr bwMode="auto">
          <a:xfrm>
            <a:off x="597492" y="971602"/>
            <a:ext cx="3004027" cy="97462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sz="6000"/>
              <a:t>Content</a:t>
            </a:r>
            <a:endParaRPr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6CB4B4D-7CA3-9044-876B-883B54F8677D}" type="slidenum">
              <a:rPr lang="de-CH"/>
              <a:t>‹Nº›</a:t>
            </a:fld>
            <a:endParaRPr lang="de-CH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234000" y="280800"/>
            <a:ext cx="10985500" cy="716582"/>
          </a:xfrm>
        </p:spPr>
        <p:txBody>
          <a:bodyPr anchor="ctr" anchorCtr="0"/>
          <a:lstStyle>
            <a:lvl1pPr>
              <a:defRPr>
                <a:solidFill>
                  <a:srgbClr val="1A384E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de-CH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titel"/>
          <p:cNvSpPr txBox="1">
            <a:spLocks noGrp="1"/>
          </p:cNvSpPr>
          <p:nvPr>
            <p:ph type="title" hasCustomPrompt="1"/>
          </p:nvPr>
        </p:nvSpPr>
        <p:spPr bwMode="auto"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pPr>
              <a:defRPr/>
            </a:pPr>
            <a:r>
              <a:t>Folientitel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 hasCustomPrompt="1"/>
          </p:nvPr>
        </p:nvSpPr>
        <p:spPr bwMode="auto"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pPr>
              <a:defRPr/>
            </a:pPr>
            <a:r>
              <a:t>Text für Folienpunkt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7" name="Rechteck"/>
          <p:cNvSpPr/>
          <p:nvPr userDrawn="1"/>
        </p:nvSpPr>
        <p:spPr bwMode="auto">
          <a:xfrm>
            <a:off x="0" y="6367893"/>
            <a:ext cx="12193753" cy="490107"/>
          </a:xfrm>
          <a:prstGeom prst="rect">
            <a:avLst/>
          </a:prstGeom>
          <a:solidFill>
            <a:srgbClr val="F0F0F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 sz="1600"/>
          </a:p>
        </p:txBody>
      </p:sp>
      <p:sp>
        <p:nvSpPr>
          <p:cNvPr id="9" name="| Author | Actual section of the presentation"/>
          <p:cNvSpPr txBox="1"/>
          <p:nvPr userDrawn="1"/>
        </p:nvSpPr>
        <p:spPr bwMode="auto">
          <a:xfrm>
            <a:off x="519763" y="6466549"/>
            <a:ext cx="5452411" cy="25135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defRPr sz="2600">
                <a:solidFill>
                  <a:srgbClr val="3E83B2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algn="l">
              <a:defRPr/>
            </a:pPr>
            <a:r>
              <a:rPr sz="1300" dirty="0"/>
              <a:t>| </a:t>
            </a:r>
            <a:r>
              <a:rPr lang="de-CH" sz="1300" dirty="0"/>
              <a:t>SECO Consulting Services </a:t>
            </a:r>
            <a:r>
              <a:rPr lang="de-CH" sz="1300" dirty="0" err="1"/>
              <a:t>for</a:t>
            </a:r>
            <a:r>
              <a:rPr lang="de-CH" sz="1300" dirty="0"/>
              <a:t> Cadastre </a:t>
            </a:r>
            <a:r>
              <a:rPr sz="1300" dirty="0"/>
              <a:t>| </a:t>
            </a:r>
            <a:r>
              <a:rPr lang="de-DE" sz="1300" dirty="0"/>
              <a:t>Information Swiss </a:t>
            </a:r>
            <a:r>
              <a:rPr lang="de-DE" sz="1300" dirty="0" err="1"/>
              <a:t>Experts</a:t>
            </a:r>
            <a:endParaRPr sz="1300" dirty="0"/>
          </a:p>
        </p:txBody>
      </p:sp>
      <p:sp>
        <p:nvSpPr>
          <p:cNvPr id="10" name="Foliennummer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89931" y="6440900"/>
            <a:ext cx="513319" cy="302647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3E83B2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fld id="{2AF5163B-E8FD-4607-9224-21842DA39860}" type="slidenum">
              <a:rPr lang="de-CH"/>
              <a:t>‹Nº›</a:t>
            </a:fld>
            <a:endParaRPr lang="de-CH"/>
          </a:p>
        </p:txBody>
      </p:sp>
      <p:sp>
        <p:nvSpPr>
          <p:cNvPr id="4" name="| Author | Actual section of the presentation">
            <a:extLst>
              <a:ext uri="{FF2B5EF4-FFF2-40B4-BE49-F238E27FC236}">
                <a16:creationId xmlns:a16="http://schemas.microsoft.com/office/drawing/2014/main" id="{AF0611AF-3996-4E7E-D2E4-E059589FD443}"/>
              </a:ext>
            </a:extLst>
          </p:cNvPr>
          <p:cNvSpPr txBox="1"/>
          <p:nvPr userDrawn="1"/>
        </p:nvSpPr>
        <p:spPr bwMode="auto">
          <a:xfrm>
            <a:off x="6600056" y="6466549"/>
            <a:ext cx="5452411" cy="25135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defRPr sz="2600">
                <a:solidFill>
                  <a:srgbClr val="3E83B2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algn="r">
              <a:defRPr/>
            </a:pPr>
            <a:r>
              <a:rPr lang="de-CH" sz="1300" dirty="0" err="1"/>
              <a:t>Consortium</a:t>
            </a:r>
            <a:r>
              <a:rPr lang="de-CH" sz="1300" dirty="0"/>
              <a:t> Swiss Land Management Network</a:t>
            </a:r>
            <a:endParaRPr sz="13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marL="0" marR="0" indent="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000" b="0" i="0" u="none" strike="noStrike" cap="none" spc="-85">
          <a:solidFill>
            <a:srgbClr val="002060"/>
          </a:solidFill>
          <a:latin typeface="CircularXX TT"/>
          <a:ea typeface="+mn-ea"/>
          <a:cs typeface="CircularXX TT"/>
        </a:defRPr>
      </a:lvl1pPr>
      <a:lvl2pPr marL="0" marR="0" indent="2286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2pPr>
      <a:lvl3pPr marL="0" marR="0" indent="4572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3pPr>
      <a:lvl4pPr marL="0" marR="0" indent="6858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4pPr>
      <a:lvl5pPr marL="0" marR="0" indent="9144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5pPr>
      <a:lvl6pPr marL="0" marR="0" indent="11430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6pPr>
      <a:lvl7pPr marL="0" marR="0" indent="13716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7pPr>
      <a:lvl8pPr marL="0" marR="0" indent="16002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8pPr>
      <a:lvl9pPr marL="0" marR="0" indent="18288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9pPr>
    </p:titleStyle>
    <p:bodyStyle>
      <a:lvl1pPr marL="3048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1pPr>
      <a:lvl2pPr marL="6096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2pPr>
      <a:lvl3pPr marL="9144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3pPr>
      <a:lvl4pPr marL="12192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4pPr>
      <a:lvl5pPr marL="15240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5pPr>
      <a:lvl6pPr marL="18288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6pPr>
      <a:lvl7pPr marL="21336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7pPr>
      <a:lvl8pPr marL="24384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8pPr>
      <a:lvl9pPr marL="27432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marR="0" indent="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2286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4572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6858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9144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11430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13716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16002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18288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Himmel, draußen, Stadt, Tag enthält.&#10;&#10;Automatisch generierte Beschreibu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E83B2">
                <a:tint val="45000"/>
                <a:satMod val="400000"/>
              </a:srgbClr>
            </a:duotone>
          </a:blip>
          <a:srcRect t="21729" r="7176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0" y="0"/>
            <a:ext cx="12192000" cy="1256145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FFFFFF"/>
            </a:solidFill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CH" sz="3200" b="0" i="0" u="none" strike="noStrike" cap="none" spc="0">
              <a:ln>
                <a:noFill/>
              </a:ln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47" name="Lorenz Jenni, Ohio, 24.12.2020"/>
          <p:cNvSpPr txBox="1"/>
          <p:nvPr/>
        </p:nvSpPr>
        <p:spPr bwMode="auto">
          <a:xfrm>
            <a:off x="717980" y="2648621"/>
            <a:ext cx="10429323" cy="2975173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61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l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CH" sz="4000" b="1" i="0" u="none" strike="noStrike" cap="none" spc="0" dirty="0">
              <a:ln>
                <a:noFill/>
              </a:ln>
              <a:solidFill>
                <a:srgbClr val="FFFFFF"/>
              </a:solidFill>
              <a:latin typeface="CircularXX TT"/>
              <a:cs typeface="Circular Pro Book"/>
            </a:endParaRPr>
          </a:p>
          <a:p>
            <a:pPr defTabSz="1219169">
              <a:defRPr/>
            </a:pPr>
            <a:endParaRPr lang="es-ES" sz="5400" b="0" i="0" u="none" strike="noStrike" cap="none" spc="0" dirty="0">
              <a:ln>
                <a:noFill/>
              </a:ln>
              <a:solidFill>
                <a:srgbClr val="FFFFFF"/>
              </a:solidFill>
              <a:latin typeface="CircularXX TT"/>
              <a:cs typeface="CircularXX TT"/>
            </a:endParaRPr>
          </a:p>
          <a:p>
            <a:pPr defTabSz="1219169">
              <a:defRPr/>
            </a:pPr>
            <a:r>
              <a:rPr lang="es-ES" sz="32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CircularXX TT"/>
                <a:cs typeface="CircularXX TT"/>
              </a:rPr>
              <a:t>Marco para la Gestión y Gobierno de Datos en el OUN</a:t>
            </a:r>
          </a:p>
          <a:p>
            <a:pPr defTabSz="1219169">
              <a:defRPr/>
            </a:pPr>
            <a:r>
              <a:rPr lang="es-ES" sz="3200" b="0" dirty="0">
                <a:latin typeface="CircularXX TT"/>
                <a:cs typeface="CircularXX TT"/>
              </a:rPr>
              <a:t>Actualización de la Guía</a:t>
            </a:r>
            <a:endParaRPr lang="es-ES" sz="2800" b="0" i="0" u="none" strike="noStrike" cap="none" spc="0" dirty="0">
              <a:ln>
                <a:noFill/>
              </a:ln>
              <a:solidFill>
                <a:srgbClr val="FFFFFF"/>
              </a:solidFill>
              <a:latin typeface="CircularXX TT"/>
              <a:cs typeface="CircularXX TT"/>
            </a:endParaRPr>
          </a:p>
          <a:p>
            <a:pPr marL="0" marR="0" lvl="0" indent="0" algn="l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3200" b="0" i="0" u="none" strike="noStrike" cap="none" spc="0" dirty="0">
              <a:ln>
                <a:noFill/>
              </a:ln>
              <a:solidFill>
                <a:srgbClr val="FFFFFF"/>
              </a:solidFill>
              <a:latin typeface="CircularXX TT"/>
              <a:cs typeface="CircularXX TT"/>
            </a:endParaRPr>
          </a:p>
        </p:txBody>
      </p:sp>
      <p:sp>
        <p:nvSpPr>
          <p:cNvPr id="148" name="Länzscape of northern countries"/>
          <p:cNvSpPr txBox="1"/>
          <p:nvPr/>
        </p:nvSpPr>
        <p:spPr bwMode="auto">
          <a:xfrm>
            <a:off x="710338" y="2154772"/>
            <a:ext cx="11074293" cy="128240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lvl1pPr algn="l">
              <a:defRPr sz="105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l" defTabSz="1219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«Consulting Services </a:t>
            </a:r>
            <a:r>
              <a:rPr kumimoji="0" lang="de-CH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for</a:t>
            </a:r>
            <a:r>
              <a:rPr kumimoji="0" lang="de-C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 Swiss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Accompanying Measures (SAM) in SECO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Cadastre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 </a:t>
            </a:r>
            <a:r>
              <a:rPr kumimoji="0" lang="de-C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Projects»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" y="219551"/>
            <a:ext cx="3548191" cy="72886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153489" y="259870"/>
            <a:ext cx="730244" cy="849121"/>
          </a:xfrm>
          <a:prstGeom prst="rect">
            <a:avLst/>
          </a:prstGeom>
        </p:spPr>
      </p:pic>
      <p:pic>
        <p:nvPicPr>
          <p:cNvPr id="16" name="Imagen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561189" y="423527"/>
            <a:ext cx="3109626" cy="3906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662040" y="191501"/>
            <a:ext cx="1817988" cy="91748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 bwMode="auto">
          <a:xfrm>
            <a:off x="710339" y="6325687"/>
            <a:ext cx="548023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8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CircularXX TT"/>
              </a:rPr>
              <a:t>SLM Swiss Land Management Foundation</a:t>
            </a:r>
            <a:endParaRPr lang="en-GB" sz="1800" b="0" i="0" u="none" strike="noStrike" cap="none" spc="0">
              <a:ln>
                <a:noFill/>
              </a:ln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73988" y="6233652"/>
            <a:ext cx="557857" cy="557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C3A017F-B23A-074A-B59E-73ECB6CF2E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de-CH" smtClean="0"/>
              <a:t>10</a:t>
            </a:fld>
            <a:endParaRPr lang="de-CH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990AB6A-85F4-FB4A-FFD5-61327628B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Casos de la Unidad del Negocio (CUN) del OUN</a:t>
            </a:r>
          </a:p>
        </p:txBody>
      </p:sp>
      <p:pic>
        <p:nvPicPr>
          <p:cNvPr id="4" name="image7.png">
            <a:extLst>
              <a:ext uri="{FF2B5EF4-FFF2-40B4-BE49-F238E27FC236}">
                <a16:creationId xmlns:a16="http://schemas.microsoft.com/office/drawing/2014/main" id="{7043E81B-6DE8-DC5E-A2A6-798C0C3CFD0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13421" y="1193195"/>
            <a:ext cx="9165158" cy="511256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40292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EE6D3E5-55B7-76E8-C16B-546CE290E4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de-CH" smtClean="0"/>
              <a:t>11</a:t>
            </a:fld>
            <a:endParaRPr lang="de-CH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AC19719-EA51-D63A-F726-0AA0A8A1D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Estructura Plataforma OUN</a:t>
            </a:r>
          </a:p>
        </p:txBody>
      </p:sp>
      <p:pic>
        <p:nvPicPr>
          <p:cNvPr id="4" name="image3.png">
            <a:extLst>
              <a:ext uri="{FF2B5EF4-FFF2-40B4-BE49-F238E27FC236}">
                <a16:creationId xmlns:a16="http://schemas.microsoft.com/office/drawing/2014/main" id="{AF500F10-0BE3-E21E-1C4D-A72408392584}"/>
              </a:ext>
            </a:extLst>
          </p:cNvPr>
          <p:cNvPicPr/>
          <p:nvPr/>
        </p:nvPicPr>
        <p:blipFill>
          <a:blip r:embed="rId2"/>
          <a:srcRect b="2273"/>
          <a:stretch>
            <a:fillRect/>
          </a:stretch>
        </p:blipFill>
        <p:spPr>
          <a:xfrm>
            <a:off x="1081373" y="1111150"/>
            <a:ext cx="10029254" cy="523993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42906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04E6D57-8C1D-EECA-89FE-C853B93321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de-CH" smtClean="0"/>
              <a:t>12</a:t>
            </a:fld>
            <a:endParaRPr lang="de-CH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9A3909-9800-5483-B934-1D500028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3" y="1156926"/>
            <a:ext cx="3620383" cy="5152394"/>
          </a:xfrm>
          <a:prstGeom prst="rect">
            <a:avLst/>
          </a:prstGeom>
        </p:spPr>
      </p:pic>
      <p:sp>
        <p:nvSpPr>
          <p:cNvPr id="6" name="Content">
            <a:extLst>
              <a:ext uri="{FF2B5EF4-FFF2-40B4-BE49-F238E27FC236}">
                <a16:creationId xmlns:a16="http://schemas.microsoft.com/office/drawing/2014/main" id="{9CEE58C0-C8BD-5ED6-2974-6D483A205AAA}"/>
              </a:ext>
            </a:extLst>
          </p:cNvPr>
          <p:cNvSpPr txBox="1"/>
          <p:nvPr/>
        </p:nvSpPr>
        <p:spPr bwMode="auto">
          <a:xfrm>
            <a:off x="346590" y="422229"/>
            <a:ext cx="9778136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Estándares</a:t>
            </a:r>
            <a:endParaRPr lang="es-ES" sz="800" dirty="0"/>
          </a:p>
        </p:txBody>
      </p:sp>
      <p:sp>
        <p:nvSpPr>
          <p:cNvPr id="7" name="Diagrama de flujo: proceso 6">
            <a:extLst>
              <a:ext uri="{FF2B5EF4-FFF2-40B4-BE49-F238E27FC236}">
                <a16:creationId xmlns:a16="http://schemas.microsoft.com/office/drawing/2014/main" id="{A41934E8-F561-BC92-D4CB-DB32E08E0BD8}"/>
              </a:ext>
            </a:extLst>
          </p:cNvPr>
          <p:cNvSpPr/>
          <p:nvPr/>
        </p:nvSpPr>
        <p:spPr bwMode="auto">
          <a:xfrm>
            <a:off x="3956847" y="309993"/>
            <a:ext cx="8135800" cy="3096344"/>
          </a:xfrm>
          <a:prstGeom prst="flowChartProcess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ircularXX TT" panose="020B0504010101010104" pitchFamily="34" charset="0"/>
                <a:cs typeface="CircularXX TT" panose="020B0504010101010104" pitchFamily="34" charset="0"/>
              </a:rPr>
              <a:t>Enmarcar los lineamientos en normas ISO: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latin typeface="CircularXX TT" panose="020B0504010101010104" pitchFamily="34" charset="0"/>
                <a:cs typeface="CircularXX TT" panose="020B0504010101010104" pitchFamily="34" charset="0"/>
              </a:rPr>
              <a:t>ISO 19100 Información Geográfica y Geomática y Modelos de Calidad: Especificaciones Técnicas y Calidad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ircularXX TT" panose="020B0504010101010104" pitchFamily="34" charset="0"/>
                <a:cs typeface="CircularXX TT" panose="020B0504010101010104" pitchFamily="34" charset="0"/>
              </a:rPr>
              <a:t>Orientar las especificaciones técnicas a la gestión de la información por modelos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ircularXX TT" panose="020B0504010101010104" pitchFamily="34" charset="0"/>
                <a:cs typeface="CircularXX TT" panose="020B0504010101010104" pitchFamily="34" charset="0"/>
              </a:rPr>
              <a:t>Vincular indicadores territoriales con OUN y estrategia para publicar información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ircularXX TT" panose="020B0504010101010104" pitchFamily="34" charset="0"/>
                <a:cs typeface="CircularXX TT" panose="020B0504010101010104" pitchFamily="34" charset="0"/>
              </a:rPr>
              <a:t>Orientar a un modelo basado en servicios web y los principios de una IDE: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latin typeface="CircularXX TT" panose="020B0504010101010104" pitchFamily="34" charset="0"/>
                <a:cs typeface="CircularXX TT" panose="020B0504010101010104" pitchFamily="34" charset="0"/>
              </a:rPr>
              <a:t>Principio del dato único, principio de responsabilidad única y libertad de método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1DF087-1CD2-62E7-45E5-1ED66306C7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44" b="14066"/>
          <a:stretch/>
        </p:blipFill>
        <p:spPr>
          <a:xfrm>
            <a:off x="5735960" y="3733123"/>
            <a:ext cx="5763429" cy="2376264"/>
          </a:xfrm>
          <a:prstGeom prst="rect">
            <a:avLst/>
          </a:prstGeom>
        </p:spPr>
      </p:pic>
      <p:sp>
        <p:nvSpPr>
          <p:cNvPr id="8" name="Flecha: a la izquierda y derecha 7">
            <a:extLst>
              <a:ext uri="{FF2B5EF4-FFF2-40B4-BE49-F238E27FC236}">
                <a16:creationId xmlns:a16="http://schemas.microsoft.com/office/drawing/2014/main" id="{7E75AF60-0255-60B8-2B4C-B2DDCD7D57E9}"/>
              </a:ext>
            </a:extLst>
          </p:cNvPr>
          <p:cNvSpPr/>
          <p:nvPr/>
        </p:nvSpPr>
        <p:spPr bwMode="auto">
          <a:xfrm>
            <a:off x="3899756" y="4365104"/>
            <a:ext cx="1656184" cy="504056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6625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69E1E49-F98E-F9FE-90C4-AD562E786E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de-CH" smtClean="0"/>
              <a:t>13</a:t>
            </a:fld>
            <a:endParaRPr lang="de-CH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86005DB-ABFD-712E-DE7D-E963EC0C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Propuesta de Pasos</a:t>
            </a:r>
          </a:p>
        </p:txBody>
      </p:sp>
      <p:sp>
        <p:nvSpPr>
          <p:cNvPr id="8" name="Diagrama de flujo: proceso 7">
            <a:extLst>
              <a:ext uri="{FF2B5EF4-FFF2-40B4-BE49-F238E27FC236}">
                <a16:creationId xmlns:a16="http://schemas.microsoft.com/office/drawing/2014/main" id="{6C4D6F99-406C-6F74-CEE2-138E5EF93C9A}"/>
              </a:ext>
            </a:extLst>
          </p:cNvPr>
          <p:cNvSpPr/>
          <p:nvPr/>
        </p:nvSpPr>
        <p:spPr bwMode="auto">
          <a:xfrm>
            <a:off x="486022" y="1484784"/>
            <a:ext cx="11219956" cy="360040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ircularXX TT" panose="020B0504010101010104" pitchFamily="34" charset="0"/>
                <a:cs typeface="CircularXX TT" panose="020B0504010101010104" pitchFamily="34" charset="0"/>
              </a:rPr>
              <a:t>Conformar el equipo de trabajo SAM – OUN para revisión y actualización de la guía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ircularXX TT" panose="020B0504010101010104" pitchFamily="34" charset="0"/>
                <a:cs typeface="CircularXX TT" panose="020B0504010101010104" pitchFamily="34" charset="0"/>
              </a:rPr>
              <a:t>Disponer de la última versión para revisión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ircularXX TT" panose="020B0504010101010104" pitchFamily="34" charset="0"/>
                <a:cs typeface="CircularXX TT" panose="020B0504010101010104" pitchFamily="34" charset="0"/>
              </a:rPr>
              <a:t>Revisar el alcance y enmarcar en una guía, lineamientos, buena práctica o especificación técnica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ircularXX TT" panose="020B0504010101010104" pitchFamily="34" charset="0"/>
                <a:cs typeface="CircularXX TT" panose="020B0504010101010104" pitchFamily="34" charset="0"/>
              </a:rPr>
              <a:t>Definir que normas puedes ayudarnos a la estandarización del documento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ircularXX TT" panose="020B0504010101010104" pitchFamily="34" charset="0"/>
                <a:cs typeface="CircularXX TT" panose="020B0504010101010104" pitchFamily="34" charset="0"/>
              </a:rPr>
              <a:t>Insertar el documento en el marco de la Estrategia de Gobierno y Gestión de Datos para el OUN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ircularXX TT" panose="020B0504010101010104" pitchFamily="34" charset="0"/>
                <a:cs typeface="CircularXX TT" panose="020B0504010101010104" pitchFamily="34" charset="0"/>
              </a:rPr>
              <a:t>Establecer la estrategia de adopción de LADM para Perú en el documento y el OUN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CircularXX TT" panose="020B0504010101010104" pitchFamily="34" charset="0"/>
                <a:cs typeface="CircularXX TT" panose="020B0504010101010104" pitchFamily="34" charset="0"/>
              </a:rPr>
              <a:t>Revisar y proponer ajustes a las versiones del documento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>
              <a:latin typeface="CircularXX TT" panose="020B0504010101010104" pitchFamily="34" charset="0"/>
              <a:cs typeface="CircularXX TT" panose="020B05040101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2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15F465A-5EA6-354C-BDEC-BCBBAF6D81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de-CH" smtClean="0"/>
              <a:t>2</a:t>
            </a:fld>
            <a:endParaRPr lang="de-CH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AC567B5-5622-97E8-D1E0-95CFFCBD143E}"/>
              </a:ext>
            </a:extLst>
          </p:cNvPr>
          <p:cNvSpPr/>
          <p:nvPr/>
        </p:nvSpPr>
        <p:spPr>
          <a:xfrm>
            <a:off x="420495" y="4868230"/>
            <a:ext cx="11488737" cy="635000"/>
          </a:xfrm>
          <a:prstGeom prst="rect">
            <a:avLst/>
          </a:prstGeom>
          <a:solidFill>
            <a:srgbClr val="D4A8AD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Monitoreo y Seguimiento Gobierno de Datos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E52BCF6-4CA5-66D7-9A5E-37FF4B1CF03B}"/>
              </a:ext>
            </a:extLst>
          </p:cNvPr>
          <p:cNvSpPr/>
          <p:nvPr/>
        </p:nvSpPr>
        <p:spPr>
          <a:xfrm>
            <a:off x="8286557" y="1717043"/>
            <a:ext cx="3622675" cy="3046412"/>
          </a:xfrm>
          <a:prstGeom prst="rect">
            <a:avLst/>
          </a:prstGeom>
          <a:solidFill>
            <a:srgbClr val="97AA7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70E794B-9E3D-42DC-FA5A-27F5CF67047C}"/>
              </a:ext>
            </a:extLst>
          </p:cNvPr>
          <p:cNvSpPr/>
          <p:nvPr/>
        </p:nvSpPr>
        <p:spPr>
          <a:xfrm>
            <a:off x="4568632" y="1712280"/>
            <a:ext cx="3616325" cy="3051175"/>
          </a:xfrm>
          <a:prstGeom prst="rect">
            <a:avLst/>
          </a:prstGeom>
          <a:solidFill>
            <a:srgbClr val="BAD0E9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6E0763B-16A1-DD10-759F-94E25E2C2018}"/>
              </a:ext>
            </a:extLst>
          </p:cNvPr>
          <p:cNvSpPr/>
          <p:nvPr/>
        </p:nvSpPr>
        <p:spPr>
          <a:xfrm>
            <a:off x="420495" y="1717043"/>
            <a:ext cx="4037012" cy="3052762"/>
          </a:xfrm>
          <a:prstGeom prst="rect">
            <a:avLst/>
          </a:prstGeom>
          <a:solidFill>
            <a:srgbClr val="FDDD2E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464B25-5520-49A8-CC8C-9A3B2D12A1D2}"/>
              </a:ext>
            </a:extLst>
          </p:cNvPr>
          <p:cNvSpPr/>
          <p:nvPr/>
        </p:nvSpPr>
        <p:spPr>
          <a:xfrm>
            <a:off x="420495" y="1156655"/>
            <a:ext cx="4037012" cy="487363"/>
          </a:xfrm>
          <a:prstGeom prst="rect">
            <a:avLst/>
          </a:prstGeom>
          <a:solidFill>
            <a:srgbClr val="FDDD2E"/>
          </a:solidFill>
          <a:ln w="127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DE CAPACIDADES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A10F838-02BE-0115-B0F4-98E205295877}"/>
              </a:ext>
            </a:extLst>
          </p:cNvPr>
          <p:cNvSpPr/>
          <p:nvPr/>
        </p:nvSpPr>
        <p:spPr>
          <a:xfrm>
            <a:off x="4560695" y="1158243"/>
            <a:ext cx="3629025" cy="487362"/>
          </a:xfrm>
          <a:prstGeom prst="rect">
            <a:avLst/>
          </a:prstGeom>
          <a:solidFill>
            <a:srgbClr val="3E83B2"/>
          </a:solidFill>
          <a:ln w="127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27E5C73-60D4-03EA-6A38-EC0A8B79EE79}"/>
              </a:ext>
            </a:extLst>
          </p:cNvPr>
          <p:cNvSpPr/>
          <p:nvPr/>
        </p:nvSpPr>
        <p:spPr>
          <a:xfrm>
            <a:off x="8294495" y="1156655"/>
            <a:ext cx="3611562" cy="487363"/>
          </a:xfrm>
          <a:prstGeom prst="rect">
            <a:avLst/>
          </a:prstGeom>
          <a:solidFill>
            <a:srgbClr val="97AA71"/>
          </a:solidFill>
          <a:ln w="127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DE DATOS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19B0D4D-3ACC-5D25-45EF-51A4DCFA2A15}"/>
              </a:ext>
            </a:extLst>
          </p:cNvPr>
          <p:cNvSpPr/>
          <p:nvPr/>
        </p:nvSpPr>
        <p:spPr>
          <a:xfrm>
            <a:off x="431607" y="1788480"/>
            <a:ext cx="4025900" cy="461963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Experiencias Catastro Urbano en Suiza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DC4671C-BF40-3C4C-EAB2-078786D6135E}"/>
              </a:ext>
            </a:extLst>
          </p:cNvPr>
          <p:cNvSpPr/>
          <p:nvPr/>
        </p:nvSpPr>
        <p:spPr>
          <a:xfrm>
            <a:off x="431607" y="2337755"/>
            <a:ext cx="4025900" cy="469900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Seminarios especializados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FA2BBD0-FB1B-EA9C-AD2D-B1C66EF8593C}"/>
              </a:ext>
            </a:extLst>
          </p:cNvPr>
          <p:cNvSpPr/>
          <p:nvPr/>
        </p:nvSpPr>
        <p:spPr>
          <a:xfrm>
            <a:off x="420495" y="5587368"/>
            <a:ext cx="11503025" cy="636587"/>
          </a:xfrm>
          <a:prstGeom prst="rect">
            <a:avLst/>
          </a:prstGeom>
          <a:solidFill>
            <a:srgbClr val="991D2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DE GOBIERNO Y GESTIÓN DE DATOS EN CATASTRO URBANO</a:t>
            </a:r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CF81F517-3DB3-3D75-5802-65BF562FFC4F}"/>
              </a:ext>
            </a:extLst>
          </p:cNvPr>
          <p:cNvSpPr/>
          <p:nvPr/>
        </p:nvSpPr>
        <p:spPr>
          <a:xfrm>
            <a:off x="5849744" y="5454749"/>
            <a:ext cx="1044575" cy="315913"/>
          </a:xfrm>
          <a:prstGeom prst="downArrow">
            <a:avLst/>
          </a:prstGeom>
          <a:solidFill>
            <a:srgbClr val="D4A8AD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27B3D724-FE44-8C30-60B1-19B88E891B6F}"/>
              </a:ext>
            </a:extLst>
          </p:cNvPr>
          <p:cNvSpPr/>
          <p:nvPr/>
        </p:nvSpPr>
        <p:spPr>
          <a:xfrm>
            <a:off x="1914332" y="4697263"/>
            <a:ext cx="1042988" cy="315913"/>
          </a:xfrm>
          <a:prstGeom prst="downArrow">
            <a:avLst/>
          </a:prstGeom>
          <a:solidFill>
            <a:srgbClr val="FDDD2E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3616EA-590E-6596-986E-A8909C4ABE57}"/>
              </a:ext>
            </a:extLst>
          </p:cNvPr>
          <p:cNvSpPr/>
          <p:nvPr/>
        </p:nvSpPr>
        <p:spPr>
          <a:xfrm>
            <a:off x="431607" y="2898143"/>
            <a:ext cx="4025900" cy="469900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Intercambio de Experiencias (</a:t>
            </a:r>
            <a:r>
              <a:rPr lang="es-ES" sz="1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</a:t>
            </a:r>
            <a:r>
              <a:rPr lang="es-ES" sz="13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-peer</a:t>
            </a: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B16F0E6-676E-3DFC-52EF-0BC979F1DDBF}"/>
              </a:ext>
            </a:extLst>
          </p:cNvPr>
          <p:cNvSpPr/>
          <p:nvPr/>
        </p:nvSpPr>
        <p:spPr>
          <a:xfrm>
            <a:off x="428432" y="3472818"/>
            <a:ext cx="4029075" cy="468312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</a:t>
            </a:r>
            <a:r>
              <a:rPr lang="es-E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formtivas</a:t>
            </a: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asociacionismo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816A60E-0CF9-468B-07F7-3794ADF7C7D7}"/>
              </a:ext>
            </a:extLst>
          </p:cNvPr>
          <p:cNvSpPr/>
          <p:nvPr/>
        </p:nvSpPr>
        <p:spPr>
          <a:xfrm>
            <a:off x="4568632" y="1790068"/>
            <a:ext cx="3616325" cy="461962"/>
          </a:xfrm>
          <a:prstGeom prst="rect">
            <a:avLst/>
          </a:prstGeom>
          <a:solidFill>
            <a:srgbClr val="3E83B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Información Catastral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C35B26B-917E-9778-C55B-A7FFB61770DD}"/>
              </a:ext>
            </a:extLst>
          </p:cNvPr>
          <p:cNvSpPr/>
          <p:nvPr/>
        </p:nvSpPr>
        <p:spPr>
          <a:xfrm>
            <a:off x="4568632" y="2337755"/>
            <a:ext cx="3616325" cy="461963"/>
          </a:xfrm>
          <a:prstGeom prst="rect">
            <a:avLst/>
          </a:prstGeom>
          <a:solidFill>
            <a:srgbClr val="3E83B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 Datos Espaciales Perú (IDEP) -  </a:t>
            </a:r>
            <a:r>
              <a:rPr lang="es-ES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GeoPeru</a:t>
            </a:r>
            <a:endParaRPr lang="es-E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21E5456-D1C8-6022-A66B-2974ADA48F88}"/>
              </a:ext>
            </a:extLst>
          </p:cNvPr>
          <p:cNvSpPr/>
          <p:nvPr/>
        </p:nvSpPr>
        <p:spPr>
          <a:xfrm>
            <a:off x="4568632" y="2904493"/>
            <a:ext cx="3616325" cy="461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Recaudación y Tributos Municipales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32C9DCD-8945-9D5D-7066-69CCD7926769}"/>
              </a:ext>
            </a:extLst>
          </p:cNvPr>
          <p:cNvSpPr/>
          <p:nvPr/>
        </p:nvSpPr>
        <p:spPr>
          <a:xfrm>
            <a:off x="8286557" y="1788480"/>
            <a:ext cx="3619500" cy="461963"/>
          </a:xfrm>
          <a:prstGeom prst="rect">
            <a:avLst/>
          </a:prstGeom>
          <a:solidFill>
            <a:srgbClr val="778D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Gobernanza institucional – Roles y responsabilidades producción de datos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6977123-46E2-B32E-10DB-1E346B179E19}"/>
              </a:ext>
            </a:extLst>
          </p:cNvPr>
          <p:cNvSpPr/>
          <p:nvPr/>
        </p:nvSpPr>
        <p:spPr>
          <a:xfrm>
            <a:off x="8286557" y="2337755"/>
            <a:ext cx="3619500" cy="461963"/>
          </a:xfrm>
          <a:prstGeom prst="rect">
            <a:avLst/>
          </a:prstGeom>
          <a:solidFill>
            <a:srgbClr val="778D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ISO 19152:2012 LADM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A2B28C9-238A-34FB-270D-454587063B2E}"/>
              </a:ext>
            </a:extLst>
          </p:cNvPr>
          <p:cNvSpPr/>
          <p:nvPr/>
        </p:nvSpPr>
        <p:spPr>
          <a:xfrm>
            <a:off x="8286557" y="2904493"/>
            <a:ext cx="3619500" cy="461962"/>
          </a:xfrm>
          <a:prstGeom prst="rect">
            <a:avLst/>
          </a:prstGeom>
          <a:solidFill>
            <a:srgbClr val="778D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Intercambio de datos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6C35126-DA27-90B1-4B20-0BB4BDAA2F65}"/>
              </a:ext>
            </a:extLst>
          </p:cNvPr>
          <p:cNvSpPr/>
          <p:nvPr/>
        </p:nvSpPr>
        <p:spPr>
          <a:xfrm>
            <a:off x="4568632" y="3471230"/>
            <a:ext cx="3616325" cy="469900"/>
          </a:xfrm>
          <a:prstGeom prst="rect">
            <a:avLst/>
          </a:prstGeom>
          <a:solidFill>
            <a:srgbClr val="3E83B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Observatorio Urbano Nacional (OUN) - </a:t>
            </a:r>
            <a:r>
              <a:rPr lang="es-ES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GeoPLan</a:t>
            </a:r>
            <a:endParaRPr lang="es-E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AC95C03-5176-FCBD-5111-F464F316D896}"/>
              </a:ext>
            </a:extLst>
          </p:cNvPr>
          <p:cNvSpPr/>
          <p:nvPr/>
        </p:nvSpPr>
        <p:spPr>
          <a:xfrm>
            <a:off x="8286557" y="3471230"/>
            <a:ext cx="3619500" cy="469900"/>
          </a:xfrm>
          <a:prstGeom prst="rect">
            <a:avLst/>
          </a:prstGeom>
          <a:solidFill>
            <a:srgbClr val="778D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Optimización de Procesos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EDF57CE3-8598-44D5-2E19-89C93656E7C3}"/>
              </a:ext>
            </a:extLst>
          </p:cNvPr>
          <p:cNvSpPr/>
          <p:nvPr/>
        </p:nvSpPr>
        <p:spPr>
          <a:xfrm>
            <a:off x="8286557" y="4037968"/>
            <a:ext cx="3619500" cy="468312"/>
          </a:xfrm>
          <a:prstGeom prst="rect">
            <a:avLst/>
          </a:prstGeom>
          <a:solidFill>
            <a:srgbClr val="778D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Estándares Técnicos Datos Catastro Urbano</a:t>
            </a:r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0DD661C9-20FF-F0A2-5A7F-403A5BC4A1F2}"/>
              </a:ext>
            </a:extLst>
          </p:cNvPr>
          <p:cNvSpPr/>
          <p:nvPr/>
        </p:nvSpPr>
        <p:spPr>
          <a:xfrm>
            <a:off x="5849745" y="4697263"/>
            <a:ext cx="1044575" cy="315913"/>
          </a:xfrm>
          <a:prstGeom prst="downArrow">
            <a:avLst/>
          </a:prstGeom>
          <a:solidFill>
            <a:srgbClr val="BAD0E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8" name="Flecha: hacia abajo 27">
            <a:extLst>
              <a:ext uri="{FF2B5EF4-FFF2-40B4-BE49-F238E27FC236}">
                <a16:creationId xmlns:a16="http://schemas.microsoft.com/office/drawing/2014/main" id="{1A506F1E-87E0-6809-C8E5-75FFF0FC612A}"/>
              </a:ext>
            </a:extLst>
          </p:cNvPr>
          <p:cNvSpPr/>
          <p:nvPr/>
        </p:nvSpPr>
        <p:spPr>
          <a:xfrm>
            <a:off x="9583545" y="4697263"/>
            <a:ext cx="1042987" cy="315913"/>
          </a:xfrm>
          <a:prstGeom prst="downArrow">
            <a:avLst/>
          </a:prstGeom>
          <a:solidFill>
            <a:srgbClr val="97AA7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68573C-462F-441A-83C8-1AF9E093B1C8}"/>
              </a:ext>
            </a:extLst>
          </p:cNvPr>
          <p:cNvSpPr/>
          <p:nvPr/>
        </p:nvSpPr>
        <p:spPr>
          <a:xfrm>
            <a:off x="428432" y="4039555"/>
            <a:ext cx="4029075" cy="469900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modelo institucional implementación del catastro urbano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8FE5012-74A9-BFEE-D6B4-F26D16B485AF}"/>
              </a:ext>
            </a:extLst>
          </p:cNvPr>
          <p:cNvSpPr/>
          <p:nvPr/>
        </p:nvSpPr>
        <p:spPr>
          <a:xfrm>
            <a:off x="4568632" y="4039555"/>
            <a:ext cx="3616325" cy="466725"/>
          </a:xfrm>
          <a:prstGeom prst="rect">
            <a:avLst/>
          </a:prstGeom>
          <a:solidFill>
            <a:srgbClr val="3E83B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Interoperabilidad entre sistemas y modelos de intercambio de datos</a:t>
            </a:r>
          </a:p>
        </p:txBody>
      </p:sp>
      <p:sp>
        <p:nvSpPr>
          <p:cNvPr id="33" name="Content">
            <a:extLst>
              <a:ext uri="{FF2B5EF4-FFF2-40B4-BE49-F238E27FC236}">
                <a16:creationId xmlns:a16="http://schemas.microsoft.com/office/drawing/2014/main" id="{F302156F-D68E-EDF5-5045-2C3E004DF620}"/>
              </a:ext>
            </a:extLst>
          </p:cNvPr>
          <p:cNvSpPr txBox="1"/>
          <p:nvPr/>
        </p:nvSpPr>
        <p:spPr bwMode="auto">
          <a:xfrm>
            <a:off x="418808" y="280022"/>
            <a:ext cx="10501727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l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" sz="4000" b="1" i="0" u="none" strike="noStrike" cap="none" spc="0" dirty="0">
                <a:ln>
                  <a:noFill/>
                </a:ln>
                <a:solidFill>
                  <a:srgbClr val="1A384E"/>
                </a:solidFill>
                <a:latin typeface="CircularXX TT"/>
                <a:cs typeface="CircularXX TT"/>
              </a:rPr>
              <a:t>Esquema general medidas complementarias</a:t>
            </a:r>
          </a:p>
        </p:txBody>
      </p:sp>
    </p:spTree>
    <p:extLst>
      <p:ext uri="{BB962C8B-B14F-4D97-AF65-F5344CB8AC3E}">
        <p14:creationId xmlns:p14="http://schemas.microsoft.com/office/powerpoint/2010/main" val="341043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D207C51-1164-957E-9F8B-E394A69BE6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de-CH" smtClean="0"/>
              <a:t>3</a:t>
            </a:fld>
            <a:endParaRPr lang="de-CH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4909482-5A9F-F0E5-15F5-0106259C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Matriz actividades SAM - OUN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026D2D9-A61A-53B0-8312-4B0829E39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" y="1700808"/>
            <a:ext cx="1205828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61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EDEF1B1-4A0A-7741-04F4-06FD8F7BD3E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9622750-FF9E-6BE2-CD5A-1F7C6B110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7" b="4706"/>
          <a:stretch/>
        </p:blipFill>
        <p:spPr>
          <a:xfrm>
            <a:off x="5486587" y="449940"/>
            <a:ext cx="6691403" cy="5684244"/>
          </a:xfrm>
          <a:prstGeom prst="rect">
            <a:avLst/>
          </a:prstGeom>
        </p:spPr>
      </p:pic>
      <p:sp>
        <p:nvSpPr>
          <p:cNvPr id="7" name="Foliennummernplatzhalter 1">
            <a:extLst>
              <a:ext uri="{FF2B5EF4-FFF2-40B4-BE49-F238E27FC236}">
                <a16:creationId xmlns:a16="http://schemas.microsoft.com/office/drawing/2014/main" id="{953C9D5B-2F64-5808-A284-7EC8CD1374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4</a:t>
            </a:fld>
            <a:endParaRPr lang="de-CH" sz="1300" b="0" i="0" u="none" strike="noStrike" cap="none" spc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5" name="Content">
            <a:extLst>
              <a:ext uri="{FF2B5EF4-FFF2-40B4-BE49-F238E27FC236}">
                <a16:creationId xmlns:a16="http://schemas.microsoft.com/office/drawing/2014/main" id="{05BD89D7-4FB8-8762-0001-1E5DB183F32B}"/>
              </a:ext>
            </a:extLst>
          </p:cNvPr>
          <p:cNvSpPr txBox="1"/>
          <p:nvPr/>
        </p:nvSpPr>
        <p:spPr bwMode="auto">
          <a:xfrm>
            <a:off x="418808" y="280022"/>
            <a:ext cx="11447451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Gobierno y Gestión de Datos</a:t>
            </a:r>
            <a:endParaRPr lang="es-ES" sz="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E931E2-9F61-924C-C201-F4F08843F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0" y="1124743"/>
            <a:ext cx="5502013" cy="492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3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5</a:t>
            </a:fld>
            <a:endParaRPr lang="de-CH" sz="1300" b="0" i="0" u="none" strike="noStrike" cap="none" spc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5" name="Content"/>
          <p:cNvSpPr txBox="1"/>
          <p:nvPr/>
        </p:nvSpPr>
        <p:spPr bwMode="auto">
          <a:xfrm>
            <a:off x="418808" y="280022"/>
            <a:ext cx="11447451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Gestión y Gobierno de Datos</a:t>
            </a:r>
            <a:endParaRPr lang="es-ES" sz="8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8DE08EB-917F-57EA-DB31-C977F06A3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855518"/>
              </p:ext>
            </p:extLst>
          </p:nvPr>
        </p:nvGraphicFramePr>
        <p:xfrm>
          <a:off x="603249" y="1107125"/>
          <a:ext cx="11263010" cy="4754880"/>
        </p:xfrm>
        <a:graphic>
          <a:graphicData uri="http://schemas.openxmlformats.org/drawingml/2006/table">
            <a:tbl>
              <a:tblPr firstRow="1" bandRow="1">
                <a:tableStyleId>{A2FD6DF4-CD59-3BD8-7AA2-553E24972027}</a:tableStyleId>
              </a:tblPr>
              <a:tblGrid>
                <a:gridCol w="5631505">
                  <a:extLst>
                    <a:ext uri="{9D8B030D-6E8A-4147-A177-3AD203B41FA5}">
                      <a16:colId xmlns:a16="http://schemas.microsoft.com/office/drawing/2014/main" val="4253414622"/>
                    </a:ext>
                  </a:extLst>
                </a:gridCol>
                <a:gridCol w="5631505">
                  <a:extLst>
                    <a:ext uri="{9D8B030D-6E8A-4147-A177-3AD203B41FA5}">
                      <a16:colId xmlns:a16="http://schemas.microsoft.com/office/drawing/2014/main" val="3160022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CircularXX TT" panose="020B0504010101010104" pitchFamily="34" charset="0"/>
                          <a:cs typeface="CircularXX TT" panose="020B0504010101010104" pitchFamily="34" charset="0"/>
                        </a:rPr>
                        <a:t>Procesos Gobierno de Datos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CircularXX TT" panose="020B0504010101010104" pitchFamily="34" charset="0"/>
                          <a:cs typeface="CircularXX TT" panose="020B0504010101010104" pitchFamily="34" charset="0"/>
                        </a:rPr>
                        <a:t>Procesos Gestión de Datos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818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2000" b="0" i="0" u="none" strike="noStrike" cap="none" spc="0" dirty="0">
                          <a:solidFill>
                            <a:schemeClr val="dk1"/>
                          </a:solidFill>
                          <a:latin typeface="CircularXX TT" panose="020B0504010101010104" pitchFamily="34" charset="0"/>
                          <a:ea typeface="+mn-ea"/>
                          <a:cs typeface="CircularXX TT" panose="020B0504010101010104" pitchFamily="34" charset="0"/>
                        </a:rPr>
                        <a:t>Establecimiento de la estrategia del dato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2000" b="0" i="0" u="none" strike="noStrike" cap="none" spc="0" dirty="0">
                          <a:solidFill>
                            <a:schemeClr val="dk1"/>
                          </a:solidFill>
                          <a:latin typeface="CircularXX TT" panose="020B0504010101010104" pitchFamily="34" charset="0"/>
                          <a:ea typeface="+mn-ea"/>
                          <a:cs typeface="CircularXX TT" panose="020B0504010101010104" pitchFamily="34" charset="0"/>
                        </a:rPr>
                        <a:t>Establecimiento de políticas, buenas prácticas y procedimientos del dato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2000" b="0" i="0" u="none" strike="noStrike" cap="none" spc="0" dirty="0">
                          <a:solidFill>
                            <a:schemeClr val="dk1"/>
                          </a:solidFill>
                          <a:latin typeface="CircularXX TT" panose="020B0504010101010104" pitchFamily="34" charset="0"/>
                          <a:ea typeface="+mn-ea"/>
                          <a:cs typeface="CircularXX TT" panose="020B0504010101010104" pitchFamily="34" charset="0"/>
                        </a:rPr>
                        <a:t>Establecimiento de estructuras organizativas del gobierno del dato, gestión y uso del dato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2000" b="0" i="0" u="none" strike="noStrike" cap="none" spc="0" dirty="0">
                          <a:solidFill>
                            <a:schemeClr val="dk1"/>
                          </a:solidFill>
                          <a:latin typeface="CircularXX TT" panose="020B0504010101010104" pitchFamily="34" charset="0"/>
                          <a:ea typeface="+mn-ea"/>
                          <a:cs typeface="CircularXX TT" panose="020B0504010101010104" pitchFamily="34" charset="0"/>
                        </a:rPr>
                        <a:t>Optimización de los riesgos del dato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2000" b="0" i="0" u="none" strike="noStrike" cap="none" spc="0" dirty="0">
                          <a:solidFill>
                            <a:schemeClr val="dk1"/>
                          </a:solidFill>
                          <a:latin typeface="CircularXX TT" panose="020B0504010101010104" pitchFamily="34" charset="0"/>
                          <a:ea typeface="+mn-ea"/>
                          <a:cs typeface="CircularXX TT" panose="020B0504010101010104" pitchFamily="34" charset="0"/>
                        </a:rPr>
                        <a:t>Optimización del valor del dato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2000" dirty="0">
                          <a:latin typeface="CircularXX TT" panose="020B0504010101010104" pitchFamily="34" charset="0"/>
                          <a:cs typeface="CircularXX TT" panose="020B0504010101010104" pitchFamily="34" charset="0"/>
                        </a:rPr>
                        <a:t>Procesamiento del dato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2000" dirty="0">
                          <a:latin typeface="CircularXX TT" panose="020B0504010101010104" pitchFamily="34" charset="0"/>
                          <a:cs typeface="CircularXX TT" panose="020B0504010101010104" pitchFamily="34" charset="0"/>
                        </a:rPr>
                        <a:t>Gestión de la Infraestructura Tecnológica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2000" dirty="0">
                          <a:latin typeface="CircularXX TT" panose="020B0504010101010104" pitchFamily="34" charset="0"/>
                          <a:cs typeface="CircularXX TT" panose="020B0504010101010104" pitchFamily="34" charset="0"/>
                        </a:rPr>
                        <a:t>Gestión del Requisito del Dato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2000" dirty="0">
                          <a:latin typeface="CircularXX TT" panose="020B0504010101010104" pitchFamily="34" charset="0"/>
                          <a:cs typeface="CircularXX TT" panose="020B0504010101010104" pitchFamily="34" charset="0"/>
                        </a:rPr>
                        <a:t>Gestión de la configuración del dato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2000" dirty="0">
                          <a:latin typeface="CircularXX TT" panose="020B0504010101010104" pitchFamily="34" charset="0"/>
                          <a:cs typeface="CircularXX TT" panose="020B0504010101010104" pitchFamily="34" charset="0"/>
                        </a:rPr>
                        <a:t>Gestión del dato histórico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2000" dirty="0">
                          <a:latin typeface="CircularXX TT" panose="020B0504010101010104" pitchFamily="34" charset="0"/>
                          <a:cs typeface="CircularXX TT" panose="020B0504010101010104" pitchFamily="34" charset="0"/>
                        </a:rPr>
                        <a:t>Gestión de la seguridad del dato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2000" dirty="0">
                          <a:latin typeface="CircularXX TT" panose="020B0504010101010104" pitchFamily="34" charset="0"/>
                          <a:cs typeface="CircularXX TT" panose="020B0504010101010104" pitchFamily="34" charset="0"/>
                        </a:rPr>
                        <a:t>Gestión del metadato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2000" dirty="0">
                          <a:latin typeface="CircularXX TT" panose="020B0504010101010104" pitchFamily="34" charset="0"/>
                          <a:cs typeface="CircularXX TT" panose="020B0504010101010104" pitchFamily="34" charset="0"/>
                        </a:rPr>
                        <a:t>Gestión de la arquitectura y diseño del dato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2000" dirty="0">
                          <a:latin typeface="CircularXX TT" panose="020B0504010101010104" pitchFamily="34" charset="0"/>
                          <a:cs typeface="CircularXX TT" panose="020B0504010101010104" pitchFamily="34" charset="0"/>
                        </a:rPr>
                        <a:t>Compartición, intermediación e integración del dato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2000" dirty="0">
                          <a:latin typeface="CircularXX TT" panose="020B0504010101010104" pitchFamily="34" charset="0"/>
                          <a:cs typeface="CircularXX TT" panose="020B0504010101010104" pitchFamily="34" charset="0"/>
                        </a:rPr>
                        <a:t>Gestión del dato maestro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2000" dirty="0">
                          <a:latin typeface="CircularXX TT" panose="020B0504010101010104" pitchFamily="34" charset="0"/>
                          <a:cs typeface="CircularXX TT" panose="020B0504010101010104" pitchFamily="34" charset="0"/>
                        </a:rPr>
                        <a:t>Gestión de los recursos humanos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2000" dirty="0">
                          <a:latin typeface="CircularXX TT" panose="020B0504010101010104" pitchFamily="34" charset="0"/>
                          <a:cs typeface="CircularXX TT" panose="020B0504010101010104" pitchFamily="34" charset="0"/>
                        </a:rPr>
                        <a:t>Gestión del ciclo de vida del dato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s-ES" sz="2000" dirty="0">
                          <a:latin typeface="CircularXX TT" panose="020B0504010101010104" pitchFamily="34" charset="0"/>
                          <a:cs typeface="CircularXX TT" panose="020B0504010101010104" pitchFamily="34" charset="0"/>
                        </a:rPr>
                        <a:t>Análisis del dato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386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29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6</a:t>
            </a:fld>
            <a:endParaRPr lang="de-CH" sz="1300" b="0" i="0" u="none" strike="noStrike" cap="none" spc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42F941-9AC1-BE01-7AAF-C50B8F7DD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1" b="33811"/>
          <a:stretch/>
        </p:blipFill>
        <p:spPr>
          <a:xfrm>
            <a:off x="42291" y="6668"/>
            <a:ext cx="1816796" cy="39983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5C00F93-B53C-13B4-3F86-2523D2D69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36" y="1881951"/>
            <a:ext cx="3029373" cy="2734057"/>
          </a:xfrm>
          <a:prstGeom prst="rect">
            <a:avLst/>
          </a:prstGeom>
        </p:spPr>
      </p:pic>
      <p:sp>
        <p:nvSpPr>
          <p:cNvPr id="10" name="Cerrar corchete 9">
            <a:extLst>
              <a:ext uri="{FF2B5EF4-FFF2-40B4-BE49-F238E27FC236}">
                <a16:creationId xmlns:a16="http://schemas.microsoft.com/office/drawing/2014/main" id="{4340AA25-938B-AC83-2ED3-A285704CD894}"/>
              </a:ext>
            </a:extLst>
          </p:cNvPr>
          <p:cNvSpPr/>
          <p:nvPr/>
        </p:nvSpPr>
        <p:spPr bwMode="auto">
          <a:xfrm>
            <a:off x="8746228" y="30556"/>
            <a:ext cx="144016" cy="6440900"/>
          </a:xfrm>
          <a:prstGeom prst="rightBracket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F85FE67-7097-04CC-1CC1-6E38C298CF9C}"/>
              </a:ext>
            </a:extLst>
          </p:cNvPr>
          <p:cNvGrpSpPr/>
          <p:nvPr/>
        </p:nvGrpSpPr>
        <p:grpSpPr>
          <a:xfrm>
            <a:off x="1847528" y="0"/>
            <a:ext cx="6796224" cy="6475648"/>
            <a:chOff x="1847528" y="0"/>
            <a:chExt cx="6796224" cy="6475648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A04F91E-B529-10EA-15E4-44DA39FD9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7528" y="0"/>
              <a:ext cx="6796224" cy="647564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C22E202-FFB9-796B-FCDA-3D7E89E0A6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2623"/>
            <a:stretch/>
          </p:blipFill>
          <p:spPr>
            <a:xfrm>
              <a:off x="6363666" y="2132856"/>
              <a:ext cx="2280086" cy="2197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7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7</a:t>
            </a:fld>
            <a:endParaRPr lang="de-CH" sz="1300" b="0" i="0" u="none" strike="noStrike" cap="none" spc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2" name="Content">
            <a:extLst>
              <a:ext uri="{FF2B5EF4-FFF2-40B4-BE49-F238E27FC236}">
                <a16:creationId xmlns:a16="http://schemas.microsoft.com/office/drawing/2014/main" id="{881DABD9-7BE5-7504-FE67-27E55EB4E7D2}"/>
              </a:ext>
            </a:extLst>
          </p:cNvPr>
          <p:cNvSpPr txBox="1"/>
          <p:nvPr/>
        </p:nvSpPr>
        <p:spPr bwMode="auto">
          <a:xfrm>
            <a:off x="89930" y="431995"/>
            <a:ext cx="11838717" cy="605294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3600" dirty="0">
                <a:solidFill>
                  <a:srgbClr val="1A384E"/>
                </a:solidFill>
                <a:latin typeface="CircularXX TT"/>
                <a:cs typeface="CircularXX TT"/>
              </a:rPr>
              <a:t>¿Rol del OUN en el marco de un modelo de calidad?</a:t>
            </a:r>
            <a:endParaRPr lang="es-ES" sz="9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4E0E45-8A71-88FB-D3BE-EFA4C1B5CE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5"/>
          <a:stretch/>
        </p:blipFill>
        <p:spPr>
          <a:xfrm>
            <a:off x="111405" y="1340768"/>
            <a:ext cx="1186019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2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BCA871D-3DDA-0067-E679-7ACC93367C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de-CH" smtClean="0"/>
              <a:t>8</a:t>
            </a:fld>
            <a:endParaRPr lang="de-CH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D1A27C0-C80A-5531-41B9-6FCBB28AC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E72F211-0EF3-0CB5-65DE-2221C0E00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640"/>
            <a:ext cx="6102854" cy="48730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8E6D3A5-CBFB-E4A1-9A0C-D47D47F1C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548680"/>
            <a:ext cx="3744416" cy="246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9</a:t>
            </a:fld>
            <a:endParaRPr lang="de-CH" sz="1300" b="0" i="0" u="none" strike="noStrike" cap="none" spc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3" name="Google Shape;320;g29b6700d83c_0_12">
            <a:extLst>
              <a:ext uri="{FF2B5EF4-FFF2-40B4-BE49-F238E27FC236}">
                <a16:creationId xmlns:a16="http://schemas.microsoft.com/office/drawing/2014/main" id="{5CC62AEE-3033-75C0-DE77-37A1F675615F}"/>
              </a:ext>
            </a:extLst>
          </p:cNvPr>
          <p:cNvSpPr/>
          <p:nvPr/>
        </p:nvSpPr>
        <p:spPr>
          <a:xfrm>
            <a:off x="5289353" y="2205340"/>
            <a:ext cx="1833000" cy="6693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150" dist="7620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 dirty="0">
                <a:latin typeface="Calibri"/>
                <a:ea typeface="Calibri"/>
                <a:cs typeface="Calibri"/>
                <a:sym typeface="Calibri"/>
              </a:rPr>
              <a:t>OUN</a:t>
            </a:r>
            <a:endParaRPr sz="27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21;g29b6700d83c_0_12">
            <a:extLst>
              <a:ext uri="{FF2B5EF4-FFF2-40B4-BE49-F238E27FC236}">
                <a16:creationId xmlns:a16="http://schemas.microsoft.com/office/drawing/2014/main" id="{381D86B4-5113-9D83-4CA0-E2060CF24CB7}"/>
              </a:ext>
            </a:extLst>
          </p:cNvPr>
          <p:cNvSpPr/>
          <p:nvPr/>
        </p:nvSpPr>
        <p:spPr>
          <a:xfrm>
            <a:off x="4130800" y="3789040"/>
            <a:ext cx="1330500" cy="6693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latin typeface="Calibri"/>
                <a:ea typeface="Calibri"/>
                <a:cs typeface="Calibri"/>
                <a:sym typeface="Calibri"/>
              </a:rPr>
              <a:t>OUL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22;g29b6700d83c_0_12">
            <a:extLst>
              <a:ext uri="{FF2B5EF4-FFF2-40B4-BE49-F238E27FC236}">
                <a16:creationId xmlns:a16="http://schemas.microsoft.com/office/drawing/2014/main" id="{187D771C-EC67-5CF8-C8F0-229AEE3996F3}"/>
              </a:ext>
            </a:extLst>
          </p:cNvPr>
          <p:cNvSpPr/>
          <p:nvPr/>
        </p:nvSpPr>
        <p:spPr>
          <a:xfrm>
            <a:off x="5540603" y="3789040"/>
            <a:ext cx="1330500" cy="6693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/>
            <a:r>
              <a:rPr lang="es-ES" b="1" dirty="0">
                <a:latin typeface="Calibri"/>
                <a:cs typeface="Calibri"/>
                <a:sym typeface="Calibri"/>
              </a:rPr>
              <a:t>OUL</a:t>
            </a:r>
            <a:endParaRPr b="1" dirty="0">
              <a:latin typeface="Calibri"/>
              <a:cs typeface="Calibri"/>
              <a:sym typeface="Calibri"/>
            </a:endParaRPr>
          </a:p>
        </p:txBody>
      </p:sp>
      <p:sp>
        <p:nvSpPr>
          <p:cNvPr id="9" name="Google Shape;323;g29b6700d83c_0_12">
            <a:extLst>
              <a:ext uri="{FF2B5EF4-FFF2-40B4-BE49-F238E27FC236}">
                <a16:creationId xmlns:a16="http://schemas.microsoft.com/office/drawing/2014/main" id="{67CC27B4-E1F5-9366-F88D-D11764E8BF07}"/>
              </a:ext>
            </a:extLst>
          </p:cNvPr>
          <p:cNvSpPr/>
          <p:nvPr/>
        </p:nvSpPr>
        <p:spPr>
          <a:xfrm>
            <a:off x="6939112" y="3789040"/>
            <a:ext cx="1330500" cy="6693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/>
            <a:r>
              <a:rPr lang="es-ES" b="1" dirty="0">
                <a:latin typeface="Calibri"/>
                <a:cs typeface="Calibri"/>
                <a:sym typeface="Calibri"/>
              </a:rPr>
              <a:t>OUL</a:t>
            </a:r>
            <a:endParaRPr b="1" dirty="0">
              <a:latin typeface="Calibri"/>
              <a:cs typeface="Calibri"/>
              <a:sym typeface="Calibri"/>
            </a:endParaRPr>
          </a:p>
        </p:txBody>
      </p:sp>
      <p:cxnSp>
        <p:nvCxnSpPr>
          <p:cNvPr id="11" name="Google Shape;325;g29b6700d83c_0_12">
            <a:extLst>
              <a:ext uri="{FF2B5EF4-FFF2-40B4-BE49-F238E27FC236}">
                <a16:creationId xmlns:a16="http://schemas.microsoft.com/office/drawing/2014/main" id="{4877A497-D252-A00B-749C-0373F5F5D058}"/>
              </a:ext>
            </a:extLst>
          </p:cNvPr>
          <p:cNvCxnSpPr>
            <a:stCxn id="4" idx="0"/>
            <a:endCxn id="3" idx="2"/>
          </p:cNvCxnSpPr>
          <p:nvPr/>
        </p:nvCxnSpPr>
        <p:spPr>
          <a:xfrm rot="5400000" flipH="1" flipV="1">
            <a:off x="5043751" y="2626939"/>
            <a:ext cx="914400" cy="1409803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327;g29b6700d83c_0_12">
            <a:extLst>
              <a:ext uri="{FF2B5EF4-FFF2-40B4-BE49-F238E27FC236}">
                <a16:creationId xmlns:a16="http://schemas.microsoft.com/office/drawing/2014/main" id="{5F91A221-2EA2-0EC2-28F6-D04B9FE0B1BF}"/>
              </a:ext>
            </a:extLst>
          </p:cNvPr>
          <p:cNvCxnSpPr>
            <a:stCxn id="8" idx="0"/>
            <a:endCxn id="3" idx="2"/>
          </p:cNvCxnSpPr>
          <p:nvPr/>
        </p:nvCxnSpPr>
        <p:spPr>
          <a:xfrm rot="5400000" flipH="1" flipV="1">
            <a:off x="5748653" y="3331840"/>
            <a:ext cx="914400" cy="12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328;g29b6700d83c_0_12">
            <a:extLst>
              <a:ext uri="{FF2B5EF4-FFF2-40B4-BE49-F238E27FC236}">
                <a16:creationId xmlns:a16="http://schemas.microsoft.com/office/drawing/2014/main" id="{8282F9A3-2633-5898-5AC6-C93C78AC6B75}"/>
              </a:ext>
            </a:extLst>
          </p:cNvPr>
          <p:cNvCxnSpPr>
            <a:stCxn id="9" idx="0"/>
            <a:endCxn id="3" idx="2"/>
          </p:cNvCxnSpPr>
          <p:nvPr/>
        </p:nvCxnSpPr>
        <p:spPr>
          <a:xfrm rot="16200000" flipV="1">
            <a:off x="6447908" y="2632585"/>
            <a:ext cx="914400" cy="1398509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E747A7E6-ADFB-C27D-209D-6D9E8008EB0F}"/>
              </a:ext>
            </a:extLst>
          </p:cNvPr>
          <p:cNvSpPr/>
          <p:nvPr/>
        </p:nvSpPr>
        <p:spPr bwMode="auto">
          <a:xfrm>
            <a:off x="3585728" y="1685030"/>
            <a:ext cx="536175" cy="356414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BEBD04AE-9B32-E034-A56A-F9729B4B3CCD}"/>
              </a:ext>
            </a:extLst>
          </p:cNvPr>
          <p:cNvSpPr/>
          <p:nvPr/>
        </p:nvSpPr>
        <p:spPr bwMode="auto">
          <a:xfrm flipV="1">
            <a:off x="8266480" y="1685030"/>
            <a:ext cx="536175" cy="356414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318003B-9394-5953-5888-DA29440F1730}"/>
              </a:ext>
            </a:extLst>
          </p:cNvPr>
          <p:cNvSpPr txBox="1"/>
          <p:nvPr/>
        </p:nvSpPr>
        <p:spPr bwMode="auto">
          <a:xfrm>
            <a:off x="0" y="2056254"/>
            <a:ext cx="38637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Enfoque arriba - abajo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E1298D5-B17A-4009-B720-68CCEBADF171}"/>
              </a:ext>
            </a:extLst>
          </p:cNvPr>
          <p:cNvSpPr txBox="1"/>
          <p:nvPr/>
        </p:nvSpPr>
        <p:spPr bwMode="auto">
          <a:xfrm>
            <a:off x="8472264" y="2020674"/>
            <a:ext cx="374227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s-ES" dirty="0"/>
              <a:t>Enfoque abajo arriba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3FB7293-6F73-2B67-00A4-817E74FE0E4E}"/>
              </a:ext>
            </a:extLst>
          </p:cNvPr>
          <p:cNvSpPr txBox="1"/>
          <p:nvPr/>
        </p:nvSpPr>
        <p:spPr bwMode="auto">
          <a:xfrm>
            <a:off x="-36686" y="2202182"/>
            <a:ext cx="3708991" cy="304698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/>
              <a:t>Mecanismos de coordinación y cooperación,  lineamientos,  especificaciones y metodologías para la captura de datos, tratamiento (indicadores) y análisis (cuadro de mando).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/>
              <a:t>Plan de acción para los ejes estratégicos.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/>
              <a:t>Línea base para medir la gestión de datos en el nivel municipal y definir niveles de madurez.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C68E312-D062-DC43-547C-E25FAA37D75B}"/>
              </a:ext>
            </a:extLst>
          </p:cNvPr>
          <p:cNvSpPr txBox="1"/>
          <p:nvPr/>
        </p:nvSpPr>
        <p:spPr bwMode="auto">
          <a:xfrm>
            <a:off x="8688287" y="2420888"/>
            <a:ext cx="3526255" cy="23083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/>
              <a:t>Aplicación de metodologías para capturar datos en las temáticas definidas para el OUN.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/>
              <a:t>Transferencia de datos de acuerdo a los lineamientos para la interoperabilidad.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/>
              <a:t>Aplicación metodología en torno a niveles de madurez,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dirty="0"/>
          </a:p>
        </p:txBody>
      </p:sp>
      <p:sp>
        <p:nvSpPr>
          <p:cNvPr id="32" name="Content">
            <a:extLst>
              <a:ext uri="{FF2B5EF4-FFF2-40B4-BE49-F238E27FC236}">
                <a16:creationId xmlns:a16="http://schemas.microsoft.com/office/drawing/2014/main" id="{987EB130-E42F-5529-0F8A-FCC4BCC0C933}"/>
              </a:ext>
            </a:extLst>
          </p:cNvPr>
          <p:cNvSpPr txBox="1"/>
          <p:nvPr/>
        </p:nvSpPr>
        <p:spPr bwMode="auto">
          <a:xfrm>
            <a:off x="346590" y="422229"/>
            <a:ext cx="9778136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Enfoques Gobierno de datos OUN - OUL</a:t>
            </a:r>
            <a:endParaRPr lang="es-ES" sz="800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8070659-0094-0C12-42BE-89303469DF2A}"/>
              </a:ext>
            </a:extLst>
          </p:cNvPr>
          <p:cNvSpPr txBox="1"/>
          <p:nvPr/>
        </p:nvSpPr>
        <p:spPr bwMode="auto">
          <a:xfrm>
            <a:off x="39770" y="5584814"/>
            <a:ext cx="3967997" cy="3693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Medida complementaria 1.2. y 1.5.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3110D42-1C2D-D3E5-3125-E09A33C619F7}"/>
              </a:ext>
            </a:extLst>
          </p:cNvPr>
          <p:cNvSpPr txBox="1"/>
          <p:nvPr/>
        </p:nvSpPr>
        <p:spPr bwMode="auto">
          <a:xfrm>
            <a:off x="8559309" y="5584814"/>
            <a:ext cx="3784210" cy="3693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Medida complementaria 1.3.</a:t>
            </a: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B6EF38AF-6F65-FDA2-BDF9-3E2953A9E66E}"/>
              </a:ext>
            </a:extLst>
          </p:cNvPr>
          <p:cNvSpPr/>
          <p:nvPr/>
        </p:nvSpPr>
        <p:spPr bwMode="auto">
          <a:xfrm>
            <a:off x="1549721" y="1256900"/>
            <a:ext cx="536175" cy="59595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863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000000"/>
        </a:solidFill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rgbClr val="000000"/>
          </a:solidFill>
          <a:prstDash val="solid"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28048</TotalTime>
  <Words>613</Words>
  <Application>Microsoft Office PowerPoint</Application>
  <DocSecurity>0</DocSecurity>
  <PresentationFormat>Panorámica</PresentationFormat>
  <Paragraphs>101</Paragraphs>
  <Slides>13</Slides>
  <Notes>3</Notes>
  <HiddenSlides>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</vt:lpstr>
      <vt:lpstr>Circular Pro Book</vt:lpstr>
      <vt:lpstr>CircularXX TT</vt:lpstr>
      <vt:lpstr>Helvetica Neue</vt:lpstr>
      <vt:lpstr>Helvetica Neue Medium</vt:lpstr>
      <vt:lpstr>Wingdings</vt:lpstr>
      <vt:lpstr>21_BasicWhite</vt:lpstr>
      <vt:lpstr>Presentación de PowerPoint</vt:lpstr>
      <vt:lpstr>Presentación de PowerPoint</vt:lpstr>
      <vt:lpstr>Matriz actividades SAM - OUN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Casos de la Unidad del Negocio (CUN) del OUN</vt:lpstr>
      <vt:lpstr>Estructura Plataforma OUN</vt:lpstr>
      <vt:lpstr>Presentación de PowerPoint</vt:lpstr>
      <vt:lpstr>Propuesta de Pasos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Lorenz Jenni</dc:creator>
  <cp:keywords/>
  <dc:description/>
  <cp:lastModifiedBy>moises.poyatos@landnetwork.ch</cp:lastModifiedBy>
  <cp:revision>198</cp:revision>
  <dcterms:created xsi:type="dcterms:W3CDTF">2022-11-29T16:42:02Z</dcterms:created>
  <dcterms:modified xsi:type="dcterms:W3CDTF">2024-09-04T09:25:26Z</dcterms:modified>
  <cp:category/>
  <dc:identifier/>
  <cp:contentStatus/>
  <dc:language/>
  <cp:version/>
</cp:coreProperties>
</file>