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94" r:id="rId4"/>
    <p:sldId id="293" r:id="rId5"/>
    <p:sldId id="286" r:id="rId6"/>
    <p:sldId id="299" r:id="rId7"/>
    <p:sldId id="300" r:id="rId8"/>
    <p:sldId id="301" r:id="rId9"/>
    <p:sldId id="303" r:id="rId10"/>
    <p:sldId id="302" r:id="rId11"/>
    <p:sldId id="283" r:id="rId12"/>
    <p:sldId id="296" r:id="rId13"/>
    <p:sldId id="298" r:id="rId14"/>
    <p:sldId id="297" r:id="rId15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D319-ADCE-81C1-0C2D-3459EBAEB2DA}" name="moises.poyatos" initials="" userId="S::moises.poyatos@landnetwork.ch::b19d1b1b-6fc4-45ca-bd63-90da899a0a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1A384E"/>
    <a:srgbClr val="0066FF"/>
    <a:srgbClr val="0000CC"/>
    <a:srgbClr val="BAD0E9"/>
    <a:srgbClr val="DEDFE0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321" autoAdjust="0"/>
  </p:normalViewPr>
  <p:slideViewPr>
    <p:cSldViewPr>
      <p:cViewPr varScale="1">
        <p:scale>
          <a:sx n="76" d="100"/>
          <a:sy n="76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C2E6D-FB6F-4967-8E82-DB9056FC66F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6BFDFD-B7B7-4925-92C9-2688E8ADF10A}">
      <dgm:prSet phldrT="[Texto]"/>
      <dgm:spPr/>
      <dgm:t>
        <a:bodyPr/>
        <a:lstStyle/>
        <a:p>
          <a:r>
            <a:rPr lang="es-ES" dirty="0" smtClean="0"/>
            <a:t>1. Identificación de categorías</a:t>
          </a:r>
          <a:endParaRPr lang="es-ES" dirty="0"/>
        </a:p>
      </dgm:t>
    </dgm:pt>
    <dgm:pt modelId="{8B55C694-875F-42A0-A6C6-055351FCD71B}" type="parTrans" cxnId="{AC34618D-FCCD-4448-9F7D-3F0E7A222D36}">
      <dgm:prSet/>
      <dgm:spPr/>
      <dgm:t>
        <a:bodyPr/>
        <a:lstStyle/>
        <a:p>
          <a:endParaRPr lang="es-ES"/>
        </a:p>
      </dgm:t>
    </dgm:pt>
    <dgm:pt modelId="{3442230B-705A-49FE-B526-F43746931D1E}" type="sibTrans" cxnId="{AC34618D-FCCD-4448-9F7D-3F0E7A222D36}">
      <dgm:prSet/>
      <dgm:spPr/>
      <dgm:t>
        <a:bodyPr/>
        <a:lstStyle/>
        <a:p>
          <a:endParaRPr lang="es-ES"/>
        </a:p>
      </dgm:t>
    </dgm:pt>
    <dgm:pt modelId="{B8329A30-B25F-46D8-845D-FC21130616F8}">
      <dgm:prSet phldrT="[Texto]"/>
      <dgm:spPr/>
      <dgm:t>
        <a:bodyPr/>
        <a:lstStyle/>
        <a:p>
          <a:r>
            <a:rPr lang="es-ES" dirty="0" smtClean="0"/>
            <a:t>Tipo 1, </a:t>
          </a:r>
          <a:r>
            <a:rPr lang="es-PE" dirty="0" smtClean="0"/>
            <a:t>categorización – Externas y Sin Impacto Directo</a:t>
          </a:r>
          <a:endParaRPr lang="es-ES" dirty="0"/>
        </a:p>
      </dgm:t>
    </dgm:pt>
    <dgm:pt modelId="{FAAF73C1-13F6-488A-B2A4-CF9E0AA70517}" type="parTrans" cxnId="{783A3CB0-3B41-4016-B64F-80017C5F72A6}">
      <dgm:prSet/>
      <dgm:spPr/>
      <dgm:t>
        <a:bodyPr/>
        <a:lstStyle/>
        <a:p>
          <a:endParaRPr lang="es-ES"/>
        </a:p>
      </dgm:t>
    </dgm:pt>
    <dgm:pt modelId="{A9258514-F9B9-4F1A-9E62-21644D21900C}" type="sibTrans" cxnId="{783A3CB0-3B41-4016-B64F-80017C5F72A6}">
      <dgm:prSet/>
      <dgm:spPr/>
      <dgm:t>
        <a:bodyPr/>
        <a:lstStyle/>
        <a:p>
          <a:endParaRPr lang="es-ES"/>
        </a:p>
      </dgm:t>
    </dgm:pt>
    <dgm:pt modelId="{57191F4A-B7C1-4B2F-BE53-A374FFF13515}">
      <dgm:prSet phldrT="[Texto]"/>
      <dgm:spPr/>
      <dgm:t>
        <a:bodyPr/>
        <a:lstStyle/>
        <a:p>
          <a:r>
            <a:rPr lang="es-ES" dirty="0" smtClean="0"/>
            <a:t>2. </a:t>
          </a:r>
          <a:r>
            <a:rPr lang="es-PE" dirty="0" smtClean="0"/>
            <a:t>Asignación de valores a las tipologías existentes por categoría</a:t>
          </a:r>
          <a:endParaRPr lang="es-ES" dirty="0"/>
        </a:p>
      </dgm:t>
    </dgm:pt>
    <dgm:pt modelId="{B9CEEA8E-EF50-4241-8FF4-97489956662A}" type="parTrans" cxnId="{22383BDC-7F02-43F7-8245-645B40F5CAEE}">
      <dgm:prSet/>
      <dgm:spPr/>
      <dgm:t>
        <a:bodyPr/>
        <a:lstStyle/>
        <a:p>
          <a:endParaRPr lang="es-ES"/>
        </a:p>
      </dgm:t>
    </dgm:pt>
    <dgm:pt modelId="{B7C4A3F9-3E28-467C-94A6-AF097FCDF530}" type="sibTrans" cxnId="{22383BDC-7F02-43F7-8245-645B40F5CAEE}">
      <dgm:prSet/>
      <dgm:spPr/>
      <dgm:t>
        <a:bodyPr/>
        <a:lstStyle/>
        <a:p>
          <a:endParaRPr lang="es-ES"/>
        </a:p>
      </dgm:t>
    </dgm:pt>
    <dgm:pt modelId="{07C0C581-5E6B-455F-8DBA-73B805BAA1C3}">
      <dgm:prSet phldrT="[Texto]"/>
      <dgm:spPr/>
      <dgm:t>
        <a:bodyPr/>
        <a:lstStyle/>
        <a:p>
          <a:r>
            <a:rPr lang="es-ES" dirty="0" smtClean="0"/>
            <a:t>Valor único a cada tipo de categoría</a:t>
          </a:r>
          <a:endParaRPr lang="es-ES" dirty="0"/>
        </a:p>
      </dgm:t>
    </dgm:pt>
    <dgm:pt modelId="{9B32401A-B1F4-4D8D-AD56-9DDB39078033}" type="parTrans" cxnId="{8F4B55DE-5037-4A65-ADB7-7D50915D07DC}">
      <dgm:prSet/>
      <dgm:spPr/>
      <dgm:t>
        <a:bodyPr/>
        <a:lstStyle/>
        <a:p>
          <a:endParaRPr lang="es-ES"/>
        </a:p>
      </dgm:t>
    </dgm:pt>
    <dgm:pt modelId="{26DC1287-856C-49C2-8FE9-0955464C47E6}" type="sibTrans" cxnId="{8F4B55DE-5037-4A65-ADB7-7D50915D07DC}">
      <dgm:prSet/>
      <dgm:spPr/>
      <dgm:t>
        <a:bodyPr/>
        <a:lstStyle/>
        <a:p>
          <a:endParaRPr lang="es-ES"/>
        </a:p>
      </dgm:t>
    </dgm:pt>
    <dgm:pt modelId="{46CE6384-329A-4EC8-86F2-2D376E5E28C9}">
      <dgm:prSet phldrT="[Texto]"/>
      <dgm:spPr/>
      <dgm:t>
        <a:bodyPr/>
        <a:lstStyle/>
        <a:p>
          <a:r>
            <a:rPr lang="es-ES" dirty="0" smtClean="0"/>
            <a:t>3. Levantamiento de datos relacionadas a las categorías </a:t>
          </a:r>
          <a:endParaRPr lang="es-ES" dirty="0"/>
        </a:p>
      </dgm:t>
    </dgm:pt>
    <dgm:pt modelId="{F0BD21B3-DAD1-4188-B24F-24AAC219DCA4}" type="parTrans" cxnId="{34827A20-D906-4553-A58A-EE1891C1D350}">
      <dgm:prSet/>
      <dgm:spPr/>
      <dgm:t>
        <a:bodyPr/>
        <a:lstStyle/>
        <a:p>
          <a:endParaRPr lang="es-ES"/>
        </a:p>
      </dgm:t>
    </dgm:pt>
    <dgm:pt modelId="{6064A4D0-452F-4026-8109-125D7B102C43}" type="sibTrans" cxnId="{34827A20-D906-4553-A58A-EE1891C1D350}">
      <dgm:prSet/>
      <dgm:spPr/>
      <dgm:t>
        <a:bodyPr/>
        <a:lstStyle/>
        <a:p>
          <a:endParaRPr lang="es-ES"/>
        </a:p>
      </dgm:t>
    </dgm:pt>
    <dgm:pt modelId="{C4BFC02E-6029-409A-A4CB-8EA28E1261BA}">
      <dgm:prSet phldrT="[Texto]"/>
      <dgm:spPr/>
      <dgm:t>
        <a:bodyPr/>
        <a:lstStyle/>
        <a:p>
          <a:r>
            <a:rPr lang="es-ES" dirty="0" smtClean="0"/>
            <a:t>4. Valoración y Puntuación.</a:t>
          </a:r>
          <a:endParaRPr lang="es-ES" dirty="0"/>
        </a:p>
      </dgm:t>
    </dgm:pt>
    <dgm:pt modelId="{9A67D40B-C8AA-4721-9288-B2DE5E29B0E2}" type="parTrans" cxnId="{7CE8F738-CFEA-42D0-945D-C575CA0F2975}">
      <dgm:prSet/>
      <dgm:spPr/>
      <dgm:t>
        <a:bodyPr/>
        <a:lstStyle/>
        <a:p>
          <a:endParaRPr lang="es-ES"/>
        </a:p>
      </dgm:t>
    </dgm:pt>
    <dgm:pt modelId="{64AA9456-7270-4099-82F3-66DF9EE32465}" type="sibTrans" cxnId="{7CE8F738-CFEA-42D0-945D-C575CA0F2975}">
      <dgm:prSet/>
      <dgm:spPr/>
      <dgm:t>
        <a:bodyPr/>
        <a:lstStyle/>
        <a:p>
          <a:endParaRPr lang="es-ES"/>
        </a:p>
      </dgm:t>
    </dgm:pt>
    <dgm:pt modelId="{4FFCB9A8-AAA5-4D04-A79D-BDA76551E1D9}">
      <dgm:prSet phldrT="[Texto]"/>
      <dgm:spPr/>
      <dgm:t>
        <a:bodyPr/>
        <a:lstStyle/>
        <a:p>
          <a:r>
            <a:rPr lang="es-ES" dirty="0" smtClean="0"/>
            <a:t>Tipo 2, </a:t>
          </a:r>
          <a:r>
            <a:rPr lang="es-PE" dirty="0" smtClean="0"/>
            <a:t>categorización – Internas y de Impacto Indirecto</a:t>
          </a:r>
          <a:endParaRPr lang="es-ES" dirty="0"/>
        </a:p>
      </dgm:t>
    </dgm:pt>
    <dgm:pt modelId="{FBCE1778-6624-4B0B-AB23-8ECC0EBD0E67}" type="parTrans" cxnId="{CBE7F2EE-5347-453C-90C7-5EAF5FC73713}">
      <dgm:prSet/>
      <dgm:spPr/>
      <dgm:t>
        <a:bodyPr/>
        <a:lstStyle/>
        <a:p>
          <a:endParaRPr lang="es-ES"/>
        </a:p>
      </dgm:t>
    </dgm:pt>
    <dgm:pt modelId="{87C86B0E-3575-4523-9F9D-8E41E31A3E73}" type="sibTrans" cxnId="{CBE7F2EE-5347-453C-90C7-5EAF5FC73713}">
      <dgm:prSet/>
      <dgm:spPr/>
      <dgm:t>
        <a:bodyPr/>
        <a:lstStyle/>
        <a:p>
          <a:endParaRPr lang="es-ES"/>
        </a:p>
      </dgm:t>
    </dgm:pt>
    <dgm:pt modelId="{EA3BE058-EE06-4F72-8A26-5656190996DB}">
      <dgm:prSet phldrT="[Texto]"/>
      <dgm:spPr/>
      <dgm:t>
        <a:bodyPr/>
        <a:lstStyle/>
        <a:p>
          <a:r>
            <a:rPr lang="es-ES" dirty="0" smtClean="0"/>
            <a:t>Tipo 3, </a:t>
          </a:r>
          <a:r>
            <a:rPr lang="es-PE" dirty="0" smtClean="0"/>
            <a:t>categorización – Internas y de Impacto Directo</a:t>
          </a:r>
          <a:endParaRPr lang="es-ES" dirty="0"/>
        </a:p>
      </dgm:t>
    </dgm:pt>
    <dgm:pt modelId="{53EC40EB-471F-4451-9075-99699E1485FD}" type="parTrans" cxnId="{D70E20DB-27FE-4FA9-883E-73401131A6AD}">
      <dgm:prSet/>
      <dgm:spPr/>
      <dgm:t>
        <a:bodyPr/>
        <a:lstStyle/>
        <a:p>
          <a:endParaRPr lang="es-ES"/>
        </a:p>
      </dgm:t>
    </dgm:pt>
    <dgm:pt modelId="{0A093E64-BCB0-4CC2-87BF-2F1360E7965F}" type="sibTrans" cxnId="{D70E20DB-27FE-4FA9-883E-73401131A6AD}">
      <dgm:prSet/>
      <dgm:spPr/>
      <dgm:t>
        <a:bodyPr/>
        <a:lstStyle/>
        <a:p>
          <a:endParaRPr lang="es-ES"/>
        </a:p>
      </dgm:t>
    </dgm:pt>
    <dgm:pt modelId="{D5485108-AA1F-4780-9091-18C23B3A424A}">
      <dgm:prSet phldrT="[Texto]"/>
      <dgm:spPr/>
      <dgm:t>
        <a:bodyPr/>
        <a:lstStyle/>
        <a:p>
          <a:r>
            <a:rPr lang="es-ES" dirty="0" smtClean="0"/>
            <a:t>Valor unitario por cada instrumento o logro alcanzando</a:t>
          </a:r>
          <a:endParaRPr lang="es-ES" dirty="0"/>
        </a:p>
      </dgm:t>
    </dgm:pt>
    <dgm:pt modelId="{7F3D0DC3-70FC-4958-ADD8-C786129349DA}" type="parTrans" cxnId="{8A51AB61-6817-4690-A0F1-CA51CE2E6B3A}">
      <dgm:prSet/>
      <dgm:spPr/>
      <dgm:t>
        <a:bodyPr/>
        <a:lstStyle/>
        <a:p>
          <a:endParaRPr lang="es-ES"/>
        </a:p>
      </dgm:t>
    </dgm:pt>
    <dgm:pt modelId="{B2D18B2D-E5D3-4264-8188-CA07B3D7B266}" type="sibTrans" cxnId="{8A51AB61-6817-4690-A0F1-CA51CE2E6B3A}">
      <dgm:prSet/>
      <dgm:spPr/>
      <dgm:t>
        <a:bodyPr/>
        <a:lstStyle/>
        <a:p>
          <a:endParaRPr lang="es-ES"/>
        </a:p>
      </dgm:t>
    </dgm:pt>
    <dgm:pt modelId="{7634A0B6-D4CE-49EB-8307-BA595A61000F}">
      <dgm:prSet/>
      <dgm:spPr/>
      <dgm:t>
        <a:bodyPr/>
        <a:lstStyle/>
        <a:p>
          <a:r>
            <a:rPr lang="es-ES" dirty="0" smtClean="0"/>
            <a:t>Datos obtenidos de la red en base información pública, aplicando su marco regulador</a:t>
          </a:r>
          <a:endParaRPr lang="es-ES" dirty="0"/>
        </a:p>
      </dgm:t>
    </dgm:pt>
    <dgm:pt modelId="{7F03ECBA-35AB-4C74-8D6A-8EAA218AB61A}" type="parTrans" cxnId="{81CB1D96-E1E3-4ADA-99C6-D15381658EE3}">
      <dgm:prSet/>
      <dgm:spPr/>
      <dgm:t>
        <a:bodyPr/>
        <a:lstStyle/>
        <a:p>
          <a:endParaRPr lang="es-ES"/>
        </a:p>
      </dgm:t>
    </dgm:pt>
    <dgm:pt modelId="{D0A5CBFB-36FC-4915-9219-34C372D7D4A2}" type="sibTrans" cxnId="{81CB1D96-E1E3-4ADA-99C6-D15381658EE3}">
      <dgm:prSet/>
      <dgm:spPr/>
      <dgm:t>
        <a:bodyPr/>
        <a:lstStyle/>
        <a:p>
          <a:endParaRPr lang="es-ES"/>
        </a:p>
      </dgm:t>
    </dgm:pt>
    <dgm:pt modelId="{2150CD86-8C3F-44B4-AD6E-EC5FB6357F56}">
      <dgm:prSet/>
      <dgm:spPr/>
      <dgm:t>
        <a:bodyPr/>
        <a:lstStyle/>
        <a:p>
          <a:r>
            <a:rPr lang="es-ES" dirty="0" smtClean="0"/>
            <a:t>Aplicación de la puntuación a cada una de las 22 municipalidades</a:t>
          </a:r>
          <a:endParaRPr lang="es-ES" dirty="0"/>
        </a:p>
      </dgm:t>
    </dgm:pt>
    <dgm:pt modelId="{744D198F-DBD9-4ABD-817C-671112E52424}" type="parTrans" cxnId="{B6730E24-91FE-43DE-8523-BD159394880B}">
      <dgm:prSet/>
      <dgm:spPr/>
      <dgm:t>
        <a:bodyPr/>
        <a:lstStyle/>
        <a:p>
          <a:endParaRPr lang="es-ES"/>
        </a:p>
      </dgm:t>
    </dgm:pt>
    <dgm:pt modelId="{8444165E-D93A-4D20-89E0-32D59FC2989B}" type="sibTrans" cxnId="{B6730E24-91FE-43DE-8523-BD159394880B}">
      <dgm:prSet/>
      <dgm:spPr/>
      <dgm:t>
        <a:bodyPr/>
        <a:lstStyle/>
        <a:p>
          <a:endParaRPr lang="es-ES"/>
        </a:p>
      </dgm:t>
    </dgm:pt>
    <dgm:pt modelId="{6197B0D4-54EA-4792-A13D-F3F3EB522ED9}" type="pres">
      <dgm:prSet presAssocID="{5A0C2E6D-FB6F-4967-8E82-DB9056FC66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F817E4E-3F97-4F7A-B9E8-27F9D43C8BFE}" type="pres">
      <dgm:prSet presAssocID="{DA6BFDFD-B7B7-4925-92C9-2688E8ADF10A}" presName="linNode" presStyleCnt="0"/>
      <dgm:spPr/>
    </dgm:pt>
    <dgm:pt modelId="{09DF39D8-D0A2-41AF-8BBE-ABE30517283E}" type="pres">
      <dgm:prSet presAssocID="{DA6BFDFD-B7B7-4925-92C9-2688E8ADF10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8B13A-363D-44E4-AA49-DA0445758DFA}" type="pres">
      <dgm:prSet presAssocID="{DA6BFDFD-B7B7-4925-92C9-2688E8ADF10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73693-72FB-474A-8D07-252C80A4B595}" type="pres">
      <dgm:prSet presAssocID="{3442230B-705A-49FE-B526-F43746931D1E}" presName="spacing" presStyleCnt="0"/>
      <dgm:spPr/>
    </dgm:pt>
    <dgm:pt modelId="{26E66120-7079-4E35-A6F2-C8E1AA3BD47F}" type="pres">
      <dgm:prSet presAssocID="{57191F4A-B7C1-4B2F-BE53-A374FFF13515}" presName="linNode" presStyleCnt="0"/>
      <dgm:spPr/>
    </dgm:pt>
    <dgm:pt modelId="{6CD35ABE-E663-4BB8-9E84-BB4CB7167288}" type="pres">
      <dgm:prSet presAssocID="{57191F4A-B7C1-4B2F-BE53-A374FFF1351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1A8F5-1000-4D10-B686-503E4C0AE9BC}" type="pres">
      <dgm:prSet presAssocID="{57191F4A-B7C1-4B2F-BE53-A374FFF1351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74324-ED95-475C-9889-775A0ADBBFE9}" type="pres">
      <dgm:prSet presAssocID="{B7C4A3F9-3E28-467C-94A6-AF097FCDF530}" presName="spacing" presStyleCnt="0"/>
      <dgm:spPr/>
    </dgm:pt>
    <dgm:pt modelId="{781844CC-79CA-4722-AD59-3DB57ADE3A3E}" type="pres">
      <dgm:prSet presAssocID="{46CE6384-329A-4EC8-86F2-2D376E5E28C9}" presName="linNode" presStyleCnt="0"/>
      <dgm:spPr/>
    </dgm:pt>
    <dgm:pt modelId="{A32D53EC-D7C8-4597-BAE6-08900EA851BD}" type="pres">
      <dgm:prSet presAssocID="{46CE6384-329A-4EC8-86F2-2D376E5E28C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73EB3B-6326-4F1B-B6C6-5312F84E3E73}" type="pres">
      <dgm:prSet presAssocID="{46CE6384-329A-4EC8-86F2-2D376E5E28C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ED8BE-F37D-4EE5-8906-11DCE951A207}" type="pres">
      <dgm:prSet presAssocID="{6064A4D0-452F-4026-8109-125D7B102C43}" presName="spacing" presStyleCnt="0"/>
      <dgm:spPr/>
    </dgm:pt>
    <dgm:pt modelId="{F61E1AAE-6778-453E-83B8-D28CFB062370}" type="pres">
      <dgm:prSet presAssocID="{C4BFC02E-6029-409A-A4CB-8EA28E1261BA}" presName="linNode" presStyleCnt="0"/>
      <dgm:spPr/>
    </dgm:pt>
    <dgm:pt modelId="{E93D0A3E-B199-4A12-95A0-98830F1134D4}" type="pres">
      <dgm:prSet presAssocID="{C4BFC02E-6029-409A-A4CB-8EA28E1261B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8FC696-7738-4AC7-BE9F-69092A7B3133}" type="pres">
      <dgm:prSet presAssocID="{C4BFC02E-6029-409A-A4CB-8EA28E1261B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C9C87A-8F9F-44C6-A274-8602363E7F95}" type="presOf" srcId="{7634A0B6-D4CE-49EB-8307-BA595A61000F}" destId="{5273EB3B-6326-4F1B-B6C6-5312F84E3E73}" srcOrd="0" destOrd="0" presId="urn:microsoft.com/office/officeart/2005/8/layout/vList6"/>
    <dgm:cxn modelId="{22383BDC-7F02-43F7-8245-645B40F5CAEE}" srcId="{5A0C2E6D-FB6F-4967-8E82-DB9056FC66F7}" destId="{57191F4A-B7C1-4B2F-BE53-A374FFF13515}" srcOrd="1" destOrd="0" parTransId="{B9CEEA8E-EF50-4241-8FF4-97489956662A}" sibTransId="{B7C4A3F9-3E28-467C-94A6-AF097FCDF530}"/>
    <dgm:cxn modelId="{7CE8F738-CFEA-42D0-945D-C575CA0F2975}" srcId="{5A0C2E6D-FB6F-4967-8E82-DB9056FC66F7}" destId="{C4BFC02E-6029-409A-A4CB-8EA28E1261BA}" srcOrd="3" destOrd="0" parTransId="{9A67D40B-C8AA-4721-9288-B2DE5E29B0E2}" sibTransId="{64AA9456-7270-4099-82F3-66DF9EE32465}"/>
    <dgm:cxn modelId="{18C6C117-AB54-4DD9-956E-7718C4778AE2}" type="presOf" srcId="{07C0C581-5E6B-455F-8DBA-73B805BAA1C3}" destId="{E4B1A8F5-1000-4D10-B686-503E4C0AE9BC}" srcOrd="0" destOrd="0" presId="urn:microsoft.com/office/officeart/2005/8/layout/vList6"/>
    <dgm:cxn modelId="{783A3CB0-3B41-4016-B64F-80017C5F72A6}" srcId="{DA6BFDFD-B7B7-4925-92C9-2688E8ADF10A}" destId="{B8329A30-B25F-46D8-845D-FC21130616F8}" srcOrd="0" destOrd="0" parTransId="{FAAF73C1-13F6-488A-B2A4-CF9E0AA70517}" sibTransId="{A9258514-F9B9-4F1A-9E62-21644D21900C}"/>
    <dgm:cxn modelId="{CBE7F2EE-5347-453C-90C7-5EAF5FC73713}" srcId="{DA6BFDFD-B7B7-4925-92C9-2688E8ADF10A}" destId="{4FFCB9A8-AAA5-4D04-A79D-BDA76551E1D9}" srcOrd="1" destOrd="0" parTransId="{FBCE1778-6624-4B0B-AB23-8ECC0EBD0E67}" sibTransId="{87C86B0E-3575-4523-9F9D-8E41E31A3E73}"/>
    <dgm:cxn modelId="{47E04541-156F-4705-B2CE-FD08DB2D8189}" type="presOf" srcId="{C4BFC02E-6029-409A-A4CB-8EA28E1261BA}" destId="{E93D0A3E-B199-4A12-95A0-98830F1134D4}" srcOrd="0" destOrd="0" presId="urn:microsoft.com/office/officeart/2005/8/layout/vList6"/>
    <dgm:cxn modelId="{2B6D63D2-EFA5-49CD-994E-40AAE6A991F3}" type="presOf" srcId="{DA6BFDFD-B7B7-4925-92C9-2688E8ADF10A}" destId="{09DF39D8-D0A2-41AF-8BBE-ABE30517283E}" srcOrd="0" destOrd="0" presId="urn:microsoft.com/office/officeart/2005/8/layout/vList6"/>
    <dgm:cxn modelId="{34827A20-D906-4553-A58A-EE1891C1D350}" srcId="{5A0C2E6D-FB6F-4967-8E82-DB9056FC66F7}" destId="{46CE6384-329A-4EC8-86F2-2D376E5E28C9}" srcOrd="2" destOrd="0" parTransId="{F0BD21B3-DAD1-4188-B24F-24AAC219DCA4}" sibTransId="{6064A4D0-452F-4026-8109-125D7B102C43}"/>
    <dgm:cxn modelId="{88DD7EC0-E89E-436F-9FEE-F1F6B88E1683}" type="presOf" srcId="{B8329A30-B25F-46D8-845D-FC21130616F8}" destId="{F998B13A-363D-44E4-AA49-DA0445758DFA}" srcOrd="0" destOrd="0" presId="urn:microsoft.com/office/officeart/2005/8/layout/vList6"/>
    <dgm:cxn modelId="{CD644005-D52F-48CF-BE04-608344DDE162}" type="presOf" srcId="{5A0C2E6D-FB6F-4967-8E82-DB9056FC66F7}" destId="{6197B0D4-54EA-4792-A13D-F3F3EB522ED9}" srcOrd="0" destOrd="0" presId="urn:microsoft.com/office/officeart/2005/8/layout/vList6"/>
    <dgm:cxn modelId="{8A51AB61-6817-4690-A0F1-CA51CE2E6B3A}" srcId="{57191F4A-B7C1-4B2F-BE53-A374FFF13515}" destId="{D5485108-AA1F-4780-9091-18C23B3A424A}" srcOrd="1" destOrd="0" parTransId="{7F3D0DC3-70FC-4958-ADD8-C786129349DA}" sibTransId="{B2D18B2D-E5D3-4264-8188-CA07B3D7B266}"/>
    <dgm:cxn modelId="{8F4B55DE-5037-4A65-ADB7-7D50915D07DC}" srcId="{57191F4A-B7C1-4B2F-BE53-A374FFF13515}" destId="{07C0C581-5E6B-455F-8DBA-73B805BAA1C3}" srcOrd="0" destOrd="0" parTransId="{9B32401A-B1F4-4D8D-AD56-9DDB39078033}" sibTransId="{26DC1287-856C-49C2-8FE9-0955464C47E6}"/>
    <dgm:cxn modelId="{FBCA3BDF-8B67-48FC-A0EF-B9C8DFEFBC62}" type="presOf" srcId="{46CE6384-329A-4EC8-86F2-2D376E5E28C9}" destId="{A32D53EC-D7C8-4597-BAE6-08900EA851BD}" srcOrd="0" destOrd="0" presId="urn:microsoft.com/office/officeart/2005/8/layout/vList6"/>
    <dgm:cxn modelId="{002F8155-3E86-4A91-AB3B-B730E964C627}" type="presOf" srcId="{D5485108-AA1F-4780-9091-18C23B3A424A}" destId="{E4B1A8F5-1000-4D10-B686-503E4C0AE9BC}" srcOrd="0" destOrd="1" presId="urn:microsoft.com/office/officeart/2005/8/layout/vList6"/>
    <dgm:cxn modelId="{7CA9387E-FD49-4EAD-9B79-2168E1577578}" type="presOf" srcId="{2150CD86-8C3F-44B4-AD6E-EC5FB6357F56}" destId="{FD8FC696-7738-4AC7-BE9F-69092A7B3133}" srcOrd="0" destOrd="0" presId="urn:microsoft.com/office/officeart/2005/8/layout/vList6"/>
    <dgm:cxn modelId="{B6730E24-91FE-43DE-8523-BD159394880B}" srcId="{C4BFC02E-6029-409A-A4CB-8EA28E1261BA}" destId="{2150CD86-8C3F-44B4-AD6E-EC5FB6357F56}" srcOrd="0" destOrd="0" parTransId="{744D198F-DBD9-4ABD-817C-671112E52424}" sibTransId="{8444165E-D93A-4D20-89E0-32D59FC2989B}"/>
    <dgm:cxn modelId="{81CB1D96-E1E3-4ADA-99C6-D15381658EE3}" srcId="{46CE6384-329A-4EC8-86F2-2D376E5E28C9}" destId="{7634A0B6-D4CE-49EB-8307-BA595A61000F}" srcOrd="0" destOrd="0" parTransId="{7F03ECBA-35AB-4C74-8D6A-8EAA218AB61A}" sibTransId="{D0A5CBFB-36FC-4915-9219-34C372D7D4A2}"/>
    <dgm:cxn modelId="{5025D3EE-AA7F-441A-8B91-ACFCA2D9C998}" type="presOf" srcId="{4FFCB9A8-AAA5-4D04-A79D-BDA76551E1D9}" destId="{F998B13A-363D-44E4-AA49-DA0445758DFA}" srcOrd="0" destOrd="1" presId="urn:microsoft.com/office/officeart/2005/8/layout/vList6"/>
    <dgm:cxn modelId="{D70E20DB-27FE-4FA9-883E-73401131A6AD}" srcId="{DA6BFDFD-B7B7-4925-92C9-2688E8ADF10A}" destId="{EA3BE058-EE06-4F72-8A26-5656190996DB}" srcOrd="2" destOrd="0" parTransId="{53EC40EB-471F-4451-9075-99699E1485FD}" sibTransId="{0A093E64-BCB0-4CC2-87BF-2F1360E7965F}"/>
    <dgm:cxn modelId="{AC34618D-FCCD-4448-9F7D-3F0E7A222D36}" srcId="{5A0C2E6D-FB6F-4967-8E82-DB9056FC66F7}" destId="{DA6BFDFD-B7B7-4925-92C9-2688E8ADF10A}" srcOrd="0" destOrd="0" parTransId="{8B55C694-875F-42A0-A6C6-055351FCD71B}" sibTransId="{3442230B-705A-49FE-B526-F43746931D1E}"/>
    <dgm:cxn modelId="{C9046028-A121-474D-A033-0856EC327871}" type="presOf" srcId="{EA3BE058-EE06-4F72-8A26-5656190996DB}" destId="{F998B13A-363D-44E4-AA49-DA0445758DFA}" srcOrd="0" destOrd="2" presId="urn:microsoft.com/office/officeart/2005/8/layout/vList6"/>
    <dgm:cxn modelId="{72A65D37-09E4-4A6B-9936-39481B6C2A75}" type="presOf" srcId="{57191F4A-B7C1-4B2F-BE53-A374FFF13515}" destId="{6CD35ABE-E663-4BB8-9E84-BB4CB7167288}" srcOrd="0" destOrd="0" presId="urn:microsoft.com/office/officeart/2005/8/layout/vList6"/>
    <dgm:cxn modelId="{2A1E8108-0A78-4BBF-97B2-8D730C68C1B0}" type="presParOf" srcId="{6197B0D4-54EA-4792-A13D-F3F3EB522ED9}" destId="{3F817E4E-3F97-4F7A-B9E8-27F9D43C8BFE}" srcOrd="0" destOrd="0" presId="urn:microsoft.com/office/officeart/2005/8/layout/vList6"/>
    <dgm:cxn modelId="{925FD653-E776-4C18-A7F3-8A507D48EA47}" type="presParOf" srcId="{3F817E4E-3F97-4F7A-B9E8-27F9D43C8BFE}" destId="{09DF39D8-D0A2-41AF-8BBE-ABE30517283E}" srcOrd="0" destOrd="0" presId="urn:microsoft.com/office/officeart/2005/8/layout/vList6"/>
    <dgm:cxn modelId="{FBFE84F6-EE9D-4F44-A5B7-32D14EEFE83F}" type="presParOf" srcId="{3F817E4E-3F97-4F7A-B9E8-27F9D43C8BFE}" destId="{F998B13A-363D-44E4-AA49-DA0445758DFA}" srcOrd="1" destOrd="0" presId="urn:microsoft.com/office/officeart/2005/8/layout/vList6"/>
    <dgm:cxn modelId="{F2CA630E-5546-4ACB-A8A1-660690505FBB}" type="presParOf" srcId="{6197B0D4-54EA-4792-A13D-F3F3EB522ED9}" destId="{16C73693-72FB-474A-8D07-252C80A4B595}" srcOrd="1" destOrd="0" presId="urn:microsoft.com/office/officeart/2005/8/layout/vList6"/>
    <dgm:cxn modelId="{608F3FF4-62A2-44E6-B798-E17DF12817E9}" type="presParOf" srcId="{6197B0D4-54EA-4792-A13D-F3F3EB522ED9}" destId="{26E66120-7079-4E35-A6F2-C8E1AA3BD47F}" srcOrd="2" destOrd="0" presId="urn:microsoft.com/office/officeart/2005/8/layout/vList6"/>
    <dgm:cxn modelId="{B6CE9F07-D525-422D-A0E0-8788A527887A}" type="presParOf" srcId="{26E66120-7079-4E35-A6F2-C8E1AA3BD47F}" destId="{6CD35ABE-E663-4BB8-9E84-BB4CB7167288}" srcOrd="0" destOrd="0" presId="urn:microsoft.com/office/officeart/2005/8/layout/vList6"/>
    <dgm:cxn modelId="{45AD011C-5317-4FC3-A14A-AB3A67F90D1C}" type="presParOf" srcId="{26E66120-7079-4E35-A6F2-C8E1AA3BD47F}" destId="{E4B1A8F5-1000-4D10-B686-503E4C0AE9BC}" srcOrd="1" destOrd="0" presId="urn:microsoft.com/office/officeart/2005/8/layout/vList6"/>
    <dgm:cxn modelId="{8CBDCCED-7C3C-4CC6-B640-566C97C5294A}" type="presParOf" srcId="{6197B0D4-54EA-4792-A13D-F3F3EB522ED9}" destId="{7BA74324-ED95-475C-9889-775A0ADBBFE9}" srcOrd="3" destOrd="0" presId="urn:microsoft.com/office/officeart/2005/8/layout/vList6"/>
    <dgm:cxn modelId="{D1F40C60-CC77-4434-8A44-D307B43AA971}" type="presParOf" srcId="{6197B0D4-54EA-4792-A13D-F3F3EB522ED9}" destId="{781844CC-79CA-4722-AD59-3DB57ADE3A3E}" srcOrd="4" destOrd="0" presId="urn:microsoft.com/office/officeart/2005/8/layout/vList6"/>
    <dgm:cxn modelId="{9A010F16-52E4-474C-B5F8-09CB4F0A70EE}" type="presParOf" srcId="{781844CC-79CA-4722-AD59-3DB57ADE3A3E}" destId="{A32D53EC-D7C8-4597-BAE6-08900EA851BD}" srcOrd="0" destOrd="0" presId="urn:microsoft.com/office/officeart/2005/8/layout/vList6"/>
    <dgm:cxn modelId="{104E9AA6-6066-424C-83C5-8435C9382C46}" type="presParOf" srcId="{781844CC-79CA-4722-AD59-3DB57ADE3A3E}" destId="{5273EB3B-6326-4F1B-B6C6-5312F84E3E73}" srcOrd="1" destOrd="0" presId="urn:microsoft.com/office/officeart/2005/8/layout/vList6"/>
    <dgm:cxn modelId="{FC7F3544-8475-4DFD-99A3-806F743DB9A6}" type="presParOf" srcId="{6197B0D4-54EA-4792-A13D-F3F3EB522ED9}" destId="{167ED8BE-F37D-4EE5-8906-11DCE951A207}" srcOrd="5" destOrd="0" presId="urn:microsoft.com/office/officeart/2005/8/layout/vList6"/>
    <dgm:cxn modelId="{DCB7BC47-57E6-4003-96D6-9B25102FEDF1}" type="presParOf" srcId="{6197B0D4-54EA-4792-A13D-F3F3EB522ED9}" destId="{F61E1AAE-6778-453E-83B8-D28CFB062370}" srcOrd="6" destOrd="0" presId="urn:microsoft.com/office/officeart/2005/8/layout/vList6"/>
    <dgm:cxn modelId="{008B3FD9-35B3-4F4E-937D-9C826C68F3C2}" type="presParOf" srcId="{F61E1AAE-6778-453E-83B8-D28CFB062370}" destId="{E93D0A3E-B199-4A12-95A0-98830F1134D4}" srcOrd="0" destOrd="0" presId="urn:microsoft.com/office/officeart/2005/8/layout/vList6"/>
    <dgm:cxn modelId="{B5A82BE4-7721-4319-A773-40F3529C30FF}" type="presParOf" srcId="{F61E1AAE-6778-453E-83B8-D28CFB062370}" destId="{FD8FC696-7738-4AC7-BE9F-69092A7B31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8B13A-363D-44E4-AA49-DA0445758DFA}">
      <dsp:nvSpPr>
        <dsp:cNvPr id="0" name=""/>
        <dsp:cNvSpPr/>
      </dsp:nvSpPr>
      <dsp:spPr>
        <a:xfrm>
          <a:off x="2736303" y="1587"/>
          <a:ext cx="410445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Tipo 1, </a:t>
          </a:r>
          <a:r>
            <a:rPr lang="es-PE" sz="1100" kern="1200" dirty="0" smtClean="0"/>
            <a:t>categorización – Externas y Sin Impacto Directo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Tipo 2, </a:t>
          </a:r>
          <a:r>
            <a:rPr lang="es-PE" sz="1100" kern="1200" dirty="0" smtClean="0"/>
            <a:t>categorización – Internas y de Impacto Indirecto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Tipo 3, </a:t>
          </a:r>
          <a:r>
            <a:rPr lang="es-PE" sz="1100" kern="1200" dirty="0" smtClean="0"/>
            <a:t>categorización – Internas y de Impacto Directo</a:t>
          </a:r>
          <a:endParaRPr lang="es-ES" sz="1100" kern="1200" dirty="0"/>
        </a:p>
      </dsp:txBody>
      <dsp:txXfrm>
        <a:off x="2736303" y="159014"/>
        <a:ext cx="3632175" cy="944562"/>
      </dsp:txXfrm>
    </dsp:sp>
    <dsp:sp modelId="{09DF39D8-D0A2-41AF-8BBE-ABE30517283E}">
      <dsp:nvSpPr>
        <dsp:cNvPr id="0" name=""/>
        <dsp:cNvSpPr/>
      </dsp:nvSpPr>
      <dsp:spPr>
        <a:xfrm>
          <a:off x="0" y="1587"/>
          <a:ext cx="2736304" cy="1259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1. Identificación de categorías</a:t>
          </a:r>
          <a:endParaRPr lang="es-ES" sz="2000" kern="1200" dirty="0"/>
        </a:p>
      </dsp:txBody>
      <dsp:txXfrm>
        <a:off x="61480" y="63067"/>
        <a:ext cx="2613344" cy="1136456"/>
      </dsp:txXfrm>
    </dsp:sp>
    <dsp:sp modelId="{E4B1A8F5-1000-4D10-B686-503E4C0AE9BC}">
      <dsp:nvSpPr>
        <dsp:cNvPr id="0" name=""/>
        <dsp:cNvSpPr/>
      </dsp:nvSpPr>
      <dsp:spPr>
        <a:xfrm>
          <a:off x="2736303" y="1386945"/>
          <a:ext cx="410445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Valor único a cada tipo de categoría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Valor unitario por cada instrumento o logro alcanzando</a:t>
          </a:r>
          <a:endParaRPr lang="es-ES" sz="1100" kern="1200" dirty="0"/>
        </a:p>
      </dsp:txBody>
      <dsp:txXfrm>
        <a:off x="2736303" y="1544372"/>
        <a:ext cx="3632175" cy="944562"/>
      </dsp:txXfrm>
    </dsp:sp>
    <dsp:sp modelId="{6CD35ABE-E663-4BB8-9E84-BB4CB7167288}">
      <dsp:nvSpPr>
        <dsp:cNvPr id="0" name=""/>
        <dsp:cNvSpPr/>
      </dsp:nvSpPr>
      <dsp:spPr>
        <a:xfrm>
          <a:off x="0" y="1386945"/>
          <a:ext cx="2736304" cy="1259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2. </a:t>
          </a:r>
          <a:r>
            <a:rPr lang="es-PE" sz="2000" kern="1200" dirty="0" smtClean="0"/>
            <a:t>Asignación de valores a las tipologías existentes por categoría</a:t>
          </a:r>
          <a:endParaRPr lang="es-ES" sz="2000" kern="1200" dirty="0"/>
        </a:p>
      </dsp:txBody>
      <dsp:txXfrm>
        <a:off x="61480" y="1448425"/>
        <a:ext cx="2613344" cy="1136456"/>
      </dsp:txXfrm>
    </dsp:sp>
    <dsp:sp modelId="{5273EB3B-6326-4F1B-B6C6-5312F84E3E73}">
      <dsp:nvSpPr>
        <dsp:cNvPr id="0" name=""/>
        <dsp:cNvSpPr/>
      </dsp:nvSpPr>
      <dsp:spPr>
        <a:xfrm>
          <a:off x="2736303" y="2772304"/>
          <a:ext cx="410445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Datos obtenidos de la red en base información pública, aplicando su marco regulador</a:t>
          </a:r>
          <a:endParaRPr lang="es-ES" sz="1100" kern="1200" dirty="0"/>
        </a:p>
      </dsp:txBody>
      <dsp:txXfrm>
        <a:off x="2736303" y="2929731"/>
        <a:ext cx="3632175" cy="944562"/>
      </dsp:txXfrm>
    </dsp:sp>
    <dsp:sp modelId="{A32D53EC-D7C8-4597-BAE6-08900EA851BD}">
      <dsp:nvSpPr>
        <dsp:cNvPr id="0" name=""/>
        <dsp:cNvSpPr/>
      </dsp:nvSpPr>
      <dsp:spPr>
        <a:xfrm>
          <a:off x="0" y="2772304"/>
          <a:ext cx="2736304" cy="1259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3. Levantamiento de datos relacionadas a las categorías </a:t>
          </a:r>
          <a:endParaRPr lang="es-ES" sz="2000" kern="1200" dirty="0"/>
        </a:p>
      </dsp:txBody>
      <dsp:txXfrm>
        <a:off x="61480" y="2833784"/>
        <a:ext cx="2613344" cy="1136456"/>
      </dsp:txXfrm>
    </dsp:sp>
    <dsp:sp modelId="{FD8FC696-7738-4AC7-BE9F-69092A7B3133}">
      <dsp:nvSpPr>
        <dsp:cNvPr id="0" name=""/>
        <dsp:cNvSpPr/>
      </dsp:nvSpPr>
      <dsp:spPr>
        <a:xfrm>
          <a:off x="2736303" y="4157662"/>
          <a:ext cx="410445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Aplicación de la puntuación a cada una de las 22 municipalidades</a:t>
          </a:r>
          <a:endParaRPr lang="es-ES" sz="1100" kern="1200" dirty="0"/>
        </a:p>
      </dsp:txBody>
      <dsp:txXfrm>
        <a:off x="2736303" y="4315089"/>
        <a:ext cx="3632175" cy="944562"/>
      </dsp:txXfrm>
    </dsp:sp>
    <dsp:sp modelId="{E93D0A3E-B199-4A12-95A0-98830F1134D4}">
      <dsp:nvSpPr>
        <dsp:cNvPr id="0" name=""/>
        <dsp:cNvSpPr/>
      </dsp:nvSpPr>
      <dsp:spPr>
        <a:xfrm>
          <a:off x="0" y="4157662"/>
          <a:ext cx="2736304" cy="1259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4. Valoración y Puntuación.</a:t>
          </a:r>
          <a:endParaRPr lang="es-ES" sz="2000" kern="1200" dirty="0"/>
        </a:p>
      </dsp:txBody>
      <dsp:txXfrm>
        <a:off x="61480" y="4219142"/>
        <a:ext cx="2613344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09.02.2024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‹Nº›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 für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9" name="| Author | Actual section of the presentation"/>
          <p:cNvSpPr txBox="1"/>
          <p:nvPr userDrawn="1"/>
        </p:nvSpPr>
        <p:spPr bwMode="auto">
          <a:xfrm>
            <a:off x="519763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l"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de-DE" sz="1300" dirty="0"/>
              <a:t>SECO Meeting</a:t>
            </a:r>
            <a:endParaRPr sz="1300" dirty="0"/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‹Nº›</a:t>
            </a:fld>
            <a:endParaRPr lang="de-CH"/>
          </a:p>
        </p:txBody>
      </p:sp>
      <p:sp>
        <p:nvSpPr>
          <p:cNvPr id="4" name="| Author | Actual section of the presentation">
            <a:extLst>
              <a:ext uri="{FF2B5EF4-FFF2-40B4-BE49-F238E27FC236}">
                <a16:creationId xmlns:a16="http://schemas.microsoft.com/office/drawing/2014/main" id="{AF0611AF-3996-4E7E-D2E4-E059589FD443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 err="1"/>
              <a:t>Consortium</a:t>
            </a:r>
            <a:r>
              <a:rPr lang="de-CH" sz="1300" dirty="0"/>
              <a:t>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declara.jne.gob.pe/assets/plangobierno/fileplangobierno/11102.pdf" TargetMode="External"/><Relationship Id="rId18" Type="http://schemas.openxmlformats.org/officeDocument/2006/relationships/hyperlink" Target="https://www.munisjm.gob.pe/pdf/Planeamiento/ORGANIGRAMA-Estructura-Organica-MSJM-2019.pdf" TargetMode="External"/><Relationship Id="rId26" Type="http://schemas.openxmlformats.org/officeDocument/2006/relationships/hyperlink" Target="https://www.inei.gob.pe/media/MenuRecursivo/publicaciones_digitales/Est/Lib1747/libro.pdf" TargetMode="External"/><Relationship Id="rId3" Type="http://schemas.openxmlformats.org/officeDocument/2006/relationships/hyperlink" Target="https://www.munlima.gob.pe/images/descargas/gobierno-abierto/transparencia/mml/organigrama/2017/ORGANIGRAMA-MOD.ORD.2208-20-12-19.pdf" TargetMode="External"/><Relationship Id="rId21" Type="http://schemas.openxmlformats.org/officeDocument/2006/relationships/hyperlink" Target="https://app1.mdsmp.gob.pe/data_files/organigrama_institucional_2020.pdf" TargetMode="External"/><Relationship Id="rId34" Type="http://schemas.openxmlformats.org/officeDocument/2006/relationships/hyperlink" Target="https://www.muniveintiseisdeoctubre.gob.pe/files/paginas/paginas-documentosgestion/EstructuraOrganica2021.pdf" TargetMode="External"/><Relationship Id="rId7" Type="http://schemas.openxmlformats.org/officeDocument/2006/relationships/hyperlink" Target="https://www.munibrena.gob.pe/transparencia/Programacion_Multianual_de_Inversiones_2023_2025_MDB.pdf" TargetMode="External"/><Relationship Id="rId12" Type="http://schemas.openxmlformats.org/officeDocument/2006/relationships/hyperlink" Target="https://mdea.gob.pe/beta/organigrama/" TargetMode="External"/><Relationship Id="rId17" Type="http://schemas.openxmlformats.org/officeDocument/2006/relationships/hyperlink" Target="https://andina.pe/agencia/noticia-vecinos-los-olivos-se-beneficiaran-nuevo-sistema-catastro-884288.aspx" TargetMode="External"/><Relationship Id="rId25" Type="http://schemas.openxmlformats.org/officeDocument/2006/relationships/hyperlink" Target="https://www.gob.pe/institucion/munichiclayo/normas-legales/4347126-0003-2020-mpch-a" TargetMode="External"/><Relationship Id="rId33" Type="http://schemas.openxmlformats.org/officeDocument/2006/relationships/hyperlink" Target="https://www.gob.pe/institucion/municatacaos/informes-publicaciones/4364967-organigrama-vigente-2023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munilosolivos.gob.pe/transparencia_mdlo/doc_transparencia/Documentos_Gestion/Organigrama/ORGANIGRAMA.pdf" TargetMode="External"/><Relationship Id="rId20" Type="http://schemas.openxmlformats.org/officeDocument/2006/relationships/hyperlink" Target="https://www.munisanluis.gob.pe/portal/pdf/organigrama.pdf" TargetMode="External"/><Relationship Id="rId29" Type="http://schemas.openxmlformats.org/officeDocument/2006/relationships/hyperlink" Target="https://munipimentel.gob.pe/documentos_gestion/gestion/portaltransparencia/ORGANIGRAMA%20201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nibrena.gob.pe/organigrama.php" TargetMode="External"/><Relationship Id="rId11" Type="http://schemas.openxmlformats.org/officeDocument/2006/relationships/hyperlink" Target="https://indesa.edu.pe/pobladores-de-comas-se-beneficiaran-con-catastro-urbano/" TargetMode="External"/><Relationship Id="rId24" Type="http://schemas.openxmlformats.org/officeDocument/2006/relationships/hyperlink" Target="https://www.munives.gob.pe/WebSite/Transparencia/planeamientoyorganizacion/ESTRUCTURA%20ORGANICA2017.pdf" TargetMode="External"/><Relationship Id="rId32" Type="http://schemas.openxmlformats.org/officeDocument/2006/relationships/hyperlink" Target="https://municastilla.gob.pe/wrp/subgerencia-de-catastro/" TargetMode="External"/><Relationship Id="rId5" Type="http://schemas.openxmlformats.org/officeDocument/2006/relationships/hyperlink" Target="https://www.inei.gob.pe/media/MenuRecursivo/publicaciones_digitales/Est/Lib1744/libro.pdf" TargetMode="External"/><Relationship Id="rId15" Type="http://schemas.openxmlformats.org/officeDocument/2006/relationships/hyperlink" Target="https://www.gob.pe/institucion/muniindependencia-lima/informes-publicaciones/2539895-plano-de-zonificacion-de-independencia-2020" TargetMode="External"/><Relationship Id="rId23" Type="http://schemas.openxmlformats.org/officeDocument/2006/relationships/hyperlink" Target="https://munisurquillo.gob.pe/transparencia_municipal/ORGANIGRAMA_VIGENTE_ORD%20528_2023_MDS.pdf" TargetMode="External"/><Relationship Id="rId28" Type="http://schemas.openxmlformats.org/officeDocument/2006/relationships/hyperlink" Target="https://cdn.www.gob.pe/uploads/document/file/4156317/ORGANIGRAMA%20DE%20LA%20MDLV%20CON%20SUS%20UNIDADES%20FUNCIONALES%20(2).pdf?v=1677005202" TargetMode="External"/><Relationship Id="rId10" Type="http://schemas.openxmlformats.org/officeDocument/2006/relationships/hyperlink" Target="https://www.municomas.gob.pe/resources/upload/paginas/instrumentos-de-gestion/rof/ROF%20674-2023.pdf" TargetMode="External"/><Relationship Id="rId19" Type="http://schemas.openxmlformats.org/officeDocument/2006/relationships/hyperlink" Target="file:///C:\Users\OTASS\Downloads\20240111_Exportacion.pdf" TargetMode="External"/><Relationship Id="rId31" Type="http://schemas.openxmlformats.org/officeDocument/2006/relationships/hyperlink" Target="https://s3.amazonaws.com/documentos.api.gob.pe/7uyhahkzcf7cj2ojfy41x26466vm?response-content-disposition=inline;%20filename%3D%22ORGANIGRAMA%20ROF%20MPP%202023.pdf%22;%20filename*%3DUTF-8''ORGANIGRAMA%20ROF%20MPP%202023.pdf&amp;response-conten" TargetMode="External"/><Relationship Id="rId4" Type="http://schemas.openxmlformats.org/officeDocument/2006/relationships/hyperlink" Target="https://icl.gob.pe/wp-content/uploads/2022/02/sesion_de_consejo_directivo_ordinario_018_2020.pdf" TargetMode="External"/><Relationship Id="rId9" Type="http://schemas.openxmlformats.org/officeDocument/2006/relationships/hyperlink" Target="https://icl.gob.pe/wp-content/uploads/2022/02/sesion_de_consejo_directivo_ordinario_016_2019.pdf" TargetMode="External"/><Relationship Id="rId14" Type="http://schemas.openxmlformats.org/officeDocument/2006/relationships/hyperlink" Target="https://cdn.www.gob.pe/uploads/document/file/2826285/ORGANIGRAMA_3.pdf.pdf?v=1644849107" TargetMode="External"/><Relationship Id="rId22" Type="http://schemas.openxmlformats.org/officeDocument/2006/relationships/hyperlink" Target="https://www.munisanmiguel.gob.pe/Transparencia/archivos/gerencia_planeamiento_presupuesto/2019/ORGA_2019_279.pdf" TargetMode="External"/><Relationship Id="rId27" Type="http://schemas.openxmlformats.org/officeDocument/2006/relationships/hyperlink" Target="https://www.munijlo.gob.pe/web/archives_load/2021/organigrama-MDJLO.pdf" TargetMode="External"/><Relationship Id="rId30" Type="http://schemas.openxmlformats.org/officeDocument/2006/relationships/hyperlink" Target="https://cdn.www.gob.pe/uploads/document/file/5022619/ORGANIGRAMAMPL-2010.pdf" TargetMode="External"/><Relationship Id="rId8" Type="http://schemas.openxmlformats.org/officeDocument/2006/relationships/hyperlink" Target="https://portal.munichorrillos.gob.pe/municipalidad/organigra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sp>
        <p:nvSpPr>
          <p:cNvPr id="4" name="Forma libre 16">
            <a:extLst>
              <a:ext uri="{FF2B5EF4-FFF2-40B4-BE49-F238E27FC236}">
                <a16:creationId xmlns:a16="http://schemas.microsoft.com/office/drawing/2014/main" id="{CEA6EAFF-C6ED-5449-1DF4-CE996B60CDBE}"/>
              </a:ext>
            </a:extLst>
          </p:cNvPr>
          <p:cNvSpPr/>
          <p:nvPr/>
        </p:nvSpPr>
        <p:spPr>
          <a:xfrm rot="2734826">
            <a:off x="652063" y="1983029"/>
            <a:ext cx="3624749" cy="3417993"/>
          </a:xfrm>
          <a:custGeom>
            <a:avLst/>
            <a:gdLst>
              <a:gd name="connsiteX0" fmla="*/ 4370440 w 6445046"/>
              <a:gd name="connsiteY0" fmla="*/ 4050891 h 5953434"/>
              <a:gd name="connsiteX1" fmla="*/ 5850003 w 6445046"/>
              <a:gd name="connsiteY1" fmla="*/ 4050891 h 5953434"/>
              <a:gd name="connsiteX2" fmla="*/ 5850003 w 6445046"/>
              <a:gd name="connsiteY2" fmla="*/ 5407743 h 5953434"/>
              <a:gd name="connsiteX3" fmla="*/ 4370440 w 6445046"/>
              <a:gd name="connsiteY3" fmla="*/ 5407743 h 5953434"/>
              <a:gd name="connsiteX4" fmla="*/ 2185220 w 6445046"/>
              <a:gd name="connsiteY4" fmla="*/ 4050891 h 5953434"/>
              <a:gd name="connsiteX5" fmla="*/ 4259826 w 6445046"/>
              <a:gd name="connsiteY5" fmla="*/ 4050891 h 5953434"/>
              <a:gd name="connsiteX6" fmla="*/ 4259826 w 6445046"/>
              <a:gd name="connsiteY6" fmla="*/ 5953434 h 5953434"/>
              <a:gd name="connsiteX7" fmla="*/ 2185220 w 6445046"/>
              <a:gd name="connsiteY7" fmla="*/ 5953434 h 5953434"/>
              <a:gd name="connsiteX8" fmla="*/ 595043 w 6445046"/>
              <a:gd name="connsiteY8" fmla="*/ 4050891 h 5953434"/>
              <a:gd name="connsiteX9" fmla="*/ 2074605 w 6445046"/>
              <a:gd name="connsiteY9" fmla="*/ 4050891 h 5953434"/>
              <a:gd name="connsiteX10" fmla="*/ 2074605 w 6445046"/>
              <a:gd name="connsiteY10" fmla="*/ 5407743 h 5953434"/>
              <a:gd name="connsiteX11" fmla="*/ 595043 w 6445046"/>
              <a:gd name="connsiteY11" fmla="*/ 5407743 h 5953434"/>
              <a:gd name="connsiteX12" fmla="*/ 4370440 w 6445046"/>
              <a:gd name="connsiteY12" fmla="*/ 2025445 h 5953434"/>
              <a:gd name="connsiteX13" fmla="*/ 6445046 w 6445046"/>
              <a:gd name="connsiteY13" fmla="*/ 2025445 h 5953434"/>
              <a:gd name="connsiteX14" fmla="*/ 6445046 w 6445046"/>
              <a:gd name="connsiteY14" fmla="*/ 3927988 h 5953434"/>
              <a:gd name="connsiteX15" fmla="*/ 4370440 w 6445046"/>
              <a:gd name="connsiteY15" fmla="*/ 3927988 h 5953434"/>
              <a:gd name="connsiteX16" fmla="*/ 2185220 w 6445046"/>
              <a:gd name="connsiteY16" fmla="*/ 2025445 h 5953434"/>
              <a:gd name="connsiteX17" fmla="*/ 4259826 w 6445046"/>
              <a:gd name="connsiteY17" fmla="*/ 2025445 h 5953434"/>
              <a:gd name="connsiteX18" fmla="*/ 4259826 w 6445046"/>
              <a:gd name="connsiteY18" fmla="*/ 3927988 h 5953434"/>
              <a:gd name="connsiteX19" fmla="*/ 2185220 w 6445046"/>
              <a:gd name="connsiteY19" fmla="*/ 3927988 h 5953434"/>
              <a:gd name="connsiteX20" fmla="*/ 0 w 6445046"/>
              <a:gd name="connsiteY20" fmla="*/ 2025445 h 5953434"/>
              <a:gd name="connsiteX21" fmla="*/ 2074606 w 6445046"/>
              <a:gd name="connsiteY21" fmla="*/ 2025445 h 5953434"/>
              <a:gd name="connsiteX22" fmla="*/ 2074606 w 6445046"/>
              <a:gd name="connsiteY22" fmla="*/ 3927988 h 5953434"/>
              <a:gd name="connsiteX23" fmla="*/ 0 w 6445046"/>
              <a:gd name="connsiteY23" fmla="*/ 3927988 h 5953434"/>
              <a:gd name="connsiteX24" fmla="*/ 595043 w 6445046"/>
              <a:gd name="connsiteY24" fmla="*/ 545690 h 5953434"/>
              <a:gd name="connsiteX25" fmla="*/ 2074606 w 6445046"/>
              <a:gd name="connsiteY25" fmla="*/ 545690 h 5953434"/>
              <a:gd name="connsiteX26" fmla="*/ 2074606 w 6445046"/>
              <a:gd name="connsiteY26" fmla="*/ 1902542 h 5953434"/>
              <a:gd name="connsiteX27" fmla="*/ 595043 w 6445046"/>
              <a:gd name="connsiteY27" fmla="*/ 1902542 h 5953434"/>
              <a:gd name="connsiteX28" fmla="*/ 4370440 w 6445046"/>
              <a:gd name="connsiteY28" fmla="*/ 545690 h 5953434"/>
              <a:gd name="connsiteX29" fmla="*/ 5850003 w 6445046"/>
              <a:gd name="connsiteY29" fmla="*/ 545690 h 5953434"/>
              <a:gd name="connsiteX30" fmla="*/ 5850003 w 6445046"/>
              <a:gd name="connsiteY30" fmla="*/ 1902542 h 5953434"/>
              <a:gd name="connsiteX31" fmla="*/ 4370440 w 6445046"/>
              <a:gd name="connsiteY31" fmla="*/ 1902542 h 5953434"/>
              <a:gd name="connsiteX32" fmla="*/ 2185220 w 6445046"/>
              <a:gd name="connsiteY32" fmla="*/ 0 h 5953434"/>
              <a:gd name="connsiteX33" fmla="*/ 4259826 w 6445046"/>
              <a:gd name="connsiteY33" fmla="*/ 0 h 5953434"/>
              <a:gd name="connsiteX34" fmla="*/ 4259826 w 6445046"/>
              <a:gd name="connsiteY34" fmla="*/ 1902542 h 5953434"/>
              <a:gd name="connsiteX35" fmla="*/ 2185220 w 6445046"/>
              <a:gd name="connsiteY35" fmla="*/ 1902542 h 595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45046" h="5953434">
                <a:moveTo>
                  <a:pt x="4370440" y="4050891"/>
                </a:moveTo>
                <a:lnTo>
                  <a:pt x="5850003" y="4050891"/>
                </a:lnTo>
                <a:lnTo>
                  <a:pt x="5850003" y="5407743"/>
                </a:lnTo>
                <a:lnTo>
                  <a:pt x="4370440" y="5407743"/>
                </a:lnTo>
                <a:close/>
                <a:moveTo>
                  <a:pt x="2185220" y="4050891"/>
                </a:moveTo>
                <a:lnTo>
                  <a:pt x="4259826" y="4050891"/>
                </a:lnTo>
                <a:lnTo>
                  <a:pt x="4259826" y="5953434"/>
                </a:lnTo>
                <a:lnTo>
                  <a:pt x="2185220" y="5953434"/>
                </a:lnTo>
                <a:close/>
                <a:moveTo>
                  <a:pt x="595043" y="4050891"/>
                </a:moveTo>
                <a:lnTo>
                  <a:pt x="2074605" y="4050891"/>
                </a:lnTo>
                <a:lnTo>
                  <a:pt x="2074605" y="5407743"/>
                </a:lnTo>
                <a:lnTo>
                  <a:pt x="595043" y="5407743"/>
                </a:lnTo>
                <a:close/>
                <a:moveTo>
                  <a:pt x="4370440" y="2025445"/>
                </a:moveTo>
                <a:lnTo>
                  <a:pt x="6445046" y="2025445"/>
                </a:lnTo>
                <a:lnTo>
                  <a:pt x="6445046" y="3927988"/>
                </a:lnTo>
                <a:lnTo>
                  <a:pt x="4370440" y="3927988"/>
                </a:lnTo>
                <a:close/>
                <a:moveTo>
                  <a:pt x="2185220" y="2025445"/>
                </a:moveTo>
                <a:lnTo>
                  <a:pt x="4259826" y="2025445"/>
                </a:lnTo>
                <a:lnTo>
                  <a:pt x="4259826" y="3927988"/>
                </a:lnTo>
                <a:lnTo>
                  <a:pt x="2185220" y="3927988"/>
                </a:lnTo>
                <a:close/>
                <a:moveTo>
                  <a:pt x="0" y="2025445"/>
                </a:moveTo>
                <a:lnTo>
                  <a:pt x="2074606" y="2025445"/>
                </a:lnTo>
                <a:lnTo>
                  <a:pt x="2074606" y="3927988"/>
                </a:lnTo>
                <a:lnTo>
                  <a:pt x="0" y="3927988"/>
                </a:lnTo>
                <a:close/>
                <a:moveTo>
                  <a:pt x="595043" y="545690"/>
                </a:moveTo>
                <a:lnTo>
                  <a:pt x="2074606" y="545690"/>
                </a:lnTo>
                <a:lnTo>
                  <a:pt x="2074606" y="1902542"/>
                </a:lnTo>
                <a:lnTo>
                  <a:pt x="595043" y="1902542"/>
                </a:lnTo>
                <a:close/>
                <a:moveTo>
                  <a:pt x="4370440" y="545690"/>
                </a:moveTo>
                <a:lnTo>
                  <a:pt x="5850003" y="545690"/>
                </a:lnTo>
                <a:lnTo>
                  <a:pt x="5850003" y="1902542"/>
                </a:lnTo>
                <a:lnTo>
                  <a:pt x="4370440" y="1902542"/>
                </a:lnTo>
                <a:close/>
                <a:moveTo>
                  <a:pt x="2185220" y="0"/>
                </a:moveTo>
                <a:lnTo>
                  <a:pt x="4259826" y="0"/>
                </a:lnTo>
                <a:lnTo>
                  <a:pt x="4259826" y="1902542"/>
                </a:lnTo>
                <a:lnTo>
                  <a:pt x="2185220" y="1902542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15" t="-54" r="-4121" b="-54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08D820-59ED-6D90-9014-AA1D13EA67F1}"/>
              </a:ext>
            </a:extLst>
          </p:cNvPr>
          <p:cNvSpPr txBox="1"/>
          <p:nvPr/>
        </p:nvSpPr>
        <p:spPr bwMode="auto">
          <a:xfrm>
            <a:off x="4511824" y="2284417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1A384E"/>
                </a:solidFill>
                <a:ea typeface="Kanit"/>
              </a:rPr>
              <a:t>METODOLOGÍA DE CATEGORIZACIÓN DE MUNICIPIOS - CIUDADES</a:t>
            </a:r>
          </a:p>
        </p:txBody>
      </p:sp>
    </p:spTree>
    <p:extLst>
      <p:ext uri="{BB962C8B-B14F-4D97-AF65-F5344CB8AC3E}">
        <p14:creationId xmlns:p14="http://schemas.microsoft.com/office/powerpoint/2010/main" val="31208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47329" y="116632"/>
            <a:ext cx="12097344" cy="1138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s-ES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4. Valoración a las 22 Municipalidades</a:t>
            </a:r>
            <a:endParaRPr lang="en-US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2" y="692696"/>
            <a:ext cx="119355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828BE3DB-5EE9-4DCA-B723-661C90E67454}"/>
              </a:ext>
            </a:extLst>
          </p:cNvPr>
          <p:cNvSpPr/>
          <p:nvPr/>
        </p:nvSpPr>
        <p:spPr>
          <a:xfrm>
            <a:off x="363092" y="332656"/>
            <a:ext cx="10063583" cy="1138039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1"/>
            <a:r>
              <a:rPr lang="es-PE" sz="3200" b="1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5. </a:t>
            </a:r>
            <a:r>
              <a:rPr lang="es-PE" sz="3200" b="1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 </a:t>
            </a:r>
            <a:r>
              <a:rPr lang="es-ES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Selección preliminar para la aplicación de la herramienta de autoevaluación </a:t>
            </a:r>
            <a:endParaRPr lang="es-PE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35" y="1988840"/>
            <a:ext cx="6607199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379" r="15064" b="15948"/>
          <a:stretch/>
        </p:blipFill>
        <p:spPr>
          <a:xfrm>
            <a:off x="191344" y="1988840"/>
            <a:ext cx="5051638" cy="1152128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1331E2B5-552C-77C1-6193-D94476C47A16}"/>
              </a:ext>
            </a:extLst>
          </p:cNvPr>
          <p:cNvSpPr/>
          <p:nvPr/>
        </p:nvSpPr>
        <p:spPr bwMode="auto">
          <a:xfrm>
            <a:off x="185540" y="3684885"/>
            <a:ext cx="4957316" cy="1357461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/>
            <a:r>
              <a:rPr lang="es-ES" dirty="0" smtClean="0"/>
              <a:t>Municipalidad de Lima Metropolitana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Municipalidad provincial de Piura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Municipalidad distrital de Pimentel</a:t>
            </a:r>
            <a:endParaRPr lang="es-PE" sz="1600" dirty="0">
              <a:solidFill>
                <a:srgbClr val="000000"/>
              </a:solidFill>
              <a:latin typeface="CircularXX TT" panose="020B05040101010101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 bwMode="auto">
          <a:xfrm flipV="1">
            <a:off x="4223792" y="2420888"/>
            <a:ext cx="3528392" cy="145277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0" name="Conector recto de flecha 9"/>
          <p:cNvCxnSpPr/>
          <p:nvPr/>
        </p:nvCxnSpPr>
        <p:spPr bwMode="auto">
          <a:xfrm flipV="1">
            <a:off x="3863752" y="2564904"/>
            <a:ext cx="7344816" cy="179871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2" name="Conector recto de flecha 11"/>
          <p:cNvCxnSpPr/>
          <p:nvPr/>
        </p:nvCxnSpPr>
        <p:spPr bwMode="auto">
          <a:xfrm flipV="1">
            <a:off x="3863752" y="4823856"/>
            <a:ext cx="7416824" cy="2184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713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828BE3DB-5EE9-4DCA-B723-661C90E67454}"/>
              </a:ext>
            </a:extLst>
          </p:cNvPr>
          <p:cNvSpPr/>
          <p:nvPr/>
        </p:nvSpPr>
        <p:spPr>
          <a:xfrm>
            <a:off x="568921" y="764704"/>
            <a:ext cx="6482159" cy="1138039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Municipalidad de Lima Metropolitana</a:t>
            </a:r>
          </a:p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endParaRPr lang="es-PE" sz="3200" b="1" dirty="0" smtClean="0">
              <a:solidFill>
                <a:srgbClr val="000000"/>
              </a:solidFill>
              <a:latin typeface="CircularXX TT" panose="020B05040101010101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246A59FE-172C-C9B8-4799-63E20E38FEDF}"/>
              </a:ext>
            </a:extLst>
          </p:cNvPr>
          <p:cNvSpPr/>
          <p:nvPr/>
        </p:nvSpPr>
        <p:spPr>
          <a:xfrm>
            <a:off x="597343" y="1844824"/>
            <a:ext cx="8955041" cy="3744416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Municipalidad provincial y ciudad principal para el MEF, para la PCM, </a:t>
            </a:r>
            <a:r>
              <a:rPr lang="es-ES" dirty="0" smtClean="0"/>
              <a:t>Gran </a:t>
            </a:r>
            <a:r>
              <a:rPr lang="es-ES" dirty="0"/>
              <a:t>parte de su territorio se encuentra urbanizado </a:t>
            </a:r>
            <a:r>
              <a:rPr lang="es-ES" dirty="0" smtClean="0"/>
              <a:t>y </a:t>
            </a:r>
            <a:r>
              <a:rPr lang="es-ES" dirty="0"/>
              <a:t>en proceso de urbanización, y desde el punto de vista funcional, es un espacio que comparte redes de servicios, flujos económicos y actividades urbanas.</a:t>
            </a:r>
            <a:r>
              <a:rPr lang="es-PE" dirty="0" smtClean="0"/>
              <a:t> Ciudad Grande para la categorización del BM y Ciudad Mayor para el MINAM, Municipalidad provincial según LOM, Metrópoli Nacional para el SICCEP, con servicio de agua y saneamiento administrado por SEDAPAL, con cobertura del 93.42% según SUNASS, con 8 instrumentos de gestión aprobados, cuenta con un Instituto Catastral de Lima, cuyo catastro se encuentra desactualizado, cuyos ingresos son: </a:t>
            </a:r>
            <a:r>
              <a:rPr lang="es-PE" dirty="0"/>
              <a:t>Recursos Ordinarios, Fondo de Compensación Municipal, Impuestos Municipales, Recursos directamente recaudados (RDR),  Canon </a:t>
            </a:r>
            <a:r>
              <a:rPr lang="es-PE" dirty="0" err="1"/>
              <a:t>Sobrecanon</a:t>
            </a:r>
            <a:r>
              <a:rPr lang="es-PE" dirty="0"/>
              <a:t>, </a:t>
            </a:r>
            <a:r>
              <a:rPr lang="es-PE" dirty="0" err="1"/>
              <a:t>Regalias</a:t>
            </a:r>
            <a:r>
              <a:rPr lang="es-PE" dirty="0"/>
              <a:t>, Donaciones y Transferencias y </a:t>
            </a:r>
            <a:r>
              <a:rPr lang="es-PE" dirty="0" smtClean="0"/>
              <a:t>Créditos, su nivel socio económico promedio: Medio con PDM aprobado y sin información sobre el catastro y su vinculación con el registro de Predios.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F35CD6-3AFE-3759-D667-F93512BC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9" y="628072"/>
            <a:ext cx="2423592" cy="5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828BE3DB-5EE9-4DCA-B723-661C90E67454}"/>
              </a:ext>
            </a:extLst>
          </p:cNvPr>
          <p:cNvSpPr/>
          <p:nvPr/>
        </p:nvSpPr>
        <p:spPr>
          <a:xfrm>
            <a:off x="373175" y="374046"/>
            <a:ext cx="7471295" cy="1138039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Municipalidad provincial de Piura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3048000" cy="6381328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246A59FE-172C-C9B8-4799-63E20E38FEDF}"/>
              </a:ext>
            </a:extLst>
          </p:cNvPr>
          <p:cNvSpPr/>
          <p:nvPr/>
        </p:nvSpPr>
        <p:spPr bwMode="auto">
          <a:xfrm>
            <a:off x="0" y="1307730"/>
            <a:ext cx="8328248" cy="3301677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/>
              <a:t>Municipalidad provincial y ciudad principal para el </a:t>
            </a:r>
            <a:r>
              <a:rPr lang="es-PE" dirty="0" smtClean="0"/>
              <a:t>MEF, </a:t>
            </a:r>
            <a:r>
              <a:rPr lang="es-PE" dirty="0"/>
              <a:t>para la PCM; </a:t>
            </a:r>
            <a:r>
              <a:rPr lang="es-ES" dirty="0"/>
              <a:t>En proceso de expansión y por su tamaño y magnitud generan un nivel de dependencia suficiente como para diversificar su demanda interna, </a:t>
            </a:r>
            <a:r>
              <a:rPr lang="es-PE" dirty="0"/>
              <a:t>para la categorización del</a:t>
            </a:r>
            <a:r>
              <a:rPr lang="es-ES" dirty="0"/>
              <a:t> BM </a:t>
            </a:r>
            <a:r>
              <a:rPr lang="es-PE" dirty="0"/>
              <a:t>Ciudades Intermedia, Ciudad Mayor para el </a:t>
            </a:r>
            <a:r>
              <a:rPr lang="es-PE" dirty="0" smtClean="0"/>
              <a:t>MINAM, de acuerdo a la LOM </a:t>
            </a:r>
            <a:r>
              <a:rPr lang="es-PE" dirty="0" smtClean="0"/>
              <a:t>Municipalidad provincial, de acuerdo al SICCEP: </a:t>
            </a:r>
            <a:r>
              <a:rPr lang="es-PE" dirty="0"/>
              <a:t>Metrópoli </a:t>
            </a:r>
            <a:r>
              <a:rPr lang="es-PE" dirty="0" smtClean="0"/>
              <a:t>Regional, con EPS Grande 1 para administrar agua </a:t>
            </a:r>
            <a:r>
              <a:rPr lang="es-PE" dirty="0"/>
              <a:t>potable y </a:t>
            </a:r>
            <a:r>
              <a:rPr lang="es-PE" dirty="0" smtClean="0"/>
              <a:t>saneamiento, tiene una cobertura del 90.19</a:t>
            </a:r>
            <a:r>
              <a:rPr lang="es-PE" dirty="0" smtClean="0"/>
              <a:t>% </a:t>
            </a:r>
            <a:r>
              <a:rPr lang="es-PE" dirty="0" smtClean="0"/>
              <a:t>del </a:t>
            </a:r>
            <a:r>
              <a:rPr lang="es-PE" dirty="0"/>
              <a:t>servicio de agua </a:t>
            </a:r>
            <a:r>
              <a:rPr lang="es-PE" dirty="0" smtClean="0"/>
              <a:t>potable y saneamiento, con 8 instrumentos de gestión aprobados, cuenta con una Sub Gerencia de Catastro, cuyo catastro se encuentra desactualizado, con ingresos </a:t>
            </a:r>
            <a:r>
              <a:rPr lang="es-PE" dirty="0" smtClean="0"/>
              <a:t>municipales provenientes de : </a:t>
            </a:r>
            <a:r>
              <a:rPr lang="es-PE" dirty="0"/>
              <a:t>Recursos Ordinarios, Fondo de Compensación Municipal, Impuestos Municipales, Recursos directamente recaudados (RDR),  Canon </a:t>
            </a:r>
            <a:r>
              <a:rPr lang="es-PE" dirty="0" err="1" smtClean="0"/>
              <a:t>Sobrecanon</a:t>
            </a:r>
            <a:r>
              <a:rPr lang="es-PE" dirty="0"/>
              <a:t> </a:t>
            </a:r>
            <a:r>
              <a:rPr lang="es-PE" dirty="0" smtClean="0"/>
              <a:t>y </a:t>
            </a:r>
            <a:r>
              <a:rPr lang="es-PE" dirty="0" err="1" smtClean="0"/>
              <a:t>Regalias</a:t>
            </a:r>
            <a:r>
              <a:rPr lang="es-PE" dirty="0" smtClean="0"/>
              <a:t>, con un Nivel </a:t>
            </a:r>
            <a:r>
              <a:rPr lang="es-PE" dirty="0"/>
              <a:t>socio económico promedio: </a:t>
            </a:r>
            <a:r>
              <a:rPr lang="es-PE" dirty="0" smtClean="0"/>
              <a:t>Alto, con PAT y PDM aprobados, sin información del catastro y su vinculación con el Registro de Predios.</a:t>
            </a:r>
          </a:p>
        </p:txBody>
      </p:sp>
    </p:spTree>
    <p:extLst>
      <p:ext uri="{BB962C8B-B14F-4D97-AF65-F5344CB8AC3E}">
        <p14:creationId xmlns:p14="http://schemas.microsoft.com/office/powerpoint/2010/main" val="28507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8" descr="Playa Pimentel: tu primera parada de visita a Chiclayo - Viajar por Per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 t="12" r="17220" b="-12"/>
          <a:stretch/>
        </p:blipFill>
        <p:spPr bwMode="auto">
          <a:xfrm>
            <a:off x="8994304" y="188640"/>
            <a:ext cx="3222376" cy="593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828BE3DB-5EE9-4DCA-B723-661C90E67454}"/>
              </a:ext>
            </a:extLst>
          </p:cNvPr>
          <p:cNvSpPr/>
          <p:nvPr/>
        </p:nvSpPr>
        <p:spPr>
          <a:xfrm>
            <a:off x="568921" y="764704"/>
            <a:ext cx="6482159" cy="1138039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Municipalidad de Pimentel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46A59FE-172C-C9B8-4799-63E20E38FEDF}"/>
              </a:ext>
            </a:extLst>
          </p:cNvPr>
          <p:cNvSpPr/>
          <p:nvPr/>
        </p:nvSpPr>
        <p:spPr bwMode="auto">
          <a:xfrm>
            <a:off x="479376" y="1772816"/>
            <a:ext cx="8162953" cy="3301677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Municipalidad distrital perteneciente a otra ciudad principal según el MEF, para la PCM; </a:t>
            </a:r>
            <a:r>
              <a:rPr lang="es-ES" dirty="0" smtClean="0"/>
              <a:t>En </a:t>
            </a:r>
            <a:r>
              <a:rPr lang="es-ES" dirty="0"/>
              <a:t>proceso de expansión y por su tamaño y magnitud generan un nivel de dependencia suficiente como para diversificar su demanda </a:t>
            </a:r>
            <a:r>
              <a:rPr lang="es-ES" dirty="0" smtClean="0"/>
              <a:t>interna, </a:t>
            </a:r>
            <a:r>
              <a:rPr lang="es-PE" dirty="0" smtClean="0"/>
              <a:t>para la categorización del</a:t>
            </a:r>
            <a:r>
              <a:rPr lang="es-ES" dirty="0" smtClean="0"/>
              <a:t> BM </a:t>
            </a:r>
            <a:r>
              <a:rPr lang="es-PE" dirty="0" smtClean="0"/>
              <a:t>Ciudades Intermedia, Ciudad Mayor para el MINAM, para la LOM; </a:t>
            </a:r>
            <a:r>
              <a:rPr lang="es-PE" dirty="0"/>
              <a:t>Municipalidad </a:t>
            </a:r>
            <a:r>
              <a:rPr lang="es-PE" dirty="0" smtClean="0"/>
              <a:t>distrital, Ciudad Intermedia para el SICCEP, con EPS Grande 1 con servicio </a:t>
            </a:r>
            <a:r>
              <a:rPr lang="es-PE" dirty="0"/>
              <a:t>de agua potable: </a:t>
            </a:r>
            <a:r>
              <a:rPr lang="es-PE" dirty="0" smtClean="0"/>
              <a:t>86.54% </a:t>
            </a:r>
            <a:r>
              <a:rPr lang="es-PE" dirty="0"/>
              <a:t>con </a:t>
            </a:r>
            <a:r>
              <a:rPr lang="es-PE" dirty="0" smtClean="0"/>
              <a:t>cobertura para SUNASS, con </a:t>
            </a:r>
            <a:r>
              <a:rPr lang="es-ES" dirty="0" smtClean="0"/>
              <a:t>8 instrumentos de gestión aprobados, cuenta con una </a:t>
            </a:r>
            <a:r>
              <a:rPr lang="es-PE" dirty="0" smtClean="0"/>
              <a:t>Sub </a:t>
            </a:r>
            <a:r>
              <a:rPr lang="es-PE" dirty="0"/>
              <a:t>gerencia de </a:t>
            </a:r>
            <a:r>
              <a:rPr lang="es-PE" dirty="0" smtClean="0"/>
              <a:t>catastro, con un Catastro desactualizado, con ingresos municipales</a:t>
            </a:r>
            <a:r>
              <a:rPr lang="es-PE" dirty="0"/>
              <a:t>: Recursos Ordinarios, Fondo de Compensación Municipal, Impuestos Municipales, Recursos directamente recaudados (RDR),  Canon </a:t>
            </a:r>
            <a:r>
              <a:rPr lang="es-PE" dirty="0" err="1" smtClean="0"/>
              <a:t>Sobrecanon</a:t>
            </a:r>
            <a:r>
              <a:rPr lang="es-PE" dirty="0"/>
              <a:t> </a:t>
            </a:r>
            <a:r>
              <a:rPr lang="es-PE" dirty="0" smtClean="0"/>
              <a:t>y </a:t>
            </a:r>
            <a:r>
              <a:rPr lang="es-PE" dirty="0" err="1" smtClean="0"/>
              <a:t>Regalias</a:t>
            </a:r>
            <a:r>
              <a:rPr lang="es-PE" dirty="0" smtClean="0"/>
              <a:t>. Con Nivel </a:t>
            </a:r>
            <a:r>
              <a:rPr lang="es-PE" dirty="0"/>
              <a:t>socio económico promedio: </a:t>
            </a:r>
            <a:r>
              <a:rPr lang="es-PE" dirty="0" smtClean="0"/>
              <a:t>Medio </a:t>
            </a:r>
            <a:r>
              <a:rPr lang="es-PE" dirty="0" smtClean="0"/>
              <a:t>bajo, solo con PDM aprobado y sin información de la vinculación del catastro y Registro de Predios.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33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Text 4">
            <a:extLst>
              <a:ext uri="{FF2B5EF4-FFF2-40B4-BE49-F238E27FC236}">
                <a16:creationId xmlns:a16="http://schemas.microsoft.com/office/drawing/2014/main" id="{1331E2B5-552C-77C1-6193-D94476C47A16}"/>
              </a:ext>
            </a:extLst>
          </p:cNvPr>
          <p:cNvSpPr/>
          <p:nvPr/>
        </p:nvSpPr>
        <p:spPr>
          <a:xfrm>
            <a:off x="767408" y="1700808"/>
            <a:ext cx="9506148" cy="1357461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/>
            <a:r>
              <a:rPr lang="es-ES" sz="2200" dirty="0"/>
              <a:t>El objetivo </a:t>
            </a:r>
            <a:r>
              <a:rPr lang="es-ES" sz="2200" dirty="0" smtClean="0"/>
              <a:t>de </a:t>
            </a:r>
            <a:r>
              <a:rPr lang="es-ES" sz="2200" dirty="0"/>
              <a:t>este estudio es recopilar, revisar y analizar </a:t>
            </a:r>
            <a:r>
              <a:rPr lang="es-ES" sz="2200" b="1" dirty="0"/>
              <a:t>metodologías de categorización</a:t>
            </a:r>
            <a:r>
              <a:rPr lang="es-ES" sz="2200" dirty="0"/>
              <a:t> de municipios considerando factores urbano-territoriales, geográficos, jurisdiccionales (municipios o autoridades competentes), institucionales, </a:t>
            </a:r>
            <a:r>
              <a:rPr lang="es-ES" sz="2200" dirty="0" smtClean="0"/>
              <a:t>con el propósito de establecer los lineamientos base para elaborar la propuesta de modelo de autoevaluación desde una perspectiva de Gobierno y Gestión de datos.</a:t>
            </a:r>
          </a:p>
          <a:p>
            <a:pPr algn="just"/>
            <a:endParaRPr lang="es-ES" sz="2200" dirty="0"/>
          </a:p>
          <a:p>
            <a:pPr algn="just"/>
            <a:r>
              <a:rPr lang="es-ES" sz="2200" dirty="0" smtClean="0"/>
              <a:t>Esta categorización permitirá seleccionar tres municipios con el fin de desarrollar y aplicar el modelo de autoevaluación</a:t>
            </a: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ACB49892-EF21-8066-F6C6-105BE6F0B13E}"/>
              </a:ext>
            </a:extLst>
          </p:cNvPr>
          <p:cNvSpPr/>
          <p:nvPr/>
        </p:nvSpPr>
        <p:spPr bwMode="auto">
          <a:xfrm>
            <a:off x="568920" y="548680"/>
            <a:ext cx="6482159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ES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O</a:t>
            </a:r>
            <a:r>
              <a:rPr lang="es-PE" sz="3200" b="1" dirty="0" err="1" smtClean="0">
                <a:solidFill>
                  <a:srgbClr val="1A384E"/>
                </a:solidFill>
                <a:latin typeface="CircularXX TT" panose="020B0504010101010104" pitchFamily="34" charset="0"/>
              </a:rPr>
              <a:t>bjetivos</a:t>
            </a:r>
            <a:endParaRPr lang="es-PE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Text 4">
            <a:extLst>
              <a:ext uri="{FF2B5EF4-FFF2-40B4-BE49-F238E27FC236}">
                <a16:creationId xmlns:a16="http://schemas.microsoft.com/office/drawing/2014/main" id="{1331E2B5-552C-77C1-6193-D94476C47A16}"/>
              </a:ext>
            </a:extLst>
          </p:cNvPr>
          <p:cNvSpPr/>
          <p:nvPr/>
        </p:nvSpPr>
        <p:spPr>
          <a:xfrm>
            <a:off x="550292" y="1816807"/>
            <a:ext cx="6482159" cy="1357461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/>
            <a:r>
              <a:rPr lang="es-ES" dirty="0" smtClean="0"/>
              <a:t>Esta </a:t>
            </a:r>
            <a:r>
              <a:rPr lang="es-ES" dirty="0"/>
              <a:t>información apoyará una categorización de municipios ajustada a la metodología propuesta por actores claves, y que sirva para establecer los grados de madurez en el gobierno de datos para el catastro urbano </a:t>
            </a:r>
            <a:r>
              <a:rPr lang="es-ES" dirty="0" err="1"/>
              <a:t>multifinalitario</a:t>
            </a:r>
            <a:r>
              <a:rPr lang="es-ES" dirty="0"/>
              <a:t> o multipropósito</a:t>
            </a:r>
            <a:r>
              <a:rPr lang="es-ES" sz="1600" dirty="0" smtClean="0">
                <a:solidFill>
                  <a:srgbClr val="000000"/>
                </a:solidFill>
                <a:latin typeface="CircularXX TT" panose="020B0504010101010104" pitchFamily="34" charset="0"/>
              </a:rPr>
              <a:t>.</a:t>
            </a:r>
            <a:endParaRPr lang="es-PE" sz="1600" dirty="0">
              <a:solidFill>
                <a:srgbClr val="000000"/>
              </a:solidFill>
              <a:latin typeface="CircularXX TT" panose="020B0504010101010104" pitchFamily="34" charset="0"/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ACB49892-EF21-8066-F6C6-105BE6F0B13E}"/>
              </a:ext>
            </a:extLst>
          </p:cNvPr>
          <p:cNvSpPr/>
          <p:nvPr/>
        </p:nvSpPr>
        <p:spPr bwMode="auto">
          <a:xfrm>
            <a:off x="568920" y="548680"/>
            <a:ext cx="6482159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ES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Finalidad</a:t>
            </a:r>
            <a:endParaRPr lang="es-PE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Text 4">
            <a:extLst>
              <a:ext uri="{FF2B5EF4-FFF2-40B4-BE49-F238E27FC236}">
                <a16:creationId xmlns:a16="http://schemas.microsoft.com/office/drawing/2014/main" id="{1331E2B5-552C-77C1-6193-D94476C47A16}"/>
              </a:ext>
            </a:extLst>
          </p:cNvPr>
          <p:cNvSpPr/>
          <p:nvPr/>
        </p:nvSpPr>
        <p:spPr>
          <a:xfrm>
            <a:off x="8472264" y="4149080"/>
            <a:ext cx="25922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endParaRPr lang="es-ES" sz="1300" dirty="0" smtClean="0"/>
          </a:p>
          <a:p>
            <a:r>
              <a:rPr lang="es-ES" sz="1300" dirty="0" smtClean="0"/>
              <a:t>Selección de 3 municipalidades </a:t>
            </a:r>
            <a:endParaRPr lang="es-PE" sz="1300" dirty="0"/>
          </a:p>
        </p:txBody>
      </p:sp>
      <p:sp>
        <p:nvSpPr>
          <p:cNvPr id="3" name="Rectángulo redondeado 2"/>
          <p:cNvSpPr/>
          <p:nvPr/>
        </p:nvSpPr>
        <p:spPr bwMode="auto">
          <a:xfrm>
            <a:off x="8472264" y="2996952"/>
            <a:ext cx="2808312" cy="1296144"/>
          </a:xfrm>
          <a:prstGeom prst="roundRect">
            <a:avLst/>
          </a:prstGeom>
          <a:solidFill>
            <a:srgbClr val="00B0F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5. </a:t>
            </a:r>
            <a:r>
              <a:rPr lang="es-PE" dirty="0">
                <a:solidFill>
                  <a:schemeClr val="bg1"/>
                </a:solidFill>
              </a:rPr>
              <a:t>Selección preliminar para la aplicación de la herramienta de autoevaluación.</a:t>
            </a: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ACB49892-EF21-8066-F6C6-105BE6F0B13E}"/>
              </a:ext>
            </a:extLst>
          </p:cNvPr>
          <p:cNvSpPr/>
          <p:nvPr/>
        </p:nvSpPr>
        <p:spPr bwMode="auto">
          <a:xfrm>
            <a:off x="479376" y="116632"/>
            <a:ext cx="6482159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ES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Metodología</a:t>
            </a:r>
            <a:endParaRPr lang="es-PE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5856102"/>
              </p:ext>
            </p:extLst>
          </p:nvPr>
        </p:nvGraphicFramePr>
        <p:xfrm>
          <a:off x="911424" y="1052736"/>
          <a:ext cx="6840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3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3A3135AA-8CBD-DA88-BAE6-D1F1D4E73824}"/>
              </a:ext>
            </a:extLst>
          </p:cNvPr>
          <p:cNvSpPr/>
          <p:nvPr/>
        </p:nvSpPr>
        <p:spPr bwMode="auto">
          <a:xfrm>
            <a:off x="335360" y="72732"/>
            <a:ext cx="6912768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spcBef>
                <a:spcPts val="1200"/>
              </a:spcBef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1. Identificación de Categorías</a:t>
            </a:r>
            <a:endParaRPr lang="es-PE" sz="3200" b="1" dirty="0">
              <a:solidFill>
                <a:srgbClr val="1A384E"/>
              </a:solidFill>
              <a:latin typeface="CircularXX TT" panose="020B05040101010101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FBA48CB-3FDC-9373-8C6F-3A65BD33F2BF}"/>
              </a:ext>
            </a:extLst>
          </p:cNvPr>
          <p:cNvSpPr/>
          <p:nvPr/>
        </p:nvSpPr>
        <p:spPr bwMode="auto">
          <a:xfrm>
            <a:off x="1274458" y="772120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1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682807-6784-8D0E-556C-8F3D7A4278E6}"/>
              </a:ext>
            </a:extLst>
          </p:cNvPr>
          <p:cNvCxnSpPr>
            <a:cxnSpLocks/>
          </p:cNvCxnSpPr>
          <p:nvPr/>
        </p:nvCxnSpPr>
        <p:spPr>
          <a:xfrm flipH="1">
            <a:off x="1418474" y="97905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711F1264-DDE1-5D08-058E-A03705DE1F22}"/>
              </a:ext>
            </a:extLst>
          </p:cNvPr>
          <p:cNvSpPr/>
          <p:nvPr/>
        </p:nvSpPr>
        <p:spPr bwMode="auto">
          <a:xfrm>
            <a:off x="10418851" y="764704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5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 flipH="1">
            <a:off x="10562867" y="971641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0A12D0F3-21A3-B86D-A750-62CA5ECEF18B}"/>
              </a:ext>
            </a:extLst>
          </p:cNvPr>
          <p:cNvSpPr/>
          <p:nvPr/>
        </p:nvSpPr>
        <p:spPr bwMode="auto">
          <a:xfrm>
            <a:off x="8114595" y="781551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4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5B4BFF0-F67A-81D6-F0A8-310C73D236AC}"/>
              </a:ext>
            </a:extLst>
          </p:cNvPr>
          <p:cNvCxnSpPr>
            <a:cxnSpLocks/>
          </p:cNvCxnSpPr>
          <p:nvPr/>
        </p:nvCxnSpPr>
        <p:spPr>
          <a:xfrm flipH="1">
            <a:off x="8258611" y="988488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DC7BCFC9-7FE6-13AF-4BCD-A6FBFFB84A2B}"/>
              </a:ext>
            </a:extLst>
          </p:cNvPr>
          <p:cNvSpPr/>
          <p:nvPr/>
        </p:nvSpPr>
        <p:spPr bwMode="auto">
          <a:xfrm>
            <a:off x="5810339" y="764704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3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CD20929-BF07-C348-9BD1-A946F41DA1D9}"/>
              </a:ext>
            </a:extLst>
          </p:cNvPr>
          <p:cNvCxnSpPr>
            <a:cxnSpLocks/>
          </p:cNvCxnSpPr>
          <p:nvPr/>
        </p:nvCxnSpPr>
        <p:spPr>
          <a:xfrm flipH="1">
            <a:off x="5954355" y="971641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6242DB7D-7C2C-EFAA-E47F-DBB66F1EE47C}"/>
              </a:ext>
            </a:extLst>
          </p:cNvPr>
          <p:cNvSpPr/>
          <p:nvPr/>
        </p:nvSpPr>
        <p:spPr bwMode="auto">
          <a:xfrm>
            <a:off x="3523062" y="764704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2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2030A18-6567-43AE-11AC-EB80C1B9928C}"/>
              </a:ext>
            </a:extLst>
          </p:cNvPr>
          <p:cNvCxnSpPr>
            <a:cxnSpLocks/>
          </p:cNvCxnSpPr>
          <p:nvPr/>
        </p:nvCxnSpPr>
        <p:spPr>
          <a:xfrm flipH="1">
            <a:off x="3667078" y="971641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EB01AE0-D7BE-420D-3925-44EA8A9AE4DD}"/>
              </a:ext>
            </a:extLst>
          </p:cNvPr>
          <p:cNvCxnSpPr>
            <a:cxnSpLocks/>
          </p:cNvCxnSpPr>
          <p:nvPr/>
        </p:nvCxnSpPr>
        <p:spPr>
          <a:xfrm flipH="1">
            <a:off x="1418681" y="208249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hape 3">
            <a:extLst>
              <a:ext uri="{FF2B5EF4-FFF2-40B4-BE49-F238E27FC236}">
                <a16:creationId xmlns:a16="http://schemas.microsoft.com/office/drawing/2014/main" id="{A9F3211A-385D-CB62-659E-A20FEDF14085}"/>
              </a:ext>
            </a:extLst>
          </p:cNvPr>
          <p:cNvSpPr/>
          <p:nvPr/>
        </p:nvSpPr>
        <p:spPr>
          <a:xfrm>
            <a:off x="4943044" y="1135746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Sistema Simplificado propuesto por el </a:t>
            </a:r>
            <a:r>
              <a:rPr lang="es-ES" sz="1400" dirty="0" smtClean="0"/>
              <a:t>B.M</a:t>
            </a:r>
            <a:endParaRPr lang="en-US" sz="2000" dirty="0"/>
          </a:p>
        </p:txBody>
      </p:sp>
      <p:sp>
        <p:nvSpPr>
          <p:cNvPr id="67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351509" y="1135746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dirty="0"/>
              <a:t>Según clasificación Municipal del </a:t>
            </a:r>
            <a:r>
              <a:rPr lang="es-ES" dirty="0" smtClean="0"/>
              <a:t>MEF</a:t>
            </a:r>
            <a:endParaRPr lang="es-ES" sz="1400" dirty="0"/>
          </a:p>
        </p:txBody>
      </p:sp>
      <p:sp>
        <p:nvSpPr>
          <p:cNvPr id="69" name="Shape 3">
            <a:extLst>
              <a:ext uri="{FF2B5EF4-FFF2-40B4-BE49-F238E27FC236}">
                <a16:creationId xmlns:a16="http://schemas.microsoft.com/office/drawing/2014/main" id="{E8FB61BC-7832-5E5B-B627-E041FEE85EFC}"/>
              </a:ext>
            </a:extLst>
          </p:cNvPr>
          <p:cNvSpPr/>
          <p:nvPr/>
        </p:nvSpPr>
        <p:spPr>
          <a:xfrm>
            <a:off x="7247300" y="1127769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clasificación de Centros Poblados del MINAM</a:t>
            </a:r>
          </a:p>
        </p:txBody>
      </p:sp>
      <p:sp>
        <p:nvSpPr>
          <p:cNvPr id="70" name="Shape 3">
            <a:extLst>
              <a:ext uri="{FF2B5EF4-FFF2-40B4-BE49-F238E27FC236}">
                <a16:creationId xmlns:a16="http://schemas.microsoft.com/office/drawing/2014/main" id="{CEAE46F8-719F-19E9-9EB6-325AE04C7514}"/>
              </a:ext>
            </a:extLst>
          </p:cNvPr>
          <p:cNvSpPr/>
          <p:nvPr/>
        </p:nvSpPr>
        <p:spPr>
          <a:xfrm>
            <a:off x="2643899" y="1135746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550" dirty="0"/>
              <a:t>Según clasificación distrital de la PCM (RVM 05-2019-PCM/DVGT)</a:t>
            </a:r>
            <a:endParaRPr lang="en-US" sz="1550" dirty="0"/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4E3E79A9-D503-58D8-FD62-F44787B4938C}"/>
              </a:ext>
            </a:extLst>
          </p:cNvPr>
          <p:cNvCxnSpPr/>
          <p:nvPr/>
        </p:nvCxnSpPr>
        <p:spPr>
          <a:xfrm>
            <a:off x="2495600" y="1626799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A5089D20-9ADF-142A-B734-3B9A4C6B9163}"/>
              </a:ext>
            </a:extLst>
          </p:cNvPr>
          <p:cNvCxnSpPr/>
          <p:nvPr/>
        </p:nvCxnSpPr>
        <p:spPr>
          <a:xfrm>
            <a:off x="4799856" y="1626799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hape 3">
            <a:extLst>
              <a:ext uri="{FF2B5EF4-FFF2-40B4-BE49-F238E27FC236}">
                <a16:creationId xmlns:a16="http://schemas.microsoft.com/office/drawing/2014/main" id="{81DEC1AC-AB63-5C7F-7C88-4772508FB51E}"/>
              </a:ext>
            </a:extLst>
          </p:cNvPr>
          <p:cNvSpPr/>
          <p:nvPr/>
        </p:nvSpPr>
        <p:spPr>
          <a:xfrm>
            <a:off x="9551556" y="1135746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la Ley Orgánica de Municipalidades</a:t>
            </a:r>
            <a:endParaRPr lang="en-US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B66CFD-4210-137C-F158-331C87D9D8D9}"/>
              </a:ext>
            </a:extLst>
          </p:cNvPr>
          <p:cNvCxnSpPr/>
          <p:nvPr/>
        </p:nvCxnSpPr>
        <p:spPr>
          <a:xfrm flipH="1">
            <a:off x="9562133" y="1700168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D60EDFA-7E38-AE28-98ED-4AB9D9DEFA3A}"/>
              </a:ext>
            </a:extLst>
          </p:cNvPr>
          <p:cNvCxnSpPr>
            <a:cxnSpLocks/>
          </p:cNvCxnSpPr>
          <p:nvPr/>
        </p:nvCxnSpPr>
        <p:spPr>
          <a:xfrm flipH="1">
            <a:off x="3647728" y="209946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F347FA2-BCA4-B318-67C6-A6D6A126BCD4}"/>
              </a:ext>
            </a:extLst>
          </p:cNvPr>
          <p:cNvCxnSpPr>
            <a:cxnSpLocks/>
          </p:cNvCxnSpPr>
          <p:nvPr/>
        </p:nvCxnSpPr>
        <p:spPr>
          <a:xfrm flipH="1">
            <a:off x="5951984" y="2091925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EC44EDA-F65A-954F-BD0F-FF8CC5B64C33}"/>
              </a:ext>
            </a:extLst>
          </p:cNvPr>
          <p:cNvCxnSpPr>
            <a:cxnSpLocks/>
          </p:cNvCxnSpPr>
          <p:nvPr/>
        </p:nvCxnSpPr>
        <p:spPr>
          <a:xfrm flipH="1">
            <a:off x="8256240" y="208249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D818434-18AD-A02E-B88F-8B49C1FFF58F}"/>
              </a:ext>
            </a:extLst>
          </p:cNvPr>
          <p:cNvCxnSpPr>
            <a:cxnSpLocks/>
          </p:cNvCxnSpPr>
          <p:nvPr/>
        </p:nvCxnSpPr>
        <p:spPr>
          <a:xfrm flipH="1">
            <a:off x="10546511" y="208249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7EB8266-A3DC-28FE-EEA8-56F767BA1248}"/>
              </a:ext>
            </a:extLst>
          </p:cNvPr>
          <p:cNvSpPr/>
          <p:nvPr/>
        </p:nvSpPr>
        <p:spPr bwMode="auto">
          <a:xfrm>
            <a:off x="1274458" y="2356296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6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DE6570-FDDB-FF84-6177-A7BBE525561A}"/>
              </a:ext>
            </a:extLst>
          </p:cNvPr>
          <p:cNvCxnSpPr>
            <a:cxnSpLocks/>
          </p:cNvCxnSpPr>
          <p:nvPr/>
        </p:nvCxnSpPr>
        <p:spPr>
          <a:xfrm flipH="1">
            <a:off x="1418474" y="2563233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10562867" y="255581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B9C70006-1A30-AAC2-B422-20D00E71BD17}"/>
              </a:ext>
            </a:extLst>
          </p:cNvPr>
          <p:cNvSpPr/>
          <p:nvPr/>
        </p:nvSpPr>
        <p:spPr bwMode="auto">
          <a:xfrm>
            <a:off x="7971201" y="2344649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9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DDD9BA3-7498-66D5-DF9F-4D2C333DD971}"/>
              </a:ext>
            </a:extLst>
          </p:cNvPr>
          <p:cNvCxnSpPr>
            <a:cxnSpLocks/>
          </p:cNvCxnSpPr>
          <p:nvPr/>
        </p:nvCxnSpPr>
        <p:spPr>
          <a:xfrm flipH="1">
            <a:off x="8258611" y="257266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EA1C692-2EF0-D7DF-E4F0-4FD6C77F06DB}"/>
              </a:ext>
            </a:extLst>
          </p:cNvPr>
          <p:cNvSpPr/>
          <p:nvPr/>
        </p:nvSpPr>
        <p:spPr bwMode="auto">
          <a:xfrm>
            <a:off x="5810339" y="2348880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8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CEB6E93-28CB-63D4-22D7-04AF82B2EF50}"/>
              </a:ext>
            </a:extLst>
          </p:cNvPr>
          <p:cNvCxnSpPr>
            <a:cxnSpLocks/>
          </p:cNvCxnSpPr>
          <p:nvPr/>
        </p:nvCxnSpPr>
        <p:spPr>
          <a:xfrm flipH="1">
            <a:off x="5954355" y="255581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BC674BB4-2884-5D2B-C920-4775DCCFCCBF}"/>
              </a:ext>
            </a:extLst>
          </p:cNvPr>
          <p:cNvSpPr/>
          <p:nvPr/>
        </p:nvSpPr>
        <p:spPr bwMode="auto">
          <a:xfrm>
            <a:off x="3523062" y="2348880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7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13EDF1D-0018-A95A-DB77-758994927A99}"/>
              </a:ext>
            </a:extLst>
          </p:cNvPr>
          <p:cNvCxnSpPr>
            <a:cxnSpLocks/>
          </p:cNvCxnSpPr>
          <p:nvPr/>
        </p:nvCxnSpPr>
        <p:spPr>
          <a:xfrm flipH="1">
            <a:off x="3667078" y="255581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98D9CD9-0A2D-FA86-30E6-C6516E2F6A8E}"/>
              </a:ext>
            </a:extLst>
          </p:cNvPr>
          <p:cNvCxnSpPr>
            <a:cxnSpLocks/>
          </p:cNvCxnSpPr>
          <p:nvPr/>
        </p:nvCxnSpPr>
        <p:spPr>
          <a:xfrm flipH="1">
            <a:off x="1415480" y="3666670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3">
            <a:extLst>
              <a:ext uri="{FF2B5EF4-FFF2-40B4-BE49-F238E27FC236}">
                <a16:creationId xmlns:a16="http://schemas.microsoft.com/office/drawing/2014/main" id="{D7B51E54-1A9B-3D60-FD9B-84F7853F0D4E}"/>
              </a:ext>
            </a:extLst>
          </p:cNvPr>
          <p:cNvSpPr/>
          <p:nvPr/>
        </p:nvSpPr>
        <p:spPr>
          <a:xfrm>
            <a:off x="4943044" y="271992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nivel de cobertura del servicio de agua potable</a:t>
            </a:r>
            <a:endParaRPr lang="en-US" sz="1400" dirty="0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38C88A4A-356E-5C7F-AB49-B3F8B5A0999C}"/>
              </a:ext>
            </a:extLst>
          </p:cNvPr>
          <p:cNvSpPr/>
          <p:nvPr/>
        </p:nvSpPr>
        <p:spPr>
          <a:xfrm>
            <a:off x="351509" y="271992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el MVCS – Sistema de Ciudades y Centros Poblados (SICCEP)</a:t>
            </a:r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7F32113E-E512-3DDF-B1C6-0DC1D82AF4DB}"/>
              </a:ext>
            </a:extLst>
          </p:cNvPr>
          <p:cNvSpPr/>
          <p:nvPr/>
        </p:nvSpPr>
        <p:spPr>
          <a:xfrm>
            <a:off x="7247300" y="2711945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instrumentos de gestión institucional, aprobados con resolución</a:t>
            </a:r>
          </a:p>
        </p:txBody>
      </p:sp>
      <p:sp>
        <p:nvSpPr>
          <p:cNvPr id="30" name="Shape 3">
            <a:extLst>
              <a:ext uri="{FF2B5EF4-FFF2-40B4-BE49-F238E27FC236}">
                <a16:creationId xmlns:a16="http://schemas.microsoft.com/office/drawing/2014/main" id="{2A83F126-CE23-2D8A-2E3C-ABF722F33FA7}"/>
              </a:ext>
            </a:extLst>
          </p:cNvPr>
          <p:cNvSpPr/>
          <p:nvPr/>
        </p:nvSpPr>
        <p:spPr>
          <a:xfrm>
            <a:off x="2643899" y="271992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50" dirty="0"/>
              <a:t>Según tipo de prestador de servicios de agua potable y saneamiento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AAC2A7C-EC53-1CC3-0879-0B0CEEA20E10}"/>
              </a:ext>
            </a:extLst>
          </p:cNvPr>
          <p:cNvCxnSpPr/>
          <p:nvPr/>
        </p:nvCxnSpPr>
        <p:spPr>
          <a:xfrm>
            <a:off x="2495600" y="3210975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83CF540-9F35-8ECB-3B89-567457041AA3}"/>
              </a:ext>
            </a:extLst>
          </p:cNvPr>
          <p:cNvCxnSpPr/>
          <p:nvPr/>
        </p:nvCxnSpPr>
        <p:spPr>
          <a:xfrm>
            <a:off x="4799856" y="3210975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3">
            <a:extLst>
              <a:ext uri="{FF2B5EF4-FFF2-40B4-BE49-F238E27FC236}">
                <a16:creationId xmlns:a16="http://schemas.microsoft.com/office/drawing/2014/main" id="{E212B53C-091D-B5F4-DF91-71744CFFEA04}"/>
              </a:ext>
            </a:extLst>
          </p:cNvPr>
          <p:cNvSpPr/>
          <p:nvPr/>
        </p:nvSpPr>
        <p:spPr>
          <a:xfrm>
            <a:off x="9551556" y="271992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estructura organizacional y oficina de Catastro</a:t>
            </a:r>
            <a:endParaRPr lang="en-US" sz="3200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D93AAF2-814A-42E7-D99B-528F5D2E4845}"/>
              </a:ext>
            </a:extLst>
          </p:cNvPr>
          <p:cNvCxnSpPr/>
          <p:nvPr/>
        </p:nvCxnSpPr>
        <p:spPr>
          <a:xfrm flipH="1">
            <a:off x="9562133" y="3284344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8FB98463-DF88-90BB-CE80-CA8B8E6D062D}"/>
              </a:ext>
            </a:extLst>
          </p:cNvPr>
          <p:cNvCxnSpPr>
            <a:cxnSpLocks/>
          </p:cNvCxnSpPr>
          <p:nvPr/>
        </p:nvCxnSpPr>
        <p:spPr>
          <a:xfrm flipH="1">
            <a:off x="3650722" y="3676101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136925C-A30A-6B65-CBCD-DC774C66DC08}"/>
              </a:ext>
            </a:extLst>
          </p:cNvPr>
          <p:cNvCxnSpPr>
            <a:cxnSpLocks/>
          </p:cNvCxnSpPr>
          <p:nvPr/>
        </p:nvCxnSpPr>
        <p:spPr>
          <a:xfrm flipH="1">
            <a:off x="5951984" y="3676101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EA777A3-B145-9463-B65F-875E76B46051}"/>
              </a:ext>
            </a:extLst>
          </p:cNvPr>
          <p:cNvCxnSpPr>
            <a:cxnSpLocks/>
          </p:cNvCxnSpPr>
          <p:nvPr/>
        </p:nvCxnSpPr>
        <p:spPr>
          <a:xfrm flipH="1">
            <a:off x="8256240" y="3666670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69AFD31-B757-DECE-6DBB-1E2EB63BF996}"/>
              </a:ext>
            </a:extLst>
          </p:cNvPr>
          <p:cNvCxnSpPr>
            <a:cxnSpLocks/>
          </p:cNvCxnSpPr>
          <p:nvPr/>
        </p:nvCxnSpPr>
        <p:spPr>
          <a:xfrm flipH="1">
            <a:off x="10546511" y="3666670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286C1059-30C2-9A86-E8D9-10AE0BD19B0C}"/>
              </a:ext>
            </a:extLst>
          </p:cNvPr>
          <p:cNvSpPr/>
          <p:nvPr/>
        </p:nvSpPr>
        <p:spPr bwMode="auto">
          <a:xfrm>
            <a:off x="10275457" y="2344649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10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0989FA9-5355-573F-991C-377FEC337355}"/>
              </a:ext>
            </a:extLst>
          </p:cNvPr>
          <p:cNvCxnSpPr>
            <a:cxnSpLocks/>
          </p:cNvCxnSpPr>
          <p:nvPr/>
        </p:nvCxnSpPr>
        <p:spPr>
          <a:xfrm flipH="1">
            <a:off x="1418474" y="427304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435371F-2171-3CBD-A856-7FECBB934FB5}"/>
              </a:ext>
            </a:extLst>
          </p:cNvPr>
          <p:cNvCxnSpPr>
            <a:cxnSpLocks/>
          </p:cNvCxnSpPr>
          <p:nvPr/>
        </p:nvCxnSpPr>
        <p:spPr>
          <a:xfrm flipH="1">
            <a:off x="10562867" y="426562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>
            <a:extLst>
              <a:ext uri="{FF2B5EF4-FFF2-40B4-BE49-F238E27FC236}">
                <a16:creationId xmlns:a16="http://schemas.microsoft.com/office/drawing/2014/main" id="{22A6C6CC-DB11-B729-E09E-077E8D89C51F}"/>
              </a:ext>
            </a:extLst>
          </p:cNvPr>
          <p:cNvSpPr/>
          <p:nvPr/>
        </p:nvSpPr>
        <p:spPr bwMode="auto">
          <a:xfrm>
            <a:off x="7971201" y="3928825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14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F0E6911-1F11-CC83-1530-6B94714DFBBC}"/>
              </a:ext>
            </a:extLst>
          </p:cNvPr>
          <p:cNvCxnSpPr>
            <a:cxnSpLocks/>
          </p:cNvCxnSpPr>
          <p:nvPr/>
        </p:nvCxnSpPr>
        <p:spPr>
          <a:xfrm flipH="1">
            <a:off x="8258611" y="4282473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0814BA5-66E5-B951-372F-13BFE38D4A28}"/>
              </a:ext>
            </a:extLst>
          </p:cNvPr>
          <p:cNvCxnSpPr>
            <a:cxnSpLocks/>
          </p:cNvCxnSpPr>
          <p:nvPr/>
        </p:nvCxnSpPr>
        <p:spPr>
          <a:xfrm flipH="1">
            <a:off x="5954355" y="426562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01C4B329-1547-CFA8-0C86-4CC60BF2127F}"/>
              </a:ext>
            </a:extLst>
          </p:cNvPr>
          <p:cNvCxnSpPr>
            <a:cxnSpLocks/>
          </p:cNvCxnSpPr>
          <p:nvPr/>
        </p:nvCxnSpPr>
        <p:spPr>
          <a:xfrm flipH="1">
            <a:off x="3667078" y="426562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3">
            <a:extLst>
              <a:ext uri="{FF2B5EF4-FFF2-40B4-BE49-F238E27FC236}">
                <a16:creationId xmlns:a16="http://schemas.microsoft.com/office/drawing/2014/main" id="{2F054A45-864B-459D-51FA-79C9E44258FB}"/>
              </a:ext>
            </a:extLst>
          </p:cNvPr>
          <p:cNvSpPr/>
          <p:nvPr/>
        </p:nvSpPr>
        <p:spPr>
          <a:xfrm>
            <a:off x="4943044" y="442973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2000" dirty="0"/>
              <a:t>Según el Nivel Socioeconómico</a:t>
            </a:r>
            <a:endParaRPr lang="en-US" sz="2000" dirty="0"/>
          </a:p>
        </p:txBody>
      </p:sp>
      <p:sp>
        <p:nvSpPr>
          <p:cNvPr id="76" name="Shape 3">
            <a:extLst>
              <a:ext uri="{FF2B5EF4-FFF2-40B4-BE49-F238E27FC236}">
                <a16:creationId xmlns:a16="http://schemas.microsoft.com/office/drawing/2014/main" id="{07786962-8DB5-F078-9312-C37391674410}"/>
              </a:ext>
            </a:extLst>
          </p:cNvPr>
          <p:cNvSpPr/>
          <p:nvPr/>
        </p:nvSpPr>
        <p:spPr>
          <a:xfrm>
            <a:off x="351509" y="442973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nivel de implementación del Catastro</a:t>
            </a:r>
          </a:p>
        </p:txBody>
      </p:sp>
      <p:sp>
        <p:nvSpPr>
          <p:cNvPr id="77" name="Shape 3">
            <a:extLst>
              <a:ext uri="{FF2B5EF4-FFF2-40B4-BE49-F238E27FC236}">
                <a16:creationId xmlns:a16="http://schemas.microsoft.com/office/drawing/2014/main" id="{500A08E7-70AD-74C9-4CE3-AF15222BEE4A}"/>
              </a:ext>
            </a:extLst>
          </p:cNvPr>
          <p:cNvSpPr/>
          <p:nvPr/>
        </p:nvSpPr>
        <p:spPr>
          <a:xfrm>
            <a:off x="7247300" y="4421754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50" dirty="0"/>
              <a:t>Según instrumentos de Planificación y Gestión</a:t>
            </a:r>
          </a:p>
        </p:txBody>
      </p:sp>
      <p:sp>
        <p:nvSpPr>
          <p:cNvPr id="78" name="Shape 3">
            <a:extLst>
              <a:ext uri="{FF2B5EF4-FFF2-40B4-BE49-F238E27FC236}">
                <a16:creationId xmlns:a16="http://schemas.microsoft.com/office/drawing/2014/main" id="{B6906A79-DFB2-E0BC-FA48-660CE9B619CF}"/>
              </a:ext>
            </a:extLst>
          </p:cNvPr>
          <p:cNvSpPr/>
          <p:nvPr/>
        </p:nvSpPr>
        <p:spPr>
          <a:xfrm>
            <a:off x="2643899" y="442973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tipos de Ingresos a la Municipalidad 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>
            <a:stCxn id="77" idx="1"/>
          </p:cNvCxnSpPr>
          <p:nvPr/>
        </p:nvCxnSpPr>
        <p:spPr>
          <a:xfrm flipH="1">
            <a:off x="7104112" y="4912807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406B526-4D87-35EB-29CE-B23E1BB543FD}"/>
              </a:ext>
            </a:extLst>
          </p:cNvPr>
          <p:cNvCxnSpPr/>
          <p:nvPr/>
        </p:nvCxnSpPr>
        <p:spPr>
          <a:xfrm>
            <a:off x="2495600" y="4920784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CAE4602-C9F4-85B7-ACAE-08DFB36695DB}"/>
              </a:ext>
            </a:extLst>
          </p:cNvPr>
          <p:cNvCxnSpPr/>
          <p:nvPr/>
        </p:nvCxnSpPr>
        <p:spPr>
          <a:xfrm>
            <a:off x="4799856" y="4920784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hape 3">
            <a:extLst>
              <a:ext uri="{FF2B5EF4-FFF2-40B4-BE49-F238E27FC236}">
                <a16:creationId xmlns:a16="http://schemas.microsoft.com/office/drawing/2014/main" id="{4E6E09C1-389D-2FCE-FAD7-F8B125E7C7C8}"/>
              </a:ext>
            </a:extLst>
          </p:cNvPr>
          <p:cNvSpPr/>
          <p:nvPr/>
        </p:nvSpPr>
        <p:spPr>
          <a:xfrm>
            <a:off x="9551970" y="4398437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el Catastro y su Vinculación con el Registro Predial (SUNARP)</a:t>
            </a:r>
            <a:endParaRPr lang="en-US" sz="1600" dirty="0"/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CDA1AE4D-9C40-C376-7B8D-CE9AAA533428}"/>
              </a:ext>
            </a:extLst>
          </p:cNvPr>
          <p:cNvCxnSpPr/>
          <p:nvPr/>
        </p:nvCxnSpPr>
        <p:spPr>
          <a:xfrm flipH="1">
            <a:off x="333657" y="4994153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CBCB9BF9-33DF-3AB3-0E87-28F02FD96203}"/>
              </a:ext>
            </a:extLst>
          </p:cNvPr>
          <p:cNvCxnSpPr/>
          <p:nvPr/>
        </p:nvCxnSpPr>
        <p:spPr>
          <a:xfrm flipH="1">
            <a:off x="9562133" y="4994153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>
            <a:extLst>
              <a:ext uri="{FF2B5EF4-FFF2-40B4-BE49-F238E27FC236}">
                <a16:creationId xmlns:a16="http://schemas.microsoft.com/office/drawing/2014/main" id="{97B625E5-5EF2-DD16-546B-A845829E7048}"/>
              </a:ext>
            </a:extLst>
          </p:cNvPr>
          <p:cNvSpPr/>
          <p:nvPr/>
        </p:nvSpPr>
        <p:spPr bwMode="auto">
          <a:xfrm>
            <a:off x="5666945" y="3928825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13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930F12CC-072B-F10F-F423-44B7FEEDF4E4}"/>
              </a:ext>
            </a:extLst>
          </p:cNvPr>
          <p:cNvSpPr/>
          <p:nvPr/>
        </p:nvSpPr>
        <p:spPr bwMode="auto">
          <a:xfrm>
            <a:off x="3362689" y="3928825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12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1F68CD4E-88B3-9390-F483-01C46F4D7795}"/>
              </a:ext>
            </a:extLst>
          </p:cNvPr>
          <p:cNvSpPr/>
          <p:nvPr/>
        </p:nvSpPr>
        <p:spPr bwMode="auto">
          <a:xfrm>
            <a:off x="1130441" y="3928825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11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22A6C6CC-DB11-B729-E09E-077E8D89C51F}"/>
              </a:ext>
            </a:extLst>
          </p:cNvPr>
          <p:cNvSpPr/>
          <p:nvPr/>
        </p:nvSpPr>
        <p:spPr bwMode="auto">
          <a:xfrm>
            <a:off x="10261886" y="3938256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15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9409196" y="4889398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9408368" y="3179589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9409196" y="1595413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7104112" y="3179589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7104940" y="1595413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839416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sz="1400" dirty="0"/>
          </a:p>
        </p:txBody>
      </p:sp>
      <p:sp>
        <p:nvSpPr>
          <p:cNvPr id="175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2423592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bg1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b="1" dirty="0" smtClean="0"/>
              <a:t>= </a:t>
            </a:r>
            <a:r>
              <a:rPr lang="es-ES" sz="1400" b="1" dirty="0" smtClean="0"/>
              <a:t>Tipo  </a:t>
            </a:r>
            <a:r>
              <a:rPr lang="es-ES" sz="1400" b="1" dirty="0" smtClean="0"/>
              <a:t>1</a:t>
            </a:r>
            <a:endParaRPr lang="es-ES" sz="1400" b="1" dirty="0"/>
          </a:p>
        </p:txBody>
      </p:sp>
      <p:sp>
        <p:nvSpPr>
          <p:cNvPr id="176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4583832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sz="2000" dirty="0"/>
          </a:p>
        </p:txBody>
      </p:sp>
      <p:sp>
        <p:nvSpPr>
          <p:cNvPr id="177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6168008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bg1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b="1" dirty="0" smtClean="0"/>
              <a:t>= </a:t>
            </a:r>
            <a:r>
              <a:rPr lang="es-ES" sz="1400" b="1" dirty="0" smtClean="0"/>
              <a:t>Tipo  </a:t>
            </a:r>
            <a:r>
              <a:rPr lang="es-ES" sz="1400" b="1" dirty="0" smtClean="0"/>
              <a:t>2</a:t>
            </a:r>
            <a:endParaRPr lang="es-ES" sz="1400" b="1" dirty="0"/>
          </a:p>
        </p:txBody>
      </p:sp>
      <p:sp>
        <p:nvSpPr>
          <p:cNvPr id="178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8256240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sz="1600" dirty="0"/>
          </a:p>
        </p:txBody>
      </p:sp>
      <p:sp>
        <p:nvSpPr>
          <p:cNvPr id="179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9840416" y="5733256"/>
            <a:ext cx="1512168" cy="406042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bg1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b="1" dirty="0" smtClean="0"/>
              <a:t>= </a:t>
            </a:r>
            <a:r>
              <a:rPr lang="es-ES" sz="1400" b="1" dirty="0" smtClean="0"/>
              <a:t>Tipo 3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5513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3A3135AA-8CBD-DA88-BAE6-D1F1D4E73824}"/>
              </a:ext>
            </a:extLst>
          </p:cNvPr>
          <p:cNvSpPr/>
          <p:nvPr/>
        </p:nvSpPr>
        <p:spPr bwMode="auto">
          <a:xfrm>
            <a:off x="335360" y="72732"/>
            <a:ext cx="11737304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2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. Asignación de valores a las tipologías de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la</a:t>
            </a:r>
          </a:p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   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Categorización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FBA48CB-3FDC-9373-8C6F-3A65BD33F2BF}"/>
              </a:ext>
            </a:extLst>
          </p:cNvPr>
          <p:cNvSpPr/>
          <p:nvPr/>
        </p:nvSpPr>
        <p:spPr bwMode="auto">
          <a:xfrm>
            <a:off x="1274458" y="1210185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1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682807-6784-8D0E-556C-8F3D7A4278E6}"/>
              </a:ext>
            </a:extLst>
          </p:cNvPr>
          <p:cNvCxnSpPr>
            <a:cxnSpLocks/>
          </p:cNvCxnSpPr>
          <p:nvPr/>
        </p:nvCxnSpPr>
        <p:spPr>
          <a:xfrm flipH="1">
            <a:off x="1418474" y="141712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711F1264-DDE1-5D08-058E-A03705DE1F22}"/>
              </a:ext>
            </a:extLst>
          </p:cNvPr>
          <p:cNvSpPr/>
          <p:nvPr/>
        </p:nvSpPr>
        <p:spPr bwMode="auto">
          <a:xfrm>
            <a:off x="8115009" y="1202769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5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 flipH="1">
            <a:off x="8259025" y="140970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0A12D0F3-21A3-B86D-A750-62CA5ECEF18B}"/>
              </a:ext>
            </a:extLst>
          </p:cNvPr>
          <p:cNvSpPr/>
          <p:nvPr/>
        </p:nvSpPr>
        <p:spPr bwMode="auto">
          <a:xfrm>
            <a:off x="5782536" y="1219616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4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5B4BFF0-F67A-81D6-F0A8-310C73D236AC}"/>
              </a:ext>
            </a:extLst>
          </p:cNvPr>
          <p:cNvCxnSpPr>
            <a:cxnSpLocks/>
          </p:cNvCxnSpPr>
          <p:nvPr/>
        </p:nvCxnSpPr>
        <p:spPr>
          <a:xfrm flipH="1">
            <a:off x="5955183" y="1426553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6242DB7D-7C2C-EFAA-E47F-DBB66F1EE47C}"/>
              </a:ext>
            </a:extLst>
          </p:cNvPr>
          <p:cNvSpPr/>
          <p:nvPr/>
        </p:nvSpPr>
        <p:spPr bwMode="auto">
          <a:xfrm>
            <a:off x="3523062" y="1202769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>
                <a:ln>
                  <a:solidFill>
                    <a:schemeClr val="bg1"/>
                  </a:solidFill>
                </a:ln>
              </a:rPr>
              <a:t>2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2030A18-6567-43AE-11AC-EB80C1B9928C}"/>
              </a:ext>
            </a:extLst>
          </p:cNvPr>
          <p:cNvCxnSpPr>
            <a:cxnSpLocks/>
          </p:cNvCxnSpPr>
          <p:nvPr/>
        </p:nvCxnSpPr>
        <p:spPr>
          <a:xfrm flipH="1">
            <a:off x="3667078" y="140970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EB01AE0-D7BE-420D-3925-44EA8A9AE4DD}"/>
              </a:ext>
            </a:extLst>
          </p:cNvPr>
          <p:cNvCxnSpPr>
            <a:cxnSpLocks/>
          </p:cNvCxnSpPr>
          <p:nvPr/>
        </p:nvCxnSpPr>
        <p:spPr>
          <a:xfrm flipH="1">
            <a:off x="1418681" y="252055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4E3E79A9-D503-58D8-FD62-F44787B4938C}"/>
              </a:ext>
            </a:extLst>
          </p:cNvPr>
          <p:cNvCxnSpPr/>
          <p:nvPr/>
        </p:nvCxnSpPr>
        <p:spPr>
          <a:xfrm>
            <a:off x="2495600" y="2064864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A5089D20-9ADF-142A-B734-3B9A4C6B9163}"/>
              </a:ext>
            </a:extLst>
          </p:cNvPr>
          <p:cNvCxnSpPr/>
          <p:nvPr/>
        </p:nvCxnSpPr>
        <p:spPr>
          <a:xfrm>
            <a:off x="4799856" y="2064864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B66CFD-4210-137C-F158-331C87D9D8D9}"/>
              </a:ext>
            </a:extLst>
          </p:cNvPr>
          <p:cNvCxnSpPr/>
          <p:nvPr/>
        </p:nvCxnSpPr>
        <p:spPr>
          <a:xfrm flipH="1">
            <a:off x="7329471" y="3794417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D60EDFA-7E38-AE28-98ED-4AB9D9DEFA3A}"/>
              </a:ext>
            </a:extLst>
          </p:cNvPr>
          <p:cNvCxnSpPr>
            <a:cxnSpLocks/>
          </p:cNvCxnSpPr>
          <p:nvPr/>
        </p:nvCxnSpPr>
        <p:spPr>
          <a:xfrm flipH="1">
            <a:off x="3647728" y="253753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F347FA2-BCA4-B318-67C6-A6D6A126BCD4}"/>
              </a:ext>
            </a:extLst>
          </p:cNvPr>
          <p:cNvCxnSpPr>
            <a:cxnSpLocks/>
          </p:cNvCxnSpPr>
          <p:nvPr/>
        </p:nvCxnSpPr>
        <p:spPr>
          <a:xfrm flipH="1">
            <a:off x="10560496" y="2529990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EC44EDA-F65A-954F-BD0F-FF8CC5B64C33}"/>
              </a:ext>
            </a:extLst>
          </p:cNvPr>
          <p:cNvCxnSpPr>
            <a:cxnSpLocks/>
          </p:cNvCxnSpPr>
          <p:nvPr/>
        </p:nvCxnSpPr>
        <p:spPr>
          <a:xfrm flipH="1">
            <a:off x="5952812" y="252055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D818434-18AD-A02E-B88F-8B49C1FFF58F}"/>
              </a:ext>
            </a:extLst>
          </p:cNvPr>
          <p:cNvCxnSpPr>
            <a:cxnSpLocks/>
          </p:cNvCxnSpPr>
          <p:nvPr/>
        </p:nvCxnSpPr>
        <p:spPr>
          <a:xfrm flipH="1">
            <a:off x="8242669" y="252055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BC674BB4-2884-5D2B-C920-4775DCCFCCBF}"/>
              </a:ext>
            </a:extLst>
          </p:cNvPr>
          <p:cNvSpPr/>
          <p:nvPr/>
        </p:nvSpPr>
        <p:spPr bwMode="auto">
          <a:xfrm>
            <a:off x="10431547" y="1214861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7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13EDF1D-0018-A95A-DB77-758994927A99}"/>
              </a:ext>
            </a:extLst>
          </p:cNvPr>
          <p:cNvCxnSpPr>
            <a:cxnSpLocks/>
          </p:cNvCxnSpPr>
          <p:nvPr/>
        </p:nvCxnSpPr>
        <p:spPr>
          <a:xfrm flipH="1">
            <a:off x="10575563" y="1421798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83CF540-9F35-8ECB-3B89-567457041AA3}"/>
              </a:ext>
            </a:extLst>
          </p:cNvPr>
          <p:cNvCxnSpPr/>
          <p:nvPr/>
        </p:nvCxnSpPr>
        <p:spPr>
          <a:xfrm>
            <a:off x="6379749" y="2076956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7104112" y="2060848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ED60EDFA-7E38-AE28-98ED-4AB9D9DEFA3A}"/>
              </a:ext>
            </a:extLst>
          </p:cNvPr>
          <p:cNvCxnSpPr>
            <a:cxnSpLocks/>
          </p:cNvCxnSpPr>
          <p:nvPr/>
        </p:nvCxnSpPr>
        <p:spPr>
          <a:xfrm>
            <a:off x="1415273" y="2652360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52ED400A-7524-233F-EDFA-D0C1D89C7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85568"/>
              </p:ext>
            </p:extLst>
          </p:nvPr>
        </p:nvGraphicFramePr>
        <p:xfrm>
          <a:off x="563976" y="2736457"/>
          <a:ext cx="1671744" cy="2047806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305669">
                  <a:extLst>
                    <a:ext uri="{9D8B030D-6E8A-4147-A177-3AD203B41FA5}">
                      <a16:colId xmlns:a16="http://schemas.microsoft.com/office/drawing/2014/main" val="116686889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323519040"/>
                    </a:ext>
                  </a:extLst>
                </a:gridCol>
              </a:tblGrid>
              <a:tr h="31107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Provinciales (Tipo A)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41654029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Provinciales (Tipo B)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6159195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Distritales (Tipo C)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5893162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Distritales (Tipo D)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40407997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Distritales (Tipo E)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25228163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Distritales (Tipo F)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158707526"/>
                  </a:ext>
                </a:extLst>
              </a:tr>
              <a:tr h="29657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Distritales (Tipo G)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40154703"/>
                  </a:ext>
                </a:extLst>
              </a:tr>
            </a:tbl>
          </a:graphicData>
        </a:graphic>
      </p:graphicFrame>
      <p:graphicFrame>
        <p:nvGraphicFramePr>
          <p:cNvPr id="90" name="Tabla 89">
            <a:extLst>
              <a:ext uri="{FF2B5EF4-FFF2-40B4-BE49-F238E27FC236}">
                <a16:creationId xmlns:a16="http://schemas.microsoft.com/office/drawing/2014/main" id="{C942E228-1C59-0129-DAD9-04EF68AEA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30365"/>
              </p:ext>
            </p:extLst>
          </p:nvPr>
        </p:nvGraphicFramePr>
        <p:xfrm>
          <a:off x="2855640" y="2732237"/>
          <a:ext cx="1603027" cy="2208931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51999">
                  <a:extLst>
                    <a:ext uri="{9D8B030D-6E8A-4147-A177-3AD203B41FA5}">
                      <a16:colId xmlns:a16="http://schemas.microsoft.com/office/drawing/2014/main" val="1035705764"/>
                    </a:ext>
                  </a:extLst>
                </a:gridCol>
                <a:gridCol w="351028">
                  <a:extLst>
                    <a:ext uri="{9D8B030D-6E8A-4147-A177-3AD203B41FA5}">
                      <a16:colId xmlns:a16="http://schemas.microsoft.com/office/drawing/2014/main" val="2878521799"/>
                    </a:ext>
                  </a:extLst>
                </a:gridCol>
              </a:tblGrid>
              <a:tr h="311076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A0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97613533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A1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83374905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A2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34995604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A3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3739441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AB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80107108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B1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30090333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B2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4111474843"/>
                  </a:ext>
                </a:extLst>
              </a:tr>
              <a:tr h="169663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Tipo B3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325937690"/>
                  </a:ext>
                </a:extLst>
              </a:tr>
            </a:tbl>
          </a:graphicData>
        </a:graphic>
      </p:graphicFrame>
      <p:graphicFrame>
        <p:nvGraphicFramePr>
          <p:cNvPr id="92" name="Tabla 91">
            <a:extLst>
              <a:ext uri="{FF2B5EF4-FFF2-40B4-BE49-F238E27FC236}">
                <a16:creationId xmlns:a16="http://schemas.microsoft.com/office/drawing/2014/main" id="{2A317CE8-ABC7-0EC1-2DD4-60B380D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85195"/>
              </p:ext>
            </p:extLst>
          </p:nvPr>
        </p:nvGraphicFramePr>
        <p:xfrm>
          <a:off x="5103076" y="2788146"/>
          <a:ext cx="1641824" cy="2153022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161667">
                  <a:extLst>
                    <a:ext uri="{9D8B030D-6E8A-4147-A177-3AD203B41FA5}">
                      <a16:colId xmlns:a16="http://schemas.microsoft.com/office/drawing/2014/main" val="3081432940"/>
                    </a:ext>
                  </a:extLst>
                </a:gridCol>
                <a:gridCol w="480157">
                  <a:extLst>
                    <a:ext uri="{9D8B030D-6E8A-4147-A177-3AD203B41FA5}">
                      <a16:colId xmlns:a16="http://schemas.microsoft.com/office/drawing/2014/main" val="295775103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Metrópoli Nacional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7352620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Metrópoli Regional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91304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Mayor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7367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Intermedia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0463314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Menor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33562649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Caserío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38490295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Pueblo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393654645"/>
                  </a:ext>
                </a:extLst>
              </a:tr>
              <a:tr h="20880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Villa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781226042"/>
                  </a:ext>
                </a:extLst>
              </a:tr>
            </a:tbl>
          </a:graphicData>
        </a:graphic>
      </p:graphicFrame>
      <p:graphicFrame>
        <p:nvGraphicFramePr>
          <p:cNvPr id="93" name="Tabla 92">
            <a:extLst>
              <a:ext uri="{FF2B5EF4-FFF2-40B4-BE49-F238E27FC236}">
                <a16:creationId xmlns:a16="http://schemas.microsoft.com/office/drawing/2014/main" id="{92B7B4D4-C7B1-43DC-7259-191959092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29955"/>
              </p:ext>
            </p:extLst>
          </p:nvPr>
        </p:nvGraphicFramePr>
        <p:xfrm>
          <a:off x="9684692" y="2714937"/>
          <a:ext cx="1739900" cy="3666391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451868">
                  <a:extLst>
                    <a:ext uri="{9D8B030D-6E8A-4147-A177-3AD203B41FA5}">
                      <a16:colId xmlns:a16="http://schemas.microsoft.com/office/drawing/2014/main" val="390509441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324184737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SEDAPAL(empresa estatal administrado por </a:t>
                      </a:r>
                      <a:r>
                        <a:rPr lang="pt-BR" sz="1100" u="none" strike="noStrike" dirty="0" smtClean="0">
                          <a:effectLst/>
                        </a:rPr>
                        <a:t>FONAFE)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5174612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EPS (Empresa Municipal prestadora de Servicio de Saneamiento) - Grande1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0048434"/>
                  </a:ext>
                </a:extLst>
              </a:tr>
              <a:tr h="42535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100" u="none" strike="noStrike" dirty="0">
                          <a:effectLst/>
                        </a:rPr>
                        <a:t>UGM (Unidad de Gestión Municipal)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479448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Operadores Especializados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1006998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100" u="none" strike="noStrike" dirty="0">
                          <a:effectLst/>
                        </a:rPr>
                        <a:t>Organizaciones Comunales: (JAS, Asociación, Comité, Cooperativa, Junta </a:t>
                      </a:r>
                      <a:r>
                        <a:rPr lang="es-ES" sz="1100" u="none" strike="noStrike" dirty="0" err="1">
                          <a:effectLst/>
                        </a:rPr>
                        <a:t>Vecianl</a:t>
                      </a:r>
                      <a:r>
                        <a:rPr lang="es-ES" sz="1100" u="none" strike="noStrike" dirty="0">
                          <a:effectLst/>
                        </a:rPr>
                        <a:t>, etc.)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193172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AAAP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8993138"/>
                  </a:ext>
                </a:extLst>
              </a:tr>
            </a:tbl>
          </a:graphicData>
        </a:graphic>
      </p:graphicFrame>
      <p:sp>
        <p:nvSpPr>
          <p:cNvPr id="67" name="Shape 3">
            <a:extLst>
              <a:ext uri="{FF2B5EF4-FFF2-40B4-BE49-F238E27FC236}">
                <a16:creationId xmlns:a16="http://schemas.microsoft.com/office/drawing/2014/main" id="{9661CCC0-196D-08E4-9AEC-D9B2F65CEDA0}"/>
              </a:ext>
            </a:extLst>
          </p:cNvPr>
          <p:cNvSpPr/>
          <p:nvPr/>
        </p:nvSpPr>
        <p:spPr>
          <a:xfrm>
            <a:off x="351509" y="157381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dirty="0"/>
              <a:t>Según clasificación Municipal del </a:t>
            </a:r>
            <a:r>
              <a:rPr lang="es-ES" dirty="0" smtClean="0"/>
              <a:t>MEF</a:t>
            </a:r>
            <a:endParaRPr lang="es-ES" sz="1400" dirty="0"/>
          </a:p>
        </p:txBody>
      </p:sp>
      <p:sp>
        <p:nvSpPr>
          <p:cNvPr id="69" name="Shape 3">
            <a:extLst>
              <a:ext uri="{FF2B5EF4-FFF2-40B4-BE49-F238E27FC236}">
                <a16:creationId xmlns:a16="http://schemas.microsoft.com/office/drawing/2014/main" id="{E8FB61BC-7832-5E5B-B627-E041FEE85EFC}"/>
              </a:ext>
            </a:extLst>
          </p:cNvPr>
          <p:cNvSpPr/>
          <p:nvPr/>
        </p:nvSpPr>
        <p:spPr>
          <a:xfrm>
            <a:off x="4943872" y="1565834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clasificación de Centros Poblados del MINAM</a:t>
            </a:r>
          </a:p>
        </p:txBody>
      </p:sp>
      <p:sp>
        <p:nvSpPr>
          <p:cNvPr id="70" name="Shape 3">
            <a:extLst>
              <a:ext uri="{FF2B5EF4-FFF2-40B4-BE49-F238E27FC236}">
                <a16:creationId xmlns:a16="http://schemas.microsoft.com/office/drawing/2014/main" id="{CEAE46F8-719F-19E9-9EB6-325AE04C7514}"/>
              </a:ext>
            </a:extLst>
          </p:cNvPr>
          <p:cNvSpPr/>
          <p:nvPr/>
        </p:nvSpPr>
        <p:spPr>
          <a:xfrm>
            <a:off x="2643899" y="157381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550" dirty="0"/>
              <a:t>Según clasificación distrital de la PCM (RVM 05-2019-PCM/DVGT)</a:t>
            </a:r>
            <a:endParaRPr lang="en-US" sz="1550" dirty="0"/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81DEC1AC-AB63-5C7F-7C88-4772508FB51E}"/>
              </a:ext>
            </a:extLst>
          </p:cNvPr>
          <p:cNvSpPr/>
          <p:nvPr/>
        </p:nvSpPr>
        <p:spPr>
          <a:xfrm>
            <a:off x="7247714" y="1573811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la Ley Orgánica de Municipalidades</a:t>
            </a:r>
            <a:endParaRPr lang="en-US" sz="1600" dirty="0"/>
          </a:p>
        </p:txBody>
      </p:sp>
      <p:sp>
        <p:nvSpPr>
          <p:cNvPr id="30" name="Shape 3">
            <a:extLst>
              <a:ext uri="{FF2B5EF4-FFF2-40B4-BE49-F238E27FC236}">
                <a16:creationId xmlns:a16="http://schemas.microsoft.com/office/drawing/2014/main" id="{2A83F126-CE23-2D8A-2E3C-ABF722F33FA7}"/>
              </a:ext>
            </a:extLst>
          </p:cNvPr>
          <p:cNvSpPr/>
          <p:nvPr/>
        </p:nvSpPr>
        <p:spPr>
          <a:xfrm>
            <a:off x="9552384" y="1585903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22043"/>
              <a:lumOff val="15403"/>
              <a:alphaOff val="0"/>
            </a:schemeClr>
          </a:fillRef>
          <a:effectRef idx="1">
            <a:schemeClr val="accent1">
              <a:shade val="50000"/>
              <a:hueOff val="0"/>
              <a:satOff val="-22043"/>
              <a:lumOff val="15403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50" dirty="0"/>
              <a:t>Según tipo de prestador de servicios de agua potable y saneamiento</a:t>
            </a:r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9409196" y="2060848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07995"/>
              </p:ext>
            </p:extLst>
          </p:nvPr>
        </p:nvGraphicFramePr>
        <p:xfrm>
          <a:off x="7320136" y="2780928"/>
          <a:ext cx="1800200" cy="2084741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60359218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748299466"/>
                    </a:ext>
                  </a:extLst>
                </a:gridCol>
              </a:tblGrid>
              <a:tr h="428557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>
                          <a:effectLst/>
                        </a:rPr>
                        <a:t>Municipalidad Metropolitana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26" marR="6644" marT="6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extLst>
                  <a:ext uri="{0D108BD9-81ED-4DB2-BD59-A6C34878D82A}">
                    <a16:rowId xmlns:a16="http://schemas.microsoft.com/office/drawing/2014/main" val="20494734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>
                          <a:effectLst/>
                        </a:rPr>
                        <a:t>Municipalidad Fronteriza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26" marR="6644" marT="6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extLst>
                  <a:ext uri="{0D108BD9-81ED-4DB2-BD59-A6C34878D82A}">
                    <a16:rowId xmlns:a16="http://schemas.microsoft.com/office/drawing/2014/main" val="39998027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>
                          <a:effectLst/>
                        </a:rPr>
                        <a:t>Municipalidad Provincial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26" marR="6644" marT="6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extLst>
                  <a:ext uri="{0D108BD9-81ED-4DB2-BD59-A6C34878D82A}">
                    <a16:rowId xmlns:a16="http://schemas.microsoft.com/office/drawing/2014/main" val="4919956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</a:rPr>
                        <a:t>Municipalidad Distrital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726" marR="6644" marT="6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2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extLst>
                  <a:ext uri="{0D108BD9-81ED-4DB2-BD59-A6C34878D82A}">
                    <a16:rowId xmlns:a16="http://schemas.microsoft.com/office/drawing/2014/main" val="10185437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u="none" strike="noStrike" dirty="0">
                          <a:effectLst/>
                        </a:rPr>
                        <a:t>Municipalidad de Centro Poblado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44" marR="6644" marT="6644" marB="0" anchor="ctr"/>
                </a:tc>
                <a:extLst>
                  <a:ext uri="{0D108BD9-81ED-4DB2-BD59-A6C34878D82A}">
                    <a16:rowId xmlns:a16="http://schemas.microsoft.com/office/drawing/2014/main" val="141302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6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DC7BCFC9-7FE6-13AF-4BCD-A6FBFFB84A2B}"/>
              </a:ext>
            </a:extLst>
          </p:cNvPr>
          <p:cNvSpPr/>
          <p:nvPr/>
        </p:nvSpPr>
        <p:spPr bwMode="auto">
          <a:xfrm>
            <a:off x="1201827" y="1290778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3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CD20929-BF07-C348-9BD1-A946F41DA1D9}"/>
              </a:ext>
            </a:extLst>
          </p:cNvPr>
          <p:cNvCxnSpPr>
            <a:cxnSpLocks/>
          </p:cNvCxnSpPr>
          <p:nvPr/>
        </p:nvCxnSpPr>
        <p:spPr>
          <a:xfrm flipH="1">
            <a:off x="1345843" y="1497715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hape 3">
            <a:extLst>
              <a:ext uri="{FF2B5EF4-FFF2-40B4-BE49-F238E27FC236}">
                <a16:creationId xmlns:a16="http://schemas.microsoft.com/office/drawing/2014/main" id="{A9F3211A-385D-CB62-659E-A20FEDF14085}"/>
              </a:ext>
            </a:extLst>
          </p:cNvPr>
          <p:cNvSpPr/>
          <p:nvPr/>
        </p:nvSpPr>
        <p:spPr>
          <a:xfrm>
            <a:off x="334532" y="1661820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Sistema Simplificado propuesto por el </a:t>
            </a:r>
            <a:r>
              <a:rPr lang="es-ES" sz="1400" dirty="0" smtClean="0"/>
              <a:t>B.M</a:t>
            </a:r>
            <a:endParaRPr lang="en-US" sz="20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7EB8266-A3DC-28FE-EEA8-56F767BA1248}"/>
              </a:ext>
            </a:extLst>
          </p:cNvPr>
          <p:cNvSpPr/>
          <p:nvPr/>
        </p:nvSpPr>
        <p:spPr bwMode="auto">
          <a:xfrm>
            <a:off x="3562565" y="1313198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6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DE6570-FDDB-FF84-6177-A7BBE525561A}"/>
              </a:ext>
            </a:extLst>
          </p:cNvPr>
          <p:cNvCxnSpPr>
            <a:cxnSpLocks/>
          </p:cNvCxnSpPr>
          <p:nvPr/>
        </p:nvCxnSpPr>
        <p:spPr>
          <a:xfrm flipH="1">
            <a:off x="3706581" y="1520135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B9C70006-1A30-AAC2-B422-20D00E71BD17}"/>
              </a:ext>
            </a:extLst>
          </p:cNvPr>
          <p:cNvSpPr/>
          <p:nvPr/>
        </p:nvSpPr>
        <p:spPr bwMode="auto">
          <a:xfrm>
            <a:off x="7971201" y="1301551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9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DDD9BA3-7498-66D5-DF9F-4D2C333DD971}"/>
              </a:ext>
            </a:extLst>
          </p:cNvPr>
          <p:cNvCxnSpPr>
            <a:cxnSpLocks/>
          </p:cNvCxnSpPr>
          <p:nvPr/>
        </p:nvCxnSpPr>
        <p:spPr>
          <a:xfrm flipH="1">
            <a:off x="8258611" y="1529566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EA1C692-2EF0-D7DF-E4F0-4FD6C77F06DB}"/>
              </a:ext>
            </a:extLst>
          </p:cNvPr>
          <p:cNvSpPr/>
          <p:nvPr/>
        </p:nvSpPr>
        <p:spPr bwMode="auto">
          <a:xfrm>
            <a:off x="5810339" y="1305782"/>
            <a:ext cx="313464" cy="289718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8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CEB6E93-28CB-63D4-22D7-04AF82B2EF50}"/>
              </a:ext>
            </a:extLst>
          </p:cNvPr>
          <p:cNvCxnSpPr>
            <a:cxnSpLocks/>
          </p:cNvCxnSpPr>
          <p:nvPr/>
        </p:nvCxnSpPr>
        <p:spPr>
          <a:xfrm flipH="1">
            <a:off x="5954355" y="151271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3">
            <a:extLst>
              <a:ext uri="{FF2B5EF4-FFF2-40B4-BE49-F238E27FC236}">
                <a16:creationId xmlns:a16="http://schemas.microsoft.com/office/drawing/2014/main" id="{D7B51E54-1A9B-3D60-FD9B-84F7853F0D4E}"/>
              </a:ext>
            </a:extLst>
          </p:cNvPr>
          <p:cNvSpPr/>
          <p:nvPr/>
        </p:nvSpPr>
        <p:spPr>
          <a:xfrm>
            <a:off x="4943044" y="1676824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nivel de cobertura del servicio de agua potable</a:t>
            </a:r>
            <a:endParaRPr lang="en-US" sz="1400" dirty="0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38C88A4A-356E-5C7F-AB49-B3F8B5A0999C}"/>
              </a:ext>
            </a:extLst>
          </p:cNvPr>
          <p:cNvSpPr/>
          <p:nvPr/>
        </p:nvSpPr>
        <p:spPr>
          <a:xfrm>
            <a:off x="2639616" y="1676824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el MVCS – Sistema de Ciudades y Centros Poblados (SICCEP)</a:t>
            </a:r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7F32113E-E512-3DDF-B1C6-0DC1D82AF4DB}"/>
              </a:ext>
            </a:extLst>
          </p:cNvPr>
          <p:cNvSpPr/>
          <p:nvPr/>
        </p:nvSpPr>
        <p:spPr>
          <a:xfrm>
            <a:off x="7247300" y="1668847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400" dirty="0"/>
              <a:t>Según instrumentos de gestión institucional, aprobados con resolución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AAC2A7C-EC53-1CC3-0879-0B0CEEA20E10}"/>
              </a:ext>
            </a:extLst>
          </p:cNvPr>
          <p:cNvCxnSpPr/>
          <p:nvPr/>
        </p:nvCxnSpPr>
        <p:spPr>
          <a:xfrm>
            <a:off x="2495600" y="2145457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0814BA5-66E5-B951-372F-13BFE38D4A28}"/>
              </a:ext>
            </a:extLst>
          </p:cNvPr>
          <p:cNvCxnSpPr>
            <a:cxnSpLocks/>
          </p:cNvCxnSpPr>
          <p:nvPr/>
        </p:nvCxnSpPr>
        <p:spPr>
          <a:xfrm flipH="1">
            <a:off x="10563281" y="1512719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3">
            <a:extLst>
              <a:ext uri="{FF2B5EF4-FFF2-40B4-BE49-F238E27FC236}">
                <a16:creationId xmlns:a16="http://schemas.microsoft.com/office/drawing/2014/main" id="{2F054A45-864B-459D-51FA-79C9E44258FB}"/>
              </a:ext>
            </a:extLst>
          </p:cNvPr>
          <p:cNvSpPr/>
          <p:nvPr/>
        </p:nvSpPr>
        <p:spPr>
          <a:xfrm>
            <a:off x="9551970" y="1676824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CCFF99"/>
              </a:gs>
              <a:gs pos="35000">
                <a:srgbClr val="CCFF99"/>
              </a:gs>
              <a:gs pos="100000">
                <a:srgbClr val="CC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66129"/>
              <a:lumOff val="46209"/>
              <a:alphaOff val="0"/>
            </a:schemeClr>
          </a:fillRef>
          <a:effectRef idx="1">
            <a:schemeClr val="accent1">
              <a:shade val="50000"/>
              <a:hueOff val="0"/>
              <a:satOff val="-66129"/>
              <a:lumOff val="46209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2000" dirty="0"/>
              <a:t>Según el Nivel Socioeconómico</a:t>
            </a:r>
            <a:endParaRPr lang="en-US" sz="2000" dirty="0"/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CAE4602-C9F4-85B7-ACAE-08DFB36695DB}"/>
              </a:ext>
            </a:extLst>
          </p:cNvPr>
          <p:cNvCxnSpPr/>
          <p:nvPr/>
        </p:nvCxnSpPr>
        <p:spPr>
          <a:xfrm>
            <a:off x="9408782" y="2167877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>
            <a:extLst>
              <a:ext uri="{FF2B5EF4-FFF2-40B4-BE49-F238E27FC236}">
                <a16:creationId xmlns:a16="http://schemas.microsoft.com/office/drawing/2014/main" id="{97B625E5-5EF2-DD16-546B-A845829E7048}"/>
              </a:ext>
            </a:extLst>
          </p:cNvPr>
          <p:cNvSpPr/>
          <p:nvPr/>
        </p:nvSpPr>
        <p:spPr bwMode="auto">
          <a:xfrm>
            <a:off x="10275871" y="1257357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13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7104112" y="2136491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4800684" y="2121487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>
            <a:off x="3719529" y="2658930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>
            <a:off x="1343472" y="2668361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>
            <a:off x="8328248" y="2658930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>
            <a:off x="6023992" y="2668361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9B8B8986-F554-BAC9-1F62-DC6EAE596F42}"/>
              </a:ext>
            </a:extLst>
          </p:cNvPr>
          <p:cNvCxnSpPr>
            <a:cxnSpLocks/>
          </p:cNvCxnSpPr>
          <p:nvPr/>
        </p:nvCxnSpPr>
        <p:spPr>
          <a:xfrm>
            <a:off x="10560289" y="2658930"/>
            <a:ext cx="207" cy="27860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a 93">
            <a:extLst>
              <a:ext uri="{FF2B5EF4-FFF2-40B4-BE49-F238E27FC236}">
                <a16:creationId xmlns:a16="http://schemas.microsoft.com/office/drawing/2014/main" id="{4E83A86B-E3C2-C3C2-4C25-0F617EE5B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51408"/>
              </p:ext>
            </p:extLst>
          </p:nvPr>
        </p:nvGraphicFramePr>
        <p:xfrm>
          <a:off x="479376" y="2946962"/>
          <a:ext cx="1656184" cy="1018431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13583">
                  <a:extLst>
                    <a:ext uri="{9D8B030D-6E8A-4147-A177-3AD203B41FA5}">
                      <a16:colId xmlns:a16="http://schemas.microsoft.com/office/drawing/2014/main" val="4037297267"/>
                    </a:ext>
                  </a:extLst>
                </a:gridCol>
                <a:gridCol w="442601">
                  <a:extLst>
                    <a:ext uri="{9D8B030D-6E8A-4147-A177-3AD203B41FA5}">
                      <a16:colId xmlns:a16="http://schemas.microsoft.com/office/drawing/2014/main" val="205574451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Ciudades Grandes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42316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Ciudades Intermedias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4922106"/>
                  </a:ext>
                </a:extLst>
              </a:tr>
              <a:tr h="40893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Ciudades medianas y pequeñas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6006218"/>
                  </a:ext>
                </a:extLst>
              </a:tr>
            </a:tbl>
          </a:graphicData>
        </a:graphic>
      </p:graphicFrame>
      <p:graphicFrame>
        <p:nvGraphicFramePr>
          <p:cNvPr id="95" name="Tabla 94">
            <a:extLst>
              <a:ext uri="{FF2B5EF4-FFF2-40B4-BE49-F238E27FC236}">
                <a16:creationId xmlns:a16="http://schemas.microsoft.com/office/drawing/2014/main" id="{2A317CE8-ABC7-0EC1-2DD4-60B380D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3695"/>
              </p:ext>
            </p:extLst>
          </p:nvPr>
        </p:nvGraphicFramePr>
        <p:xfrm>
          <a:off x="2927648" y="2954180"/>
          <a:ext cx="1641824" cy="2153022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161667">
                  <a:extLst>
                    <a:ext uri="{9D8B030D-6E8A-4147-A177-3AD203B41FA5}">
                      <a16:colId xmlns:a16="http://schemas.microsoft.com/office/drawing/2014/main" val="3081432940"/>
                    </a:ext>
                  </a:extLst>
                </a:gridCol>
                <a:gridCol w="480157">
                  <a:extLst>
                    <a:ext uri="{9D8B030D-6E8A-4147-A177-3AD203B41FA5}">
                      <a16:colId xmlns:a16="http://schemas.microsoft.com/office/drawing/2014/main" val="295775103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Metrópoli Nacional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8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7352620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Metrópoli Regional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91304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Mayor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7367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Intermedia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0463314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Ciudad Menor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33562649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 smtClean="0">
                          <a:effectLst/>
                        </a:rPr>
                        <a:t>Villa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38490295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Pueblo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1393654645"/>
                  </a:ext>
                </a:extLst>
              </a:tr>
              <a:tr h="20880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 smtClean="0">
                          <a:effectLst/>
                        </a:rPr>
                        <a:t>Caserío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0" marR="5850" marT="5850" marB="0" anchor="ctr"/>
                </a:tc>
                <a:extLst>
                  <a:ext uri="{0D108BD9-81ED-4DB2-BD59-A6C34878D82A}">
                    <a16:rowId xmlns:a16="http://schemas.microsoft.com/office/drawing/2014/main" val="2781226042"/>
                  </a:ext>
                </a:extLst>
              </a:tr>
            </a:tbl>
          </a:graphicData>
        </a:graphic>
      </p:graphicFrame>
      <p:graphicFrame>
        <p:nvGraphicFramePr>
          <p:cNvPr id="96" name="Tabla 95">
            <a:extLst>
              <a:ext uri="{FF2B5EF4-FFF2-40B4-BE49-F238E27FC236}">
                <a16:creationId xmlns:a16="http://schemas.microsoft.com/office/drawing/2014/main" id="{DB154A29-AE9C-7C40-D49B-F968EFD01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17363"/>
              </p:ext>
            </p:extLst>
          </p:nvPr>
        </p:nvGraphicFramePr>
        <p:xfrm>
          <a:off x="5220072" y="2946962"/>
          <a:ext cx="1524000" cy="1265833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580583181"/>
                    </a:ext>
                  </a:extLst>
                </a:gridCol>
                <a:gridCol w="227856">
                  <a:extLst>
                    <a:ext uri="{9D8B030D-6E8A-4147-A177-3AD203B41FA5}">
                      <a16:colId xmlns:a16="http://schemas.microsoft.com/office/drawing/2014/main" val="3837727732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95% y 100%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539859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90% y 94%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434573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80% y 89%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993328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Menos del 80%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7358736"/>
                  </a:ext>
                </a:extLst>
              </a:tr>
            </a:tbl>
          </a:graphicData>
        </a:graphic>
      </p:graphicFrame>
      <p:graphicFrame>
        <p:nvGraphicFramePr>
          <p:cNvPr id="97" name="Tabla 96">
            <a:extLst>
              <a:ext uri="{FF2B5EF4-FFF2-40B4-BE49-F238E27FC236}">
                <a16:creationId xmlns:a16="http://schemas.microsoft.com/office/drawing/2014/main" id="{9CB48F28-2594-9BB4-6F25-089420E60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14707"/>
              </p:ext>
            </p:extLst>
          </p:nvPr>
        </p:nvGraphicFramePr>
        <p:xfrm>
          <a:off x="7498528" y="2946962"/>
          <a:ext cx="1621808" cy="3362358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86634">
                  <a:extLst>
                    <a:ext uri="{9D8B030D-6E8A-4147-A177-3AD203B41FA5}">
                      <a16:colId xmlns:a16="http://schemas.microsoft.com/office/drawing/2014/main" val="27715028"/>
                    </a:ext>
                  </a:extLst>
                </a:gridCol>
                <a:gridCol w="335174">
                  <a:extLst>
                    <a:ext uri="{9D8B030D-6E8A-4147-A177-3AD203B41FA5}">
                      <a16:colId xmlns:a16="http://schemas.microsoft.com/office/drawing/2014/main" val="3054227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ROF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14028678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MOF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20198220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MAPROS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171697137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TUPA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22327674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CAP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105194078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INTEGRIDAD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389178677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Control Interno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31073066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PEI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34581354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POI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171048253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Presupuesto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2502604771"/>
                  </a:ext>
                </a:extLst>
              </a:tr>
              <a:tr h="156775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u="none" strike="noStrike" cap="none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del 5% de la recaudación predial asignado a catastro</a:t>
                      </a:r>
                      <a:endParaRPr lang="es-PE" sz="9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/>
                </a:tc>
                <a:extLst>
                  <a:ext uri="{0D108BD9-81ED-4DB2-BD59-A6C34878D82A}">
                    <a16:rowId xmlns:a16="http://schemas.microsoft.com/office/drawing/2014/main" val="3175489472"/>
                  </a:ext>
                </a:extLst>
              </a:tr>
            </a:tbl>
          </a:graphicData>
        </a:graphic>
      </p:graphicFrame>
      <p:graphicFrame>
        <p:nvGraphicFramePr>
          <p:cNvPr id="98" name="Tabla 97">
            <a:extLst>
              <a:ext uri="{FF2B5EF4-FFF2-40B4-BE49-F238E27FC236}">
                <a16:creationId xmlns:a16="http://schemas.microsoft.com/office/drawing/2014/main" id="{34999EEA-71D8-4986-608D-1A9648223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07131"/>
              </p:ext>
            </p:extLst>
          </p:nvPr>
        </p:nvGraphicFramePr>
        <p:xfrm>
          <a:off x="9731176" y="2946962"/>
          <a:ext cx="1693416" cy="1760649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405384">
                  <a:extLst>
                    <a:ext uri="{9D8B030D-6E8A-4147-A177-3AD203B41FA5}">
                      <a16:colId xmlns:a16="http://schemas.microsoft.com/office/drawing/2014/main" val="351180624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534659214"/>
                    </a:ext>
                  </a:extLst>
                </a:gridCol>
              </a:tblGrid>
              <a:tr h="31246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NSE A = Alto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83287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NSE B = Medio Alto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595243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NSE C = Medio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820433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NSE D = Medio Bajo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0571884"/>
                  </a:ext>
                </a:extLst>
              </a:tr>
              <a:tr h="35980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NSE E = Bajo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056304"/>
                  </a:ext>
                </a:extLst>
              </a:tr>
            </a:tbl>
          </a:graphicData>
        </a:graphic>
      </p:graphicFrame>
      <p:sp>
        <p:nvSpPr>
          <p:cNvPr id="99" name="Text 2">
            <a:extLst>
              <a:ext uri="{FF2B5EF4-FFF2-40B4-BE49-F238E27FC236}">
                <a16:creationId xmlns:a16="http://schemas.microsoft.com/office/drawing/2014/main" id="{3A3135AA-8CBD-DA88-BAE6-D1F1D4E73824}"/>
              </a:ext>
            </a:extLst>
          </p:cNvPr>
          <p:cNvSpPr/>
          <p:nvPr/>
        </p:nvSpPr>
        <p:spPr bwMode="auto">
          <a:xfrm>
            <a:off x="335360" y="72732"/>
            <a:ext cx="11737304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2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. Asignación de valores a las tipologías de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la</a:t>
            </a:r>
          </a:p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   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Categorización</a:t>
            </a:r>
          </a:p>
        </p:txBody>
      </p:sp>
    </p:spTree>
    <p:extLst>
      <p:ext uri="{BB962C8B-B14F-4D97-AF65-F5344CB8AC3E}">
        <p14:creationId xmlns:p14="http://schemas.microsoft.com/office/powerpoint/2010/main" val="192558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1346671" y="1518205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3">
            <a:extLst>
              <a:ext uri="{FF2B5EF4-FFF2-40B4-BE49-F238E27FC236}">
                <a16:creationId xmlns:a16="http://schemas.microsoft.com/office/drawing/2014/main" id="{E212B53C-091D-B5F4-DF91-71744CFFEA04}"/>
              </a:ext>
            </a:extLst>
          </p:cNvPr>
          <p:cNvSpPr/>
          <p:nvPr/>
        </p:nvSpPr>
        <p:spPr>
          <a:xfrm>
            <a:off x="335360" y="1682310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estructura organizacional y oficina de Catastro</a:t>
            </a:r>
            <a:endParaRPr lang="en-US" sz="3200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D93AAF2-814A-42E7-D99B-528F5D2E4845}"/>
              </a:ext>
            </a:extLst>
          </p:cNvPr>
          <p:cNvCxnSpPr/>
          <p:nvPr/>
        </p:nvCxnSpPr>
        <p:spPr>
          <a:xfrm flipH="1">
            <a:off x="345937" y="2246732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286C1059-30C2-9A86-E8D9-10AE0BD19B0C}"/>
              </a:ext>
            </a:extLst>
          </p:cNvPr>
          <p:cNvSpPr/>
          <p:nvPr/>
        </p:nvSpPr>
        <p:spPr bwMode="auto">
          <a:xfrm>
            <a:off x="1058433" y="1196752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10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0989FA9-5355-573F-991C-377FEC337355}"/>
              </a:ext>
            </a:extLst>
          </p:cNvPr>
          <p:cNvCxnSpPr>
            <a:cxnSpLocks/>
          </p:cNvCxnSpPr>
          <p:nvPr/>
        </p:nvCxnSpPr>
        <p:spPr>
          <a:xfrm flipH="1">
            <a:off x="3724433" y="1534593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435371F-2171-3CBD-A856-7FECBB934FB5}"/>
              </a:ext>
            </a:extLst>
          </p:cNvPr>
          <p:cNvCxnSpPr>
            <a:cxnSpLocks/>
          </p:cNvCxnSpPr>
          <p:nvPr/>
        </p:nvCxnSpPr>
        <p:spPr>
          <a:xfrm flipH="1">
            <a:off x="10562867" y="152717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>
            <a:extLst>
              <a:ext uri="{FF2B5EF4-FFF2-40B4-BE49-F238E27FC236}">
                <a16:creationId xmlns:a16="http://schemas.microsoft.com/office/drawing/2014/main" id="{22A6C6CC-DB11-B729-E09E-077E8D89C51F}"/>
              </a:ext>
            </a:extLst>
          </p:cNvPr>
          <p:cNvSpPr/>
          <p:nvPr/>
        </p:nvSpPr>
        <p:spPr bwMode="auto">
          <a:xfrm>
            <a:off x="7971201" y="1190376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14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F0E6911-1F11-CC83-1530-6B94714DFBBC}"/>
              </a:ext>
            </a:extLst>
          </p:cNvPr>
          <p:cNvCxnSpPr>
            <a:cxnSpLocks/>
          </p:cNvCxnSpPr>
          <p:nvPr/>
        </p:nvCxnSpPr>
        <p:spPr>
          <a:xfrm flipH="1">
            <a:off x="8258611" y="1544024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01C4B329-1547-CFA8-0C86-4CC60BF2127F}"/>
              </a:ext>
            </a:extLst>
          </p:cNvPr>
          <p:cNvCxnSpPr>
            <a:cxnSpLocks/>
          </p:cNvCxnSpPr>
          <p:nvPr/>
        </p:nvCxnSpPr>
        <p:spPr>
          <a:xfrm flipH="1">
            <a:off x="5973037" y="1527177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hape 3">
            <a:extLst>
              <a:ext uri="{FF2B5EF4-FFF2-40B4-BE49-F238E27FC236}">
                <a16:creationId xmlns:a16="http://schemas.microsoft.com/office/drawing/2014/main" id="{07786962-8DB5-F078-9312-C37391674410}"/>
              </a:ext>
            </a:extLst>
          </p:cNvPr>
          <p:cNvSpPr/>
          <p:nvPr/>
        </p:nvSpPr>
        <p:spPr>
          <a:xfrm>
            <a:off x="2657468" y="169128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nivel de implementación del Catastro</a:t>
            </a:r>
          </a:p>
        </p:txBody>
      </p:sp>
      <p:sp>
        <p:nvSpPr>
          <p:cNvPr id="77" name="Shape 3">
            <a:extLst>
              <a:ext uri="{FF2B5EF4-FFF2-40B4-BE49-F238E27FC236}">
                <a16:creationId xmlns:a16="http://schemas.microsoft.com/office/drawing/2014/main" id="{500A08E7-70AD-74C9-4CE3-AF15222BEE4A}"/>
              </a:ext>
            </a:extLst>
          </p:cNvPr>
          <p:cNvSpPr/>
          <p:nvPr/>
        </p:nvSpPr>
        <p:spPr>
          <a:xfrm>
            <a:off x="7247300" y="1683305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50" dirty="0"/>
              <a:t>Según instrumentos de Planificación y Gestión</a:t>
            </a:r>
          </a:p>
        </p:txBody>
      </p:sp>
      <p:sp>
        <p:nvSpPr>
          <p:cNvPr id="78" name="Shape 3">
            <a:extLst>
              <a:ext uri="{FF2B5EF4-FFF2-40B4-BE49-F238E27FC236}">
                <a16:creationId xmlns:a16="http://schemas.microsoft.com/office/drawing/2014/main" id="{B6906A79-DFB2-E0BC-FA48-660CE9B619CF}"/>
              </a:ext>
            </a:extLst>
          </p:cNvPr>
          <p:cNvSpPr/>
          <p:nvPr/>
        </p:nvSpPr>
        <p:spPr>
          <a:xfrm>
            <a:off x="4949858" y="1691282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s-ES" dirty="0"/>
              <a:t>Según tipos de Ingresos a la Municipalidad 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>
            <a:stCxn id="77" idx="1"/>
          </p:cNvCxnSpPr>
          <p:nvPr/>
        </p:nvCxnSpPr>
        <p:spPr>
          <a:xfrm flipH="1">
            <a:off x="7104112" y="2174358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406B526-4D87-35EB-29CE-B23E1BB543FD}"/>
              </a:ext>
            </a:extLst>
          </p:cNvPr>
          <p:cNvCxnSpPr/>
          <p:nvPr/>
        </p:nvCxnSpPr>
        <p:spPr>
          <a:xfrm>
            <a:off x="4801559" y="2182335"/>
            <a:ext cx="15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CAE4602-C9F4-85B7-ACAE-08DFB36695DB}"/>
              </a:ext>
            </a:extLst>
          </p:cNvPr>
          <p:cNvCxnSpPr/>
          <p:nvPr/>
        </p:nvCxnSpPr>
        <p:spPr>
          <a:xfrm>
            <a:off x="4799856" y="2182335"/>
            <a:ext cx="149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hape 3">
            <a:extLst>
              <a:ext uri="{FF2B5EF4-FFF2-40B4-BE49-F238E27FC236}">
                <a16:creationId xmlns:a16="http://schemas.microsoft.com/office/drawing/2014/main" id="{4E6E09C1-389D-2FCE-FAD7-F8B125E7C7C8}"/>
              </a:ext>
            </a:extLst>
          </p:cNvPr>
          <p:cNvSpPr/>
          <p:nvPr/>
        </p:nvSpPr>
        <p:spPr>
          <a:xfrm>
            <a:off x="9551970" y="1659988"/>
            <a:ext cx="2160654" cy="982106"/>
          </a:xfrm>
          <a:prstGeom prst="roundRect">
            <a:avLst>
              <a:gd name="adj" fmla="val 2906"/>
            </a:avLst>
          </a:prstGeom>
          <a:gradFill>
            <a:gsLst>
              <a:gs pos="0">
                <a:srgbClr val="99FF99"/>
              </a:gs>
              <a:gs pos="35000">
                <a:srgbClr val="99FF99"/>
              </a:gs>
              <a:gs pos="100000">
                <a:srgbClr val="99FF99"/>
              </a:gs>
            </a:gsLst>
          </a:gra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-44086"/>
              <a:lumOff val="30806"/>
              <a:alphaOff val="0"/>
            </a:schemeClr>
          </a:fillRef>
          <a:effectRef idx="1">
            <a:schemeClr val="accent1">
              <a:shade val="50000"/>
              <a:hueOff val="0"/>
              <a:satOff val="-44086"/>
              <a:lumOff val="30806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600" dirty="0"/>
              <a:t>Según el Catastro y su Vinculación con el Registro Predial (SUNARP)</a:t>
            </a:r>
            <a:endParaRPr lang="en-US" sz="1600" dirty="0"/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CDA1AE4D-9C40-C376-7B8D-CE9AAA533428}"/>
              </a:ext>
            </a:extLst>
          </p:cNvPr>
          <p:cNvCxnSpPr/>
          <p:nvPr/>
        </p:nvCxnSpPr>
        <p:spPr>
          <a:xfrm flipH="1">
            <a:off x="2639616" y="2255704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CBCB9BF9-33DF-3AB3-0E87-28F02FD96203}"/>
              </a:ext>
            </a:extLst>
          </p:cNvPr>
          <p:cNvCxnSpPr/>
          <p:nvPr/>
        </p:nvCxnSpPr>
        <p:spPr>
          <a:xfrm flipH="1">
            <a:off x="9562133" y="2255704"/>
            <a:ext cx="7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930F12CC-072B-F10F-F423-44B7FEEDF4E4}"/>
              </a:ext>
            </a:extLst>
          </p:cNvPr>
          <p:cNvSpPr/>
          <p:nvPr/>
        </p:nvSpPr>
        <p:spPr bwMode="auto">
          <a:xfrm>
            <a:off x="5668648" y="1190376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12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1F68CD4E-88B3-9390-F483-01C46F4D7795}"/>
              </a:ext>
            </a:extLst>
          </p:cNvPr>
          <p:cNvSpPr/>
          <p:nvPr/>
        </p:nvSpPr>
        <p:spPr bwMode="auto">
          <a:xfrm>
            <a:off x="3436400" y="1190376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11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22A6C6CC-DB11-B729-E09E-077E8D89C51F}"/>
              </a:ext>
            </a:extLst>
          </p:cNvPr>
          <p:cNvSpPr/>
          <p:nvPr/>
        </p:nvSpPr>
        <p:spPr bwMode="auto">
          <a:xfrm>
            <a:off x="10261886" y="1199807"/>
            <a:ext cx="645079" cy="321453"/>
          </a:xfrm>
          <a:prstGeom prst="ellipse">
            <a:avLst/>
          </a:prstGeom>
          <a:solidFill>
            <a:srgbClr val="0066FF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bg1"/>
                  </a:solidFill>
                </a:ln>
              </a:rPr>
              <a:t>15</a:t>
            </a:r>
            <a:endParaRPr lang="es-PE" sz="12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9409196" y="2150949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1F0840EB-1C86-4AC4-064B-1A90EFCAD2A4}"/>
              </a:ext>
            </a:extLst>
          </p:cNvPr>
          <p:cNvCxnSpPr/>
          <p:nvPr/>
        </p:nvCxnSpPr>
        <p:spPr>
          <a:xfrm flipH="1">
            <a:off x="2496428" y="2204863"/>
            <a:ext cx="14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2">
            <a:extLst>
              <a:ext uri="{FF2B5EF4-FFF2-40B4-BE49-F238E27FC236}">
                <a16:creationId xmlns:a16="http://schemas.microsoft.com/office/drawing/2014/main" id="{3A3135AA-8CBD-DA88-BAE6-D1F1D4E73824}"/>
              </a:ext>
            </a:extLst>
          </p:cNvPr>
          <p:cNvSpPr/>
          <p:nvPr/>
        </p:nvSpPr>
        <p:spPr bwMode="auto">
          <a:xfrm>
            <a:off x="335360" y="72732"/>
            <a:ext cx="11737304" cy="655488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2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. Asignación de valores a las tipologías de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la</a:t>
            </a:r>
          </a:p>
          <a:p>
            <a:pPr defTabSz="1219169">
              <a:buClr>
                <a:srgbClr val="1A384E"/>
              </a:buClr>
              <a:buSzPct val="100000"/>
            </a:pP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 </a:t>
            </a:r>
            <a:r>
              <a:rPr lang="es-PE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   </a:t>
            </a:r>
            <a:r>
              <a:rPr lang="es-PE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Categorización</a:t>
            </a:r>
          </a:p>
        </p:txBody>
      </p:sp>
      <p:graphicFrame>
        <p:nvGraphicFramePr>
          <p:cNvPr id="86" name="Tabla 85">
            <a:extLst>
              <a:ext uri="{FF2B5EF4-FFF2-40B4-BE49-F238E27FC236}">
                <a16:creationId xmlns:a16="http://schemas.microsoft.com/office/drawing/2014/main" id="{63D53D39-3F19-6BC9-54C4-B26380F60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89374"/>
              </p:ext>
            </p:extLst>
          </p:nvPr>
        </p:nvGraphicFramePr>
        <p:xfrm>
          <a:off x="623392" y="2845309"/>
          <a:ext cx="1654598" cy="2815939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366566">
                  <a:extLst>
                    <a:ext uri="{9D8B030D-6E8A-4147-A177-3AD203B41FA5}">
                      <a16:colId xmlns:a16="http://schemas.microsoft.com/office/drawing/2014/main" val="107108359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79548458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Instituto Catastral</a:t>
                      </a:r>
                      <a:endParaRPr lang="es-PE" sz="1100" b="0" i="0" u="none" strike="noStrike" dirty="0">
                        <a:solidFill>
                          <a:srgbClr val="1F4D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1F4D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580372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100" u="none" strike="noStrike" dirty="0">
                          <a:effectLst/>
                        </a:rPr>
                        <a:t>Instituto Metropolitano de Planificación Territorial y Gestión Catastral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052586"/>
                  </a:ext>
                </a:extLst>
              </a:tr>
              <a:tr h="44105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Tiene Gerencia de catastro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98612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Tiene Subgerencia de catastro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847488"/>
                  </a:ext>
                </a:extLst>
              </a:tr>
              <a:tr h="34479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Tiene Oficina de catastro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80478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Sin unidad de catastro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2477488"/>
                  </a:ext>
                </a:extLst>
              </a:tr>
            </a:tbl>
          </a:graphicData>
        </a:graphic>
      </p:graphicFrame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1343472" y="263691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3719719" y="263691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6023975" y="263691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8400239" y="263691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30925222-1A8B-15D0-E0B1-720A07E4A2FD}"/>
              </a:ext>
            </a:extLst>
          </p:cNvPr>
          <p:cNvCxnSpPr>
            <a:cxnSpLocks/>
          </p:cNvCxnSpPr>
          <p:nvPr/>
        </p:nvCxnSpPr>
        <p:spPr>
          <a:xfrm flipH="1">
            <a:off x="10560479" y="2636912"/>
            <a:ext cx="17" cy="318893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Tabla 94">
            <a:extLst>
              <a:ext uri="{FF2B5EF4-FFF2-40B4-BE49-F238E27FC236}">
                <a16:creationId xmlns:a16="http://schemas.microsoft.com/office/drawing/2014/main" id="{CD2C19B1-EA1A-9D86-E395-8083B4286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98696"/>
              </p:ext>
            </p:extLst>
          </p:nvPr>
        </p:nvGraphicFramePr>
        <p:xfrm>
          <a:off x="2894116" y="2852936"/>
          <a:ext cx="1689716" cy="3145640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421129">
                  <a:extLst>
                    <a:ext uri="{9D8B030D-6E8A-4147-A177-3AD203B41FA5}">
                      <a16:colId xmlns:a16="http://schemas.microsoft.com/office/drawing/2014/main" val="594083715"/>
                    </a:ext>
                  </a:extLst>
                </a:gridCol>
                <a:gridCol w="268587">
                  <a:extLst>
                    <a:ext uri="{9D8B030D-6E8A-4147-A177-3AD203B41FA5}">
                      <a16:colId xmlns:a16="http://schemas.microsoft.com/office/drawing/2014/main" val="16253185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Con catastro actualizado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306174353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000" u="none" strike="noStrike" dirty="0">
                          <a:effectLst/>
                        </a:rPr>
                        <a:t>Con sistema de información catastral integrado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38627044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Con catastro declarado como Zona catastrada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9658725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Con cartografía Catastral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28129343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Catastro desactualizado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3015012659"/>
                  </a:ext>
                </a:extLst>
              </a:tr>
              <a:tr h="3389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Base de rentas geolocalizada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3854478050"/>
                  </a:ext>
                </a:extLst>
              </a:tr>
              <a:tr h="33318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Solo base de rentas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470230149"/>
                  </a:ext>
                </a:extLst>
              </a:tr>
              <a:tr h="241273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900" u="none" strike="noStrike" dirty="0">
                          <a:effectLst/>
                        </a:rPr>
                        <a:t>Sin Catastro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0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458427664"/>
                  </a:ext>
                </a:extLst>
              </a:tr>
            </a:tbl>
          </a:graphicData>
        </a:graphic>
      </p:graphicFrame>
      <p:graphicFrame>
        <p:nvGraphicFramePr>
          <p:cNvPr id="96" name="Tabla 95">
            <a:extLst>
              <a:ext uri="{FF2B5EF4-FFF2-40B4-BE49-F238E27FC236}">
                <a16:creationId xmlns:a16="http://schemas.microsoft.com/office/drawing/2014/main" id="{AA7BA5B4-A998-1CA6-A454-B3ECF4458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26117"/>
              </p:ext>
            </p:extLst>
          </p:nvPr>
        </p:nvGraphicFramePr>
        <p:xfrm>
          <a:off x="5199140" y="2852936"/>
          <a:ext cx="1688948" cy="2835516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400916">
                  <a:extLst>
                    <a:ext uri="{9D8B030D-6E8A-4147-A177-3AD203B41FA5}">
                      <a16:colId xmlns:a16="http://schemas.microsoft.com/office/drawing/2014/main" val="348169652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548112654"/>
                    </a:ext>
                  </a:extLst>
                </a:gridCol>
              </a:tblGrid>
              <a:tr h="39347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Recursos Ordinarios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24680127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Fondo de Compensación Municipal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6942546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Impuestos Municipales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175859748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RDR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9473207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Canon </a:t>
                      </a:r>
                      <a:r>
                        <a:rPr lang="es-PE" sz="1100" u="none" strike="noStrike" dirty="0" err="1">
                          <a:effectLst/>
                        </a:rPr>
                        <a:t>Sobrecanon</a:t>
                      </a:r>
                      <a:r>
                        <a:rPr lang="es-PE" sz="1100" u="none" strike="noStrike" dirty="0">
                          <a:effectLst/>
                        </a:rPr>
                        <a:t> Regalías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2926299230"/>
                  </a:ext>
                </a:extLst>
              </a:tr>
              <a:tr h="35997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Donaciones y Transferencias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1739048967"/>
                  </a:ext>
                </a:extLst>
              </a:tr>
              <a:tr h="353873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100" u="none" strike="noStrike" dirty="0">
                          <a:effectLst/>
                        </a:rPr>
                        <a:t>Créditos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1" marR="6101" marT="6101" marB="0" anchor="ctr"/>
                </a:tc>
                <a:extLst>
                  <a:ext uri="{0D108BD9-81ED-4DB2-BD59-A6C34878D82A}">
                    <a16:rowId xmlns:a16="http://schemas.microsoft.com/office/drawing/2014/main" val="3972558516"/>
                  </a:ext>
                </a:extLst>
              </a:tr>
            </a:tbl>
          </a:graphicData>
        </a:graphic>
      </p:graphicFrame>
      <p:graphicFrame>
        <p:nvGraphicFramePr>
          <p:cNvPr id="97" name="Tabla 96">
            <a:extLst>
              <a:ext uri="{FF2B5EF4-FFF2-40B4-BE49-F238E27FC236}">
                <a16:creationId xmlns:a16="http://schemas.microsoft.com/office/drawing/2014/main" id="{7FC57989-11C5-9AC5-7AAE-B5C17F7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07768"/>
              </p:ext>
            </p:extLst>
          </p:nvPr>
        </p:nvGraphicFramePr>
        <p:xfrm>
          <a:off x="7608168" y="2852936"/>
          <a:ext cx="1584176" cy="2154833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79376">
                  <a:extLst>
                    <a:ext uri="{9D8B030D-6E8A-4147-A177-3AD203B41FA5}">
                      <a16:colId xmlns:a16="http://schemas.microsoft.com/office/drawing/2014/main" val="370107208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65647958"/>
                    </a:ext>
                  </a:extLst>
                </a:gridCol>
              </a:tblGrid>
              <a:tr h="31474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PAT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652198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PDM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47701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PDU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117796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Esquema Urbano (EU)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3203455"/>
                  </a:ext>
                </a:extLst>
              </a:tr>
              <a:tr h="31787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Plan Especifico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4860126"/>
                  </a:ext>
                </a:extLst>
              </a:tr>
              <a:tr h="317872">
                <a:tc>
                  <a:txBody>
                    <a:bodyPr/>
                    <a:lstStyle/>
                    <a:p>
                      <a:pPr marL="171450" marR="0" indent="-171450" algn="l" defTabSz="2921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i="0" u="none" strike="noStrike" cap="none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Desarrollo Local/Municipal Concertado (PDLC)</a:t>
                      </a:r>
                      <a:endParaRPr lang="es-PE" sz="10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26221554"/>
                  </a:ext>
                </a:extLst>
              </a:tr>
            </a:tbl>
          </a:graphicData>
        </a:graphic>
      </p:graphicFrame>
      <p:graphicFrame>
        <p:nvGraphicFramePr>
          <p:cNvPr id="98" name="Tabla 97">
            <a:extLst>
              <a:ext uri="{FF2B5EF4-FFF2-40B4-BE49-F238E27FC236}">
                <a16:creationId xmlns:a16="http://schemas.microsoft.com/office/drawing/2014/main" id="{2FD21A4C-2829-D192-B2FE-5A62D4990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41792"/>
              </p:ext>
            </p:extLst>
          </p:nvPr>
        </p:nvGraphicFramePr>
        <p:xfrm>
          <a:off x="9735492" y="2883247"/>
          <a:ext cx="1689100" cy="1634133"/>
        </p:xfrm>
        <a:graphic>
          <a:graphicData uri="http://schemas.openxmlformats.org/drawingml/2006/table">
            <a:tbl>
              <a:tblPr>
                <a:tableStyleId>{A2FD6DF4-CD59-3BD8-7AA2-553E24972027}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07567932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4060839624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76% y 100%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193138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51% y 75%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8163007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Entre 25% y 50%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09163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PE" sz="1000" u="none" strike="noStrike" dirty="0">
                          <a:effectLst/>
                        </a:rPr>
                        <a:t>Menos del 25%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1316539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i="0" u="none" strike="noStrike" cap="none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s-PE" sz="10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cap="none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0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248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75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47329" y="116632"/>
            <a:ext cx="12097344" cy="1138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s-ES" sz="3200" b="1" dirty="0" smtClean="0">
                <a:solidFill>
                  <a:srgbClr val="1A384E"/>
                </a:solidFill>
                <a:latin typeface="CircularXX TT" panose="020B0504010101010104" pitchFamily="34" charset="0"/>
              </a:rPr>
              <a:t>3</a:t>
            </a:r>
            <a:r>
              <a:rPr lang="es-ES" sz="3200" b="1" dirty="0">
                <a:solidFill>
                  <a:srgbClr val="1A384E"/>
                </a:solidFill>
                <a:latin typeface="CircularXX TT" panose="020B0504010101010104" pitchFamily="34" charset="0"/>
              </a:rPr>
              <a:t>. Levantamiento de datos relacionadas a las categorías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9336" y="764704"/>
          <a:ext cx="12025339" cy="5407383"/>
        </p:xfrm>
        <a:graphic>
          <a:graphicData uri="http://schemas.openxmlformats.org/drawingml/2006/table">
            <a:tbl>
              <a:tblPr/>
              <a:tblGrid>
                <a:gridCol w="838575">
                  <a:extLst>
                    <a:ext uri="{9D8B030D-6E8A-4147-A177-3AD203B41FA5}">
                      <a16:colId xmlns:a16="http://schemas.microsoft.com/office/drawing/2014/main" val="1477245604"/>
                    </a:ext>
                  </a:extLst>
                </a:gridCol>
                <a:gridCol w="458190">
                  <a:extLst>
                    <a:ext uri="{9D8B030D-6E8A-4147-A177-3AD203B41FA5}">
                      <a16:colId xmlns:a16="http://schemas.microsoft.com/office/drawing/2014/main" val="2557844169"/>
                    </a:ext>
                  </a:extLst>
                </a:gridCol>
                <a:gridCol w="665673">
                  <a:extLst>
                    <a:ext uri="{9D8B030D-6E8A-4147-A177-3AD203B41FA5}">
                      <a16:colId xmlns:a16="http://schemas.microsoft.com/office/drawing/2014/main" val="3192743982"/>
                    </a:ext>
                  </a:extLst>
                </a:gridCol>
                <a:gridCol w="691608">
                  <a:extLst>
                    <a:ext uri="{9D8B030D-6E8A-4147-A177-3AD203B41FA5}">
                      <a16:colId xmlns:a16="http://schemas.microsoft.com/office/drawing/2014/main" val="2406295125"/>
                    </a:ext>
                  </a:extLst>
                </a:gridCol>
                <a:gridCol w="795350">
                  <a:extLst>
                    <a:ext uri="{9D8B030D-6E8A-4147-A177-3AD203B41FA5}">
                      <a16:colId xmlns:a16="http://schemas.microsoft.com/office/drawing/2014/main" val="3845863817"/>
                    </a:ext>
                  </a:extLst>
                </a:gridCol>
                <a:gridCol w="631093">
                  <a:extLst>
                    <a:ext uri="{9D8B030D-6E8A-4147-A177-3AD203B41FA5}">
                      <a16:colId xmlns:a16="http://schemas.microsoft.com/office/drawing/2014/main" val="2029554285"/>
                    </a:ext>
                  </a:extLst>
                </a:gridCol>
                <a:gridCol w="795350">
                  <a:extLst>
                    <a:ext uri="{9D8B030D-6E8A-4147-A177-3AD203B41FA5}">
                      <a16:colId xmlns:a16="http://schemas.microsoft.com/office/drawing/2014/main" val="1074957827"/>
                    </a:ext>
                  </a:extLst>
                </a:gridCol>
                <a:gridCol w="890446">
                  <a:extLst>
                    <a:ext uri="{9D8B030D-6E8A-4147-A177-3AD203B41FA5}">
                      <a16:colId xmlns:a16="http://schemas.microsoft.com/office/drawing/2014/main" val="1069619741"/>
                    </a:ext>
                  </a:extLst>
                </a:gridCol>
                <a:gridCol w="682963">
                  <a:extLst>
                    <a:ext uri="{9D8B030D-6E8A-4147-A177-3AD203B41FA5}">
                      <a16:colId xmlns:a16="http://schemas.microsoft.com/office/drawing/2014/main" val="3826207089"/>
                    </a:ext>
                  </a:extLst>
                </a:gridCol>
                <a:gridCol w="397675">
                  <a:extLst>
                    <a:ext uri="{9D8B030D-6E8A-4147-A177-3AD203B41FA5}">
                      <a16:colId xmlns:a16="http://schemas.microsoft.com/office/drawing/2014/main" val="2528586978"/>
                    </a:ext>
                  </a:extLst>
                </a:gridCol>
                <a:gridCol w="190192">
                  <a:extLst>
                    <a:ext uri="{9D8B030D-6E8A-4147-A177-3AD203B41FA5}">
                      <a16:colId xmlns:a16="http://schemas.microsoft.com/office/drawing/2014/main" val="3462420331"/>
                    </a:ext>
                  </a:extLst>
                </a:gridCol>
                <a:gridCol w="682963">
                  <a:extLst>
                    <a:ext uri="{9D8B030D-6E8A-4147-A177-3AD203B41FA5}">
                      <a16:colId xmlns:a16="http://schemas.microsoft.com/office/drawing/2014/main" val="1916784585"/>
                    </a:ext>
                  </a:extLst>
                </a:gridCol>
                <a:gridCol w="1002831">
                  <a:extLst>
                    <a:ext uri="{9D8B030D-6E8A-4147-A177-3AD203B41FA5}">
                      <a16:colId xmlns:a16="http://schemas.microsoft.com/office/drawing/2014/main" val="2974438505"/>
                    </a:ext>
                  </a:extLst>
                </a:gridCol>
                <a:gridCol w="864511">
                  <a:extLst>
                    <a:ext uri="{9D8B030D-6E8A-4147-A177-3AD203B41FA5}">
                      <a16:colId xmlns:a16="http://schemas.microsoft.com/office/drawing/2014/main" val="3202250461"/>
                    </a:ext>
                  </a:extLst>
                </a:gridCol>
                <a:gridCol w="579222">
                  <a:extLst>
                    <a:ext uri="{9D8B030D-6E8A-4147-A177-3AD203B41FA5}">
                      <a16:colId xmlns:a16="http://schemas.microsoft.com/office/drawing/2014/main" val="3007949569"/>
                    </a:ext>
                  </a:extLst>
                </a:gridCol>
                <a:gridCol w="613802">
                  <a:extLst>
                    <a:ext uri="{9D8B030D-6E8A-4147-A177-3AD203B41FA5}">
                      <a16:colId xmlns:a16="http://schemas.microsoft.com/office/drawing/2014/main" val="1065127771"/>
                    </a:ext>
                  </a:extLst>
                </a:gridCol>
                <a:gridCol w="613802">
                  <a:extLst>
                    <a:ext uri="{9D8B030D-6E8A-4147-A177-3AD203B41FA5}">
                      <a16:colId xmlns:a16="http://schemas.microsoft.com/office/drawing/2014/main" val="2516318160"/>
                    </a:ext>
                  </a:extLst>
                </a:gridCol>
                <a:gridCol w="631093">
                  <a:extLst>
                    <a:ext uri="{9D8B030D-6E8A-4147-A177-3AD203B41FA5}">
                      <a16:colId xmlns:a16="http://schemas.microsoft.com/office/drawing/2014/main" val="3083531045"/>
                    </a:ext>
                  </a:extLst>
                </a:gridCol>
              </a:tblGrid>
              <a:tr h="306687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Categorización Municipal / Territorial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23628"/>
                  </a:ext>
                </a:extLst>
              </a:tr>
              <a:tr h="11299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Distrito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Población</a:t>
                      </a:r>
                    </a:p>
                  </a:txBody>
                  <a:tcPr marL="4739" marR="4739" marT="47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5.1. Según clasificación Municipal del MEF 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5.2 Según clasificación distrital de la PCM (RVM 05-2019-PCM/DVGT)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5.3. Según Sistema Simplificado propuesto por el Banco Mundial 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5.4. Según clasificación de Centros Poblados del MINAM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5.5. Según la Ley Orgánica de Municipalidades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5.6. Según el MVCS – Sistema de Ciudades y Centros Poblados (SICCEP)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5.7. Según tipo de prestador de servicios de agua potable y saneamiento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5.8. Según nivel de cobertura del servicio de agua potable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5.9. Según instrumentos de gestión institucional, aprobados con resolución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5.10. Según estructura organizacional y oficina de Catastro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5.11. Según nivel de implementación del Catastro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5.12. Según tipos de Ingresos a la Municipalidad 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5.13. Según el Nivel Socioeconómico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5.14. Según instrumentos de Planificación y Gestión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5.15. Según el Catastro y su Vinculación con el Registro Predial (SUNARP)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2996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Cercado de Lima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268 352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provincial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3"/>
                        </a:rPr>
                        <a:t>Instituto Catastral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4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60615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Breña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85 309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6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7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 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24705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Chorrillos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314 241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8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1F4D78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73269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520 450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0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1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08836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Agustino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198 862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2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3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909776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Independencia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211 360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4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5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 BAJO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96345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Olivos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325 884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6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7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 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285784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Juan de Miraflores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355 219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8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61744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Luis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52 082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0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32394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Martín de Porres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654 083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1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02667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Miguel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155 384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2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77037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Surquillo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91 023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3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89763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Villa el Salvador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393 254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C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Grandes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Nacional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SEDAPAL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93.42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4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5"/>
                        </a:rPr>
                        <a:t>MEDIO BAJO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595850"/>
                  </a:ext>
                </a:extLst>
              </a:tr>
              <a:tr h="445504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Chiclayo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296,194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provincial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5"/>
                        </a:rPr>
                        <a:t>Instituto Metropolitano de Planificación Terrirorial y Gestión Catastral</a:t>
                      </a:r>
                      <a:endParaRPr lang="es-ES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 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93927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José Leonardo Ortiz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197,627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7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647563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 Victoria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92,360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8"/>
                        </a:rPr>
                        <a:t>Division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 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76785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Pimentel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45,724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9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 BAJO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79348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Lambayeque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79,305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provincial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86.54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30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 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037061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Piura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156,846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provincial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Metrópoli Regional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90.19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31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ALTO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45130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Castilla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146,437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90.19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2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98491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Catacaos 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74,002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Intermedia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90.19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33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 BAJO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88847"/>
                  </a:ext>
                </a:extLst>
              </a:tr>
              <a:tr h="1678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Veintiséis de Octubre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150,774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A1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Ciudades Intermedias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Municipalidad distrital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Ciudad Mayor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Grande1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90.19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34"/>
                        </a:rPr>
                        <a:t>Sub gerencia de catastro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19"/>
                        </a:rPr>
                        <a:t>Catastro desactualizado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sng" strike="noStrike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26"/>
                        </a:rPr>
                        <a:t>MEDIO</a:t>
                      </a:r>
                      <a:endParaRPr lang="es-PE" sz="600" b="0" i="0" u="sng" strike="noStrike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739" marR="473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507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0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11669</TotalTime>
  <Words>2318</Words>
  <Application>Microsoft Office PowerPoint</Application>
  <DocSecurity>0</DocSecurity>
  <PresentationFormat>Panorámica</PresentationFormat>
  <Paragraphs>716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Circular Pro Book</vt:lpstr>
      <vt:lpstr>CircularXX TT</vt:lpstr>
      <vt:lpstr>Helvetica Neue</vt:lpstr>
      <vt:lpstr>Helvetica Neue Medium</vt:lpstr>
      <vt:lpstr>Kanit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Lorenz Jenni</dc:creator>
  <cp:keywords/>
  <dc:description/>
  <cp:lastModifiedBy>Lenovo</cp:lastModifiedBy>
  <cp:revision>263</cp:revision>
  <dcterms:created xsi:type="dcterms:W3CDTF">2022-11-29T16:42:02Z</dcterms:created>
  <dcterms:modified xsi:type="dcterms:W3CDTF">2024-02-09T06:54:42Z</dcterms:modified>
  <cp:category/>
  <dc:identifier/>
  <cp:contentStatus/>
  <dc:language/>
  <cp:version/>
</cp:coreProperties>
</file>