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8" r:id="rId3"/>
    <p:sldId id="259" r:id="rId4"/>
    <p:sldId id="285" r:id="rId5"/>
    <p:sldId id="297" r:id="rId6"/>
    <p:sldId id="299" r:id="rId7"/>
    <p:sldId id="321" r:id="rId8"/>
    <p:sldId id="307" r:id="rId9"/>
    <p:sldId id="303" r:id="rId10"/>
    <p:sldId id="316" r:id="rId11"/>
    <p:sldId id="318" r:id="rId12"/>
    <p:sldId id="315" r:id="rId13"/>
    <p:sldId id="306" r:id="rId14"/>
    <p:sldId id="311" r:id="rId15"/>
    <p:sldId id="319" r:id="rId16"/>
    <p:sldId id="300" r:id="rId17"/>
    <p:sldId id="313" r:id="rId18"/>
    <p:sldId id="312" r:id="rId19"/>
    <p:sldId id="320" r:id="rId20"/>
    <p:sldId id="322" r:id="rId21"/>
    <p:sldId id="304" r:id="rId22"/>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A2772C-8E45-E49C-2BE9-95EB7CD51472}" name="Moises Poyatos" initials="MP" userId="25116a8277636f59" providerId="Windows Live"/>
  <p188:author id="{2A9A6B96-2F33-DA6C-73FA-6D56731E1D03}" name="Mariela Perez-Costa" initials="MP" userId="S::mperezcosta@worldbank.org::e1e1c151-a33f-4e9b-8dda-c53cb789de4c" providerId="AD"/>
  <p188:author id="{9A997EE6-B883-7BB4-2B1B-D976C2D48EEA}" name="Lorenz Jenni (LOJN)" initials="LJ(" userId="S::LOJN@IP-CONSULT.DE::cd8c079b-44c5-478a-a0d6-47294d75cd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ego Salmeron" initials="DS" lastIdx="4" clrIdx="0">
    <p:extLst>
      <p:ext uri="{19B8F6BF-5375-455C-9EA6-DF929625EA0E}">
        <p15:presenceInfo xmlns:p15="http://schemas.microsoft.com/office/powerpoint/2012/main" userId="4f00fa90ded94a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E79"/>
    <a:srgbClr val="13ADD0"/>
    <a:srgbClr val="956500"/>
    <a:srgbClr val="3E83B2"/>
    <a:srgbClr val="D3E1F1"/>
    <a:srgbClr val="BAD0E9"/>
    <a:srgbClr val="66C7FF"/>
    <a:srgbClr val="97AA71"/>
    <a:srgbClr val="778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FD6DF4-CD59-3BD8-7AA2-553E24972027}">
  <a:tblStyle styleId="{A2FD6DF4-CD59-3BD8-7AA2-553E24972027}" styleName="Medium Style 2 - Accent 1">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0" autoAdjust="0"/>
    <p:restoredTop sz="96218" autoAdjust="0"/>
  </p:normalViewPr>
  <p:slideViewPr>
    <p:cSldViewPr>
      <p:cViewPr varScale="1">
        <p:scale>
          <a:sx n="124" d="100"/>
          <a:sy n="124" d="100"/>
        </p:scale>
        <p:origin x="472" y="18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59BC229-16A4-4826-9ABD-A870BDB69EDD}" type="datetimeFigureOut">
              <a:rPr lang="de-CH" smtClean="0"/>
              <a:t>18.06.24</a:t>
            </a:fld>
            <a:endParaRPr lang="de-CH"/>
          </a:p>
        </p:txBody>
      </p:sp>
      <p:sp>
        <p:nvSpPr>
          <p:cNvPr id="4" name="Folienbildplatzhalt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8201DEE-98C2-43AC-B4B1-A21BA5A7BEF1}" type="slidenum">
              <a:rPr lang="de-CH" smtClean="0"/>
              <a:t>‹#›</a:t>
            </a:fld>
            <a:endParaRPr lang="de-CH"/>
          </a:p>
        </p:txBody>
      </p:sp>
    </p:spTree>
    <p:extLst>
      <p:ext uri="{BB962C8B-B14F-4D97-AF65-F5344CB8AC3E}">
        <p14:creationId xmlns:p14="http://schemas.microsoft.com/office/powerpoint/2010/main" val="43213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Buen día a todos y a todas, mi nombre es R.P., soy arquitecta y urbanista y especialista en planificación urbana, catastro y administración de tierras. Formo parte del equipo de consultores SAM y en esta ocasión deseo compartir los resultados del estudio preliminar sobre el Fortalecimiento del Asociacionismo entre entidades educativas de Suiza y Perú, enfocadas en el catastro.</a:t>
            </a:r>
          </a:p>
        </p:txBody>
      </p:sp>
      <p:sp>
        <p:nvSpPr>
          <p:cNvPr id="4" name="Slide Number Placeholder 3"/>
          <p:cNvSpPr>
            <a:spLocks noGrp="1"/>
          </p:cNvSpPr>
          <p:nvPr>
            <p:ph type="sldNum" sz="quarter" idx="5"/>
          </p:nvPr>
        </p:nvSpPr>
        <p:spPr/>
        <p:txBody>
          <a:bodyPr/>
          <a:lstStyle/>
          <a:p>
            <a:fld id="{D8201DEE-98C2-43AC-B4B1-A21BA5A7BEF1}" type="slidenum">
              <a:rPr lang="de-CH" smtClean="0"/>
              <a:t>1</a:t>
            </a:fld>
            <a:endParaRPr lang="de-CH"/>
          </a:p>
        </p:txBody>
      </p:sp>
    </p:spTree>
    <p:extLst>
      <p:ext uri="{BB962C8B-B14F-4D97-AF65-F5344CB8AC3E}">
        <p14:creationId xmlns:p14="http://schemas.microsoft.com/office/powerpoint/2010/main" val="124419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Por ello, vamos a compartir los resultados R1 y R4 de la medida 2.2.</a:t>
            </a:r>
          </a:p>
        </p:txBody>
      </p:sp>
      <p:sp>
        <p:nvSpPr>
          <p:cNvPr id="4" name="Slide Number Placeholder 3"/>
          <p:cNvSpPr>
            <a:spLocks noGrp="1"/>
          </p:cNvSpPr>
          <p:nvPr>
            <p:ph type="sldNum" sz="quarter" idx="5"/>
          </p:nvPr>
        </p:nvSpPr>
        <p:spPr/>
        <p:txBody>
          <a:bodyPr/>
          <a:lstStyle/>
          <a:p>
            <a:fld id="{D8201DEE-98C2-43AC-B4B1-A21BA5A7BEF1}" type="slidenum">
              <a:rPr lang="de-CH" smtClean="0"/>
              <a:t>21</a:t>
            </a:fld>
            <a:endParaRPr lang="de-CH"/>
          </a:p>
        </p:txBody>
      </p:sp>
    </p:spTree>
    <p:extLst>
      <p:ext uri="{BB962C8B-B14F-4D97-AF65-F5344CB8AC3E}">
        <p14:creationId xmlns:p14="http://schemas.microsoft.com/office/powerpoint/2010/main" val="151987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Pero antes, qué significa SAM? SAM es un programa de acompanamiento técnico financiado por SECO, que da valor agregado al proyecto "Fortalecimiento de los Catastros Urb. para la Gobernanza Urb. en el Perú, y se encarga de aportar experiencias valiosas en el tema de desarrollo de capacidades en el ámbito catastral, explorando posibilidades concretas para el intercambio de conocimiente entre entidades educativas Suiza y Peruanas.</a:t>
            </a:r>
          </a:p>
        </p:txBody>
      </p:sp>
      <p:sp>
        <p:nvSpPr>
          <p:cNvPr id="4" name="Slide Number Placeholder 3"/>
          <p:cNvSpPr>
            <a:spLocks noGrp="1"/>
          </p:cNvSpPr>
          <p:nvPr>
            <p:ph type="sldNum" sz="quarter" idx="5"/>
          </p:nvPr>
        </p:nvSpPr>
        <p:spPr/>
        <p:txBody>
          <a:bodyPr/>
          <a:lstStyle/>
          <a:p>
            <a:fld id="{D8201DEE-98C2-43AC-B4B1-A21BA5A7BEF1}" type="slidenum">
              <a:rPr lang="de-CH" smtClean="0"/>
              <a:t>2</a:t>
            </a:fld>
            <a:endParaRPr lang="de-CH"/>
          </a:p>
        </p:txBody>
      </p:sp>
    </p:spTree>
    <p:extLst>
      <p:ext uri="{BB962C8B-B14F-4D97-AF65-F5344CB8AC3E}">
        <p14:creationId xmlns:p14="http://schemas.microsoft.com/office/powerpoint/2010/main" val="230467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SAM está compuesto por un equipo multidisciplinario de especialistas en:</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administración de tierras y catastro</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geomática, gestión de calidad de datos, modelización de datos (LADM, INTERLIS)</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infraestructura de datos espaciales (IDE), catastro de restricciones publicas</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planificación territorial y urbanismo</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formación educativa (vinculo con la Universidad FHNW de Suiza)</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1800" dirty="0" err="1">
                <a:effectLst/>
                <a:latin typeface="CircularXX TT" panose="020B0504010101010104" pitchFamily="34" charset="0"/>
                <a:ea typeface="Times New Roman" panose="02020603050405020304" pitchFamily="18" charset="0"/>
                <a:cs typeface="Times New Roman" panose="02020603050405020304" pitchFamily="18" charset="0"/>
              </a:rPr>
              <a:t>geomensores</a:t>
            </a:r>
            <a:r>
              <a:rPr lang="es-ES" sz="1800" dirty="0">
                <a:effectLst/>
                <a:latin typeface="CircularXX TT" panose="020B0504010101010104" pitchFamily="34" charset="0"/>
                <a:ea typeface="Times New Roman" panose="02020603050405020304" pitchFamily="18" charset="0"/>
                <a:cs typeface="Times New Roman" panose="02020603050405020304" pitchFamily="18" charset="0"/>
              </a:rPr>
              <a:t> certificados con mandatos de conservación catastral en Suiza. </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p>
        </p:txBody>
      </p:sp>
      <p:sp>
        <p:nvSpPr>
          <p:cNvPr id="4" name="Foliennummernplatzhalter 3"/>
          <p:cNvSpPr>
            <a:spLocks noGrp="1"/>
          </p:cNvSpPr>
          <p:nvPr>
            <p:ph type="sldNum" sz="quarter" idx="5"/>
          </p:nvPr>
        </p:nvSpPr>
        <p:spPr/>
        <p:txBody>
          <a:bodyPr/>
          <a:lstStyle/>
          <a:p>
            <a:fld id="{D8201DEE-98C2-43AC-B4B1-A21BA5A7BEF1}" type="slidenum">
              <a:rPr lang="de-CH" smtClean="0"/>
              <a:t>3</a:t>
            </a:fld>
            <a:endParaRPr lang="de-CH"/>
          </a:p>
        </p:txBody>
      </p:sp>
    </p:spTree>
    <p:extLst>
      <p:ext uri="{BB962C8B-B14F-4D97-AF65-F5344CB8AC3E}">
        <p14:creationId xmlns:p14="http://schemas.microsoft.com/office/powerpoint/2010/main" val="227225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En esta presentación voy a compartir los alcances de la medida 2.2. "Fortalecer el Marco del Asociacionismo entre Entidades formativas peruanas y Suizas"</a:t>
            </a:r>
          </a:p>
        </p:txBody>
      </p:sp>
      <p:sp>
        <p:nvSpPr>
          <p:cNvPr id="4" name="Slide Number Placeholder 3"/>
          <p:cNvSpPr>
            <a:spLocks noGrp="1"/>
          </p:cNvSpPr>
          <p:nvPr>
            <p:ph type="sldNum" sz="quarter" idx="5"/>
          </p:nvPr>
        </p:nvSpPr>
        <p:spPr/>
        <p:txBody>
          <a:bodyPr/>
          <a:lstStyle/>
          <a:p>
            <a:fld id="{D8201DEE-98C2-43AC-B4B1-A21BA5A7BEF1}" type="slidenum">
              <a:rPr lang="de-CH" smtClean="0"/>
              <a:t>4</a:t>
            </a:fld>
            <a:endParaRPr lang="de-CH"/>
          </a:p>
        </p:txBody>
      </p:sp>
    </p:spTree>
    <p:extLst>
      <p:ext uri="{BB962C8B-B14F-4D97-AF65-F5344CB8AC3E}">
        <p14:creationId xmlns:p14="http://schemas.microsoft.com/office/powerpoint/2010/main" val="150578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R4. Identificación de las instituciones peruanas que dictan cursos y especializaciones en temas catastrales </a:t>
            </a:r>
          </a:p>
          <a:p>
            <a:r>
              <a:rPr lang="en-DE" dirty="0"/>
              <a:t>R1. Identificación de las instituciones más idóneas para establecer un primer marco de ASoCiaCioNisMo.</a:t>
            </a:r>
          </a:p>
        </p:txBody>
      </p:sp>
      <p:sp>
        <p:nvSpPr>
          <p:cNvPr id="4" name="Slide Number Placeholder 3"/>
          <p:cNvSpPr>
            <a:spLocks noGrp="1"/>
          </p:cNvSpPr>
          <p:nvPr>
            <p:ph type="sldNum" sz="quarter" idx="5"/>
          </p:nvPr>
        </p:nvSpPr>
        <p:spPr/>
        <p:txBody>
          <a:bodyPr/>
          <a:lstStyle/>
          <a:p>
            <a:fld id="{D8201DEE-98C2-43AC-B4B1-A21BA5A7BEF1}" type="slidenum">
              <a:rPr lang="de-CH" smtClean="0"/>
              <a:t>5</a:t>
            </a:fld>
            <a:endParaRPr lang="de-CH"/>
          </a:p>
        </p:txBody>
      </p:sp>
    </p:spTree>
    <p:extLst>
      <p:ext uri="{BB962C8B-B14F-4D97-AF65-F5344CB8AC3E}">
        <p14:creationId xmlns:p14="http://schemas.microsoft.com/office/powerpoint/2010/main" val="314821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_ Identificar la oferta y demanda educacional en el ámbito catastral</a:t>
            </a:r>
          </a:p>
          <a:p>
            <a:r>
              <a:rPr lang="en-DE" dirty="0"/>
              <a:t>- Revisar el estado de la oferta educativa en el ámbito catastral, así como la oferta y demanda relacionada a los recursos humanos, para cubrir las diversas etapas del catastro.</a:t>
            </a:r>
          </a:p>
          <a:p>
            <a:r>
              <a:rPr lang="en-DE" dirty="0"/>
              <a:t>Por último, también estudiamos un poco la oferta curricular.</a:t>
            </a:r>
          </a:p>
          <a:p>
            <a:r>
              <a:rPr lang="en-DE" dirty="0"/>
              <a:t>-</a:t>
            </a:r>
          </a:p>
        </p:txBody>
      </p:sp>
      <p:sp>
        <p:nvSpPr>
          <p:cNvPr id="4" name="Slide Number Placeholder 3"/>
          <p:cNvSpPr>
            <a:spLocks noGrp="1"/>
          </p:cNvSpPr>
          <p:nvPr>
            <p:ph type="sldNum" sz="quarter" idx="5"/>
          </p:nvPr>
        </p:nvSpPr>
        <p:spPr/>
        <p:txBody>
          <a:bodyPr/>
          <a:lstStyle/>
          <a:p>
            <a:fld id="{D8201DEE-98C2-43AC-B4B1-A21BA5A7BEF1}" type="slidenum">
              <a:rPr lang="de-CH" smtClean="0"/>
              <a:t>6</a:t>
            </a:fld>
            <a:endParaRPr lang="de-CH"/>
          </a:p>
        </p:txBody>
      </p:sp>
    </p:spTree>
    <p:extLst>
      <p:ext uri="{BB962C8B-B14F-4D97-AF65-F5344CB8AC3E}">
        <p14:creationId xmlns:p14="http://schemas.microsoft.com/office/powerpoint/2010/main" val="62081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Pero antes de incertarnos en Perú, decidimos darle una mirada al sistema de eudcacion del catastro en Suiza. </a:t>
            </a:r>
          </a:p>
          <a:p>
            <a:r>
              <a:rPr lang="en-DE" dirty="0"/>
              <a:t>Lo más resaltabte</a:t>
            </a:r>
          </a:p>
        </p:txBody>
      </p:sp>
      <p:sp>
        <p:nvSpPr>
          <p:cNvPr id="4" name="Slide Number Placeholder 3"/>
          <p:cNvSpPr>
            <a:spLocks noGrp="1"/>
          </p:cNvSpPr>
          <p:nvPr>
            <p:ph type="sldNum" sz="quarter" idx="5"/>
          </p:nvPr>
        </p:nvSpPr>
        <p:spPr/>
        <p:txBody>
          <a:bodyPr/>
          <a:lstStyle/>
          <a:p>
            <a:fld id="{D8201DEE-98C2-43AC-B4B1-A21BA5A7BEF1}" type="slidenum">
              <a:rPr lang="de-CH" smtClean="0"/>
              <a:t>7</a:t>
            </a:fld>
            <a:endParaRPr lang="de-CH"/>
          </a:p>
        </p:txBody>
      </p:sp>
    </p:spTree>
    <p:extLst>
      <p:ext uri="{BB962C8B-B14F-4D97-AF65-F5344CB8AC3E}">
        <p14:creationId xmlns:p14="http://schemas.microsoft.com/office/powerpoint/2010/main" val="273257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D8201DEE-98C2-43AC-B4B1-A21BA5A7BEF1}" type="slidenum">
              <a:rPr lang="de-CH" smtClean="0"/>
              <a:t>9</a:t>
            </a:fld>
            <a:endParaRPr lang="de-CH"/>
          </a:p>
        </p:txBody>
      </p:sp>
    </p:spTree>
    <p:extLst>
      <p:ext uri="{BB962C8B-B14F-4D97-AF65-F5344CB8AC3E}">
        <p14:creationId xmlns:p14="http://schemas.microsoft.com/office/powerpoint/2010/main" val="18710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Buen día a todos y a todas, mi nombre es R.P., soy arquitecta y urbanista y especialista en catastro y en administración de tierras. Formo parte del equipo de consultores SAM y en esta ocasión deseo compartir los resultados del estudio preliminar sobre fortalecimiento del Asociacionismo entre entidades educativas de Suiza y Perú.</a:t>
            </a:r>
          </a:p>
        </p:txBody>
      </p:sp>
      <p:sp>
        <p:nvSpPr>
          <p:cNvPr id="4" name="Slide Number Placeholder 3"/>
          <p:cNvSpPr>
            <a:spLocks noGrp="1"/>
          </p:cNvSpPr>
          <p:nvPr>
            <p:ph type="sldNum" sz="quarter" idx="5"/>
          </p:nvPr>
        </p:nvSpPr>
        <p:spPr/>
        <p:txBody>
          <a:bodyPr/>
          <a:lstStyle/>
          <a:p>
            <a:fld id="{D8201DEE-98C2-43AC-B4B1-A21BA5A7BEF1}" type="slidenum">
              <a:rPr lang="de-CH" smtClean="0"/>
              <a:t>20</a:t>
            </a:fld>
            <a:endParaRPr lang="de-CH"/>
          </a:p>
        </p:txBody>
      </p:sp>
    </p:spTree>
    <p:extLst>
      <p:ext uri="{BB962C8B-B14F-4D97-AF65-F5344CB8AC3E}">
        <p14:creationId xmlns:p14="http://schemas.microsoft.com/office/powerpoint/2010/main" val="180138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Leer">
    <p:spTree>
      <p:nvGrpSpPr>
        <p:cNvPr id="1" name=""/>
        <p:cNvGrpSpPr/>
        <p:nvPr/>
      </p:nvGrpSpPr>
      <p:grpSpPr bwMode="auto">
        <a:xfrm>
          <a:off x="0" y="0"/>
          <a:ext cx="0" cy="0"/>
          <a:chOff x="0" y="0"/>
          <a:chExt cx="0" cy="0"/>
        </a:xfrm>
      </p:grpSpPr>
      <p:sp>
        <p:nvSpPr>
          <p:cNvPr id="7" name="Content"/>
          <p:cNvSpPr txBox="1"/>
          <p:nvPr userDrawn="1"/>
        </p:nvSpPr>
        <p:spPr bwMode="auto">
          <a:xfrm>
            <a:off x="445092" y="819202"/>
            <a:ext cx="3004027" cy="974626"/>
          </a:xfrm>
          <a:prstGeom prst="rect">
            <a:avLst/>
          </a:prstGeom>
          <a:ln w="12700">
            <a:miter lim="400000"/>
          </a:ln>
        </p:spPr>
        <p:txBody>
          <a:bodyPr wrap="non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sz="6000"/>
              <a:t>Content</a:t>
            </a:r>
            <a:endParaRPr/>
          </a:p>
        </p:txBody>
      </p:sp>
      <p:sp>
        <p:nvSpPr>
          <p:cNvPr id="8" name="Content"/>
          <p:cNvSpPr txBox="1"/>
          <p:nvPr userDrawn="1"/>
        </p:nvSpPr>
        <p:spPr bwMode="auto">
          <a:xfrm>
            <a:off x="597492" y="971602"/>
            <a:ext cx="3004027" cy="974626"/>
          </a:xfrm>
          <a:prstGeom prst="rect">
            <a:avLst/>
          </a:prstGeom>
          <a:ln w="12700">
            <a:miter lim="400000"/>
          </a:ln>
        </p:spPr>
        <p:txBody>
          <a:bodyPr wrap="non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sz="6000"/>
              <a:t>Content</a:t>
            </a:r>
            <a:endParaRPr/>
          </a:p>
        </p:txBody>
      </p:sp>
      <p:sp>
        <p:nvSpPr>
          <p:cNvPr id="2" name="Foliennummernplatzhalter 1"/>
          <p:cNvSpPr>
            <a:spLocks noGrp="1"/>
          </p:cNvSpPr>
          <p:nvPr>
            <p:ph type="sldNum" sz="quarter" idx="10"/>
          </p:nvPr>
        </p:nvSpPr>
        <p:spPr bwMode="auto"/>
        <p:txBody>
          <a:bodyPr/>
          <a:lstStyle/>
          <a:p>
            <a:pPr>
              <a:defRPr/>
            </a:pPr>
            <a:fld id="{86CB4B4D-7CA3-9044-876B-883B54F8677D}" type="slidenum">
              <a:rPr lang="de-CH"/>
              <a:t>‹#›</a:t>
            </a:fld>
            <a:endParaRPr lang="de-CH"/>
          </a:p>
        </p:txBody>
      </p:sp>
      <p:sp>
        <p:nvSpPr>
          <p:cNvPr id="5" name="Titel 4"/>
          <p:cNvSpPr>
            <a:spLocks noGrp="1"/>
          </p:cNvSpPr>
          <p:nvPr>
            <p:ph type="title"/>
          </p:nvPr>
        </p:nvSpPr>
        <p:spPr bwMode="auto">
          <a:xfrm>
            <a:off x="234000" y="280800"/>
            <a:ext cx="10985500" cy="716582"/>
          </a:xfrm>
        </p:spPr>
        <p:txBody>
          <a:bodyPr anchor="ctr" anchorCtr="0"/>
          <a:lstStyle>
            <a:lvl1pPr>
              <a:defRPr>
                <a:solidFill>
                  <a:srgbClr val="1A384E"/>
                </a:solidFill>
              </a:defRPr>
            </a:lvl1pPr>
          </a:lstStyle>
          <a:p>
            <a:pPr>
              <a:defRPr/>
            </a:pPr>
            <a:r>
              <a:rPr lang="de-DE"/>
              <a:t>Mastertitelformat bearbeiten</a:t>
            </a:r>
            <a:endParaRPr lang="de-CH"/>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2" name="Folientitel"/>
          <p:cNvSpPr txBox="1">
            <a:spLocks noGrp="1"/>
          </p:cNvSpPr>
          <p:nvPr>
            <p:ph type="title" hasCustomPrompt="1"/>
          </p:nvPr>
        </p:nvSpPr>
        <p:spPr bwMode="auto">
          <a:xfrm>
            <a:off x="603250" y="539750"/>
            <a:ext cx="10985500" cy="716582"/>
          </a:xfrm>
          <a:prstGeom prst="rect">
            <a:avLst/>
          </a:prstGeom>
          <a:ln w="12700">
            <a:miter lim="400000"/>
          </a:ln>
        </p:spPr>
        <p:txBody>
          <a:bodyPr lIns="50800" tIns="50800" rIns="50800" bIns="50800">
            <a:normAutofit/>
          </a:bodyPr>
          <a:lstStyle/>
          <a:p>
            <a:pPr>
              <a:defRPr/>
            </a:pPr>
            <a:r>
              <a:t>Folientitel</a:t>
            </a:r>
          </a:p>
        </p:txBody>
      </p:sp>
      <p:sp>
        <p:nvSpPr>
          <p:cNvPr id="3" name="Textebene 1…"/>
          <p:cNvSpPr txBox="1">
            <a:spLocks noGrp="1"/>
          </p:cNvSpPr>
          <p:nvPr>
            <p:ph type="body" idx="1" hasCustomPrompt="1"/>
          </p:nvPr>
        </p:nvSpPr>
        <p:spPr bwMode="auto">
          <a:xfrm>
            <a:off x="603250" y="2124252"/>
            <a:ext cx="10985500" cy="4128006"/>
          </a:xfrm>
          <a:prstGeom prst="rect">
            <a:avLst/>
          </a:prstGeom>
          <a:ln w="12700">
            <a:miter lim="400000"/>
          </a:ln>
        </p:spPr>
        <p:txBody>
          <a:bodyPr lIns="50800" tIns="50800" rIns="50800" bIns="50800">
            <a:normAutofit/>
          </a:bodyPr>
          <a:lstStyle/>
          <a:p>
            <a:pPr>
              <a:defRPr/>
            </a:pPr>
            <a:r>
              <a:t>Text für Folienpunkt</a:t>
            </a:r>
          </a:p>
          <a:p>
            <a:pPr lvl="1">
              <a:defRPr/>
            </a:pPr>
            <a:endParaRPr/>
          </a:p>
          <a:p>
            <a:pPr lvl="2">
              <a:defRPr/>
            </a:pPr>
            <a:endParaRPr/>
          </a:p>
          <a:p>
            <a:pPr lvl="3">
              <a:defRPr/>
            </a:pPr>
            <a:endParaRPr/>
          </a:p>
          <a:p>
            <a:pPr lvl="4">
              <a:defRPr/>
            </a:pPr>
            <a:endParaRPr/>
          </a:p>
        </p:txBody>
      </p:sp>
      <p:sp>
        <p:nvSpPr>
          <p:cNvPr id="7" name="Rechteck"/>
          <p:cNvSpPr/>
          <p:nvPr userDrawn="1"/>
        </p:nvSpPr>
        <p:spPr bwMode="auto">
          <a:xfrm>
            <a:off x="0" y="6367893"/>
            <a:ext cx="12193753" cy="490107"/>
          </a:xfrm>
          <a:prstGeom prst="rect">
            <a:avLst/>
          </a:prstGeom>
          <a:solidFill>
            <a:srgbClr val="F0F0F3"/>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defRPr>
            </a:pPr>
            <a:endParaRPr sz="1600"/>
          </a:p>
        </p:txBody>
      </p:sp>
      <p:sp>
        <p:nvSpPr>
          <p:cNvPr id="9" name="| Author | Actual section of the presentation"/>
          <p:cNvSpPr txBox="1"/>
          <p:nvPr userDrawn="1"/>
        </p:nvSpPr>
        <p:spPr bwMode="auto">
          <a:xfrm>
            <a:off x="519763" y="6466549"/>
            <a:ext cx="5452411" cy="251350"/>
          </a:xfrm>
          <a:prstGeom prst="rect">
            <a:avLst/>
          </a:prstGeom>
          <a:ln w="12700">
            <a:miter lim="400000"/>
          </a:ln>
        </p:spPr>
        <p:txBody>
          <a:bodyPr wrap="square" lIns="25400" tIns="25400" rIns="25400" bIns="25400" anchor="ctr">
            <a:spAutoFit/>
          </a:bodyPr>
          <a:lstStyle>
            <a:lvl1pPr>
              <a:defRPr sz="2600">
                <a:solidFill>
                  <a:srgbClr val="3E83B2"/>
                </a:solidFill>
                <a:latin typeface="Circular Pro Book"/>
                <a:ea typeface="Circular Pro Book"/>
                <a:cs typeface="Circular Pro Book"/>
              </a:defRPr>
            </a:lvl1pPr>
          </a:lstStyle>
          <a:p>
            <a:pPr algn="l">
              <a:defRPr/>
            </a:pPr>
            <a:r>
              <a:rPr sz="1300" dirty="0"/>
              <a:t>| </a:t>
            </a:r>
            <a:r>
              <a:rPr lang="de-CH" sz="1300" dirty="0"/>
              <a:t>SECO Consulting Services </a:t>
            </a:r>
            <a:r>
              <a:rPr lang="de-CH" sz="1300" dirty="0" err="1"/>
              <a:t>for</a:t>
            </a:r>
            <a:r>
              <a:rPr lang="de-CH" sz="1300" dirty="0"/>
              <a:t> Cadastre </a:t>
            </a:r>
            <a:r>
              <a:rPr sz="1300" dirty="0"/>
              <a:t>| </a:t>
            </a:r>
            <a:r>
              <a:rPr lang="de-DE" sz="1300" dirty="0" err="1"/>
              <a:t>Medida</a:t>
            </a:r>
            <a:r>
              <a:rPr lang="de-DE" sz="1300" dirty="0"/>
              <a:t> 2.2</a:t>
            </a:r>
            <a:endParaRPr sz="1300" dirty="0"/>
          </a:p>
        </p:txBody>
      </p:sp>
      <p:sp>
        <p:nvSpPr>
          <p:cNvPr id="10" name="Foliennummer"/>
          <p:cNvSpPr txBox="1">
            <a:spLocks noGrp="1"/>
          </p:cNvSpPr>
          <p:nvPr>
            <p:ph type="sldNum" sz="quarter" idx="4"/>
          </p:nvPr>
        </p:nvSpPr>
        <p:spPr bwMode="auto">
          <a:xfrm>
            <a:off x="89931" y="6440900"/>
            <a:ext cx="513319" cy="302647"/>
          </a:xfrm>
          <a:prstGeom prst="rect">
            <a:avLst/>
          </a:prstGeom>
        </p:spPr>
        <p:txBody>
          <a:bodyPr/>
          <a:lstStyle>
            <a:lvl1pPr>
              <a:defRPr sz="1300">
                <a:solidFill>
                  <a:srgbClr val="3E83B2"/>
                </a:solidFill>
                <a:latin typeface="Circular Pro Book"/>
                <a:ea typeface="Circular Pro Book"/>
                <a:cs typeface="Circular Pro Book"/>
              </a:defRPr>
            </a:lvl1pPr>
          </a:lstStyle>
          <a:p>
            <a:pPr>
              <a:defRPr/>
            </a:pPr>
            <a:fld id="{2AF5163B-E8FD-4607-9224-21842DA39860}" type="slidenum">
              <a:rPr lang="de-CH"/>
              <a:t>‹#›</a:t>
            </a:fld>
            <a:endParaRPr lang="de-CH"/>
          </a:p>
        </p:txBody>
      </p:sp>
      <p:sp>
        <p:nvSpPr>
          <p:cNvPr id="4" name="| Author | Actual section of the presentation">
            <a:extLst>
              <a:ext uri="{FF2B5EF4-FFF2-40B4-BE49-F238E27FC236}">
                <a16:creationId xmlns:a16="http://schemas.microsoft.com/office/drawing/2014/main" id="{AF0611AF-3996-4E7E-D2E4-E059589FD443}"/>
              </a:ext>
            </a:extLst>
          </p:cNvPr>
          <p:cNvSpPr txBox="1"/>
          <p:nvPr userDrawn="1"/>
        </p:nvSpPr>
        <p:spPr bwMode="auto">
          <a:xfrm>
            <a:off x="6600056" y="6466549"/>
            <a:ext cx="5452411" cy="251350"/>
          </a:xfrm>
          <a:prstGeom prst="rect">
            <a:avLst/>
          </a:prstGeom>
          <a:ln w="12700">
            <a:miter lim="400000"/>
          </a:ln>
        </p:spPr>
        <p:txBody>
          <a:bodyPr wrap="square" lIns="25400" tIns="25400" rIns="25400" bIns="25400" anchor="ctr">
            <a:spAutoFit/>
          </a:bodyPr>
          <a:lstStyle>
            <a:lvl1pPr>
              <a:defRPr sz="2600">
                <a:solidFill>
                  <a:srgbClr val="3E83B2"/>
                </a:solidFill>
                <a:latin typeface="Circular Pro Book"/>
                <a:ea typeface="Circular Pro Book"/>
                <a:cs typeface="Circular Pro Book"/>
              </a:defRPr>
            </a:lvl1pPr>
          </a:lstStyle>
          <a:p>
            <a:pPr algn="r">
              <a:defRPr/>
            </a:pPr>
            <a:r>
              <a:rPr lang="de-CH" sz="1300" dirty="0" err="1"/>
              <a:t>Consortium</a:t>
            </a:r>
            <a:r>
              <a:rPr lang="de-CH" sz="1300" dirty="0"/>
              <a:t> Swiss Land Management Network</a:t>
            </a:r>
            <a:endParaRPr sz="1300" dirty="0"/>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marL="0" marR="0" indent="0" algn="l" defTabSz="1219169">
        <a:lnSpc>
          <a:spcPct val="80000"/>
        </a:lnSpc>
        <a:spcBef>
          <a:spcPts val="0"/>
        </a:spcBef>
        <a:spcAft>
          <a:spcPts val="0"/>
        </a:spcAft>
        <a:buClrTx/>
        <a:buSzTx/>
        <a:buFontTx/>
        <a:buNone/>
        <a:defRPr sz="4000" b="0" i="0" u="none" strike="noStrike" cap="none" spc="-85">
          <a:solidFill>
            <a:srgbClr val="002060"/>
          </a:solidFill>
          <a:latin typeface="CircularXX TT"/>
          <a:ea typeface="+mn-ea"/>
          <a:cs typeface="CircularXX TT"/>
        </a:defRPr>
      </a:lvl1pPr>
      <a:lvl2pPr marL="0" marR="0" indent="228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2pPr>
      <a:lvl3pPr marL="0" marR="0" indent="457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3pPr>
      <a:lvl4pPr marL="0" marR="0" indent="685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4pPr>
      <a:lvl5pPr marL="0" marR="0" indent="9144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5pPr>
      <a:lvl6pPr marL="0" marR="0" indent="11430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6pPr>
      <a:lvl7pPr marL="0" marR="0" indent="13716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7pPr>
      <a:lvl8pPr marL="0" marR="0" indent="16002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8pPr>
      <a:lvl9pPr marL="0" marR="0" indent="1828800" algn="l" defTabSz="1219169">
        <a:lnSpc>
          <a:spcPct val="80000"/>
        </a:lnSpc>
        <a:spcBef>
          <a:spcPts val="0"/>
        </a:spcBef>
        <a:spcAft>
          <a:spcPts val="0"/>
        </a:spcAft>
        <a:buClrTx/>
        <a:buSzTx/>
        <a:buFontTx/>
        <a:buNone/>
        <a:defRPr sz="4250" b="1" i="0" u="none" strike="noStrike" cap="none" spc="-85">
          <a:solidFill>
            <a:srgbClr val="000000"/>
          </a:solidFill>
          <a:latin typeface="+mn-lt"/>
          <a:ea typeface="+mn-ea"/>
          <a:cs typeface="+mn-cs"/>
        </a:defRPr>
      </a:lvl9pPr>
    </p:titleStyle>
    <p:body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CircularXX TT"/>
          <a:ea typeface="+mn-ea"/>
          <a:cs typeface="CircularXX TT"/>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p:bodyStyle>
    <p:otherStyle>
      <a:lvl1pPr marL="0" marR="0" indent="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1pPr>
      <a:lvl2pPr marL="0" marR="0" indent="2286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2pPr>
      <a:lvl3pPr marL="0" marR="0" indent="4572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3pPr>
      <a:lvl4pPr marL="0" marR="0" indent="6858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4pPr>
      <a:lvl5pPr marL="0" marR="0" indent="9144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5pPr>
      <a:lvl6pPr marL="0" marR="0" indent="11430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6pPr>
      <a:lvl7pPr marL="0" marR="0" indent="13716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7pPr>
      <a:lvl8pPr marL="0" marR="0" indent="16002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8pPr>
      <a:lvl9pPr marL="0" marR="0" indent="1828800" algn="ctr" defTabSz="292100">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5" Type="http://schemas.openxmlformats.org/officeDocument/2006/relationships/image" Target="../media/image47.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sv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6.pn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5.sv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svg"/><Relationship Id="rId31" Type="http://schemas.openxmlformats.org/officeDocument/2006/relationships/image" Target="../media/image53.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svg"/><Relationship Id="rId30" Type="http://schemas.openxmlformats.org/officeDocument/2006/relationships/image" Target="../media/image52.png"/></Relationships>
</file>

<file path=ppt/slides/_rels/slide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Ein Bild, das Himmel, draußen, Stadt, Tag enthält.&#10;&#10;Automatisch generierte Beschreibung"/>
          <p:cNvPicPr>
            <a:picLocks noChangeAspect="1"/>
          </p:cNvPicPr>
          <p:nvPr/>
        </p:nvPicPr>
        <p:blipFill>
          <a:blip r:embed="rId3" cstate="screen">
            <a:duotone>
              <a:prstClr val="black"/>
              <a:srgbClr val="3E83B2">
                <a:tint val="45000"/>
                <a:satMod val="400000"/>
              </a:srgbClr>
            </a:duotone>
            <a:extLst>
              <a:ext uri="{28A0092B-C50C-407E-A947-70E740481C1C}">
                <a14:useLocalDpi xmlns:a14="http://schemas.microsoft.com/office/drawing/2010/main"/>
              </a:ext>
            </a:extLst>
          </a:blip>
          <a:srcRect/>
          <a:stretch/>
        </p:blipFill>
        <p:spPr bwMode="auto">
          <a:xfrm>
            <a:off x="0" y="0"/>
            <a:ext cx="12192000" cy="6857999"/>
          </a:xfrm>
          <a:prstGeom prst="rect">
            <a:avLst/>
          </a:prstGeom>
        </p:spPr>
      </p:pic>
      <p:sp>
        <p:nvSpPr>
          <p:cNvPr id="5" name="Rechteck 4"/>
          <p:cNvSpPr/>
          <p:nvPr/>
        </p:nvSpPr>
        <p:spPr bwMode="auto">
          <a:xfrm>
            <a:off x="0" y="0"/>
            <a:ext cx="12192000" cy="1256145"/>
          </a:xfrm>
          <a:prstGeom prst="rect">
            <a:avLst/>
          </a:prstGeom>
          <a:solidFill>
            <a:schemeClr val="bg1"/>
          </a:solidFill>
          <a:ln w="12700" cap="flat">
            <a:solidFill>
              <a:srgbClr val="FFFFFF"/>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a typeface="Helvetica Neue Medium"/>
              <a:cs typeface="Helvetica Neue Medium"/>
            </a:endParaRPr>
          </a:p>
        </p:txBody>
      </p:sp>
      <p:sp>
        <p:nvSpPr>
          <p:cNvPr id="147" name="Lorenz Jenni, Ohio, 24.12.2020"/>
          <p:cNvSpPr txBox="1"/>
          <p:nvPr/>
        </p:nvSpPr>
        <p:spPr bwMode="auto">
          <a:xfrm>
            <a:off x="717980" y="2325454"/>
            <a:ext cx="10429323" cy="3621504"/>
          </a:xfrm>
          <a:prstGeom prst="rect">
            <a:avLst/>
          </a:prstGeom>
          <a:noFill/>
          <a:ln w="12700">
            <a:miter lim="400000"/>
          </a:ln>
        </p:spPr>
        <p:txBody>
          <a:bodyPr wrap="square" lIns="25400" tIns="25400" rIns="25400" bIns="25400" anchor="ctr">
            <a:spAutoFit/>
          </a:bodyPr>
          <a:lstStyle>
            <a:lvl1pPr algn="l">
              <a:defRPr sz="6100" b="1">
                <a:solidFill>
                  <a:srgbClr val="FFFFFF"/>
                </a:solidFill>
                <a:latin typeface="Circular Pro Book"/>
                <a:ea typeface="Circular Pro Book"/>
                <a:cs typeface="Circular Pro Book"/>
              </a:defRPr>
            </a:lvl1pPr>
          </a:lstStyle>
          <a:p>
            <a:pPr marL="0" marR="0" lvl="0" indent="0" algn="l" defTabSz="1219169">
              <a:lnSpc>
                <a:spcPct val="100000"/>
              </a:lnSpc>
              <a:spcBef>
                <a:spcPts val="0"/>
              </a:spcBef>
              <a:spcAft>
                <a:spcPts val="0"/>
              </a:spcAft>
              <a:buClrTx/>
              <a:buSzTx/>
              <a:buFontTx/>
              <a:buNone/>
              <a:defRPr/>
            </a:pPr>
            <a:endParaRPr lang="de-CH" sz="4000" b="1" i="0" u="none" strike="noStrike" cap="none" spc="0" dirty="0">
              <a:ln>
                <a:noFill/>
              </a:ln>
              <a:solidFill>
                <a:srgbClr val="FFFFFF"/>
              </a:solidFill>
              <a:latin typeface="CircularXX TT"/>
              <a:cs typeface="Circular Pro Book"/>
            </a:endParaRPr>
          </a:p>
          <a:p>
            <a:pPr defTabSz="1219169">
              <a:defRPr/>
            </a:pPr>
            <a:endParaRPr lang="es-ES" sz="5400" b="0" i="0" u="none" strike="noStrike" cap="none" spc="0" dirty="0">
              <a:ln>
                <a:noFill/>
              </a:ln>
              <a:solidFill>
                <a:srgbClr val="FFFFFF"/>
              </a:solidFill>
              <a:latin typeface="CircularXX TT"/>
              <a:cs typeface="CircularXX TT"/>
            </a:endParaRPr>
          </a:p>
          <a:p>
            <a:pPr defTabSz="1219169">
              <a:defRPr/>
            </a:pPr>
            <a:r>
              <a:rPr lang="es-ES" sz="2800" b="0" i="0" u="none" strike="noStrike" cap="none" spc="0" dirty="0">
                <a:ln>
                  <a:noFill/>
                </a:ln>
                <a:solidFill>
                  <a:srgbClr val="FFFFFF"/>
                </a:solidFill>
                <a:latin typeface="CircularXX TT"/>
                <a:cs typeface="CircularXX TT"/>
              </a:rPr>
              <a:t>Presentación Medida complementaria 2.2 – </a:t>
            </a:r>
          </a:p>
          <a:p>
            <a:pPr defTabSz="1219169">
              <a:defRPr/>
            </a:pPr>
            <a:r>
              <a:rPr lang="es-ES" sz="2800" i="0" u="none" strike="noStrike" cap="none" spc="0" dirty="0">
                <a:ln>
                  <a:noFill/>
                </a:ln>
                <a:solidFill>
                  <a:srgbClr val="FFFFFF"/>
                </a:solidFill>
                <a:latin typeface="CircularXX TT"/>
                <a:cs typeface="CircularXX TT"/>
              </a:rPr>
              <a:t>Fortalecer el marco de asociacionismo entre entidades educativas peruanas y suizas</a:t>
            </a:r>
          </a:p>
          <a:p>
            <a:pPr marL="0" marR="0" lvl="0" indent="0" algn="l" defTabSz="1219169">
              <a:lnSpc>
                <a:spcPct val="100000"/>
              </a:lnSpc>
              <a:spcBef>
                <a:spcPts val="0"/>
              </a:spcBef>
              <a:spcAft>
                <a:spcPts val="0"/>
              </a:spcAft>
              <a:buClrTx/>
              <a:buSzTx/>
              <a:buFontTx/>
              <a:buNone/>
              <a:defRPr/>
            </a:pPr>
            <a:endParaRPr sz="5400" b="1" i="0" u="none" strike="noStrike" cap="none" spc="0" dirty="0">
              <a:ln>
                <a:noFill/>
              </a:ln>
              <a:solidFill>
                <a:srgbClr val="FFFFFF"/>
              </a:solidFill>
              <a:latin typeface="CircularXX TT"/>
              <a:cs typeface="CircularXX TT"/>
            </a:endParaRPr>
          </a:p>
        </p:txBody>
      </p:sp>
      <p:sp>
        <p:nvSpPr>
          <p:cNvPr id="148" name="Länzscape of northern countries"/>
          <p:cNvSpPr txBox="1"/>
          <p:nvPr/>
        </p:nvSpPr>
        <p:spPr bwMode="auto">
          <a:xfrm>
            <a:off x="710338" y="2204864"/>
            <a:ext cx="11074293" cy="1036181"/>
          </a:xfrm>
          <a:prstGeom prst="rect">
            <a:avLst/>
          </a:prstGeom>
          <a:ln w="12700">
            <a:miter lim="400000"/>
          </a:ln>
        </p:spPr>
        <p:txBody>
          <a:bodyPr wrap="square" lIns="25400" tIns="25400" rIns="25400" bIns="25400" anchor="b">
            <a:spAutoFit/>
          </a:bodyPr>
          <a:lstStyle>
            <a:lvl1pPr algn="l">
              <a:defRPr sz="10500" b="1">
                <a:solidFill>
                  <a:srgbClr val="FFFFFF"/>
                </a:solidFill>
                <a:latin typeface="Circular Pro Book"/>
                <a:ea typeface="Circular Pro Book"/>
                <a:cs typeface="Circular Pro Book"/>
              </a:defRPr>
            </a:lvl1pPr>
          </a:lstStyle>
          <a:p>
            <a:pPr marL="0" marR="0" lvl="0" indent="0" algn="l" defTabSz="1219169"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dirty="0">
                <a:ln>
                  <a:noFill/>
                </a:ln>
                <a:solidFill>
                  <a:srgbClr val="FFFFFF"/>
                </a:solidFill>
                <a:effectLst/>
                <a:uLnTx/>
                <a:uFillTx/>
                <a:latin typeface="CircularXX TT"/>
                <a:cs typeface="Circular Pro Book"/>
              </a:rPr>
              <a:t>«Consulting Services for Swiss Accompanying Measures (SAM) in SECO Cadastre Projects»</a:t>
            </a:r>
          </a:p>
        </p:txBody>
      </p:sp>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a:off x="106218" y="219551"/>
            <a:ext cx="3548191" cy="728861"/>
          </a:xfrm>
          <a:prstGeom prst="rect">
            <a:avLst/>
          </a:prstGeom>
        </p:spPr>
      </p:pic>
      <p:pic>
        <p:nvPicPr>
          <p:cNvPr id="11" name="Grafik 10"/>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4153489" y="259870"/>
            <a:ext cx="730244" cy="849121"/>
          </a:xfrm>
          <a:prstGeom prst="rect">
            <a:avLst/>
          </a:prstGeom>
        </p:spPr>
      </p:pic>
      <p:pic>
        <p:nvPicPr>
          <p:cNvPr id="16" name="Imagen 9"/>
          <p:cNvPicPr>
            <a:picLocks noChangeAspect="1"/>
          </p:cNvPicPr>
          <p:nvPr/>
        </p:nvPicPr>
        <p:blipFill>
          <a:blip r:embed="rId6"/>
          <a:stretch/>
        </p:blipFill>
        <p:spPr bwMode="auto">
          <a:xfrm>
            <a:off x="8561189" y="423527"/>
            <a:ext cx="3109626" cy="390600"/>
          </a:xfrm>
          <a:prstGeom prst="rect">
            <a:avLst/>
          </a:prstGeom>
        </p:spPr>
      </p:pic>
      <p:pic>
        <p:nvPicPr>
          <p:cNvPr id="6" name="Grafik 5"/>
          <p:cNvPicPr>
            <a:picLocks noChangeAspect="1"/>
          </p:cNvPicPr>
          <p:nvPr/>
        </p:nvPicPr>
        <p:blipFill>
          <a:blip r:embed="rId7" cstate="screen">
            <a:extLst>
              <a:ext uri="{28A0092B-C50C-407E-A947-70E740481C1C}">
                <a14:useLocalDpi xmlns:a14="http://schemas.microsoft.com/office/drawing/2010/main"/>
              </a:ext>
            </a:extLst>
          </a:blip>
          <a:stretch/>
        </p:blipFill>
        <p:spPr bwMode="auto">
          <a:xfrm>
            <a:off x="5662040" y="191501"/>
            <a:ext cx="1817988" cy="917489"/>
          </a:xfrm>
          <a:prstGeom prst="rect">
            <a:avLst/>
          </a:prstGeom>
        </p:spPr>
      </p:pic>
      <p:sp>
        <p:nvSpPr>
          <p:cNvPr id="12" name="Textfeld 11"/>
          <p:cNvSpPr txBox="1"/>
          <p:nvPr/>
        </p:nvSpPr>
        <p:spPr bwMode="auto">
          <a:xfrm>
            <a:off x="710339" y="6325687"/>
            <a:ext cx="5480238"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l" defTabSz="1219169">
              <a:lnSpc>
                <a:spcPct val="100000"/>
              </a:lnSpc>
              <a:spcBef>
                <a:spcPts val="0"/>
              </a:spcBef>
              <a:spcAft>
                <a:spcPts val="0"/>
              </a:spcAft>
              <a:buClrTx/>
              <a:buSzTx/>
              <a:buFontTx/>
              <a:buNone/>
              <a:defRPr/>
            </a:pPr>
            <a:r>
              <a:rPr lang="en-GB" sz="1800" b="1" i="0" u="none" strike="noStrike" cap="none" spc="0">
                <a:ln>
                  <a:noFill/>
                </a:ln>
                <a:solidFill>
                  <a:srgbClr val="FFFFFF"/>
                </a:solidFill>
                <a:latin typeface="CircularXX TT"/>
              </a:rPr>
              <a:t>SLM Swiss Land Management Foundation</a:t>
            </a:r>
            <a:endParaRPr lang="en-GB" sz="1800" b="0" i="0" u="none" strike="noStrike" cap="none" spc="0">
              <a:ln>
                <a:noFill/>
              </a:ln>
              <a:solidFill>
                <a:srgbClr val="FFFFFF"/>
              </a:solidFill>
              <a:latin typeface="Helvetica Neue"/>
            </a:endParaRPr>
          </a:p>
        </p:txBody>
      </p:sp>
      <p:pic>
        <p:nvPicPr>
          <p:cNvPr id="14" name="Grafik 13"/>
          <p:cNvPicPr>
            <a:picLocks noChangeAspect="1"/>
          </p:cNvPicPr>
          <p:nvPr/>
        </p:nvPicPr>
        <p:blipFill>
          <a:blip r:embed="rId8" cstate="screen">
            <a:extLst>
              <a:ext uri="{28A0092B-C50C-407E-A947-70E740481C1C}">
                <a14:useLocalDpi xmlns:a14="http://schemas.microsoft.com/office/drawing/2010/main"/>
              </a:ext>
            </a:extLst>
          </a:blip>
          <a:stretch/>
        </p:blipFill>
        <p:spPr bwMode="auto">
          <a:xfrm>
            <a:off x="173988" y="6233652"/>
            <a:ext cx="557857" cy="557857"/>
          </a:xfrm>
          <a:prstGeom prst="rect">
            <a:avLst/>
          </a:prstGeom>
        </p:spPr>
      </p:pic>
      <p:pic>
        <p:nvPicPr>
          <p:cNvPr id="44" name="Video 43">
            <a:extLst>
              <a:ext uri="{FF2B5EF4-FFF2-40B4-BE49-F238E27FC236}">
                <a16:creationId xmlns:a16="http://schemas.microsoft.com/office/drawing/2014/main" id="{46A10976-F04D-5B22-0310-AB7C87B44716}"/>
              </a:ext>
            </a:extLst>
          </p:cNvPr>
          <p:cNvPicPr>
            <a:extLst>
              <a:ext uri="{51228E76-BA90-4043-B771-695A4F85340A}">
                <alf:liveFeedProps xmlns:alf="http://schemas.microsoft.com/office/drawing/2021/livefeed"/>
              </a:ext>
            </a:extLst>
          </p:cNvPicPr>
          <p:nvPr/>
        </p:nvPicPr>
        <p:blipFill>
          <a:blip r:embed="rId9">
            <a:extLst>
              <a:ext uri="{96DAC541-7B7A-43D3-8B79-37D633B846F1}">
                <asvg:svgBlip xmlns:asvg="http://schemas.microsoft.com/office/drawing/2016/SVG/main" r:embed="rId10"/>
              </a:ext>
            </a:extLst>
          </a:blip>
          <a:srcRect l="21875" r="218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10</a:t>
            </a:fld>
            <a:endParaRPr lang="de-CH"/>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2C92A4-692F-19EF-9979-20EBA43845BE}"/>
              </a:ext>
            </a:extLst>
          </p:cNvPr>
          <p:cNvSpPr txBox="1"/>
          <p:nvPr/>
        </p:nvSpPr>
        <p:spPr bwMode="auto">
          <a:xfrm>
            <a:off x="3182636" y="1308928"/>
            <a:ext cx="6099586" cy="307776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spcBef>
                <a:spcPts val="600"/>
              </a:spcBef>
              <a:spcAft>
                <a:spcPts val="600"/>
              </a:spcAft>
            </a:pPr>
            <a:r>
              <a:rPr lang="es-ES_tradnl" sz="2200" dirty="0">
                <a:solidFill>
                  <a:schemeClr val="bg2">
                    <a:lumMod val="10000"/>
                  </a:schemeClr>
                </a:solidFill>
                <a:latin typeface="CircularXX TT"/>
              </a:rPr>
              <a:t>Para la identificación de la oferta educativa en el Perú se realizó un inventario considerando cuatro categorías institucionales de formación:</a:t>
            </a:r>
          </a:p>
          <a:p>
            <a:pPr marL="285750" indent="-285750">
              <a:spcBef>
                <a:spcPts val="600"/>
              </a:spcBef>
              <a:spcAft>
                <a:spcPts val="600"/>
              </a:spcAft>
              <a:buFont typeface="Arial" panose="020B0604020202020204" pitchFamily="34" charset="0"/>
              <a:buChar char="•"/>
            </a:pPr>
            <a:r>
              <a:rPr lang="es-ES_tradnl" sz="2200" dirty="0">
                <a:solidFill>
                  <a:schemeClr val="bg2">
                    <a:lumMod val="10000"/>
                  </a:schemeClr>
                </a:solidFill>
                <a:latin typeface="CircularXX TT"/>
              </a:rPr>
              <a:t>Formación </a:t>
            </a:r>
            <a:r>
              <a:rPr lang="es-ES_tradnl" sz="2200" b="1" dirty="0">
                <a:solidFill>
                  <a:srgbClr val="0070C0"/>
                </a:solidFill>
                <a:latin typeface="CircularXX TT"/>
              </a:rPr>
              <a:t>Técnica Superior</a:t>
            </a:r>
            <a:endParaRPr lang="en-DE" sz="2200" b="1" dirty="0">
              <a:solidFill>
                <a:srgbClr val="0070C0"/>
              </a:solidFill>
              <a:latin typeface="CircularXX TT"/>
            </a:endParaRPr>
          </a:p>
          <a:p>
            <a:pPr marL="285750" indent="-285750">
              <a:spcBef>
                <a:spcPts val="600"/>
              </a:spcBef>
              <a:spcAft>
                <a:spcPts val="600"/>
              </a:spcAft>
              <a:buFont typeface="Arial" panose="020B0604020202020204" pitchFamily="34" charset="0"/>
              <a:buChar char="•"/>
            </a:pPr>
            <a:r>
              <a:rPr lang="es-ES_tradnl" sz="2200" dirty="0">
                <a:solidFill>
                  <a:schemeClr val="bg2">
                    <a:lumMod val="10000"/>
                  </a:schemeClr>
                </a:solidFill>
                <a:latin typeface="CircularXX TT"/>
              </a:rPr>
              <a:t>Formación </a:t>
            </a:r>
            <a:r>
              <a:rPr lang="es-ES_tradnl" sz="2200" b="1" dirty="0">
                <a:solidFill>
                  <a:srgbClr val="0070C0"/>
                </a:solidFill>
                <a:latin typeface="CircularXX TT"/>
              </a:rPr>
              <a:t>Universitaria Pregrado</a:t>
            </a:r>
            <a:endParaRPr lang="en-DE" sz="2200" b="1" dirty="0">
              <a:solidFill>
                <a:srgbClr val="0070C0"/>
              </a:solidFill>
              <a:latin typeface="CircularXX TT"/>
            </a:endParaRPr>
          </a:p>
          <a:p>
            <a:pPr marL="285750" indent="-285750">
              <a:spcBef>
                <a:spcPts val="600"/>
              </a:spcBef>
              <a:spcAft>
                <a:spcPts val="600"/>
              </a:spcAft>
              <a:buFont typeface="Arial" panose="020B0604020202020204" pitchFamily="34" charset="0"/>
              <a:buChar char="•"/>
            </a:pPr>
            <a:r>
              <a:rPr lang="es-ES_tradnl" sz="2200" dirty="0">
                <a:solidFill>
                  <a:schemeClr val="bg2">
                    <a:lumMod val="10000"/>
                  </a:schemeClr>
                </a:solidFill>
                <a:latin typeface="CircularXX TT"/>
              </a:rPr>
              <a:t>Formación </a:t>
            </a:r>
            <a:r>
              <a:rPr lang="es-ES_tradnl" sz="2200" b="1" dirty="0">
                <a:solidFill>
                  <a:srgbClr val="0070C0"/>
                </a:solidFill>
                <a:latin typeface="CircularXX TT"/>
              </a:rPr>
              <a:t>Universitaria Posgrado</a:t>
            </a:r>
          </a:p>
          <a:p>
            <a:pPr marL="285750" indent="-285750">
              <a:spcBef>
                <a:spcPts val="600"/>
              </a:spcBef>
              <a:spcAft>
                <a:spcPts val="600"/>
              </a:spcAft>
              <a:buFont typeface="Arial" panose="020B0604020202020204" pitchFamily="34" charset="0"/>
              <a:buChar char="•"/>
            </a:pPr>
            <a:r>
              <a:rPr lang="es-ES_tradnl" sz="2200" dirty="0">
                <a:solidFill>
                  <a:schemeClr val="bg2">
                    <a:lumMod val="10000"/>
                  </a:schemeClr>
                </a:solidFill>
                <a:latin typeface="CircularXX TT"/>
              </a:rPr>
              <a:t>Formación </a:t>
            </a:r>
            <a:r>
              <a:rPr lang="es-ES_tradnl" sz="2200" b="1" dirty="0">
                <a:solidFill>
                  <a:srgbClr val="0070C0"/>
                </a:solidFill>
                <a:latin typeface="CircularXX TT"/>
              </a:rPr>
              <a:t>Superior Complementaria</a:t>
            </a:r>
            <a:endParaRPr lang="en-DE" sz="2200" b="1" dirty="0">
              <a:solidFill>
                <a:srgbClr val="0070C0"/>
              </a:solidFill>
              <a:latin typeface="CircularXX TT"/>
            </a:endParaRPr>
          </a:p>
        </p:txBody>
      </p:sp>
      <p:sp>
        <p:nvSpPr>
          <p:cNvPr id="11" name="Content">
            <a:extLst>
              <a:ext uri="{FF2B5EF4-FFF2-40B4-BE49-F238E27FC236}">
                <a16:creationId xmlns:a16="http://schemas.microsoft.com/office/drawing/2014/main" id="{32A9BAE6-4EDD-EE49-0CB7-107A5B3DEE0D}"/>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spcBef>
                <a:spcPts val="600"/>
              </a:spcBef>
              <a:spcAft>
                <a:spcPts val="600"/>
              </a:spcAft>
              <a:defRPr/>
            </a:pPr>
            <a:r>
              <a:rPr lang="es-ES_tradnl" sz="3600" dirty="0">
                <a:solidFill>
                  <a:srgbClr val="1A384E"/>
                </a:solidFill>
                <a:latin typeface="CircularXX TT"/>
              </a:rPr>
              <a:t>Inventario de instituciones peruanas en catastro</a:t>
            </a:r>
            <a:endParaRPr sz="3600" dirty="0">
              <a:solidFill>
                <a:srgbClr val="1A384E"/>
              </a:solidFill>
              <a:latin typeface="CircularXX TT"/>
            </a:endParaRPr>
          </a:p>
        </p:txBody>
      </p:sp>
      <p:pic>
        <p:nvPicPr>
          <p:cNvPr id="15" name="Graphic 14" descr="Classroom with solid fill">
            <a:extLst>
              <a:ext uri="{FF2B5EF4-FFF2-40B4-BE49-F238E27FC236}">
                <a16:creationId xmlns:a16="http://schemas.microsoft.com/office/drawing/2014/main" id="{CC80D6D5-901D-162C-B085-D3C7D0C0CAF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9504" y="4994197"/>
            <a:ext cx="800312" cy="800312"/>
          </a:xfrm>
          <a:prstGeom prst="rect">
            <a:avLst/>
          </a:prstGeom>
        </p:spPr>
      </p:pic>
      <p:pic>
        <p:nvPicPr>
          <p:cNvPr id="18" name="Graphic 17" descr="Schoolhouse with solid fill">
            <a:extLst>
              <a:ext uri="{FF2B5EF4-FFF2-40B4-BE49-F238E27FC236}">
                <a16:creationId xmlns:a16="http://schemas.microsoft.com/office/drawing/2014/main" id="{0783AB38-674B-9E96-E049-7501E967919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1944" y="4846918"/>
            <a:ext cx="1008112" cy="1008112"/>
          </a:xfrm>
          <a:prstGeom prst="rect">
            <a:avLst/>
          </a:prstGeom>
        </p:spPr>
      </p:pic>
      <p:pic>
        <p:nvPicPr>
          <p:cNvPr id="20" name="Graphic 19" descr="Graduation cap with solid fill">
            <a:extLst>
              <a:ext uri="{FF2B5EF4-FFF2-40B4-BE49-F238E27FC236}">
                <a16:creationId xmlns:a16="http://schemas.microsoft.com/office/drawing/2014/main" id="{30389722-0942-7F5F-7ABC-8F58FD54510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67775" y="5068644"/>
            <a:ext cx="839761" cy="839761"/>
          </a:xfrm>
          <a:prstGeom prst="rect">
            <a:avLst/>
          </a:prstGeom>
        </p:spPr>
      </p:pic>
      <p:pic>
        <p:nvPicPr>
          <p:cNvPr id="22" name="Graphic 21" descr="Diploma roll with solid fill">
            <a:extLst>
              <a:ext uri="{FF2B5EF4-FFF2-40B4-BE49-F238E27FC236}">
                <a16:creationId xmlns:a16="http://schemas.microsoft.com/office/drawing/2014/main" id="{55DF2FDC-497F-D6DB-D15C-C3076135A4B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77535" y="5098867"/>
            <a:ext cx="800312" cy="800312"/>
          </a:xfrm>
          <a:prstGeom prst="rect">
            <a:avLst/>
          </a:prstGeom>
        </p:spPr>
      </p:pic>
      <p:pic>
        <p:nvPicPr>
          <p:cNvPr id="24" name="Graphic 23" descr="Map with pin with solid fill">
            <a:extLst>
              <a:ext uri="{FF2B5EF4-FFF2-40B4-BE49-F238E27FC236}">
                <a16:creationId xmlns:a16="http://schemas.microsoft.com/office/drawing/2014/main" id="{DEA78C13-28B0-A832-1216-3140E90587F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19617" y="5081282"/>
            <a:ext cx="728009" cy="728009"/>
          </a:xfrm>
          <a:prstGeom prst="rect">
            <a:avLst/>
          </a:prstGeom>
        </p:spPr>
      </p:pic>
      <p:pic>
        <p:nvPicPr>
          <p:cNvPr id="26" name="Graphic 25" descr="Gyrotheodolite with solid fill">
            <a:extLst>
              <a:ext uri="{FF2B5EF4-FFF2-40B4-BE49-F238E27FC236}">
                <a16:creationId xmlns:a16="http://schemas.microsoft.com/office/drawing/2014/main" id="{03F5CA3A-8EF6-635F-760A-38516E4C656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933249" y="5123544"/>
            <a:ext cx="645923" cy="645923"/>
          </a:xfrm>
          <a:prstGeom prst="rect">
            <a:avLst/>
          </a:prstGeom>
        </p:spPr>
      </p:pic>
      <p:pic>
        <p:nvPicPr>
          <p:cNvPr id="32" name="Graphic 31" descr="Programmer male with solid fill">
            <a:extLst>
              <a:ext uri="{FF2B5EF4-FFF2-40B4-BE49-F238E27FC236}">
                <a16:creationId xmlns:a16="http://schemas.microsoft.com/office/drawing/2014/main" id="{134DB9B2-709B-1C55-9B4F-486B2EFDD30E}"/>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465560" y="5123544"/>
            <a:ext cx="626366" cy="626366"/>
          </a:xfrm>
          <a:prstGeom prst="rect">
            <a:avLst/>
          </a:prstGeom>
        </p:spPr>
      </p:pic>
      <p:pic>
        <p:nvPicPr>
          <p:cNvPr id="34" name="Graphic 33" descr="City with solid fill">
            <a:extLst>
              <a:ext uri="{FF2B5EF4-FFF2-40B4-BE49-F238E27FC236}">
                <a16:creationId xmlns:a16="http://schemas.microsoft.com/office/drawing/2014/main" id="{A8DC87B8-6FE5-07C0-A245-00347C2C15DE}"/>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292973" y="5034880"/>
            <a:ext cx="914400" cy="914400"/>
          </a:xfrm>
          <a:prstGeom prst="rect">
            <a:avLst/>
          </a:prstGeom>
        </p:spPr>
      </p:pic>
      <p:pic>
        <p:nvPicPr>
          <p:cNvPr id="38" name="Graphic 37" descr="Office worker female with solid fill">
            <a:extLst>
              <a:ext uri="{FF2B5EF4-FFF2-40B4-BE49-F238E27FC236}">
                <a16:creationId xmlns:a16="http://schemas.microsoft.com/office/drawing/2014/main" id="{F8B3FA0B-7CF3-5570-4C49-F754F6ACFA31}"/>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253597" y="5187627"/>
            <a:ext cx="666939" cy="666939"/>
          </a:xfrm>
          <a:prstGeom prst="rect">
            <a:avLst/>
          </a:prstGeom>
        </p:spPr>
      </p:pic>
      <p:pic>
        <p:nvPicPr>
          <p:cNvPr id="40" name="Graphic 39" descr="Architecture with solid fill">
            <a:extLst>
              <a:ext uri="{FF2B5EF4-FFF2-40B4-BE49-F238E27FC236}">
                <a16:creationId xmlns:a16="http://schemas.microsoft.com/office/drawing/2014/main" id="{B13F84A9-6BDD-D2E8-0B60-76B86BE86E83}"/>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800080" y="5157091"/>
            <a:ext cx="728009" cy="728009"/>
          </a:xfrm>
          <a:prstGeom prst="rect">
            <a:avLst/>
          </a:prstGeom>
        </p:spPr>
      </p:pic>
      <p:pic>
        <p:nvPicPr>
          <p:cNvPr id="42" name="Graphic 41" descr="Modern architecture with solid fill">
            <a:extLst>
              <a:ext uri="{FF2B5EF4-FFF2-40B4-BE49-F238E27FC236}">
                <a16:creationId xmlns:a16="http://schemas.microsoft.com/office/drawing/2014/main" id="{DC0917B4-AF61-4BB2-00D9-A716355FBF6F}"/>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8627453" y="5071865"/>
            <a:ext cx="666849" cy="666849"/>
          </a:xfrm>
          <a:prstGeom prst="rect">
            <a:avLst/>
          </a:prstGeom>
        </p:spPr>
      </p:pic>
      <p:pic>
        <p:nvPicPr>
          <p:cNvPr id="44" name="Graphic 43" descr="Blueprint with solid fill">
            <a:extLst>
              <a:ext uri="{FF2B5EF4-FFF2-40B4-BE49-F238E27FC236}">
                <a16:creationId xmlns:a16="http://schemas.microsoft.com/office/drawing/2014/main" id="{C5F7504A-4B38-89A6-FD9B-573783FBD142}"/>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9526178" y="5124932"/>
            <a:ext cx="674278" cy="674278"/>
          </a:xfrm>
          <a:prstGeom prst="rect">
            <a:avLst/>
          </a:prstGeom>
        </p:spPr>
      </p:pic>
      <p:pic>
        <p:nvPicPr>
          <p:cNvPr id="46" name="Graphic 45" descr="Neighbourhood with solid fill">
            <a:extLst>
              <a:ext uri="{FF2B5EF4-FFF2-40B4-BE49-F238E27FC236}">
                <a16:creationId xmlns:a16="http://schemas.microsoft.com/office/drawing/2014/main" id="{BA4C7878-4CF2-F8E0-0A68-E62BB2ADC283}"/>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6963550" y="5063139"/>
            <a:ext cx="728009" cy="728009"/>
          </a:xfrm>
          <a:prstGeom prst="rect">
            <a:avLst/>
          </a:prstGeom>
        </p:spPr>
      </p:pic>
      <p:pic>
        <p:nvPicPr>
          <p:cNvPr id="48" name="Graphic 47" descr="Greek Temple with solid fill">
            <a:extLst>
              <a:ext uri="{FF2B5EF4-FFF2-40B4-BE49-F238E27FC236}">
                <a16:creationId xmlns:a16="http://schemas.microsoft.com/office/drawing/2014/main" id="{F256D928-A5B8-96F7-B68B-529AD05B6250}"/>
              </a:ext>
            </a:extLst>
          </p:cNvPr>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10958205" y="5086770"/>
            <a:ext cx="728009" cy="728009"/>
          </a:xfrm>
          <a:prstGeom prst="rect">
            <a:avLst/>
          </a:prstGeom>
        </p:spPr>
      </p:pic>
      <p:pic>
        <p:nvPicPr>
          <p:cNvPr id="50" name="Graphic 49" descr="Construction worker male with solid fill">
            <a:extLst>
              <a:ext uri="{FF2B5EF4-FFF2-40B4-BE49-F238E27FC236}">
                <a16:creationId xmlns:a16="http://schemas.microsoft.com/office/drawing/2014/main" id="{05D9BA86-58A8-C5A1-BE08-092F663B5D75}"/>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646650" y="5187627"/>
            <a:ext cx="674278" cy="674278"/>
          </a:xfrm>
          <a:prstGeom prst="rect">
            <a:avLst/>
          </a:prstGeom>
        </p:spPr>
      </p:pic>
    </p:spTree>
    <p:extLst>
      <p:ext uri="{BB962C8B-B14F-4D97-AF65-F5344CB8AC3E}">
        <p14:creationId xmlns:p14="http://schemas.microsoft.com/office/powerpoint/2010/main" val="143082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11</a:t>
            </a:fld>
            <a:endParaRPr lang="de-CH"/>
          </a:p>
        </p:txBody>
      </p:sp>
      <p:sp>
        <p:nvSpPr>
          <p:cNvPr id="5" name="Content">
            <a:extLst>
              <a:ext uri="{FF2B5EF4-FFF2-40B4-BE49-F238E27FC236}">
                <a16:creationId xmlns:a16="http://schemas.microsoft.com/office/drawing/2014/main" id="{A0DC5F83-A40D-23AE-BAD0-3EBD433AF3B2}"/>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Inventario - Formación Técnica Superior</a:t>
            </a:r>
            <a:endParaRPr lang="en-DE"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FDB6306D-4119-B70B-4169-1519F6D1F111}"/>
              </a:ext>
            </a:extLst>
          </p:cNvPr>
          <p:cNvSpPr>
            <a:spLocks noChangeArrowheads="1"/>
          </p:cNvSpPr>
          <p:nvPr/>
        </p:nvSpPr>
        <p:spPr bwMode="auto">
          <a:xfrm>
            <a:off x="418808" y="1614028"/>
            <a:ext cx="4309040"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s-ES_tradnl" altLang="en-DE" dirty="0">
                <a:solidFill>
                  <a:srgbClr val="000000"/>
                </a:solidFill>
                <a:latin typeface="CircularXX TT" panose="020B0504010101010104" pitchFamily="34" charset="0"/>
              </a:rPr>
              <a:t>Existen 6 instituciones, de las cuales 3 son privadas y 3 públicas. </a:t>
            </a:r>
          </a:p>
          <a:p>
            <a:pPr marL="285750" marR="0" lvl="0" indent="-2857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s-ES_tradnl" altLang="en-DE" dirty="0">
                <a:solidFill>
                  <a:srgbClr val="000000"/>
                </a:solidFill>
                <a:latin typeface="CircularXX TT" panose="020B0504010101010104" pitchFamily="34" charset="0"/>
              </a:rPr>
              <a:t>Predominantemente actúan en el campo de la Topografía – Fase IIA (Formación Catastral: Proceso de levantamiento catastral)</a:t>
            </a:r>
          </a:p>
          <a:p>
            <a:pPr marL="285750" marR="0" lvl="0" indent="-2857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s-ES_tradnl" altLang="en-DE" dirty="0">
                <a:solidFill>
                  <a:srgbClr val="000000"/>
                </a:solidFill>
                <a:latin typeface="CircularXX TT" panose="020B0504010101010104" pitchFamily="34" charset="0"/>
              </a:rPr>
              <a:t>La certificación otorgada es el Título de Técnico en Topografía o Geomática. </a:t>
            </a:r>
          </a:p>
          <a:p>
            <a:pPr marL="285750" marR="0" lvl="0" indent="-2857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s-ES_tradnl" altLang="en-DE" dirty="0">
                <a:solidFill>
                  <a:srgbClr val="000000"/>
                </a:solidFill>
                <a:latin typeface="CircularXX TT" panose="020B0504010101010104" pitchFamily="34" charset="0"/>
              </a:rPr>
              <a:t>No existe un currículo estandarizado y actualizado para aquellos que optan por la carrera técnica con orientación catastral</a:t>
            </a:r>
          </a:p>
        </p:txBody>
      </p:sp>
      <p:pic>
        <p:nvPicPr>
          <p:cNvPr id="9" name="Picture 8" descr="A list of information on a table&#10;&#10;Description automatically generated with medium confidence">
            <a:extLst>
              <a:ext uri="{FF2B5EF4-FFF2-40B4-BE49-F238E27FC236}">
                <a16:creationId xmlns:a16="http://schemas.microsoft.com/office/drawing/2014/main" id="{80198D18-0B07-148B-5AEA-2B425F3EA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20" y="1346310"/>
            <a:ext cx="6137498" cy="4071705"/>
          </a:xfrm>
          <a:prstGeom prst="rect">
            <a:avLst/>
          </a:prstGeom>
        </p:spPr>
      </p:pic>
    </p:spTree>
    <p:extLst>
      <p:ext uri="{BB962C8B-B14F-4D97-AF65-F5344CB8AC3E}">
        <p14:creationId xmlns:p14="http://schemas.microsoft.com/office/powerpoint/2010/main" val="321058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12</a:t>
            </a:fld>
            <a:endParaRPr lang="de-CH"/>
          </a:p>
        </p:txBody>
      </p:sp>
      <p:sp>
        <p:nvSpPr>
          <p:cNvPr id="5" name="Content">
            <a:extLst>
              <a:ext uri="{FF2B5EF4-FFF2-40B4-BE49-F238E27FC236}">
                <a16:creationId xmlns:a16="http://schemas.microsoft.com/office/drawing/2014/main" id="{A0DC5F83-A40D-23AE-BAD0-3EBD433AF3B2}"/>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Inventario - Formación Universitaria Pregrado</a:t>
            </a:r>
            <a:endParaRPr lang="en-DE"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0F100D-3EEB-E51D-1AAC-CA09DEDE51AC}"/>
              </a:ext>
            </a:extLst>
          </p:cNvPr>
          <p:cNvSpPr txBox="1"/>
          <p:nvPr/>
        </p:nvSpPr>
        <p:spPr bwMode="auto">
          <a:xfrm>
            <a:off x="332686" y="1037283"/>
            <a:ext cx="4683193"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de-DE"/>
            </a:defPPr>
            <a:lvl1pPr marL="285750" marR="0" lvl="0" indent="-285750" rtl="0" eaLnBrk="0" fontAlgn="base" latinLnBrk="0" hangingPunct="0">
              <a:lnSpc>
                <a:spcPct val="100000"/>
              </a:lnSpc>
              <a:spcBef>
                <a:spcPts val="600"/>
              </a:spcBef>
              <a:spcAft>
                <a:spcPct val="0"/>
              </a:spcAft>
              <a:buClrTx/>
              <a:buSzTx/>
              <a:buFont typeface="Arial" panose="020B0604020202020204" pitchFamily="34" charset="0"/>
              <a:buChar char="•"/>
              <a:tabLst/>
              <a:defRPr sz="1500">
                <a:solidFill>
                  <a:srgbClr val="000000"/>
                </a:solidFill>
                <a:latin typeface="CircularXX TT" panose="020B0504010101010104" pitchFamily="34" charset="0"/>
              </a:defRPr>
            </a:lvl1pPr>
          </a:lstStyle>
          <a:p>
            <a:r>
              <a:rPr lang="es-ES_tradnl" sz="1800" dirty="0"/>
              <a:t>Existen 4 universidades (</a:t>
            </a:r>
            <a:r>
              <a:rPr lang="es-ES_tradnl" altLang="en-DE" sz="1800" dirty="0"/>
              <a:t>UNMSM, UNFV, UNA y PUCP) con</a:t>
            </a:r>
            <a:r>
              <a:rPr lang="es-ES_tradnl" sz="1800" dirty="0"/>
              <a:t> 5 programas relacionados a la educación catastral.</a:t>
            </a:r>
          </a:p>
          <a:p>
            <a:r>
              <a:rPr lang="es-ES_tradnl" sz="1800" dirty="0"/>
              <a:t>De estos 3 programas, </a:t>
            </a:r>
            <a:r>
              <a:rPr lang="es-ES_tradnl" altLang="en-DE" sz="1800" dirty="0"/>
              <a:t>los más conectados</a:t>
            </a:r>
            <a:r>
              <a:rPr lang="es-ES_tradnl" sz="1800" dirty="0"/>
              <a:t> son los relacionados a </a:t>
            </a:r>
            <a:r>
              <a:rPr lang="es-ES_tradnl" altLang="en-DE" sz="1800" dirty="0"/>
              <a:t>las carreras de pregrado </a:t>
            </a:r>
            <a:r>
              <a:rPr lang="es-ES_tradnl" sz="1800" dirty="0"/>
              <a:t>de </a:t>
            </a:r>
            <a:r>
              <a:rPr lang="es-ES_tradnl" sz="1800" b="1" dirty="0"/>
              <a:t>Ingeniería Geográfica y Agrimensura</a:t>
            </a:r>
            <a:r>
              <a:rPr lang="es-ES_tradnl" sz="1800" dirty="0"/>
              <a:t>, con</a:t>
            </a:r>
            <a:r>
              <a:rPr lang="es-ES_tradnl" altLang="en-DE" sz="1800" dirty="0"/>
              <a:t> cursos especializados en la producción de información topográfica, catastral y territorial.</a:t>
            </a:r>
          </a:p>
          <a:p>
            <a:r>
              <a:rPr lang="es-ES_tradnl" altLang="en-DE" sz="1800" dirty="0"/>
              <a:t>Los estudios se centran en el campo de acción II (Fases del catastro: </a:t>
            </a:r>
            <a:r>
              <a:rPr lang="es-ES_tradnl" altLang="en-DE" sz="1800" dirty="0">
                <a:solidFill>
                  <a:srgbClr val="000000"/>
                </a:solidFill>
              </a:rPr>
              <a:t>Formación Catastral: Levantamiento, </a:t>
            </a:r>
            <a:r>
              <a:rPr lang="es-ES_tradnl" altLang="en-DE" sz="1800" dirty="0"/>
              <a:t>Mantenimiento,</a:t>
            </a:r>
            <a:r>
              <a:rPr lang="es-ES_tradnl" altLang="en-DE" sz="1800" dirty="0">
                <a:solidFill>
                  <a:srgbClr val="000000"/>
                </a:solidFill>
              </a:rPr>
              <a:t> Uso y aplicación</a:t>
            </a:r>
            <a:r>
              <a:rPr lang="es-ES_tradnl" altLang="en-DE" sz="1800" dirty="0"/>
              <a:t>). </a:t>
            </a:r>
          </a:p>
          <a:p>
            <a:r>
              <a:rPr lang="es-ES_tradnl" sz="1800" dirty="0"/>
              <a:t>Los programas incluyen también estudios sobre </a:t>
            </a:r>
            <a:r>
              <a:rPr lang="es-ES_tradnl" altLang="en-DE" sz="1800" dirty="0"/>
              <a:t>la gestión y planificación del territorio, que los vincula con carreras de planificación y urbanismo.</a:t>
            </a:r>
          </a:p>
        </p:txBody>
      </p:sp>
      <p:pic>
        <p:nvPicPr>
          <p:cNvPr id="7" name="Picture 6" descr="A list of text on a white background&#10;&#10;Description automatically generated">
            <a:extLst>
              <a:ext uri="{FF2B5EF4-FFF2-40B4-BE49-F238E27FC236}">
                <a16:creationId xmlns:a16="http://schemas.microsoft.com/office/drawing/2014/main" id="{4D557AF7-C697-F0E7-F194-8D9ED163C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896" y="1700808"/>
            <a:ext cx="6480720" cy="3031477"/>
          </a:xfrm>
          <a:prstGeom prst="rect">
            <a:avLst/>
          </a:prstGeom>
        </p:spPr>
      </p:pic>
    </p:spTree>
    <p:extLst>
      <p:ext uri="{BB962C8B-B14F-4D97-AF65-F5344CB8AC3E}">
        <p14:creationId xmlns:p14="http://schemas.microsoft.com/office/powerpoint/2010/main" val="152398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13</a:t>
            </a:fld>
            <a:endParaRPr lang="de-CH" sz="1300" b="0" i="0" u="none" strike="noStrike" cap="none" spc="0" dirty="0">
              <a:ln>
                <a:noFill/>
              </a:ln>
              <a:solidFill>
                <a:srgbClr val="3E83B2"/>
              </a:solidFill>
              <a:latin typeface="Circular Pro Book"/>
              <a:cs typeface="Circular Pro Book"/>
            </a:endParaRPr>
          </a:p>
        </p:txBody>
      </p:sp>
      <p:cxnSp>
        <p:nvCxnSpPr>
          <p:cNvPr id="6" name="Straight Connector 5">
            <a:extLst>
              <a:ext uri="{FF2B5EF4-FFF2-40B4-BE49-F238E27FC236}">
                <a16:creationId xmlns:a16="http://schemas.microsoft.com/office/drawing/2014/main" id="{05579BC4-D471-5B01-7501-A82DBC611121}"/>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5EAF743B-BBE6-CA10-BA63-69B15826CCA1}"/>
              </a:ext>
            </a:extLst>
          </p:cNvPr>
          <p:cNvGraphicFramePr>
            <a:graphicFrameLocks noGrp="1"/>
          </p:cNvGraphicFramePr>
          <p:nvPr>
            <p:extLst>
              <p:ext uri="{D42A27DB-BD31-4B8C-83A1-F6EECF244321}">
                <p14:modId xmlns:p14="http://schemas.microsoft.com/office/powerpoint/2010/main" val="3231661676"/>
              </p:ext>
            </p:extLst>
          </p:nvPr>
        </p:nvGraphicFramePr>
        <p:xfrm>
          <a:off x="4462278" y="1244930"/>
          <a:ext cx="7200800" cy="4776926"/>
        </p:xfrm>
        <a:graphic>
          <a:graphicData uri="http://schemas.openxmlformats.org/drawingml/2006/table">
            <a:tbl>
              <a:tblPr firstRow="1" bandRow="1">
                <a:tableStyleId>{616DA210-FB5B-4158-B5E0-FEB733F419BA}</a:tableStyleId>
              </a:tblPr>
              <a:tblGrid>
                <a:gridCol w="1038965">
                  <a:extLst>
                    <a:ext uri="{9D8B030D-6E8A-4147-A177-3AD203B41FA5}">
                      <a16:colId xmlns:a16="http://schemas.microsoft.com/office/drawing/2014/main" val="793381293"/>
                    </a:ext>
                  </a:extLst>
                </a:gridCol>
                <a:gridCol w="1980428">
                  <a:extLst>
                    <a:ext uri="{9D8B030D-6E8A-4147-A177-3AD203B41FA5}">
                      <a16:colId xmlns:a16="http://schemas.microsoft.com/office/drawing/2014/main" val="3123575276"/>
                    </a:ext>
                  </a:extLst>
                </a:gridCol>
                <a:gridCol w="2073381">
                  <a:extLst>
                    <a:ext uri="{9D8B030D-6E8A-4147-A177-3AD203B41FA5}">
                      <a16:colId xmlns:a16="http://schemas.microsoft.com/office/drawing/2014/main" val="2742647446"/>
                    </a:ext>
                  </a:extLst>
                </a:gridCol>
                <a:gridCol w="2108026">
                  <a:extLst>
                    <a:ext uri="{9D8B030D-6E8A-4147-A177-3AD203B41FA5}">
                      <a16:colId xmlns:a16="http://schemas.microsoft.com/office/drawing/2014/main" val="811367691"/>
                    </a:ext>
                  </a:extLst>
                </a:gridCol>
              </a:tblGrid>
              <a:tr h="571371">
                <a:tc>
                  <a:txBody>
                    <a:bodyPr/>
                    <a:lstStyle/>
                    <a:p>
                      <a:endParaRPr lang="en-DE" sz="1000" dirty="0">
                        <a:solidFill>
                          <a:schemeClr val="tx1">
                            <a:lumMod val="50000"/>
                          </a:schemeClr>
                        </a:solidFill>
                      </a:endParaRPr>
                    </a:p>
                  </a:txBody>
                  <a:tcPr/>
                </a:tc>
                <a:tc>
                  <a:txBody>
                    <a:bodyPr/>
                    <a:lstStyle/>
                    <a:p>
                      <a:pPr algn="ctr"/>
                      <a:r>
                        <a:rPr lang="es-ES_tradnl" sz="1000" b="1" dirty="0">
                          <a:solidFill>
                            <a:schemeClr val="tx1">
                              <a:lumMod val="50000"/>
                            </a:schemeClr>
                          </a:solidFill>
                          <a:effectLst/>
                        </a:rPr>
                        <a:t>UNMSM (FIGMMG) (1980)</a:t>
                      </a:r>
                    </a:p>
                    <a:p>
                      <a:pPr algn="ctr"/>
                      <a:r>
                        <a:rPr lang="es-ES_tradnl" sz="1000" b="1" i="0" dirty="0">
                          <a:solidFill>
                            <a:schemeClr val="tx1">
                              <a:lumMod val="50000"/>
                            </a:schemeClr>
                          </a:solidFill>
                          <a:effectLst/>
                        </a:rPr>
                        <a:t>LIMA</a:t>
                      </a:r>
                      <a:endParaRPr lang="en-DE" sz="1000" b="1" i="0" dirty="0">
                        <a:solidFill>
                          <a:schemeClr val="tx1">
                            <a:lumMod val="50000"/>
                          </a:schemeClr>
                        </a:solidFill>
                      </a:endParaRPr>
                    </a:p>
                  </a:txBody>
                  <a:tcPr/>
                </a:tc>
                <a:tc>
                  <a:txBody>
                    <a:bodyPr/>
                    <a:lstStyle/>
                    <a:p>
                      <a:pPr algn="ctr"/>
                      <a:r>
                        <a:rPr lang="es-ES_tradnl" sz="1000" b="1" u="none" strike="noStrike" cap="none" spc="0" dirty="0">
                          <a:solidFill>
                            <a:schemeClr val="tx1">
                              <a:lumMod val="50000"/>
                            </a:schemeClr>
                          </a:solidFill>
                          <a:effectLst/>
                        </a:rPr>
                        <a:t>UNFV (FIGAE) </a:t>
                      </a:r>
                    </a:p>
                    <a:p>
                      <a:pPr algn="ctr"/>
                      <a:r>
                        <a:rPr lang="es-ES_tradnl" sz="1000" b="1" u="none" strike="noStrike" cap="none" spc="0" dirty="0">
                          <a:solidFill>
                            <a:schemeClr val="tx1">
                              <a:lumMod val="50000"/>
                            </a:schemeClr>
                          </a:solidFill>
                          <a:effectLst/>
                        </a:rPr>
                        <a:t>(1979) LIMA</a:t>
                      </a:r>
                      <a:endParaRPr lang="en-DE" sz="1000" b="1" dirty="0">
                        <a:solidFill>
                          <a:schemeClr val="tx1">
                            <a:lumMod val="50000"/>
                          </a:schemeClr>
                        </a:solidFill>
                      </a:endParaRPr>
                    </a:p>
                  </a:txBody>
                  <a:tcPr/>
                </a:tc>
                <a:tc>
                  <a:txBody>
                    <a:bodyPr/>
                    <a:lstStyle/>
                    <a:p>
                      <a:pPr algn="ctr"/>
                      <a:r>
                        <a:rPr lang="es-ES_tradnl" sz="1000" b="1" u="none" strike="noStrike" cap="none" spc="0" dirty="0">
                          <a:solidFill>
                            <a:schemeClr val="tx1">
                              <a:lumMod val="50000"/>
                            </a:schemeClr>
                          </a:solidFill>
                          <a:effectLst/>
                        </a:rPr>
                        <a:t>Universidad Nacional del Altiplano (UNA)</a:t>
                      </a:r>
                      <a:r>
                        <a:rPr lang="es-ES_tradnl" sz="1000" b="1" u="none" strike="noStrike" cap="none" spc="0" noProof="0" dirty="0">
                          <a:solidFill>
                            <a:schemeClr val="tx1">
                              <a:lumMod val="50000"/>
                            </a:schemeClr>
                          </a:solidFill>
                          <a:effectLst/>
                        </a:rPr>
                        <a:t> – EPITA, PUNO</a:t>
                      </a:r>
                      <a:endParaRPr lang="es-ES_tradnl" sz="1000" b="1" i="0" u="none" strike="noStrike" cap="none" spc="0" noProof="0" dirty="0">
                        <a:solidFill>
                          <a:schemeClr val="tx1">
                            <a:lumMod val="50000"/>
                          </a:schemeClr>
                        </a:solidFill>
                        <a:effectLst/>
                        <a:latin typeface="+mn-lt"/>
                        <a:ea typeface="+mn-ea"/>
                        <a:cs typeface="+mn-cs"/>
                      </a:endParaRPr>
                    </a:p>
                  </a:txBody>
                  <a:tcPr/>
                </a:tc>
                <a:extLst>
                  <a:ext uri="{0D108BD9-81ED-4DB2-BD59-A6C34878D82A}">
                    <a16:rowId xmlns:a16="http://schemas.microsoft.com/office/drawing/2014/main" val="1315829273"/>
                  </a:ext>
                </a:extLst>
              </a:tr>
              <a:tr h="791129">
                <a:tc>
                  <a:txBody>
                    <a:bodyPr/>
                    <a:lstStyle/>
                    <a:p>
                      <a:pPr marL="0" marR="0" indent="0" algn="just" defTabSz="292100">
                        <a:lnSpc>
                          <a:spcPct val="100000"/>
                        </a:lnSpc>
                        <a:spcBef>
                          <a:spcPts val="600"/>
                        </a:spcBef>
                        <a:spcAft>
                          <a:spcPts val="0"/>
                        </a:spcAft>
                        <a:buClrTx/>
                        <a:buSzTx/>
                        <a:buFontTx/>
                        <a:buNone/>
                      </a:pPr>
                      <a:r>
                        <a:rPr lang="en-DE" sz="1000" b="1" u="none" strike="noStrike" cap="none" spc="0" dirty="0">
                          <a:solidFill>
                            <a:schemeClr val="tx1">
                              <a:lumMod val="50000"/>
                            </a:schemeClr>
                          </a:solidFill>
                          <a:effectLst/>
                        </a:rPr>
                        <a:t>Título</a:t>
                      </a:r>
                      <a:endParaRPr lang="en-DE" sz="1000" b="1" i="0" u="none" strike="noStrike" cap="none" spc="0" dirty="0">
                        <a:solidFill>
                          <a:schemeClr val="tx1">
                            <a:lumMod val="50000"/>
                          </a:schemeClr>
                        </a:solidFill>
                        <a:effectLst/>
                        <a:latin typeface="+mn-lt"/>
                        <a:ea typeface="+mn-ea"/>
                        <a:cs typeface="+mn-cs"/>
                      </a:endParaRPr>
                    </a:p>
                  </a:txBody>
                  <a:tcPr marL="68580" marR="68580" marT="0" marB="0"/>
                </a:tc>
                <a:tc>
                  <a:txBody>
                    <a:bodyPr/>
                    <a:lstStyle/>
                    <a:p>
                      <a:pPr algn="l"/>
                      <a:r>
                        <a:rPr lang="es-ES_tradnl" sz="1200" dirty="0">
                          <a:solidFill>
                            <a:srgbClr val="000000"/>
                          </a:solidFill>
                          <a:latin typeface="CircularXX TT" panose="020B0504010101010104" pitchFamily="34" charset="0"/>
                          <a:ea typeface="+mn-ea"/>
                          <a:cs typeface="+mn-cs"/>
                        </a:rPr>
                        <a:t>Bachiller en Ingeniería Geográfica. </a:t>
                      </a:r>
                    </a:p>
                    <a:p>
                      <a:pPr algn="l"/>
                      <a:r>
                        <a:rPr lang="es-ES_tradnl" sz="1200" dirty="0">
                          <a:solidFill>
                            <a:srgbClr val="000000"/>
                          </a:solidFill>
                          <a:latin typeface="CircularXX TT" panose="020B0504010101010104" pitchFamily="34" charset="0"/>
                          <a:ea typeface="+mn-ea"/>
                          <a:cs typeface="+mn-cs"/>
                        </a:rPr>
                        <a:t>Título: Ingeniero Geógrafo</a:t>
                      </a:r>
                      <a:endParaRPr lang="en-DE" sz="1200" dirty="0">
                        <a:solidFill>
                          <a:srgbClr val="000000"/>
                        </a:solidFill>
                        <a:ea typeface="+mn-ea"/>
                        <a:cs typeface="+mn-cs"/>
                      </a:endParaRPr>
                    </a:p>
                  </a:txBody>
                  <a:tcPr/>
                </a:tc>
                <a:tc>
                  <a:txBody>
                    <a:bodyPr/>
                    <a:lstStyle/>
                    <a:p>
                      <a:pPr algn="l"/>
                      <a:r>
                        <a:rPr lang="es-ES_tradnl" sz="1200" dirty="0">
                          <a:solidFill>
                            <a:srgbClr val="000000"/>
                          </a:solidFill>
                          <a:latin typeface="CircularXX TT" panose="020B0504010101010104" pitchFamily="34" charset="0"/>
                          <a:ea typeface="+mn-ea"/>
                          <a:cs typeface="+mn-cs"/>
                        </a:rPr>
                        <a:t>Bachiller de Ingeniero Geógrafo. </a:t>
                      </a:r>
                    </a:p>
                    <a:p>
                      <a:pPr algn="l"/>
                      <a:r>
                        <a:rPr lang="es-ES_tradnl" sz="1200" dirty="0">
                          <a:solidFill>
                            <a:srgbClr val="000000"/>
                          </a:solidFill>
                          <a:latin typeface="CircularXX TT" panose="020B0504010101010104" pitchFamily="34" charset="0"/>
                          <a:ea typeface="+mn-ea"/>
                          <a:cs typeface="+mn-cs"/>
                        </a:rPr>
                        <a:t>Título: Ingeniero Geógrafo.</a:t>
                      </a:r>
                      <a:endParaRPr lang="en-DE" sz="1200" dirty="0">
                        <a:solidFill>
                          <a:srgbClr val="000000"/>
                        </a:solidFill>
                        <a:ea typeface="+mn-ea"/>
                        <a:cs typeface="+mn-cs"/>
                      </a:endParaRPr>
                    </a:p>
                  </a:txBody>
                  <a:tcPr/>
                </a:tc>
                <a:tc>
                  <a:txBody>
                    <a:bodyPr/>
                    <a:lstStyle/>
                    <a:p>
                      <a:pPr algn="l"/>
                      <a:r>
                        <a:rPr lang="es-ES_tradnl" sz="1200" dirty="0">
                          <a:solidFill>
                            <a:srgbClr val="000000"/>
                          </a:solidFill>
                          <a:latin typeface="CircularXX TT" panose="020B0504010101010104" pitchFamily="34" charset="0"/>
                          <a:ea typeface="+mn-ea"/>
                          <a:cs typeface="+mn-cs"/>
                        </a:rPr>
                        <a:t>Bachiller de Topografía y Agrimensura</a:t>
                      </a:r>
                    </a:p>
                    <a:p>
                      <a:pPr algn="l"/>
                      <a:r>
                        <a:rPr lang="es-ES_tradnl" sz="1200" dirty="0">
                          <a:solidFill>
                            <a:srgbClr val="000000"/>
                          </a:solidFill>
                          <a:latin typeface="CircularXX TT" panose="020B0504010101010104" pitchFamily="34" charset="0"/>
                          <a:ea typeface="+mn-ea"/>
                          <a:cs typeface="+mn-cs"/>
                        </a:rPr>
                        <a:t>Título: Ingeniero Topógrafo y Agrimensor</a:t>
                      </a:r>
                      <a:endParaRPr lang="en-DE" sz="1200" dirty="0">
                        <a:solidFill>
                          <a:srgbClr val="000000"/>
                        </a:solidFill>
                        <a:ea typeface="+mn-ea"/>
                        <a:cs typeface="+mn-cs"/>
                      </a:endParaRPr>
                    </a:p>
                  </a:txBody>
                  <a:tcPr/>
                </a:tc>
                <a:extLst>
                  <a:ext uri="{0D108BD9-81ED-4DB2-BD59-A6C34878D82A}">
                    <a16:rowId xmlns:a16="http://schemas.microsoft.com/office/drawing/2014/main" val="3605705632"/>
                  </a:ext>
                </a:extLst>
              </a:tr>
              <a:tr h="730835">
                <a:tc>
                  <a:txBody>
                    <a:bodyPr/>
                    <a:lstStyle/>
                    <a:p>
                      <a:pPr algn="just">
                        <a:spcBef>
                          <a:spcPts val="600"/>
                        </a:spcBef>
                      </a:pPr>
                      <a:r>
                        <a:rPr lang="es-ES_tradnl" sz="1000" b="1" dirty="0">
                          <a:solidFill>
                            <a:schemeClr val="tx1">
                              <a:lumMod val="50000"/>
                            </a:schemeClr>
                          </a:solidFill>
                          <a:effectLst/>
                        </a:rPr>
                        <a:t>Duración</a:t>
                      </a:r>
                      <a:endParaRPr lang="en-DE" sz="1000" b="1" dirty="0">
                        <a:solidFill>
                          <a:schemeClr val="tx1">
                            <a:lumMod val="50000"/>
                          </a:schemeClr>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spcBef>
                          <a:spcPts val="600"/>
                        </a:spcBef>
                      </a:pPr>
                      <a:r>
                        <a:rPr lang="es-ES_tradnl" sz="1200" dirty="0">
                          <a:solidFill>
                            <a:srgbClr val="000000"/>
                          </a:solidFill>
                          <a:latin typeface="CircularXX TT" panose="020B0504010101010104" pitchFamily="34" charset="0"/>
                          <a:ea typeface="+mn-ea"/>
                          <a:cs typeface="+mn-cs"/>
                        </a:rPr>
                        <a:t>10 semestres – 5 años – (Catastro y Saneamiento Físico Legal – VIII Semestre)</a:t>
                      </a:r>
                      <a:endParaRPr lang="en-DE" sz="1200" dirty="0">
                        <a:solidFill>
                          <a:srgbClr val="000000"/>
                        </a:solidFill>
                        <a:ea typeface="+mn-ea"/>
                        <a:cs typeface="+mn-cs"/>
                      </a:endParaRPr>
                    </a:p>
                  </a:txBody>
                  <a:tcPr/>
                </a:tc>
                <a:tc>
                  <a:txBody>
                    <a:bodyPr/>
                    <a:lstStyle/>
                    <a:p>
                      <a:pPr algn="l"/>
                      <a:r>
                        <a:rPr lang="es-ES_tradnl" sz="1200" dirty="0">
                          <a:solidFill>
                            <a:srgbClr val="000000"/>
                          </a:solidFill>
                          <a:latin typeface="CircularXX TT" panose="020B0504010101010104" pitchFamily="34" charset="0"/>
                          <a:ea typeface="+mn-ea"/>
                          <a:cs typeface="+mn-cs"/>
                        </a:rPr>
                        <a:t>10 semestres – 5 años </a:t>
                      </a:r>
                    </a:p>
                    <a:p>
                      <a:pPr algn="l"/>
                      <a:r>
                        <a:rPr lang="es-ES_tradnl" sz="1200" dirty="0">
                          <a:solidFill>
                            <a:srgbClr val="000000"/>
                          </a:solidFill>
                          <a:latin typeface="CircularXX TT" panose="020B0504010101010104" pitchFamily="34" charset="0"/>
                          <a:ea typeface="+mn-ea"/>
                          <a:cs typeface="+mn-cs"/>
                        </a:rPr>
                        <a:t>(Catastro – VII Semestre)</a:t>
                      </a:r>
                      <a:endParaRPr lang="en-DE" sz="1200" dirty="0">
                        <a:solidFill>
                          <a:srgbClr val="000000"/>
                        </a:solidFill>
                        <a:ea typeface="+mn-ea"/>
                        <a:cs typeface="+mn-cs"/>
                      </a:endParaRPr>
                    </a:p>
                  </a:txBody>
                  <a:tcPr/>
                </a:tc>
                <a:tc>
                  <a:txBody>
                    <a:bodyPr/>
                    <a:lstStyle/>
                    <a:p>
                      <a:pPr algn="l"/>
                      <a:r>
                        <a:rPr lang="es-ES_tradnl" sz="1200" dirty="0">
                          <a:solidFill>
                            <a:srgbClr val="000000"/>
                          </a:solidFill>
                          <a:latin typeface="CircularXX TT" panose="020B0504010101010104" pitchFamily="34" charset="0"/>
                          <a:ea typeface="+mn-ea"/>
                          <a:cs typeface="+mn-cs"/>
                        </a:rPr>
                        <a:t>10 semestres – 5 años </a:t>
                      </a:r>
                    </a:p>
                    <a:p>
                      <a:pPr algn="l"/>
                      <a:r>
                        <a:rPr lang="es-ES_tradnl" sz="1200" dirty="0">
                          <a:solidFill>
                            <a:srgbClr val="000000"/>
                          </a:solidFill>
                          <a:latin typeface="CircularXX TT" panose="020B0504010101010104" pitchFamily="34" charset="0"/>
                          <a:ea typeface="+mn-ea"/>
                          <a:cs typeface="+mn-cs"/>
                        </a:rPr>
                        <a:t>(Catastro Rural y Urbano – VII Semestre)</a:t>
                      </a:r>
                      <a:r>
                        <a:rPr lang="en-DE" sz="1200" dirty="0">
                          <a:solidFill>
                            <a:srgbClr val="000000"/>
                          </a:solidFill>
                          <a:ea typeface="+mn-ea"/>
                          <a:cs typeface="+mn-cs"/>
                        </a:rPr>
                        <a:t> </a:t>
                      </a:r>
                    </a:p>
                  </a:txBody>
                  <a:tcPr/>
                </a:tc>
                <a:extLst>
                  <a:ext uri="{0D108BD9-81ED-4DB2-BD59-A6C34878D82A}">
                    <a16:rowId xmlns:a16="http://schemas.microsoft.com/office/drawing/2014/main" val="732075159"/>
                  </a:ext>
                </a:extLst>
              </a:tr>
              <a:tr h="2549192">
                <a:tc>
                  <a:txBody>
                    <a:bodyPr/>
                    <a:lstStyle/>
                    <a:p>
                      <a:pPr algn="just">
                        <a:spcBef>
                          <a:spcPts val="600"/>
                        </a:spcBef>
                      </a:pPr>
                      <a:r>
                        <a:rPr lang="es-ES_tradnl" sz="1000" b="1" dirty="0">
                          <a:solidFill>
                            <a:schemeClr val="tx1">
                              <a:lumMod val="50000"/>
                            </a:schemeClr>
                          </a:solidFill>
                          <a:effectLst/>
                        </a:rPr>
                        <a:t>Especialidades</a:t>
                      </a:r>
                      <a:endParaRPr lang="en-DE" sz="1000" b="1" dirty="0">
                        <a:solidFill>
                          <a:schemeClr val="tx1">
                            <a:lumMod val="50000"/>
                          </a:schemeClr>
                        </a:solidFill>
                        <a:effectLst/>
                        <a:latin typeface="Arial" panose="020B0604020202020204" pitchFamily="34" charset="0"/>
                        <a:ea typeface="Times New Roman" panose="02020603050405020304" pitchFamily="18" charset="0"/>
                      </a:endParaRPr>
                    </a:p>
                  </a:txBody>
                  <a:tcPr marL="68580" marR="68580" marT="0" marB="0"/>
                </a:tc>
                <a:tc>
                  <a:txBody>
                    <a:bodyPr/>
                    <a:lstStyle/>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Saneamiento físico legal y organización del territorio</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Geomática y ordenamiento territorial y ambiental</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Fotogrametría</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Geodesia</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Cartografía</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Levantamiento Catastral</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Planificación Regional</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Sistemas de Información Geográfica</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Demarcación Territorial</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a:t>
                      </a:r>
                      <a:endParaRPr lang="en-DE" sz="1200" dirty="0">
                        <a:solidFill>
                          <a:srgbClr val="000000"/>
                        </a:solidFill>
                        <a:ea typeface="+mn-ea"/>
                        <a:cs typeface="+mn-cs"/>
                      </a:endParaRPr>
                    </a:p>
                  </a:txBody>
                  <a:tcPr/>
                </a:tc>
                <a:tc>
                  <a:txBody>
                    <a:bodyPr/>
                    <a:lstStyle/>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Ingeniería del territorio</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Levantamiento, Valuación y Mantenimiento del Catastro urbano, rural, forestal, minero y de servicios</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Modelamiento del espacio geográfico</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Técnicas Topográficas</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Geodésicas</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Procesamiento de imágenes de satélite y fotointerpretación</a:t>
                      </a:r>
                    </a:p>
                    <a:p>
                      <a:pPr marL="171450" marR="0" indent="-171450" algn="l" defTabSz="292100">
                        <a:lnSpc>
                          <a:spcPct val="100000"/>
                        </a:lnSpc>
                        <a:spcBef>
                          <a:spcPts val="0"/>
                        </a:spcBef>
                        <a:spcAft>
                          <a:spcPts val="0"/>
                        </a:spcAft>
                        <a:buClrTx/>
                        <a:buSzTx/>
                        <a:buFont typeface="Arial" panose="020B0604020202020204" pitchFamily="34" charset="0"/>
                        <a:buChar char="•"/>
                      </a:pPr>
                      <a:r>
                        <a:rPr lang="es-ES_tradnl" sz="1200" b="0" i="0" u="none" strike="noStrike" cap="none" spc="0" dirty="0">
                          <a:solidFill>
                            <a:srgbClr val="000000"/>
                          </a:solidFill>
                          <a:latin typeface="CircularXX TT" panose="020B0504010101010104" pitchFamily="34" charset="0"/>
                          <a:ea typeface="+mn-ea"/>
                          <a:cs typeface="+mn-cs"/>
                        </a:rPr>
                        <a:t>+</a:t>
                      </a:r>
                      <a:r>
                        <a:rPr lang="en-DE" sz="1200" b="0" i="0" u="none" strike="noStrike" cap="none" spc="0" dirty="0">
                          <a:solidFill>
                            <a:srgbClr val="000000"/>
                          </a:solidFill>
                          <a:ea typeface="+mn-ea"/>
                          <a:cs typeface="+mn-cs"/>
                        </a:rPr>
                        <a:t> </a:t>
                      </a:r>
                    </a:p>
                  </a:txBody>
                  <a:tcPr/>
                </a:tc>
                <a:tc>
                  <a:txBody>
                    <a:bodyPr/>
                    <a:lstStyle/>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Levantamientos topográficos</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Proceso de datos con diferentes softwares</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Estudios y levantamientos catastrales urbanos, rurales, mineros, foréstales</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Densificación de redes geodésicas </a:t>
                      </a:r>
                    </a:p>
                    <a:p>
                      <a:pPr marL="171450" indent="-171450" algn="l">
                        <a:buFont typeface="Arial" panose="020B0604020202020204" pitchFamily="34" charset="0"/>
                        <a:buChar char="•"/>
                      </a:pPr>
                      <a:r>
                        <a:rPr lang="es-ES_tradnl" sz="1200" dirty="0">
                          <a:solidFill>
                            <a:srgbClr val="000000"/>
                          </a:solidFill>
                          <a:latin typeface="CircularXX TT" panose="020B0504010101010104" pitchFamily="34" charset="0"/>
                          <a:ea typeface="+mn-ea"/>
                          <a:cs typeface="+mn-cs"/>
                        </a:rPr>
                        <a:t>Generación de puntos de control mediante satélites geodésicos.</a:t>
                      </a:r>
                      <a:r>
                        <a:rPr lang="en-DE" sz="1200" dirty="0">
                          <a:solidFill>
                            <a:srgbClr val="000000"/>
                          </a:solidFill>
                          <a:ea typeface="+mn-ea"/>
                          <a:cs typeface="+mn-cs"/>
                        </a:rPr>
                        <a:t> </a:t>
                      </a:r>
                    </a:p>
                    <a:p>
                      <a:pPr marL="171450" indent="-171450" algn="l">
                        <a:buFont typeface="Arial" panose="020B0604020202020204" pitchFamily="34" charset="0"/>
                        <a:buChar char="•"/>
                      </a:pPr>
                      <a:r>
                        <a:rPr lang="en-DE" sz="1200" dirty="0">
                          <a:solidFill>
                            <a:srgbClr val="000000"/>
                          </a:solidFill>
                          <a:ea typeface="+mn-ea"/>
                          <a:cs typeface="+mn-cs"/>
                        </a:rPr>
                        <a:t>+</a:t>
                      </a:r>
                    </a:p>
                  </a:txBody>
                  <a:tcPr/>
                </a:tc>
                <a:extLst>
                  <a:ext uri="{0D108BD9-81ED-4DB2-BD59-A6C34878D82A}">
                    <a16:rowId xmlns:a16="http://schemas.microsoft.com/office/drawing/2014/main" val="3405088163"/>
                  </a:ext>
                </a:extLst>
              </a:tr>
            </a:tbl>
          </a:graphicData>
        </a:graphic>
      </p:graphicFrame>
      <p:sp>
        <p:nvSpPr>
          <p:cNvPr id="13" name="TextBox 12">
            <a:extLst>
              <a:ext uri="{FF2B5EF4-FFF2-40B4-BE49-F238E27FC236}">
                <a16:creationId xmlns:a16="http://schemas.microsoft.com/office/drawing/2014/main" id="{BB26A4F8-F47D-6E6F-197C-7878379DB6D1}"/>
              </a:ext>
            </a:extLst>
          </p:cNvPr>
          <p:cNvSpPr txBox="1"/>
          <p:nvPr/>
        </p:nvSpPr>
        <p:spPr bwMode="auto">
          <a:xfrm>
            <a:off x="193165" y="1126921"/>
            <a:ext cx="377987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de-DE"/>
            </a:defPPr>
            <a:lvl1pPr marL="285750" marR="0" lvl="0" indent="-285750" rtl="0" eaLnBrk="0" fontAlgn="base" latinLnBrk="0" hangingPunct="0">
              <a:lnSpc>
                <a:spcPct val="100000"/>
              </a:lnSpc>
              <a:spcBef>
                <a:spcPts val="600"/>
              </a:spcBef>
              <a:spcAft>
                <a:spcPct val="0"/>
              </a:spcAft>
              <a:buClrTx/>
              <a:buSzTx/>
              <a:buFont typeface="Arial" panose="020B0604020202020204" pitchFamily="34" charset="0"/>
              <a:buChar char="•"/>
              <a:tabLst/>
              <a:defRPr sz="1500">
                <a:solidFill>
                  <a:srgbClr val="000000"/>
                </a:solidFill>
                <a:latin typeface="CircularXX TT" panose="020B0504010101010104" pitchFamily="34" charset="0"/>
              </a:defRPr>
            </a:lvl1pPr>
          </a:lstStyle>
          <a:p>
            <a:pPr lvl="1" algn="r"/>
            <a:endParaRPr lang="es-ES_tradnl" altLang="en-DE" dirty="0">
              <a:solidFill>
                <a:srgbClr val="000000"/>
              </a:solidFill>
              <a:latin typeface="CircularXX TT" panose="020B0504010101010104" pitchFamily="34" charset="0"/>
            </a:endParaRPr>
          </a:p>
          <a:p>
            <a:endParaRPr lang="es-ES_tradnl" altLang="en-DE" sz="1800" dirty="0"/>
          </a:p>
          <a:p>
            <a:pPr marL="0" indent="0">
              <a:buNone/>
            </a:pPr>
            <a:endParaRPr lang="es-ES_tradnl" altLang="en-DE" sz="1800" dirty="0"/>
          </a:p>
          <a:p>
            <a:endParaRPr lang="es-ES_tradnl" sz="1800" dirty="0"/>
          </a:p>
          <a:p>
            <a:r>
              <a:rPr lang="es-ES_tradnl" altLang="en-DE" sz="1800" dirty="0"/>
              <a:t>Existen 2 en Lima y 1 en Puno</a:t>
            </a:r>
          </a:p>
          <a:p>
            <a:r>
              <a:rPr lang="es-ES_tradnl" sz="1800" dirty="0"/>
              <a:t>Alta competencia para ingresar y pocas vacantes disponibles.</a:t>
            </a:r>
            <a:endParaRPr lang="es-ES_tradnl" altLang="en-DE" sz="1800" dirty="0"/>
          </a:p>
          <a:p>
            <a:r>
              <a:rPr lang="es-ES_tradnl" sz="1800" dirty="0"/>
              <a:t>Sólo un porcentaje se especializará en el catastro urbano. </a:t>
            </a:r>
            <a:endParaRPr lang="en-DE" sz="1800" dirty="0"/>
          </a:p>
          <a:p>
            <a:r>
              <a:rPr lang="es-ES_tradnl" sz="1800" dirty="0"/>
              <a:t>Un porcentaje menor se desplazará fuera de Lima para trabajar en oficinas municipales del catastro urbano. </a:t>
            </a:r>
            <a:endParaRPr lang="en-DE" sz="1800" dirty="0"/>
          </a:p>
          <a:p>
            <a:r>
              <a:rPr lang="es-ES_tradnl" sz="1800" dirty="0"/>
              <a:t>Desbalance de género en estudiantes y profesionales dedicados al catastro</a:t>
            </a:r>
            <a:endParaRPr lang="en-DE" sz="1800" dirty="0"/>
          </a:p>
        </p:txBody>
      </p:sp>
      <p:sp>
        <p:nvSpPr>
          <p:cNvPr id="4" name="Content">
            <a:extLst>
              <a:ext uri="{FF2B5EF4-FFF2-40B4-BE49-F238E27FC236}">
                <a16:creationId xmlns:a16="http://schemas.microsoft.com/office/drawing/2014/main" id="{AC86CD98-A759-C26F-0604-E70A2969B034}"/>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Inventario – INGENIERÍA GEOGRÁFICA</a:t>
            </a:r>
            <a:endParaRPr lang="en-DE" sz="3600" dirty="0">
              <a:solidFill>
                <a:srgbClr val="1A384E"/>
              </a:solidFill>
              <a:latin typeface="CircularXX TT"/>
            </a:endParaRPr>
          </a:p>
        </p:txBody>
      </p:sp>
      <p:grpSp>
        <p:nvGrpSpPr>
          <p:cNvPr id="3" name="Group 2">
            <a:extLst>
              <a:ext uri="{FF2B5EF4-FFF2-40B4-BE49-F238E27FC236}">
                <a16:creationId xmlns:a16="http://schemas.microsoft.com/office/drawing/2014/main" id="{86E4C576-DC8F-71F9-41A1-85CED4E8F459}"/>
              </a:ext>
            </a:extLst>
          </p:cNvPr>
          <p:cNvGrpSpPr/>
          <p:nvPr/>
        </p:nvGrpSpPr>
        <p:grpSpPr>
          <a:xfrm>
            <a:off x="3137540" y="1244930"/>
            <a:ext cx="1080120" cy="1440160"/>
            <a:chOff x="380614" y="1844824"/>
            <a:chExt cx="2479671" cy="3024330"/>
          </a:xfrm>
        </p:grpSpPr>
        <p:pic>
          <p:nvPicPr>
            <p:cNvPr id="5" name="Picture 4">
              <a:extLst>
                <a:ext uri="{FF2B5EF4-FFF2-40B4-BE49-F238E27FC236}">
                  <a16:creationId xmlns:a16="http://schemas.microsoft.com/office/drawing/2014/main" id="{DC83F6EC-B47D-68E1-D09F-217C70122D6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0614" y="1844824"/>
              <a:ext cx="2479671" cy="3024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7DB5517-CCEE-F410-691F-96EE8AD69688}"/>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foregroundMark x1="65347" y1="77570" x2="45545" y2="40187"/>
                          <a14:foregroundMark x1="45545" y1="40187" x2="29703" y2="26168"/>
                          <a14:foregroundMark x1="32673" y1="21495" x2="50495" y2="58879"/>
                          <a14:foregroundMark x1="50495" y1="58879" x2="42574" y2="55140"/>
                          <a14:foregroundMark x1="65347" y1="78505" x2="48515" y2="64486"/>
                          <a14:foregroundMark x1="54455" y1="82243" x2="36634" y2="58879"/>
                          <a14:foregroundMark x1="27723" y1="45794" x2="28713" y2="46729"/>
                          <a14:foregroundMark x1="27723" y1="44860" x2="27723" y2="45794"/>
                          <a14:foregroundMark x1="35644" y1="45794" x2="22772" y2="23364"/>
                          <a14:foregroundMark x1="60396" y1="87850" x2="43564" y2="58879"/>
                          <a14:foregroundMark x1="23762" y1="26168" x2="16832" y2="24299"/>
                          <a14:foregroundMark x1="28713" y1="28037" x2="23762" y2="26168"/>
                          <a14:foregroundMark x1="22772" y1="24299" x2="15842" y2="25234"/>
                          <a14:foregroundMark x1="36634" y1="23364" x2="22772" y2="24299"/>
                          <a14:foregroundMark x1="24752" y1="28972" x2="22772" y2="21495"/>
                          <a14:foregroundMark x1="28713" y1="45794" x2="24752" y2="29907"/>
                          <a14:foregroundMark x1="28713" y1="46729" x2="28713" y2="45794"/>
                          <a14:backgroundMark x1="93069" y1="0" x2="99010" y2="4673"/>
                          <a14:backgroundMark x1="17822" y1="10280" x2="14851" y2="4673"/>
                          <a14:backgroundMark x1="18812" y1="11215" x2="20792" y2="13084"/>
                          <a14:backgroundMark x1="73267" y1="93458" x2="76238" y2="99065"/>
                          <a14:backgroundMark x1="13861" y1="0" x2="13861" y2="3738"/>
                          <a14:backgroundMark x1="79208" y1="43925" x2="99010" y2="40187"/>
                          <a14:backgroundMark x1="79208" y1="44860" x2="83168" y2="73832"/>
                          <a14:backgroundMark x1="21782" y1="21495" x2="19802" y2="15888"/>
                          <a14:backgroundMark x1="20792" y1="15888" x2="23762" y2="20561"/>
                          <a14:backgroundMark x1="24752" y1="47664" x2="28713" y2="72897"/>
                          <a14:backgroundMark x1="26733" y1="46729" x2="21782" y2="48598"/>
                          <a14:backgroundMark x1="64356" y1="94393" x2="61386" y2="95327"/>
                          <a14:backgroundMark x1="49505" y1="92523" x2="50495" y2="99065"/>
                          <a14:backgroundMark x1="49505" y1="91589" x2="52475" y2="98131"/>
                          <a14:backgroundMark x1="25743" y1="46729" x2="25743" y2="46729"/>
                          <a14:backgroundMark x1="23762" y1="45794" x2="23762" y2="45794"/>
                        </a14:backgroundRemoval>
                      </a14:imgEffect>
                    </a14:imgLayer>
                  </a14:imgProps>
                </a:ext>
                <a:ext uri="{28A0092B-C50C-407E-A947-70E740481C1C}">
                  <a14:useLocalDpi xmlns:a14="http://schemas.microsoft.com/office/drawing/2010/main"/>
                </a:ext>
              </a:extLst>
            </a:blip>
            <a:srcRect/>
            <a:stretch/>
          </p:blipFill>
          <p:spPr bwMode="auto">
            <a:xfrm>
              <a:off x="1127448" y="3429000"/>
              <a:ext cx="516217" cy="5484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45254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14</a:t>
            </a:fld>
            <a:endParaRPr lang="de-CH"/>
          </a:p>
        </p:txBody>
      </p:sp>
      <p:sp>
        <p:nvSpPr>
          <p:cNvPr id="5" name="Content">
            <a:extLst>
              <a:ext uri="{FF2B5EF4-FFF2-40B4-BE49-F238E27FC236}">
                <a16:creationId xmlns:a16="http://schemas.microsoft.com/office/drawing/2014/main" id="{A0DC5F83-A40D-23AE-BAD0-3EBD433AF3B2}"/>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Inventario - Formación Universitaria Posgrado</a:t>
            </a:r>
            <a:endParaRPr lang="en-DE"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descr="A document with text and numbers&#10;&#10;Description automatically generated">
            <a:extLst>
              <a:ext uri="{FF2B5EF4-FFF2-40B4-BE49-F238E27FC236}">
                <a16:creationId xmlns:a16="http://schemas.microsoft.com/office/drawing/2014/main" id="{0E2597A6-B8BB-750D-46B7-CE67DFAF0D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1698" y="1002542"/>
            <a:ext cx="5620886" cy="5306778"/>
          </a:xfrm>
          <a:prstGeom prst="rect">
            <a:avLst/>
          </a:prstGeom>
        </p:spPr>
      </p:pic>
      <p:sp>
        <p:nvSpPr>
          <p:cNvPr id="9" name="TextBox 8">
            <a:extLst>
              <a:ext uri="{FF2B5EF4-FFF2-40B4-BE49-F238E27FC236}">
                <a16:creationId xmlns:a16="http://schemas.microsoft.com/office/drawing/2014/main" id="{480D08F4-E82F-587A-2486-62873F55ABE4}"/>
              </a:ext>
            </a:extLst>
          </p:cNvPr>
          <p:cNvSpPr txBox="1"/>
          <p:nvPr/>
        </p:nvSpPr>
        <p:spPr bwMode="auto">
          <a:xfrm>
            <a:off x="589062" y="1189926"/>
            <a:ext cx="435481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de-DE"/>
            </a:defPPr>
            <a:lvl1pPr marL="285750" marR="0" lvl="0" indent="-285750" rtl="0" eaLnBrk="0" fontAlgn="base" latinLnBrk="0" hangingPunct="0">
              <a:lnSpc>
                <a:spcPct val="100000"/>
              </a:lnSpc>
              <a:spcBef>
                <a:spcPts val="600"/>
              </a:spcBef>
              <a:spcAft>
                <a:spcPct val="0"/>
              </a:spcAft>
              <a:buClrTx/>
              <a:buSzTx/>
              <a:buFont typeface="Arial" panose="020B0604020202020204" pitchFamily="34" charset="0"/>
              <a:buChar char="•"/>
              <a:tabLst/>
              <a:defRPr sz="1500">
                <a:solidFill>
                  <a:srgbClr val="000000"/>
                </a:solidFill>
                <a:latin typeface="CircularXX TT" panose="020B0504010101010104" pitchFamily="34" charset="0"/>
              </a:defRPr>
            </a:lvl1pPr>
          </a:lstStyle>
          <a:p>
            <a:r>
              <a:rPr lang="es-ES_tradnl" sz="1800" dirty="0"/>
              <a:t>Se tiene ocho universidades: 1 privada y 7 públicas</a:t>
            </a:r>
          </a:p>
          <a:p>
            <a:r>
              <a:rPr lang="es-ES_tradnl" sz="1800" dirty="0"/>
              <a:t>Las Maestrías enfocan en el desarrollo y la planificación del territorio</a:t>
            </a:r>
            <a:r>
              <a:rPr lang="en-DE" sz="1800" dirty="0"/>
              <a:t>  </a:t>
            </a:r>
          </a:p>
          <a:p>
            <a:r>
              <a:rPr lang="es-ES_tradnl" sz="1800" dirty="0"/>
              <a:t>Se tiene 5 programas vinculados a la planificación y el desarrollo urbano; 4 al desarrollo territorial; y 1 en tecnologías de Información Geográfica (UNFV). </a:t>
            </a:r>
          </a:p>
          <a:p>
            <a:r>
              <a:rPr lang="es-ES_tradnl" sz="1800" dirty="0"/>
              <a:t>De estas, </a:t>
            </a:r>
            <a:r>
              <a:rPr lang="es-ES_tradnl" sz="1800" b="1" dirty="0"/>
              <a:t>9 están directamente relacionadas con el campo de acción del Uso y Aplicación del Catastro en la Planificación Territorial y Urbana, </a:t>
            </a:r>
            <a:r>
              <a:rPr lang="es-ES_tradnl" sz="1800" dirty="0"/>
              <a:t>mientras que una de ellas se centra en la </a:t>
            </a:r>
            <a:r>
              <a:rPr lang="es-ES_tradnl" sz="1800" b="1" dirty="0"/>
              <a:t>Administración del Sistema de Información Catastral </a:t>
            </a:r>
            <a:endParaRPr lang="en-DE" sz="1800" b="1" dirty="0"/>
          </a:p>
        </p:txBody>
      </p:sp>
    </p:spTree>
    <p:extLst>
      <p:ext uri="{BB962C8B-B14F-4D97-AF65-F5344CB8AC3E}">
        <p14:creationId xmlns:p14="http://schemas.microsoft.com/office/powerpoint/2010/main" val="21684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15</a:t>
            </a:fld>
            <a:endParaRPr lang="de-CH"/>
          </a:p>
        </p:txBody>
      </p:sp>
      <p:sp>
        <p:nvSpPr>
          <p:cNvPr id="5" name="Content">
            <a:extLst>
              <a:ext uri="{FF2B5EF4-FFF2-40B4-BE49-F238E27FC236}">
                <a16:creationId xmlns:a16="http://schemas.microsoft.com/office/drawing/2014/main" id="{A0DC5F83-A40D-23AE-BAD0-3EBD433AF3B2}"/>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Inventario – Formación Superior Complementaria</a:t>
            </a:r>
            <a:endParaRPr lang="en-DE"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1F28EA59-B7E8-B15B-3E5E-3B38C014977E}"/>
              </a:ext>
            </a:extLst>
          </p:cNvPr>
          <p:cNvSpPr>
            <a:spLocks noChangeArrowheads="1"/>
          </p:cNvSpPr>
          <p:nvPr/>
        </p:nvSpPr>
        <p:spPr bwMode="auto">
          <a:xfrm>
            <a:off x="397228" y="1428452"/>
            <a:ext cx="5266724"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rtl="0" eaLnBrk="0" fontAlgn="base" hangingPunct="0">
              <a:spcBef>
                <a:spcPts val="600"/>
              </a:spcBef>
              <a:buSzPct val="120000"/>
              <a:buFont typeface="Arial" panose="020B0604020202020204" pitchFamily="34" charset="0"/>
              <a:buChar char="•"/>
            </a:pPr>
            <a:r>
              <a:rPr lang="es-ES_tradnl" altLang="en-DE" dirty="0">
                <a:solidFill>
                  <a:srgbClr val="000000"/>
                </a:solidFill>
                <a:latin typeface="CircularXX TT" panose="020B0504010101010104" pitchFamily="34" charset="0"/>
              </a:rPr>
              <a:t>Existen 17 entidades, de las cuales 7 son estatales y 10 son privadas.</a:t>
            </a:r>
          </a:p>
          <a:p>
            <a:pPr marL="285750" indent="-285750" rtl="0" eaLnBrk="0" fontAlgn="base" hangingPunct="0">
              <a:spcBef>
                <a:spcPts val="600"/>
              </a:spcBef>
              <a:buSzPct val="120000"/>
              <a:buFont typeface="Arial" panose="020B0604020202020204" pitchFamily="34" charset="0"/>
              <a:buChar char="•"/>
            </a:pPr>
            <a:r>
              <a:rPr lang="es-ES_tradnl" altLang="en-DE" dirty="0">
                <a:solidFill>
                  <a:srgbClr val="000000"/>
                </a:solidFill>
                <a:latin typeface="CircularXX TT" panose="020B0504010101010104" pitchFamily="34" charset="0"/>
              </a:rPr>
              <a:t>Estas instituciones ofrecen un total de 34 programas relacionados con la temática catastral.</a:t>
            </a:r>
            <a:endParaRPr lang="es-ES_tradnl" dirty="0">
              <a:solidFill>
                <a:srgbClr val="000000"/>
              </a:solidFill>
              <a:latin typeface="CircularXX TT" panose="020B0504010101010104" pitchFamily="34" charset="0"/>
            </a:endParaRPr>
          </a:p>
          <a:p>
            <a:pPr marL="285750" indent="-285750" rtl="0" eaLnBrk="0" fontAlgn="base" hangingPunct="0">
              <a:spcBef>
                <a:spcPts val="600"/>
              </a:spcBef>
              <a:buSzPct val="120000"/>
              <a:buFont typeface="Arial" panose="020B0604020202020204" pitchFamily="34" charset="0"/>
              <a:buChar char="•"/>
            </a:pPr>
            <a:r>
              <a:rPr lang="es-ES_tradnl" altLang="en-DE" dirty="0">
                <a:solidFill>
                  <a:srgbClr val="000000"/>
                </a:solidFill>
                <a:latin typeface="CircularXX TT" panose="020B0504010101010104" pitchFamily="34" charset="0"/>
              </a:rPr>
              <a:t>Cursos diseñados para técnicos y profesionales que ya trabajan en áreas como catastro, saneamiento predial, planificación territorial y gestión de riesgos. </a:t>
            </a:r>
          </a:p>
          <a:p>
            <a:pPr marL="285750" indent="-285750" rtl="0" eaLnBrk="0" fontAlgn="base" hangingPunct="0">
              <a:spcBef>
                <a:spcPts val="600"/>
              </a:spcBef>
              <a:buSzPct val="120000"/>
              <a:buFont typeface="Arial" panose="020B0604020202020204" pitchFamily="34" charset="0"/>
              <a:buChar char="•"/>
            </a:pPr>
            <a:r>
              <a:rPr lang="es-ES_tradnl" altLang="en-DE" dirty="0">
                <a:solidFill>
                  <a:srgbClr val="000000"/>
                </a:solidFill>
                <a:latin typeface="CircularXX TT" panose="020B0504010101010104" pitchFamily="34" charset="0"/>
              </a:rPr>
              <a:t>Los participantes buscan mejorar sus habilidades y obtener certificaciones que les permitan avanzar en sus carreras, en el sector público o privado. </a:t>
            </a:r>
          </a:p>
          <a:p>
            <a:pPr marL="285750" indent="-285750" rtl="0" eaLnBrk="0" fontAlgn="base" hangingPunct="0">
              <a:spcBef>
                <a:spcPts val="600"/>
              </a:spcBef>
              <a:buSzPct val="120000"/>
              <a:buFont typeface="Arial" panose="020B0604020202020204" pitchFamily="34" charset="0"/>
              <a:buChar char="•"/>
            </a:pPr>
            <a:r>
              <a:rPr lang="es-ES_tradnl" dirty="0">
                <a:solidFill>
                  <a:srgbClr val="000000"/>
                </a:solidFill>
                <a:latin typeface="CircularXX TT" panose="020B0504010101010104" pitchFamily="34" charset="0"/>
              </a:rPr>
              <a:t>El Instituto Geográfico Nacional (</a:t>
            </a:r>
            <a:r>
              <a:rPr lang="es-ES_tradnl" dirty="0" err="1">
                <a:solidFill>
                  <a:srgbClr val="000000"/>
                </a:solidFill>
                <a:latin typeface="CircularXX TT" panose="020B0504010101010104" pitchFamily="34" charset="0"/>
              </a:rPr>
              <a:t>N°</a:t>
            </a:r>
            <a:r>
              <a:rPr lang="es-ES_tradnl" dirty="0">
                <a:solidFill>
                  <a:srgbClr val="000000"/>
                </a:solidFill>
                <a:latin typeface="CircularXX TT" panose="020B0504010101010104" pitchFamily="34" charset="0"/>
              </a:rPr>
              <a:t> 5) ofrece un Diplomado en Catastro y otro en Geomática.</a:t>
            </a:r>
            <a:endParaRPr lang="en-DE" i="1" dirty="0">
              <a:solidFill>
                <a:srgbClr val="000000"/>
              </a:solidFill>
            </a:endParaRPr>
          </a:p>
        </p:txBody>
      </p:sp>
      <p:pic>
        <p:nvPicPr>
          <p:cNvPr id="14" name="Picture 13" descr="A document with text and images&#10;&#10;Description automatically generated with medium confidence">
            <a:extLst>
              <a:ext uri="{FF2B5EF4-FFF2-40B4-BE49-F238E27FC236}">
                <a16:creationId xmlns:a16="http://schemas.microsoft.com/office/drawing/2014/main" id="{5F4F0CF3-F853-6563-3729-C3120B8A8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887" y="1068461"/>
            <a:ext cx="5781885" cy="4721076"/>
          </a:xfrm>
          <a:prstGeom prst="rect">
            <a:avLst/>
          </a:prstGeom>
        </p:spPr>
      </p:pic>
    </p:spTree>
    <p:extLst>
      <p:ext uri="{BB962C8B-B14F-4D97-AF65-F5344CB8AC3E}">
        <p14:creationId xmlns:p14="http://schemas.microsoft.com/office/powerpoint/2010/main" val="62407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5" name="Content">
            <a:extLst>
              <a:ext uri="{FF2B5EF4-FFF2-40B4-BE49-F238E27FC236}">
                <a16:creationId xmlns:a16="http://schemas.microsoft.com/office/drawing/2014/main" id="{984A84F7-7AD1-F43D-A41C-0C365026E353}"/>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3600" dirty="0">
                <a:solidFill>
                  <a:srgbClr val="1A384E"/>
                </a:solidFill>
                <a:latin typeface="CircularXX TT"/>
                <a:cs typeface="CircularXX TT"/>
              </a:rPr>
              <a:t>Criterios de Priorización y selección</a:t>
            </a:r>
            <a:endParaRPr sz="10000" dirty="0"/>
          </a:p>
        </p:txBody>
      </p:sp>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16</a:t>
            </a:fld>
            <a:endParaRPr lang="de-CH" sz="1300" b="0" i="0" u="none" strike="noStrike" cap="none" spc="0" dirty="0">
              <a:ln>
                <a:noFill/>
              </a:ln>
              <a:solidFill>
                <a:srgbClr val="3E83B2"/>
              </a:solidFill>
              <a:latin typeface="Circular Pro Book"/>
              <a:cs typeface="Circular Pro Book"/>
            </a:endParaRPr>
          </a:p>
        </p:txBody>
      </p:sp>
      <p:cxnSp>
        <p:nvCxnSpPr>
          <p:cNvPr id="3" name="Straight Connector 2">
            <a:extLst>
              <a:ext uri="{FF2B5EF4-FFF2-40B4-BE49-F238E27FC236}">
                <a16:creationId xmlns:a16="http://schemas.microsoft.com/office/drawing/2014/main" id="{A4117D39-D453-DB2F-07C1-27B1A11C8672}"/>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B73F596-06C8-D6CC-9EA3-7278A39524EB}"/>
              </a:ext>
            </a:extLst>
          </p:cNvPr>
          <p:cNvGrpSpPr/>
          <p:nvPr/>
        </p:nvGrpSpPr>
        <p:grpSpPr>
          <a:xfrm>
            <a:off x="399691" y="1031509"/>
            <a:ext cx="11476292" cy="2816156"/>
            <a:chOff x="399691" y="1031509"/>
            <a:chExt cx="11476292" cy="2816156"/>
          </a:xfrm>
        </p:grpSpPr>
        <p:sp>
          <p:nvSpPr>
            <p:cNvPr id="8" name="Rectangle 1">
              <a:extLst>
                <a:ext uri="{FF2B5EF4-FFF2-40B4-BE49-F238E27FC236}">
                  <a16:creationId xmlns:a16="http://schemas.microsoft.com/office/drawing/2014/main" id="{2360C81E-83FF-E46C-C315-AB937AFF90D4}"/>
                </a:ext>
              </a:extLst>
            </p:cNvPr>
            <p:cNvSpPr>
              <a:spLocks noChangeArrowheads="1"/>
            </p:cNvSpPr>
            <p:nvPr/>
          </p:nvSpPr>
          <p:spPr bwMode="auto">
            <a:xfrm>
              <a:off x="399691" y="1031509"/>
              <a:ext cx="5579166"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a:spcBef>
                  <a:spcPts val="300"/>
                </a:spcBef>
              </a:pPr>
              <a:r>
                <a:rPr lang="es-ES_tradnl" altLang="en-DE" sz="1800" dirty="0">
                  <a:solidFill>
                    <a:srgbClr val="000000"/>
                  </a:solidFill>
                  <a:latin typeface="CircularXX TT" panose="020B0504010101010104" pitchFamily="34" charset="0"/>
                </a:rPr>
                <a:t>Dentro de cada criterio se ha establecido una puntuación en base a una valoración de variables y dependiendo de la relevancia de cada campo</a:t>
              </a:r>
              <a:r>
                <a:rPr lang="es-ES_tradnl" altLang="en-DE" dirty="0">
                  <a:solidFill>
                    <a:srgbClr val="000000"/>
                  </a:solidFill>
                  <a:latin typeface="CircularXX TT" panose="020B0504010101010104" pitchFamily="34" charset="0"/>
                </a:rPr>
                <a:t>, considerando:</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Categoría de institución</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Carreras de pregrado que imparten</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Carreras de posgrado que imparten</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Cobertura a nivel del territorio nacional</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Curso de su malla curricular</a:t>
              </a:r>
            </a:p>
            <a:p>
              <a:pPr marL="285750" indent="-285750">
                <a:spcBef>
                  <a:spcPts val="300"/>
                </a:spcBef>
                <a:buFont typeface="Arial" panose="020B0604020202020204" pitchFamily="34" charset="0"/>
                <a:buChar char="•"/>
              </a:pPr>
              <a:r>
                <a:rPr lang="es-ES_tradnl" altLang="en-DE" dirty="0">
                  <a:solidFill>
                    <a:srgbClr val="000000"/>
                  </a:solidFill>
                  <a:latin typeface="CircularXX TT" panose="020B0504010101010104" pitchFamily="34" charset="0"/>
                </a:rPr>
                <a:t>Equipamiento con que cuentan</a:t>
              </a:r>
            </a:p>
          </p:txBody>
        </p:sp>
        <p:pic>
          <p:nvPicPr>
            <p:cNvPr id="19" name="Picture 18" descr="A white sheet with black text&#10;&#10;Description automatically generated">
              <a:extLst>
                <a:ext uri="{FF2B5EF4-FFF2-40B4-BE49-F238E27FC236}">
                  <a16:creationId xmlns:a16="http://schemas.microsoft.com/office/drawing/2014/main" id="{F0C5AD09-35DD-A9A9-16B0-C8D3F18CC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533" y="1098356"/>
              <a:ext cx="5733450" cy="2296913"/>
            </a:xfrm>
            <a:prstGeom prst="rect">
              <a:avLst/>
            </a:prstGeom>
          </p:spPr>
        </p:pic>
      </p:grpSp>
      <p:grpSp>
        <p:nvGrpSpPr>
          <p:cNvPr id="11" name="Group 10">
            <a:extLst>
              <a:ext uri="{FF2B5EF4-FFF2-40B4-BE49-F238E27FC236}">
                <a16:creationId xmlns:a16="http://schemas.microsoft.com/office/drawing/2014/main" id="{254664F8-D33E-AA1E-543F-92F552191F42}"/>
              </a:ext>
            </a:extLst>
          </p:cNvPr>
          <p:cNvGrpSpPr/>
          <p:nvPr/>
        </p:nvGrpSpPr>
        <p:grpSpPr>
          <a:xfrm>
            <a:off x="463313" y="3717032"/>
            <a:ext cx="11465335" cy="2461188"/>
            <a:chOff x="399691" y="3697430"/>
            <a:chExt cx="11465335" cy="2461188"/>
          </a:xfrm>
        </p:grpSpPr>
        <p:sp>
          <p:nvSpPr>
            <p:cNvPr id="15" name="TextBox 14">
              <a:extLst>
                <a:ext uri="{FF2B5EF4-FFF2-40B4-BE49-F238E27FC236}">
                  <a16:creationId xmlns:a16="http://schemas.microsoft.com/office/drawing/2014/main" id="{3076C2CB-EB38-A5F2-BA48-C492AADE4A3E}"/>
                </a:ext>
              </a:extLst>
            </p:cNvPr>
            <p:cNvSpPr txBox="1"/>
            <p:nvPr/>
          </p:nvSpPr>
          <p:spPr bwMode="auto">
            <a:xfrm>
              <a:off x="399691" y="4336934"/>
              <a:ext cx="5579166" cy="159274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spcBef>
                  <a:spcPts val="300"/>
                </a:spcBef>
              </a:pPr>
              <a:r>
                <a:rPr lang="es-ES_tradnl" altLang="en-DE" dirty="0">
                  <a:solidFill>
                    <a:srgbClr val="000000"/>
                  </a:solidFill>
                  <a:latin typeface="CircularXX TT" panose="020B0504010101010104" pitchFamily="34" charset="0"/>
                </a:rPr>
                <a:t>Selección de lista corta, mediante la aplicación de ciertos criterios y valuaciones. Se recomienda:</a:t>
              </a:r>
            </a:p>
            <a:p>
              <a:pPr marL="285750" indent="-285750">
                <a:spcBef>
                  <a:spcPts val="300"/>
                </a:spcBef>
                <a:buFont typeface="Wingdings" pitchFamily="2" charset="2"/>
                <a:buChar char="Ø"/>
              </a:pPr>
              <a:r>
                <a:rPr lang="es-ES_tradnl" dirty="0">
                  <a:solidFill>
                    <a:srgbClr val="000000"/>
                  </a:solidFill>
                  <a:latin typeface="CircularXX TT" panose="020B0504010101010104" pitchFamily="34" charset="0"/>
                </a:rPr>
                <a:t>Universidad Nacional Mayor de San Marcos</a:t>
              </a:r>
              <a:endParaRPr lang="en-DE" dirty="0">
                <a:solidFill>
                  <a:srgbClr val="000000"/>
                </a:solidFill>
                <a:latin typeface="CircularXX TT" panose="020B0504010101010104" pitchFamily="34" charset="0"/>
              </a:endParaRPr>
            </a:p>
            <a:p>
              <a:pPr marL="285750" indent="-285750">
                <a:spcBef>
                  <a:spcPts val="300"/>
                </a:spcBef>
                <a:buFont typeface="Wingdings" pitchFamily="2" charset="2"/>
                <a:buChar char="Ø"/>
              </a:pPr>
              <a:r>
                <a:rPr lang="es-ES_tradnl" dirty="0">
                  <a:solidFill>
                    <a:srgbClr val="000000"/>
                  </a:solidFill>
                  <a:latin typeface="CircularXX TT" panose="020B0504010101010104" pitchFamily="34" charset="0"/>
                </a:rPr>
                <a:t>Universidad Nacional Federico Villarreal</a:t>
              </a:r>
              <a:endParaRPr lang="en-DE" dirty="0">
                <a:solidFill>
                  <a:srgbClr val="000000"/>
                </a:solidFill>
                <a:latin typeface="CircularXX TT" panose="020B0504010101010104" pitchFamily="34" charset="0"/>
              </a:endParaRPr>
            </a:p>
            <a:p>
              <a:pPr marL="285750" indent="-285750">
                <a:spcBef>
                  <a:spcPts val="300"/>
                </a:spcBef>
                <a:buFont typeface="Wingdings" pitchFamily="2" charset="2"/>
                <a:buChar char="Ø"/>
              </a:pPr>
              <a:r>
                <a:rPr lang="es-ES_tradnl" dirty="0">
                  <a:solidFill>
                    <a:srgbClr val="000000"/>
                  </a:solidFill>
                  <a:latin typeface="CircularXX TT" panose="020B0504010101010104" pitchFamily="34" charset="0"/>
                </a:rPr>
                <a:t>SENCICO</a:t>
              </a:r>
            </a:p>
          </p:txBody>
        </p:sp>
        <p:pic>
          <p:nvPicPr>
            <p:cNvPr id="23" name="Picture 22" descr="A table with green and white text&#10;&#10;Description automatically generated">
              <a:extLst>
                <a:ext uri="{FF2B5EF4-FFF2-40B4-BE49-F238E27FC236}">
                  <a16:creationId xmlns:a16="http://schemas.microsoft.com/office/drawing/2014/main" id="{91658DB2-E252-B577-6A8C-96A7229D3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576" y="3697430"/>
              <a:ext cx="5733450" cy="2461188"/>
            </a:xfrm>
            <a:prstGeom prst="rect">
              <a:avLst/>
            </a:prstGeom>
          </p:spPr>
        </p:pic>
      </p:grpSp>
    </p:spTree>
    <p:extLst>
      <p:ext uri="{BB962C8B-B14F-4D97-AF65-F5344CB8AC3E}">
        <p14:creationId xmlns:p14="http://schemas.microsoft.com/office/powerpoint/2010/main" val="2003609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5" name="Content">
            <a:extLst>
              <a:ext uri="{FF2B5EF4-FFF2-40B4-BE49-F238E27FC236}">
                <a16:creationId xmlns:a16="http://schemas.microsoft.com/office/drawing/2014/main" id="{984A84F7-7AD1-F43D-A41C-0C365026E353}"/>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3600" dirty="0">
                <a:solidFill>
                  <a:srgbClr val="1A384E"/>
                </a:solidFill>
                <a:latin typeface="CircularXX TT"/>
                <a:cs typeface="CircularXX TT"/>
              </a:rPr>
              <a:t>Conclusiones y Recomendaciones</a:t>
            </a:r>
            <a:endParaRPr sz="10000" dirty="0"/>
          </a:p>
        </p:txBody>
      </p:sp>
      <p:sp>
        <p:nvSpPr>
          <p:cNvPr id="6" name="Inhaltsplatzhalter 2">
            <a:extLst>
              <a:ext uri="{FF2B5EF4-FFF2-40B4-BE49-F238E27FC236}">
                <a16:creationId xmlns:a16="http://schemas.microsoft.com/office/drawing/2014/main" id="{47236FA8-14A4-79B5-8299-13404DC32769}"/>
              </a:ext>
            </a:extLst>
          </p:cNvPr>
          <p:cNvSpPr txBox="1"/>
          <p:nvPr/>
        </p:nvSpPr>
        <p:spPr bwMode="auto">
          <a:xfrm>
            <a:off x="418809" y="1125141"/>
            <a:ext cx="11447450" cy="51464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defPPr>
              <a:defRPr lang="de-DE"/>
            </a:defPPr>
            <a:lvl1pPr marL="304800" marR="0" indent="-304800" defTabSz="1219169">
              <a:lnSpc>
                <a:spcPct val="100000"/>
              </a:lnSpc>
              <a:spcBef>
                <a:spcPts val="1200"/>
              </a:spcBef>
              <a:spcAft>
                <a:spcPts val="0"/>
              </a:spcAft>
              <a:buClr>
                <a:srgbClr val="1A384E"/>
              </a:buClr>
              <a:buSzPct val="100000"/>
              <a:buFontTx/>
              <a:buChar char="•"/>
              <a:defRPr sz="2000" b="0" i="0" u="none" strike="noStrike" cap="none" spc="0">
                <a:solidFill>
                  <a:srgbClr val="000000"/>
                </a:solidFill>
                <a:latin typeface="CircularXX TT" panose="020B0504010101010104" pitchFamily="34" charset="0"/>
                <a:ea typeface="Times New Roman" panose="02020603050405020304" pitchFamily="18" charset="0"/>
                <a:cs typeface="CircularXX TT" panose="020B0504010101010104" pitchFamily="34" charset="0"/>
              </a:defRPr>
            </a:lvl1pPr>
            <a:lvl2pPr marL="6096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2pPr>
            <a:lvl3pPr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3pPr>
            <a:lvl4pPr marL="12192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4pPr>
            <a:lvl5pPr marL="15240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5pPr>
            <a:lvl6pPr marL="18288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6pPr>
            <a:lvl7pPr marL="21336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7pPr>
            <a:lvl8pPr marL="24384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8pPr>
            <a:lvl9pPr marL="27432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9pPr>
          </a:lstStyle>
          <a:p>
            <a:r>
              <a:rPr lang="es-ES" dirty="0">
                <a:solidFill>
                  <a:schemeClr val="tx1">
                    <a:lumMod val="75000"/>
                  </a:schemeClr>
                </a:solidFill>
              </a:rPr>
              <a:t>Existencia de oferta educativa de calidad, pero </a:t>
            </a:r>
            <a:r>
              <a:rPr lang="es-ES" b="1" dirty="0">
                <a:solidFill>
                  <a:schemeClr val="tx1">
                    <a:lumMod val="75000"/>
                  </a:schemeClr>
                </a:solidFill>
              </a:rPr>
              <a:t>reducida, limitada, fragmentada, dispersa, no innovadora y desconectada</a:t>
            </a:r>
            <a:r>
              <a:rPr lang="es-ES" dirty="0">
                <a:solidFill>
                  <a:schemeClr val="tx1">
                    <a:lumMod val="75000"/>
                  </a:schemeClr>
                </a:solidFill>
              </a:rPr>
              <a:t> con la demanda y necesidades del país</a:t>
            </a:r>
          </a:p>
          <a:p>
            <a:r>
              <a:rPr lang="es-ES_tradnl" dirty="0">
                <a:solidFill>
                  <a:schemeClr val="tx1">
                    <a:lumMod val="75000"/>
                  </a:schemeClr>
                </a:solidFill>
              </a:rPr>
              <a:t>Sólo </a:t>
            </a:r>
            <a:r>
              <a:rPr lang="es-ES_tradnl" b="1" dirty="0">
                <a:solidFill>
                  <a:schemeClr val="tx1">
                    <a:lumMod val="75000"/>
                  </a:schemeClr>
                </a:solidFill>
              </a:rPr>
              <a:t>3 universidades nacionales </a:t>
            </a:r>
            <a:r>
              <a:rPr lang="es-ES_tradnl" dirty="0">
                <a:solidFill>
                  <a:schemeClr val="tx1">
                    <a:lumMod val="75000"/>
                  </a:schemeClr>
                </a:solidFill>
              </a:rPr>
              <a:t>(2 en Lima y una en Puno) enseñan las carreras de Ingeniería Geográfica y Agrimensura y sus vacantes son limitadas. </a:t>
            </a:r>
          </a:p>
          <a:p>
            <a:r>
              <a:rPr lang="es-ES_tradnl" b="1" dirty="0">
                <a:solidFill>
                  <a:schemeClr val="tx1">
                    <a:lumMod val="75000"/>
                  </a:schemeClr>
                </a:solidFill>
              </a:rPr>
              <a:t>Reducido número</a:t>
            </a:r>
            <a:r>
              <a:rPr lang="es-ES_tradnl" dirty="0">
                <a:solidFill>
                  <a:schemeClr val="tx1">
                    <a:lumMod val="75000"/>
                  </a:schemeClr>
                </a:solidFill>
              </a:rPr>
              <a:t> de estudiantes y profesionales </a:t>
            </a:r>
            <a:r>
              <a:rPr lang="es-ES_tradnl" b="1" dirty="0">
                <a:solidFill>
                  <a:schemeClr val="tx1">
                    <a:lumMod val="75000"/>
                  </a:schemeClr>
                </a:solidFill>
              </a:rPr>
              <a:t>graduados </a:t>
            </a:r>
            <a:r>
              <a:rPr lang="es-ES_tradnl" dirty="0">
                <a:solidFill>
                  <a:schemeClr val="tx1">
                    <a:lumMod val="75000"/>
                  </a:schemeClr>
                </a:solidFill>
              </a:rPr>
              <a:t>y enfocados en temas </a:t>
            </a:r>
            <a:r>
              <a:rPr lang="es-ES_tradnl" b="1" dirty="0">
                <a:solidFill>
                  <a:schemeClr val="tx1">
                    <a:lumMod val="75000"/>
                  </a:schemeClr>
                </a:solidFill>
              </a:rPr>
              <a:t>catastrales</a:t>
            </a:r>
            <a:r>
              <a:rPr lang="es-ES_tradnl" dirty="0">
                <a:solidFill>
                  <a:schemeClr val="tx1">
                    <a:lumMod val="75000"/>
                  </a:schemeClr>
                </a:solidFill>
              </a:rPr>
              <a:t> genera </a:t>
            </a:r>
            <a:r>
              <a:rPr lang="es-ES_tradnl" b="1" dirty="0">
                <a:solidFill>
                  <a:schemeClr val="tx1">
                    <a:lumMod val="75000"/>
                  </a:schemeClr>
                </a:solidFill>
              </a:rPr>
              <a:t>desbalance </a:t>
            </a:r>
            <a:r>
              <a:rPr lang="es-ES_tradnl" dirty="0">
                <a:solidFill>
                  <a:schemeClr val="tx1">
                    <a:lumMod val="75000"/>
                  </a:schemeClr>
                </a:solidFill>
              </a:rPr>
              <a:t>para cubrir las necesidades del país considerando los </a:t>
            </a:r>
            <a:r>
              <a:rPr lang="es-ES_tradnl" b="1" dirty="0">
                <a:solidFill>
                  <a:schemeClr val="tx1">
                    <a:lumMod val="75000"/>
                  </a:schemeClr>
                </a:solidFill>
              </a:rPr>
              <a:t>campos de acción </a:t>
            </a:r>
            <a:r>
              <a:rPr lang="es-ES_tradnl" dirty="0">
                <a:solidFill>
                  <a:schemeClr val="tx1">
                    <a:lumMod val="75000"/>
                  </a:schemeClr>
                </a:solidFill>
              </a:rPr>
              <a:t>del catastro </a:t>
            </a:r>
          </a:p>
          <a:p>
            <a:pPr marL="0" indent="0">
              <a:spcBef>
                <a:spcPts val="600"/>
              </a:spcBef>
              <a:buNone/>
            </a:pPr>
            <a:endParaRPr lang="es-ES_tradnl" dirty="0">
              <a:solidFill>
                <a:schemeClr val="tx1">
                  <a:lumMod val="75000"/>
                </a:schemeClr>
              </a:solidFill>
            </a:endParaRPr>
          </a:p>
          <a:p>
            <a:pPr marL="0" indent="0">
              <a:spcBef>
                <a:spcPts val="600"/>
              </a:spcBef>
              <a:buNone/>
            </a:pPr>
            <a:r>
              <a:rPr lang="es-ES_tradnl" dirty="0">
                <a:solidFill>
                  <a:schemeClr val="tx1">
                    <a:lumMod val="75000"/>
                  </a:schemeClr>
                </a:solidFill>
              </a:rPr>
              <a:t>Por ello, hay cinco elementos identificados que deberían abordarse: </a:t>
            </a:r>
          </a:p>
          <a:p>
            <a:pPr lvl="1">
              <a:spcBef>
                <a:spcPts val="600"/>
              </a:spcBef>
              <a:buFont typeface="Symbol" panose="05050102010706020507" pitchFamily="18" charset="2"/>
              <a:buChar char="-"/>
            </a:pPr>
            <a:r>
              <a:rPr lang="es-ES_tradnl" sz="2000" dirty="0">
                <a:solidFill>
                  <a:schemeClr val="tx1">
                    <a:lumMod val="75000"/>
                  </a:schemeClr>
                </a:solidFill>
                <a:latin typeface="CircularXX TT" panose="020B0504010101010104" pitchFamily="34" charset="0"/>
              </a:rPr>
              <a:t>el </a:t>
            </a:r>
            <a:r>
              <a:rPr lang="es-ES_tradnl" sz="2000" b="1" dirty="0">
                <a:solidFill>
                  <a:schemeClr val="tx1">
                    <a:lumMod val="75000"/>
                  </a:schemeClr>
                </a:solidFill>
                <a:latin typeface="CircularXX TT" panose="020B0504010101010104" pitchFamily="34" charset="0"/>
              </a:rPr>
              <a:t>acceso </a:t>
            </a:r>
            <a:r>
              <a:rPr lang="es-ES_tradnl" sz="2000" dirty="0">
                <a:solidFill>
                  <a:schemeClr val="tx1">
                    <a:lumMod val="75000"/>
                  </a:schemeClr>
                </a:solidFill>
                <a:latin typeface="CircularXX TT" panose="020B0504010101010104" pitchFamily="34" charset="0"/>
              </a:rPr>
              <a:t>a la educación catastral a nivel superior;</a:t>
            </a:r>
            <a:r>
              <a:rPr lang="en-DE" sz="2000" dirty="0">
                <a:solidFill>
                  <a:schemeClr val="tx1">
                    <a:lumMod val="75000"/>
                  </a:schemeClr>
                </a:solidFill>
              </a:rPr>
              <a:t> </a:t>
            </a:r>
          </a:p>
          <a:p>
            <a:pPr lvl="1">
              <a:spcBef>
                <a:spcPts val="600"/>
              </a:spcBef>
              <a:buFont typeface="Symbol" panose="05050102010706020507" pitchFamily="18" charset="2"/>
              <a:buChar char="-"/>
            </a:pPr>
            <a:r>
              <a:rPr lang="es-ES_tradnl" sz="2000" dirty="0">
                <a:solidFill>
                  <a:schemeClr val="tx1">
                    <a:lumMod val="75000"/>
                  </a:schemeClr>
                </a:solidFill>
                <a:latin typeface="CircularXX TT" panose="020B0504010101010104" pitchFamily="34" charset="0"/>
              </a:rPr>
              <a:t>la </a:t>
            </a:r>
            <a:r>
              <a:rPr lang="es-ES_tradnl" sz="2000" b="1" dirty="0">
                <a:solidFill>
                  <a:schemeClr val="tx1">
                    <a:lumMod val="75000"/>
                  </a:schemeClr>
                </a:solidFill>
                <a:latin typeface="CircularXX TT" panose="020B0504010101010104" pitchFamily="34" charset="0"/>
              </a:rPr>
              <a:t>formación integral </a:t>
            </a:r>
            <a:r>
              <a:rPr lang="es-ES_tradnl" sz="2000" dirty="0">
                <a:solidFill>
                  <a:schemeClr val="tx1">
                    <a:lumMod val="75000"/>
                  </a:schemeClr>
                </a:solidFill>
                <a:latin typeface="CircularXX TT" panose="020B0504010101010104" pitchFamily="34" charset="0"/>
              </a:rPr>
              <a:t>catastral (incluye el proceso formativo, el desempeño de los docentes y la gestión y soporte institucional); </a:t>
            </a:r>
          </a:p>
          <a:p>
            <a:pPr lvl="1">
              <a:spcBef>
                <a:spcPts val="600"/>
              </a:spcBef>
              <a:buFont typeface="Symbol" panose="05050102010706020507" pitchFamily="18" charset="2"/>
              <a:buChar char="-"/>
            </a:pPr>
            <a:r>
              <a:rPr lang="es-ES_tradnl" sz="2000" dirty="0">
                <a:solidFill>
                  <a:schemeClr val="tx1">
                    <a:lumMod val="75000"/>
                  </a:schemeClr>
                </a:solidFill>
                <a:latin typeface="CircularXX TT" panose="020B0504010101010104" pitchFamily="34" charset="0"/>
              </a:rPr>
              <a:t>la </a:t>
            </a:r>
            <a:r>
              <a:rPr lang="es-ES_tradnl" sz="2000" b="1" dirty="0">
                <a:solidFill>
                  <a:schemeClr val="tx1">
                    <a:lumMod val="75000"/>
                  </a:schemeClr>
                </a:solidFill>
                <a:latin typeface="CircularXX TT" panose="020B0504010101010104" pitchFamily="34" charset="0"/>
              </a:rPr>
              <a:t>gobernanza del sistema educativo catastral</a:t>
            </a:r>
            <a:r>
              <a:rPr lang="es-ES_tradnl" sz="2000" dirty="0">
                <a:solidFill>
                  <a:schemeClr val="tx1">
                    <a:lumMod val="75000"/>
                  </a:schemeClr>
                </a:solidFill>
                <a:latin typeface="CircularXX TT" panose="020B0504010101010104" pitchFamily="34" charset="0"/>
              </a:rPr>
              <a:t> (calidad y fomento de la excelencia); </a:t>
            </a:r>
          </a:p>
          <a:p>
            <a:pPr lvl="1">
              <a:spcBef>
                <a:spcPts val="600"/>
              </a:spcBef>
              <a:buFont typeface="Symbol" panose="05050102010706020507" pitchFamily="18" charset="2"/>
              <a:buChar char="-"/>
            </a:pPr>
            <a:r>
              <a:rPr lang="es-ES_tradnl" sz="2000" dirty="0">
                <a:solidFill>
                  <a:schemeClr val="tx1">
                    <a:lumMod val="75000"/>
                  </a:schemeClr>
                </a:solidFill>
                <a:latin typeface="CircularXX TT" panose="020B0504010101010104" pitchFamily="34" charset="0"/>
              </a:rPr>
              <a:t>los </a:t>
            </a:r>
            <a:r>
              <a:rPr lang="es-ES_tradnl" sz="2000" b="1" dirty="0">
                <a:solidFill>
                  <a:schemeClr val="tx1">
                    <a:lumMod val="75000"/>
                  </a:schemeClr>
                </a:solidFill>
                <a:latin typeface="CircularXX TT" panose="020B0504010101010104" pitchFamily="34" charset="0"/>
              </a:rPr>
              <a:t>recursos</a:t>
            </a:r>
            <a:r>
              <a:rPr lang="es-ES_tradnl" sz="2000" dirty="0">
                <a:solidFill>
                  <a:schemeClr val="tx1">
                    <a:lumMod val="75000"/>
                  </a:schemeClr>
                </a:solidFill>
                <a:latin typeface="CircularXX TT" panose="020B0504010101010104" pitchFamily="34" charset="0"/>
              </a:rPr>
              <a:t> para la mejora de la calidad y desarrollo de la investigación e innovación en el catastro </a:t>
            </a:r>
          </a:p>
          <a:p>
            <a:pPr lvl="1">
              <a:spcBef>
                <a:spcPts val="600"/>
              </a:spcBef>
              <a:buFont typeface="Symbol" panose="05050102010706020507" pitchFamily="18" charset="2"/>
              <a:buChar char="-"/>
            </a:pPr>
            <a:r>
              <a:rPr lang="es-ES_tradnl" sz="2000" dirty="0">
                <a:solidFill>
                  <a:schemeClr val="tx1">
                    <a:lumMod val="75000"/>
                  </a:schemeClr>
                </a:solidFill>
                <a:latin typeface="CircularXX TT" panose="020B0504010101010104" pitchFamily="34" charset="0"/>
              </a:rPr>
              <a:t>la </a:t>
            </a:r>
            <a:r>
              <a:rPr lang="es-ES_tradnl" sz="2000" b="1" dirty="0">
                <a:solidFill>
                  <a:schemeClr val="tx1">
                    <a:lumMod val="75000"/>
                  </a:schemeClr>
                </a:solidFill>
                <a:latin typeface="CircularXX TT" panose="020B0504010101010104" pitchFamily="34" charset="0"/>
              </a:rPr>
              <a:t>interacción </a:t>
            </a:r>
            <a:r>
              <a:rPr lang="es-ES_tradnl" sz="2000" dirty="0">
                <a:solidFill>
                  <a:schemeClr val="tx1">
                    <a:lumMod val="75000"/>
                  </a:schemeClr>
                </a:solidFill>
                <a:latin typeface="CircularXX TT" panose="020B0504010101010104" pitchFamily="34" charset="0"/>
              </a:rPr>
              <a:t>entre la academia, los hacedores de datos y los usuarios institucionales claves.</a:t>
            </a:r>
            <a:endParaRPr lang="es-ES" sz="2000" dirty="0">
              <a:solidFill>
                <a:schemeClr val="tx1">
                  <a:lumMod val="75000"/>
                </a:schemeClr>
              </a:solidFill>
              <a:latin typeface="CircularXX TT" panose="020B0504010101010104" pitchFamily="34" charset="0"/>
            </a:endParaRPr>
          </a:p>
        </p:txBody>
      </p:sp>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17</a:t>
            </a:fld>
            <a:endParaRPr lang="de-CH" sz="1300" b="0" i="0" u="none" strike="noStrike" cap="none" spc="0" dirty="0">
              <a:ln>
                <a:noFill/>
              </a:ln>
              <a:solidFill>
                <a:srgbClr val="3E83B2"/>
              </a:solidFill>
              <a:latin typeface="Circular Pro Book"/>
              <a:cs typeface="Circular Pro Book"/>
            </a:endParaRPr>
          </a:p>
        </p:txBody>
      </p:sp>
      <p:cxnSp>
        <p:nvCxnSpPr>
          <p:cNvPr id="3" name="Straight Connector 2">
            <a:extLst>
              <a:ext uri="{FF2B5EF4-FFF2-40B4-BE49-F238E27FC236}">
                <a16:creationId xmlns:a16="http://schemas.microsoft.com/office/drawing/2014/main" id="{9A8466D8-272A-E27E-C0E7-504C1544D7F6}"/>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532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blinds(horizontal)">
                                      <p:cBhvr>
                                        <p:cTn id="10" dur="500"/>
                                        <p:tgtEl>
                                          <p:spTgt spid="6">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blinds(horizontal)">
                                      <p:cBhvr>
                                        <p:cTn id="13" dur="500"/>
                                        <p:tgtEl>
                                          <p:spTgt spid="6">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blinds(horizontal)">
                                      <p:cBhvr>
                                        <p:cTn id="16" dur="500"/>
                                        <p:tgtEl>
                                          <p:spTgt spid="6">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blinds(horizontal)">
                                      <p:cBhvr>
                                        <p:cTn id="19" dur="500"/>
                                        <p:tgtEl>
                                          <p:spTgt spid="6">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blinds(horizontal)">
                                      <p:cBhvr>
                                        <p:cTn id="2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18</a:t>
            </a:fld>
            <a:endParaRPr lang="de-CH"/>
          </a:p>
        </p:txBody>
      </p:sp>
      <p:sp>
        <p:nvSpPr>
          <p:cNvPr id="3" name="Content">
            <a:extLst>
              <a:ext uri="{FF2B5EF4-FFF2-40B4-BE49-F238E27FC236}">
                <a16:creationId xmlns:a16="http://schemas.microsoft.com/office/drawing/2014/main" id="{02ADBFA3-A8E0-47C7-8540-97CCFAE67CFB}"/>
              </a:ext>
            </a:extLst>
          </p:cNvPr>
          <p:cNvSpPr txBox="1"/>
          <p:nvPr/>
        </p:nvSpPr>
        <p:spPr bwMode="auto">
          <a:xfrm>
            <a:off x="407368" y="280022"/>
            <a:ext cx="11447451" cy="666849"/>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4000" dirty="0">
                <a:solidFill>
                  <a:srgbClr val="1A384E"/>
                </a:solidFill>
                <a:latin typeface="CircularXX TT"/>
              </a:rPr>
              <a:t>El Asociacionismo con estas instituciones busca:</a:t>
            </a:r>
            <a:endParaRPr sz="4000" dirty="0"/>
          </a:p>
        </p:txBody>
      </p:sp>
      <p:cxnSp>
        <p:nvCxnSpPr>
          <p:cNvPr id="19" name="Straight Connector 18">
            <a:extLst>
              <a:ext uri="{FF2B5EF4-FFF2-40B4-BE49-F238E27FC236}">
                <a16:creationId xmlns:a16="http://schemas.microsoft.com/office/drawing/2014/main" id="{CA71E1FD-142F-F09B-522A-9F745A366149}"/>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087C7F-1BF1-278D-661D-36B8D15DFB1C}"/>
              </a:ext>
            </a:extLst>
          </p:cNvPr>
          <p:cNvSpPr txBox="1"/>
          <p:nvPr/>
        </p:nvSpPr>
        <p:spPr bwMode="auto">
          <a:xfrm>
            <a:off x="186915" y="1575569"/>
            <a:ext cx="11818169" cy="40136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defPPr>
              <a:defRPr lang="de-DE"/>
            </a:defPPr>
            <a:lvl1pPr marL="304800" marR="0" indent="-304800" defTabSz="1219169">
              <a:lnSpc>
                <a:spcPct val="100000"/>
              </a:lnSpc>
              <a:spcBef>
                <a:spcPts val="1200"/>
              </a:spcBef>
              <a:spcAft>
                <a:spcPts val="0"/>
              </a:spcAft>
              <a:buClr>
                <a:srgbClr val="1A384E"/>
              </a:buClr>
              <a:buSzPct val="100000"/>
              <a:buFontTx/>
              <a:buChar char="•"/>
              <a:defRPr sz="2000" b="0" i="0" u="none" strike="noStrike" cap="none" spc="0">
                <a:solidFill>
                  <a:srgbClr val="000000"/>
                </a:solidFill>
                <a:latin typeface="CircularXX TT" panose="020B0504010101010104" pitchFamily="34" charset="0"/>
                <a:ea typeface="Times New Roman" panose="02020603050405020304" pitchFamily="18" charset="0"/>
                <a:cs typeface="CircularXX TT" panose="020B0504010101010104" pitchFamily="34" charset="0"/>
              </a:defRPr>
            </a:lvl1pPr>
            <a:lvl2pPr marL="6096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2pPr>
            <a:lvl3pPr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3pPr>
            <a:lvl4pPr marL="12192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4pPr>
            <a:lvl5pPr marL="15240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5pPr>
            <a:lvl6pPr marL="18288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6pPr>
            <a:lvl7pPr marL="21336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7pPr>
            <a:lvl8pPr marL="24384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8pPr>
            <a:lvl9pPr marL="2743200" marR="0" indent="-304800" defTabSz="1219169">
              <a:lnSpc>
                <a:spcPct val="90000"/>
              </a:lnSpc>
              <a:spcBef>
                <a:spcPts val="2250"/>
              </a:spcBef>
              <a:spcAft>
                <a:spcPts val="0"/>
              </a:spcAft>
              <a:buClrTx/>
              <a:buSzPct val="123000"/>
              <a:buFontTx/>
              <a:buChar char="•"/>
              <a:defRPr sz="2400" b="0" i="0" u="none" strike="noStrike" cap="none" spc="0">
                <a:solidFill>
                  <a:srgbClr val="000000"/>
                </a:solidFill>
              </a:defRPr>
            </a:lvl9pPr>
          </a:lstStyle>
          <a:p>
            <a:pPr marL="360363" lvl="1" indent="-360363">
              <a:spcBef>
                <a:spcPts val="800"/>
              </a:spcBef>
              <a:buSzPct val="100000"/>
            </a:pPr>
            <a:r>
              <a:rPr lang="es-ES_tradnl" sz="2000" dirty="0">
                <a:latin typeface="CircularXX TT" panose="020B0504010101010104" pitchFamily="34" charset="0"/>
              </a:rPr>
              <a:t>Apoyar y fortalecer el </a:t>
            </a:r>
            <a:r>
              <a:rPr lang="es-ES_tradnl" sz="2200" b="1" dirty="0">
                <a:latin typeface="CircularXX TT" panose="020B0504010101010104" pitchFamily="34" charset="0"/>
              </a:rPr>
              <a:t>capital humano </a:t>
            </a:r>
            <a:r>
              <a:rPr lang="es-ES_tradnl" sz="2000" dirty="0">
                <a:latin typeface="CircularXX TT" panose="020B0504010101010104" pitchFamily="34" charset="0"/>
              </a:rPr>
              <a:t>relacionado al catastro.</a:t>
            </a:r>
            <a:endParaRPr lang="en-DE" sz="2000" dirty="0"/>
          </a:p>
          <a:p>
            <a:pPr marL="360363" lvl="1" indent="-360363">
              <a:spcBef>
                <a:spcPts val="800"/>
              </a:spcBef>
              <a:buSzPct val="100000"/>
            </a:pPr>
            <a:r>
              <a:rPr lang="es-ES_tradnl" sz="2000" dirty="0">
                <a:latin typeface="CircularXX TT" panose="020B0504010101010104" pitchFamily="34" charset="0"/>
              </a:rPr>
              <a:t>Aumentar la </a:t>
            </a:r>
            <a:r>
              <a:rPr lang="es-ES_tradnl" sz="2200" b="1" dirty="0">
                <a:latin typeface="CircularXX TT" panose="020B0504010101010104" pitchFamily="34" charset="0"/>
              </a:rPr>
              <a:t>oferta educativa </a:t>
            </a:r>
            <a:r>
              <a:rPr lang="es-ES_tradnl" sz="2000" dirty="0">
                <a:latin typeface="CircularXX TT" panose="020B0504010101010104" pitchFamily="34" charset="0"/>
              </a:rPr>
              <a:t>existente a nivel técnico, pre-grado, posgrado y formación complementaria.</a:t>
            </a:r>
            <a:endParaRPr lang="en-DE" sz="2000" dirty="0"/>
          </a:p>
          <a:p>
            <a:pPr marL="360363" lvl="1" indent="-360363">
              <a:spcBef>
                <a:spcPts val="800"/>
              </a:spcBef>
              <a:buSzPct val="100000"/>
            </a:pPr>
            <a:r>
              <a:rPr lang="es-ES_tradnl" sz="2000" dirty="0">
                <a:latin typeface="CircularXX TT" panose="020B0504010101010104" pitchFamily="34" charset="0"/>
              </a:rPr>
              <a:t>Satisfacer progresivamente la demanda en la educación de los </a:t>
            </a:r>
            <a:r>
              <a:rPr lang="es-ES_tradnl" sz="2200" b="1" dirty="0">
                <a:latin typeface="CircularXX TT" panose="020B0504010101010104" pitchFamily="34" charset="0"/>
              </a:rPr>
              <a:t>campos de acción del catastro.</a:t>
            </a:r>
            <a:r>
              <a:rPr lang="es-ES_tradnl" sz="2200" dirty="0">
                <a:latin typeface="CircularXX TT" panose="020B0504010101010104" pitchFamily="34" charset="0"/>
              </a:rPr>
              <a:t> </a:t>
            </a:r>
            <a:endParaRPr lang="en-DE" sz="2200" dirty="0"/>
          </a:p>
          <a:p>
            <a:pPr marL="360363" lvl="1" indent="-360363">
              <a:spcBef>
                <a:spcPts val="800"/>
              </a:spcBef>
              <a:buSzPct val="100000"/>
            </a:pPr>
            <a:r>
              <a:rPr lang="es-ES_tradnl" sz="2000" dirty="0">
                <a:latin typeface="CircularXX TT" panose="020B0504010101010104" pitchFamily="34" charset="0"/>
              </a:rPr>
              <a:t>Apoyar la </a:t>
            </a:r>
            <a:r>
              <a:rPr lang="es-ES_tradnl" sz="2200" b="1" dirty="0">
                <a:latin typeface="CircularXX TT" panose="020B0504010101010104" pitchFamily="34" charset="0"/>
              </a:rPr>
              <a:t>armonización y coherencia </a:t>
            </a:r>
            <a:r>
              <a:rPr lang="es-ES_tradnl" sz="2000" dirty="0">
                <a:latin typeface="CircularXX TT" panose="020B0504010101010104" pitchFamily="34" charset="0"/>
              </a:rPr>
              <a:t>de los programas de estudio.</a:t>
            </a:r>
            <a:endParaRPr lang="en-DE" sz="2000" dirty="0"/>
          </a:p>
          <a:p>
            <a:pPr marL="360363" lvl="1" indent="-360363">
              <a:spcBef>
                <a:spcPts val="800"/>
              </a:spcBef>
              <a:buSzPct val="100000"/>
            </a:pPr>
            <a:r>
              <a:rPr lang="es-ES_tradnl" sz="2000" dirty="0">
                <a:latin typeface="CircularXX TT" panose="020B0504010101010104" pitchFamily="34" charset="0"/>
              </a:rPr>
              <a:t>Buscar la </a:t>
            </a:r>
            <a:r>
              <a:rPr lang="es-ES_tradnl" sz="2200" b="1" dirty="0">
                <a:latin typeface="CircularXX TT" panose="020B0504010101010104" pitchFamily="34" charset="0"/>
              </a:rPr>
              <a:t>calidad</a:t>
            </a:r>
            <a:r>
              <a:rPr lang="es-ES_tradnl" sz="2000" b="1" dirty="0">
                <a:latin typeface="CircularXX TT" panose="020B0504010101010104" pitchFamily="34" charset="0"/>
              </a:rPr>
              <a:t> </a:t>
            </a:r>
            <a:r>
              <a:rPr lang="es-ES_tradnl" sz="2000" dirty="0">
                <a:latin typeface="CircularXX TT" panose="020B0504010101010104" pitchFamily="34" charset="0"/>
              </a:rPr>
              <a:t>en la </a:t>
            </a:r>
            <a:r>
              <a:rPr lang="es-ES_tradnl" sz="2200" b="1" dirty="0">
                <a:latin typeface="CircularXX TT" panose="020B0504010101010104" pitchFamily="34" charset="0"/>
              </a:rPr>
              <a:t>educación catastral.  </a:t>
            </a:r>
            <a:endParaRPr lang="en-DE" sz="2200" b="1" dirty="0"/>
          </a:p>
          <a:p>
            <a:pPr marL="360363" lvl="1" indent="-360363">
              <a:spcBef>
                <a:spcPts val="800"/>
              </a:spcBef>
              <a:buSzPct val="100000"/>
            </a:pPr>
            <a:r>
              <a:rPr lang="es-ES_tradnl" sz="2000" dirty="0">
                <a:latin typeface="CircularXX TT" panose="020B0504010101010104" pitchFamily="34" charset="0"/>
              </a:rPr>
              <a:t>Apoyar la </a:t>
            </a:r>
            <a:r>
              <a:rPr lang="es-ES_tradnl" sz="2200" b="1" dirty="0">
                <a:latin typeface="CircularXX TT" panose="020B0504010101010104" pitchFamily="34" charset="0"/>
              </a:rPr>
              <a:t>excelencia</a:t>
            </a:r>
            <a:r>
              <a:rPr lang="es-ES_tradnl" sz="2000" b="1" dirty="0">
                <a:latin typeface="CircularXX TT" panose="020B0504010101010104" pitchFamily="34" charset="0"/>
              </a:rPr>
              <a:t> </a:t>
            </a:r>
            <a:r>
              <a:rPr lang="es-ES_tradnl" sz="2000" dirty="0">
                <a:latin typeface="CircularXX TT" panose="020B0504010101010104" pitchFamily="34" charset="0"/>
              </a:rPr>
              <a:t>en el </a:t>
            </a:r>
            <a:r>
              <a:rPr lang="es-ES_tradnl" sz="2200" b="1" dirty="0">
                <a:latin typeface="CircularXX TT" panose="020B0504010101010104" pitchFamily="34" charset="0"/>
              </a:rPr>
              <a:t>cuerpo docente. </a:t>
            </a:r>
            <a:endParaRPr lang="en-DE" sz="2200" b="1" dirty="0"/>
          </a:p>
          <a:p>
            <a:pPr marL="360363" lvl="1" indent="-360363">
              <a:spcBef>
                <a:spcPts val="800"/>
              </a:spcBef>
              <a:buSzPct val="100000"/>
            </a:pPr>
            <a:r>
              <a:rPr lang="es-ES_tradnl" sz="2000" dirty="0">
                <a:latin typeface="CircularXX TT" panose="020B0504010101010104" pitchFamily="34" charset="0"/>
              </a:rPr>
              <a:t>Incrementar la </a:t>
            </a:r>
            <a:r>
              <a:rPr lang="es-ES_tradnl" sz="2200" b="1" dirty="0">
                <a:latin typeface="CircularXX TT" panose="020B0504010101010104" pitchFamily="34" charset="0"/>
              </a:rPr>
              <a:t>innovación y tecnología </a:t>
            </a:r>
            <a:r>
              <a:rPr lang="es-ES_tradnl" sz="2000" dirty="0">
                <a:latin typeface="CircularXX TT" panose="020B0504010101010104" pitchFamily="34" charset="0"/>
              </a:rPr>
              <a:t>en la educación catastral.</a:t>
            </a:r>
            <a:endParaRPr lang="en-DE" sz="2000" dirty="0"/>
          </a:p>
          <a:p>
            <a:pPr marL="360363" lvl="1" indent="-360363">
              <a:spcBef>
                <a:spcPts val="800"/>
              </a:spcBef>
              <a:buSzPct val="100000"/>
            </a:pPr>
            <a:r>
              <a:rPr lang="es-ES_tradnl" sz="2000" dirty="0">
                <a:latin typeface="CircularXX TT" panose="020B0504010101010104" pitchFamily="34" charset="0"/>
              </a:rPr>
              <a:t>Promover las prácticas pre-profesionales e </a:t>
            </a:r>
            <a:r>
              <a:rPr lang="es-ES_tradnl" sz="2200" b="1" dirty="0">
                <a:latin typeface="CircularXX TT" panose="020B0504010101010104" pitchFamily="34" charset="0"/>
              </a:rPr>
              <a:t>incursión en el mercado laboral.</a:t>
            </a:r>
          </a:p>
          <a:p>
            <a:pPr marL="360363" lvl="1" indent="-360363">
              <a:spcBef>
                <a:spcPts val="800"/>
              </a:spcBef>
              <a:buSzPct val="100000"/>
            </a:pPr>
            <a:r>
              <a:rPr lang="es-ES_tradnl" sz="2000" dirty="0">
                <a:latin typeface="CircularXX TT" panose="020B0504010101010104" pitchFamily="34" charset="0"/>
              </a:rPr>
              <a:t>Apoyar al </a:t>
            </a:r>
            <a:r>
              <a:rPr lang="es-ES_tradnl" sz="2200" b="1" dirty="0">
                <a:latin typeface="CircularXX TT" panose="020B0504010101010104" pitchFamily="34" charset="0"/>
              </a:rPr>
              <a:t>desarrollo humano, social y económico</a:t>
            </a:r>
            <a:r>
              <a:rPr lang="es-ES_tradnl" sz="2000" dirty="0">
                <a:latin typeface="CircularXX TT" panose="020B0504010101010104" pitchFamily="34" charset="0"/>
              </a:rPr>
              <a:t> del país.</a:t>
            </a:r>
            <a:endParaRPr lang="en-DE" sz="2000" dirty="0"/>
          </a:p>
        </p:txBody>
      </p:sp>
    </p:spTree>
    <p:extLst>
      <p:ext uri="{BB962C8B-B14F-4D97-AF65-F5344CB8AC3E}">
        <p14:creationId xmlns:p14="http://schemas.microsoft.com/office/powerpoint/2010/main" val="194440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5" name="Content">
            <a:extLst>
              <a:ext uri="{FF2B5EF4-FFF2-40B4-BE49-F238E27FC236}">
                <a16:creationId xmlns:a16="http://schemas.microsoft.com/office/drawing/2014/main" id="{984A84F7-7AD1-F43D-A41C-0C365026E353}"/>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_tradnl" sz="3600" dirty="0">
                <a:solidFill>
                  <a:srgbClr val="1A384E"/>
                </a:solidFill>
                <a:latin typeface="CircularXX TT"/>
              </a:rPr>
              <a:t>Avances y próximos pasos</a:t>
            </a:r>
            <a:endParaRPr lang="es-ES_tradnl" sz="10000" dirty="0"/>
          </a:p>
        </p:txBody>
      </p:sp>
      <p:sp>
        <p:nvSpPr>
          <p:cNvPr id="6" name="Inhaltsplatzhalter 2">
            <a:extLst>
              <a:ext uri="{FF2B5EF4-FFF2-40B4-BE49-F238E27FC236}">
                <a16:creationId xmlns:a16="http://schemas.microsoft.com/office/drawing/2014/main" id="{47236FA8-14A4-79B5-8299-13404DC32769}"/>
              </a:ext>
            </a:extLst>
          </p:cNvPr>
          <p:cNvSpPr txBox="1"/>
          <p:nvPr/>
        </p:nvSpPr>
        <p:spPr bwMode="auto">
          <a:xfrm>
            <a:off x="346590" y="1051569"/>
            <a:ext cx="11294026" cy="51845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a:lnSpc>
                <a:spcPct val="100000"/>
              </a:lnSpc>
              <a:spcBef>
                <a:spcPts val="1200"/>
              </a:spcBef>
              <a:buClr>
                <a:srgbClr val="1A384E"/>
              </a:buClr>
              <a:buSzPct val="100000"/>
              <a:defRPr/>
            </a:pPr>
            <a:r>
              <a:rPr lang="es-ES" sz="2000" dirty="0">
                <a:latin typeface="CircularXX TT" panose="020B0504010101010104" pitchFamily="34" charset="0"/>
                <a:ea typeface="Times New Roman" panose="02020603050405020304" pitchFamily="18" charset="0"/>
                <a:cs typeface="CircularXX TT" panose="020B0504010101010104" pitchFamily="34" charset="0"/>
              </a:rPr>
              <a:t>La Universidad de Ciencias Aplicadas del Noroeste de Suiza (FHNW), mediante el Instituto Geomático, liderado por el Prof. Dante Salvini, apoyará el asociacionismo a través del consorcio SAM.</a:t>
            </a:r>
          </a:p>
          <a:p>
            <a:pPr>
              <a:lnSpc>
                <a:spcPct val="100000"/>
              </a:lnSpc>
              <a:spcBef>
                <a:spcPts val="1200"/>
              </a:spcBef>
              <a:buClr>
                <a:srgbClr val="1A384E"/>
              </a:buClr>
              <a:buSzPct val="100000"/>
              <a:defRPr/>
            </a:pPr>
            <a:r>
              <a:rPr lang="es-ES" sz="2000" dirty="0">
                <a:latin typeface="CircularXX TT" panose="020B0504010101010104" pitchFamily="34" charset="0"/>
                <a:ea typeface="Times New Roman" panose="02020603050405020304" pitchFamily="18" charset="0"/>
                <a:cs typeface="CircularXX TT" panose="020B0504010101010104" pitchFamily="34" charset="0"/>
              </a:rPr>
              <a:t>Se han realizado reuniones iniciales con instituciones peruanas priorizadas - Universidad Nacional Mayor de San Marcos (UNMSM), Universidad Nacional Federico Villareal (UNFV) y SENCICO -, los cuales manifestación interés de comenzar el proceso. </a:t>
            </a:r>
          </a:p>
          <a:p>
            <a:pPr>
              <a:lnSpc>
                <a:spcPct val="100000"/>
              </a:lnSpc>
              <a:spcBef>
                <a:spcPts val="1200"/>
              </a:spcBef>
              <a:buClr>
                <a:srgbClr val="1A384E"/>
              </a:buClr>
              <a:buSzPct val="100000"/>
              <a:defRPr/>
            </a:pPr>
            <a:r>
              <a:rPr lang="es-ES" sz="2000" dirty="0">
                <a:latin typeface="CircularXX TT" panose="020B0504010101010104" pitchFamily="34" charset="0"/>
                <a:ea typeface="Times New Roman" panose="02020603050405020304" pitchFamily="18" charset="0"/>
                <a:cs typeface="CircularXX TT" panose="020B0504010101010104" pitchFamily="34" charset="0"/>
              </a:rPr>
              <a:t>Se han tenido también presentaciones en Perú entre las tres instituciones peruanas y la Universidad de Ciencias Aplicadas del Noroeste de Suiza (FHNW) y se han iniciado conversaciones para elaborar </a:t>
            </a:r>
            <a:r>
              <a:rPr lang="es-ES" sz="2000" dirty="0">
                <a:latin typeface="CircularXX TT" panose="020B0504010101010104" pitchFamily="34" charset="0"/>
              </a:rPr>
              <a:t>un marco de cooperación definido entre instituciones (Memorándum de Entendimiento/</a:t>
            </a:r>
            <a:r>
              <a:rPr lang="es-ES" sz="2000" dirty="0" err="1">
                <a:latin typeface="CircularXX TT" panose="020B0504010101010104" pitchFamily="34" charset="0"/>
              </a:rPr>
              <a:t>MoU</a:t>
            </a:r>
            <a:r>
              <a:rPr lang="es-ES" sz="2000" dirty="0">
                <a:latin typeface="CircularXX TT" panose="020B0504010101010104" pitchFamily="34" charset="0"/>
              </a:rPr>
              <a:t>).</a:t>
            </a:r>
          </a:p>
          <a:p>
            <a:pPr>
              <a:lnSpc>
                <a:spcPct val="100000"/>
              </a:lnSpc>
              <a:spcBef>
                <a:spcPts val="1200"/>
              </a:spcBef>
              <a:buClr>
                <a:srgbClr val="1A384E"/>
              </a:buClr>
              <a:buSzPct val="100000"/>
              <a:defRPr/>
            </a:pPr>
            <a:r>
              <a:rPr lang="es-ES" sz="2000" dirty="0">
                <a:latin typeface="CircularXX TT" panose="020B0504010101010104" pitchFamily="34" charset="0"/>
              </a:rPr>
              <a:t>En Lima, se han llevado a cabo sesiones de trabajo y talleres presenciales en abril, incluyendo al Prof. Dante Salvini (FHNW), y representantes de cada una de las instituciones peruanas, para identificar acciones específicas de cooperación.</a:t>
            </a:r>
          </a:p>
          <a:p>
            <a:pPr>
              <a:lnSpc>
                <a:spcPct val="100000"/>
              </a:lnSpc>
              <a:spcBef>
                <a:spcPts val="1200"/>
              </a:spcBef>
              <a:buClr>
                <a:srgbClr val="1A384E"/>
              </a:buClr>
              <a:buSzPct val="100000"/>
              <a:defRPr/>
            </a:pPr>
            <a:r>
              <a:rPr lang="es-ES" sz="2000" dirty="0">
                <a:latin typeface="CircularXX TT" panose="020B0504010101010104" pitchFamily="34" charset="0"/>
              </a:rPr>
              <a:t>Se busca formalizar los acuerdos de cooperación donde sea posible definir siguientes pasos.</a:t>
            </a:r>
          </a:p>
          <a:p>
            <a:pPr>
              <a:lnSpc>
                <a:spcPct val="100000"/>
              </a:lnSpc>
              <a:spcBef>
                <a:spcPts val="1200"/>
              </a:spcBef>
              <a:buClr>
                <a:srgbClr val="1A384E"/>
              </a:buClr>
              <a:buSzPct val="100000"/>
              <a:defRPr/>
            </a:pPr>
            <a:r>
              <a:rPr lang="es-ES" sz="2000" dirty="0">
                <a:latin typeface="CircularXX TT" panose="020B0504010101010104" pitchFamily="34" charset="0"/>
              </a:rPr>
              <a:t>Considerando la relevancia académica y prestigio (inter)nacional de la PUCP y la UNI, se continuará explorando opciones de asociacionismo en una segunda fase.</a:t>
            </a:r>
          </a:p>
          <a:p>
            <a:pPr>
              <a:lnSpc>
                <a:spcPct val="100000"/>
              </a:lnSpc>
              <a:spcBef>
                <a:spcPts val="1200"/>
              </a:spcBef>
              <a:buClr>
                <a:srgbClr val="1A384E"/>
              </a:buClr>
              <a:buSzPct val="100000"/>
              <a:defRPr/>
            </a:pPr>
            <a:endParaRPr lang="es-ES" dirty="0">
              <a:latin typeface="CircularXX TT" panose="020B0504010101010104" pitchFamily="34" charset="0"/>
              <a:ea typeface="Times New Roman" panose="02020603050405020304" pitchFamily="18" charset="0"/>
              <a:cs typeface="CircularXX TT" panose="020B0504010101010104" pitchFamily="34" charset="0"/>
            </a:endParaRPr>
          </a:p>
        </p:txBody>
      </p:sp>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19</a:t>
            </a:fld>
            <a:endParaRPr lang="de-CH" sz="1300" b="0" i="0" u="none" strike="noStrike" cap="none" spc="0" dirty="0">
              <a:ln>
                <a:noFill/>
              </a:ln>
              <a:solidFill>
                <a:srgbClr val="3E83B2"/>
              </a:solidFill>
              <a:latin typeface="Circular Pro Book"/>
              <a:cs typeface="Circular Pro Book"/>
            </a:endParaRPr>
          </a:p>
        </p:txBody>
      </p:sp>
      <p:cxnSp>
        <p:nvCxnSpPr>
          <p:cNvPr id="3" name="Straight Connector 2">
            <a:extLst>
              <a:ext uri="{FF2B5EF4-FFF2-40B4-BE49-F238E27FC236}">
                <a16:creationId xmlns:a16="http://schemas.microsoft.com/office/drawing/2014/main" id="{9A8466D8-272A-E27E-C0E7-504C1544D7F6}"/>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905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Content"/>
          <p:cNvSpPr txBox="1"/>
          <p:nvPr/>
        </p:nvSpPr>
        <p:spPr bwMode="auto">
          <a:xfrm>
            <a:off x="418808" y="280022"/>
            <a:ext cx="11447451" cy="666849"/>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4000" dirty="0">
                <a:solidFill>
                  <a:srgbClr val="1A384E"/>
                </a:solidFill>
                <a:latin typeface="CircularXX TT"/>
                <a:cs typeface="CircularXX TT"/>
              </a:rPr>
              <a:t>¿Que es SAM y cuál es su alcance?</a:t>
            </a:r>
            <a:endParaRPr dirty="0"/>
          </a:p>
        </p:txBody>
      </p:sp>
      <p:sp>
        <p:nvSpPr>
          <p:cNvPr id="6" name="Inhaltsplatzhalter 2"/>
          <p:cNvSpPr txBox="1"/>
          <p:nvPr/>
        </p:nvSpPr>
        <p:spPr bwMode="auto">
          <a:xfrm>
            <a:off x="418808" y="1700808"/>
            <a:ext cx="11293815" cy="3672408"/>
          </a:xfrm>
          <a:prstGeom prst="rect">
            <a:avLst/>
          </a:prstGeom>
        </p:spPr>
        <p:txBody>
          <a:bodyPr>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a:lnSpc>
                <a:spcPct val="100000"/>
              </a:lnSpc>
              <a:spcBef>
                <a:spcPts val="2400"/>
              </a:spcBef>
              <a:buClr>
                <a:srgbClr val="1A384E"/>
              </a:buClr>
              <a:buSzPct val="100000"/>
              <a:defRPr/>
            </a:pPr>
            <a:r>
              <a:rPr lang="es-ES" dirty="0">
                <a:latin typeface="CircularXX TT" panose="020B0504010101010104" pitchFamily="34" charset="0"/>
                <a:cs typeface="CircularXX TT" panose="020B0504010101010104" pitchFamily="34" charset="0"/>
              </a:rPr>
              <a:t>Es un </a:t>
            </a:r>
            <a:r>
              <a:rPr lang="es-ES" b="1" dirty="0">
                <a:latin typeface="CircularXX TT" panose="020B0504010101010104" pitchFamily="34" charset="0"/>
                <a:cs typeface="CircularXX TT" panose="020B0504010101010104" pitchFamily="34" charset="0"/>
              </a:rPr>
              <a:t>acompañamiento técnico a proyectos cofinanciados por SECO</a:t>
            </a:r>
            <a:r>
              <a:rPr lang="es-ES" dirty="0">
                <a:latin typeface="CircularXX TT" panose="020B0504010101010104" pitchFamily="34" charset="0"/>
                <a:cs typeface="CircularXX TT" panose="020B0504010101010104" pitchFamily="34" charset="0"/>
              </a:rPr>
              <a:t>, donde el Proyecto de “Fortalecimiento de los Catastros Urbanos para la Gobernanza Urbana en el Perú”, es uno de ellos.</a:t>
            </a:r>
            <a:endParaRPr lang="es-ES" dirty="0">
              <a:latin typeface="CircularXX TT" panose="020B0504010101010104" pitchFamily="34" charset="0"/>
              <a:ea typeface="Times New Roman" panose="02020603050405020304" pitchFamily="18" charset="0"/>
              <a:cs typeface="CircularXX TT" panose="020B0504010101010104" pitchFamily="34" charset="0"/>
            </a:endParaRPr>
          </a:p>
          <a:p>
            <a:pPr>
              <a:lnSpc>
                <a:spcPct val="100000"/>
              </a:lnSpc>
              <a:spcBef>
                <a:spcPts val="2400"/>
              </a:spcBef>
              <a:buClr>
                <a:srgbClr val="1A384E"/>
              </a:buClr>
              <a:buSzPct val="100000"/>
              <a:defRPr/>
            </a:pPr>
            <a:r>
              <a:rPr lang="es-ES" dirty="0">
                <a:effectLst/>
                <a:latin typeface="CircularXX TT" panose="020B0504010101010104" pitchFamily="34" charset="0"/>
                <a:ea typeface="Times New Roman" panose="02020603050405020304" pitchFamily="18" charset="0"/>
                <a:cs typeface="CircularXX TT" panose="020B0504010101010104" pitchFamily="34" charset="0"/>
              </a:rPr>
              <a:t>Es un </a:t>
            </a:r>
            <a:r>
              <a:rPr lang="es-ES" b="1" dirty="0">
                <a:effectLst/>
                <a:latin typeface="CircularXX TT" panose="020B0504010101010104" pitchFamily="34" charset="0"/>
                <a:ea typeface="Times New Roman" panose="02020603050405020304" pitchFamily="18" charset="0"/>
                <a:cs typeface="CircularXX TT" panose="020B0504010101010104" pitchFamily="34" charset="0"/>
              </a:rPr>
              <a:t>apoyo a través de medidas complementarias de asistencia técnica </a:t>
            </a:r>
            <a:r>
              <a:rPr lang="es-ES" dirty="0">
                <a:effectLst/>
                <a:latin typeface="CircularXX TT" panose="020B0504010101010104" pitchFamily="34" charset="0"/>
                <a:ea typeface="Times New Roman" panose="02020603050405020304" pitchFamily="18" charset="0"/>
                <a:cs typeface="CircularXX TT" panose="020B0504010101010104" pitchFamily="34" charset="0"/>
              </a:rPr>
              <a:t>que contribuyen a los objetivos de los proyectos y crean </a:t>
            </a:r>
            <a:r>
              <a:rPr lang="es-ES" b="1" dirty="0">
                <a:effectLst/>
                <a:latin typeface="CircularXX TT" panose="020B0504010101010104" pitchFamily="34" charset="0"/>
                <a:ea typeface="Times New Roman" panose="02020603050405020304" pitchFamily="18" charset="0"/>
                <a:cs typeface="CircularXX TT" panose="020B0504010101010104" pitchFamily="34" charset="0"/>
              </a:rPr>
              <a:t>valor agregado</a:t>
            </a:r>
            <a:r>
              <a:rPr lang="es-ES" dirty="0">
                <a:effectLst/>
                <a:latin typeface="CircularXX TT" panose="020B0504010101010104" pitchFamily="34" charset="0"/>
                <a:ea typeface="Times New Roman" panose="02020603050405020304" pitchFamily="18" charset="0"/>
                <a:cs typeface="CircularXX TT" panose="020B0504010101010104" pitchFamily="34" charset="0"/>
              </a:rPr>
              <a:t>, aportando con la experiencia de Suiza en el ámbito de catastro.</a:t>
            </a:r>
            <a:endParaRPr lang="es-ES" dirty="0">
              <a:latin typeface="CircularXX TT" panose="020B0504010101010104" pitchFamily="34" charset="0"/>
              <a:ea typeface="Times New Roman" panose="02020603050405020304" pitchFamily="18" charset="0"/>
              <a:cs typeface="CircularXX TT" panose="020B0504010101010104" pitchFamily="34" charset="0"/>
            </a:endParaRPr>
          </a:p>
          <a:p>
            <a:pPr>
              <a:lnSpc>
                <a:spcPct val="100000"/>
              </a:lnSpc>
              <a:spcBef>
                <a:spcPts val="2400"/>
              </a:spcBef>
              <a:buClr>
                <a:srgbClr val="1A384E"/>
              </a:buClr>
              <a:buSzPct val="100000"/>
              <a:defRPr/>
            </a:pPr>
            <a:r>
              <a:rPr lang="es-ES" dirty="0">
                <a:latin typeface="CircularXX TT" panose="020B0504010101010104" pitchFamily="34" charset="0"/>
                <a:ea typeface="Times New Roman" panose="02020603050405020304" pitchFamily="18" charset="0"/>
                <a:cs typeface="CircularXX TT" panose="020B0504010101010104" pitchFamily="34" charset="0"/>
              </a:rPr>
              <a:t>Estas medidas tienen </a:t>
            </a:r>
            <a:r>
              <a:rPr lang="es-ES" dirty="0">
                <a:effectLst/>
                <a:latin typeface="CircularXX TT" panose="020B0504010101010104" pitchFamily="34" charset="0"/>
                <a:ea typeface="Times New Roman" panose="02020603050405020304" pitchFamily="18" charset="0"/>
                <a:cs typeface="CircularXX TT" panose="020B0504010101010104" pitchFamily="34" charset="0"/>
              </a:rPr>
              <a:t>el </a:t>
            </a:r>
            <a:r>
              <a:rPr lang="es-ES" b="1" dirty="0">
                <a:effectLst/>
                <a:latin typeface="CircularXX TT" panose="020B0504010101010104" pitchFamily="34" charset="0"/>
                <a:ea typeface="Times New Roman" panose="02020603050405020304" pitchFamily="18" charset="0"/>
                <a:cs typeface="CircularXX TT" panose="020B0504010101010104" pitchFamily="34" charset="0"/>
              </a:rPr>
              <a:t>enfoque principal en el fortalecimiento de las capacidades</a:t>
            </a:r>
            <a:r>
              <a:rPr lang="es-ES" dirty="0">
                <a:effectLst/>
                <a:latin typeface="CircularXX TT" panose="020B0504010101010104" pitchFamily="34" charset="0"/>
                <a:ea typeface="Times New Roman" panose="02020603050405020304" pitchFamily="18" charset="0"/>
                <a:cs typeface="CircularXX TT" panose="020B0504010101010104" pitchFamily="34" charset="0"/>
              </a:rPr>
              <a:t> de los beneficiarios directos de los proyectos.</a:t>
            </a:r>
            <a:endParaRPr lang="en-US" dirty="0">
              <a:latin typeface="CircularXX TT" panose="020B0504010101010104" pitchFamily="34" charset="0"/>
              <a:cs typeface="CircularXX TT" panose="020B0504010101010104" pitchFamily="34" charset="0"/>
            </a:endParaRPr>
          </a:p>
        </p:txBody>
      </p:sp>
      <p:sp>
        <p:nvSpPr>
          <p:cNvPr id="2" name="Foliennummernplatzhalter 1">
            <a:extLst>
              <a:ext uri="{FF2B5EF4-FFF2-40B4-BE49-F238E27FC236}">
                <a16:creationId xmlns:a16="http://schemas.microsoft.com/office/drawing/2014/main" id="{FAE62BFB-792E-6BC3-4D55-09916C17A4D0}"/>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2</a:t>
            </a:fld>
            <a:endParaRPr lang="de-CH" sz="1300" b="0" i="0" u="none" strike="noStrike" cap="none" spc="0" dirty="0">
              <a:ln>
                <a:noFill/>
              </a:ln>
              <a:solidFill>
                <a:srgbClr val="3E83B2"/>
              </a:solidFill>
              <a:latin typeface="Circular Pro Book"/>
              <a:cs typeface="Circular Pro Book"/>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Ein Bild, das Himmel, draußen, Stadt, Tag enthält.&#10;&#10;Automatisch generierte Beschreibung"/>
          <p:cNvPicPr>
            <a:picLocks noChangeAspect="1"/>
          </p:cNvPicPr>
          <p:nvPr/>
        </p:nvPicPr>
        <p:blipFill>
          <a:blip r:embed="rId3" cstate="screen">
            <a:duotone>
              <a:prstClr val="black"/>
              <a:srgbClr val="3E83B2">
                <a:tint val="45000"/>
                <a:satMod val="400000"/>
              </a:srgbClr>
            </a:duotone>
            <a:extLst>
              <a:ext uri="{28A0092B-C50C-407E-A947-70E740481C1C}">
                <a14:useLocalDpi xmlns:a14="http://schemas.microsoft.com/office/drawing/2010/main"/>
              </a:ext>
            </a:extLst>
          </a:blip>
          <a:srcRect/>
          <a:stretch/>
        </p:blipFill>
        <p:spPr bwMode="auto">
          <a:xfrm>
            <a:off x="0" y="0"/>
            <a:ext cx="12192000" cy="6857999"/>
          </a:xfrm>
          <a:prstGeom prst="rect">
            <a:avLst/>
          </a:prstGeom>
        </p:spPr>
      </p:pic>
      <p:sp>
        <p:nvSpPr>
          <p:cNvPr id="5" name="Rechteck 4"/>
          <p:cNvSpPr/>
          <p:nvPr/>
        </p:nvSpPr>
        <p:spPr bwMode="auto">
          <a:xfrm>
            <a:off x="0" y="0"/>
            <a:ext cx="12192000" cy="1256145"/>
          </a:xfrm>
          <a:prstGeom prst="rect">
            <a:avLst/>
          </a:prstGeom>
          <a:solidFill>
            <a:schemeClr val="bg1"/>
          </a:solidFill>
          <a:ln w="12700" cap="flat">
            <a:solidFill>
              <a:srgbClr val="FFFFFF"/>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a typeface="Helvetica Neue Medium"/>
              <a:cs typeface="Helvetica Neue Medium"/>
            </a:endParaRPr>
          </a:p>
        </p:txBody>
      </p:sp>
      <p:sp>
        <p:nvSpPr>
          <p:cNvPr id="147" name="Lorenz Jenni, Ohio, 24.12.2020"/>
          <p:cNvSpPr txBox="1"/>
          <p:nvPr/>
        </p:nvSpPr>
        <p:spPr bwMode="auto">
          <a:xfrm>
            <a:off x="717980" y="2325454"/>
            <a:ext cx="10429323" cy="3621504"/>
          </a:xfrm>
          <a:prstGeom prst="rect">
            <a:avLst/>
          </a:prstGeom>
          <a:noFill/>
          <a:ln w="12700">
            <a:miter lim="400000"/>
          </a:ln>
        </p:spPr>
        <p:txBody>
          <a:bodyPr wrap="square" lIns="25400" tIns="25400" rIns="25400" bIns="25400" anchor="ctr">
            <a:spAutoFit/>
          </a:bodyPr>
          <a:lstStyle>
            <a:lvl1pPr algn="l">
              <a:defRPr sz="6100" b="1">
                <a:solidFill>
                  <a:srgbClr val="FFFFFF"/>
                </a:solidFill>
                <a:latin typeface="Circular Pro Book"/>
                <a:ea typeface="Circular Pro Book"/>
                <a:cs typeface="Circular Pro Book"/>
              </a:defRPr>
            </a:lvl1pPr>
          </a:lstStyle>
          <a:p>
            <a:pPr marL="0" marR="0" lvl="0" indent="0" algn="l" defTabSz="1219169">
              <a:lnSpc>
                <a:spcPct val="100000"/>
              </a:lnSpc>
              <a:spcBef>
                <a:spcPts val="0"/>
              </a:spcBef>
              <a:spcAft>
                <a:spcPts val="0"/>
              </a:spcAft>
              <a:buClrTx/>
              <a:buSzTx/>
              <a:buFontTx/>
              <a:buNone/>
              <a:defRPr/>
            </a:pPr>
            <a:endParaRPr lang="de-CH" sz="4000" b="1" i="0" u="none" strike="noStrike" cap="none" spc="0" dirty="0">
              <a:ln>
                <a:noFill/>
              </a:ln>
              <a:solidFill>
                <a:srgbClr val="FFFFFF"/>
              </a:solidFill>
              <a:latin typeface="CircularXX TT"/>
              <a:cs typeface="Circular Pro Book"/>
            </a:endParaRPr>
          </a:p>
          <a:p>
            <a:pPr defTabSz="1219169">
              <a:defRPr/>
            </a:pPr>
            <a:endParaRPr lang="es-ES" sz="5400" b="0" i="0" u="none" strike="noStrike" cap="none" spc="0" dirty="0">
              <a:ln>
                <a:noFill/>
              </a:ln>
              <a:solidFill>
                <a:srgbClr val="FFFFFF"/>
              </a:solidFill>
              <a:latin typeface="CircularXX TT"/>
              <a:cs typeface="CircularXX TT"/>
            </a:endParaRPr>
          </a:p>
          <a:p>
            <a:pPr defTabSz="1219169">
              <a:defRPr/>
            </a:pPr>
            <a:r>
              <a:rPr lang="es-ES" sz="2800" b="0" i="0" u="none" strike="noStrike" cap="none" spc="0" dirty="0">
                <a:ln>
                  <a:noFill/>
                </a:ln>
                <a:solidFill>
                  <a:srgbClr val="FFFFFF"/>
                </a:solidFill>
                <a:latin typeface="CircularXX TT"/>
                <a:cs typeface="CircularXX TT"/>
              </a:rPr>
              <a:t>Presentación Medida complementaria 2.2 – </a:t>
            </a:r>
          </a:p>
          <a:p>
            <a:pPr defTabSz="1219169">
              <a:defRPr/>
            </a:pPr>
            <a:r>
              <a:rPr lang="es-ES" sz="2800" i="0" u="none" strike="noStrike" cap="none" spc="0" dirty="0">
                <a:ln>
                  <a:noFill/>
                </a:ln>
                <a:solidFill>
                  <a:srgbClr val="FFFFFF"/>
                </a:solidFill>
                <a:latin typeface="CircularXX TT"/>
                <a:cs typeface="CircularXX TT"/>
              </a:rPr>
              <a:t>Fortalecer el marco de asociacionismo entre entidades educativas peruanas y suizas</a:t>
            </a:r>
          </a:p>
          <a:p>
            <a:pPr marL="0" marR="0" lvl="0" indent="0" algn="l" defTabSz="1219169">
              <a:lnSpc>
                <a:spcPct val="100000"/>
              </a:lnSpc>
              <a:spcBef>
                <a:spcPts val="0"/>
              </a:spcBef>
              <a:spcAft>
                <a:spcPts val="0"/>
              </a:spcAft>
              <a:buClrTx/>
              <a:buSzTx/>
              <a:buFontTx/>
              <a:buNone/>
              <a:defRPr/>
            </a:pPr>
            <a:endParaRPr sz="5400" b="1" i="0" u="none" strike="noStrike" cap="none" spc="0" dirty="0">
              <a:ln>
                <a:noFill/>
              </a:ln>
              <a:solidFill>
                <a:srgbClr val="FFFFFF"/>
              </a:solidFill>
              <a:latin typeface="CircularXX TT"/>
              <a:cs typeface="CircularXX TT"/>
            </a:endParaRPr>
          </a:p>
        </p:txBody>
      </p:sp>
      <p:sp>
        <p:nvSpPr>
          <p:cNvPr id="148" name="Länzscape of northern countries"/>
          <p:cNvSpPr txBox="1"/>
          <p:nvPr/>
        </p:nvSpPr>
        <p:spPr bwMode="auto">
          <a:xfrm>
            <a:off x="710338" y="2204864"/>
            <a:ext cx="11074293" cy="1036181"/>
          </a:xfrm>
          <a:prstGeom prst="rect">
            <a:avLst/>
          </a:prstGeom>
          <a:ln w="12700">
            <a:miter lim="400000"/>
          </a:ln>
        </p:spPr>
        <p:txBody>
          <a:bodyPr wrap="square" lIns="25400" tIns="25400" rIns="25400" bIns="25400" anchor="b">
            <a:spAutoFit/>
          </a:bodyPr>
          <a:lstStyle>
            <a:lvl1pPr algn="l">
              <a:defRPr sz="10500" b="1">
                <a:solidFill>
                  <a:srgbClr val="FFFFFF"/>
                </a:solidFill>
                <a:latin typeface="Circular Pro Book"/>
                <a:ea typeface="Circular Pro Book"/>
                <a:cs typeface="Circular Pro Book"/>
              </a:defRPr>
            </a:lvl1pPr>
          </a:lstStyle>
          <a:p>
            <a:pPr marL="0" marR="0" lvl="0" indent="0" algn="l" defTabSz="1219169"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dirty="0">
                <a:ln>
                  <a:noFill/>
                </a:ln>
                <a:solidFill>
                  <a:srgbClr val="FFFFFF"/>
                </a:solidFill>
                <a:effectLst/>
                <a:uLnTx/>
                <a:uFillTx/>
                <a:latin typeface="CircularXX TT"/>
                <a:cs typeface="Circular Pro Book"/>
              </a:rPr>
              <a:t>«Consulting Services for Swiss Accompanying Measures (SAM) in SECO Cadastre Projects»</a:t>
            </a:r>
          </a:p>
        </p:txBody>
      </p:sp>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a:off x="106218" y="219551"/>
            <a:ext cx="3548191" cy="728861"/>
          </a:xfrm>
          <a:prstGeom prst="rect">
            <a:avLst/>
          </a:prstGeom>
        </p:spPr>
      </p:pic>
      <p:pic>
        <p:nvPicPr>
          <p:cNvPr id="11" name="Grafik 10"/>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4153489" y="259870"/>
            <a:ext cx="730244" cy="849121"/>
          </a:xfrm>
          <a:prstGeom prst="rect">
            <a:avLst/>
          </a:prstGeom>
        </p:spPr>
      </p:pic>
      <p:pic>
        <p:nvPicPr>
          <p:cNvPr id="16" name="Imagen 9"/>
          <p:cNvPicPr>
            <a:picLocks noChangeAspect="1"/>
          </p:cNvPicPr>
          <p:nvPr/>
        </p:nvPicPr>
        <p:blipFill>
          <a:blip r:embed="rId6"/>
          <a:stretch/>
        </p:blipFill>
        <p:spPr bwMode="auto">
          <a:xfrm>
            <a:off x="8561189" y="423527"/>
            <a:ext cx="3109626" cy="390600"/>
          </a:xfrm>
          <a:prstGeom prst="rect">
            <a:avLst/>
          </a:prstGeom>
        </p:spPr>
      </p:pic>
      <p:pic>
        <p:nvPicPr>
          <p:cNvPr id="6" name="Grafik 5"/>
          <p:cNvPicPr>
            <a:picLocks noChangeAspect="1"/>
          </p:cNvPicPr>
          <p:nvPr/>
        </p:nvPicPr>
        <p:blipFill>
          <a:blip r:embed="rId7" cstate="screen">
            <a:extLst>
              <a:ext uri="{28A0092B-C50C-407E-A947-70E740481C1C}">
                <a14:useLocalDpi xmlns:a14="http://schemas.microsoft.com/office/drawing/2010/main"/>
              </a:ext>
            </a:extLst>
          </a:blip>
          <a:stretch/>
        </p:blipFill>
        <p:spPr bwMode="auto">
          <a:xfrm>
            <a:off x="5662040" y="191501"/>
            <a:ext cx="1817988" cy="917489"/>
          </a:xfrm>
          <a:prstGeom prst="rect">
            <a:avLst/>
          </a:prstGeom>
        </p:spPr>
      </p:pic>
      <p:sp>
        <p:nvSpPr>
          <p:cNvPr id="12" name="Textfeld 11"/>
          <p:cNvSpPr txBox="1"/>
          <p:nvPr/>
        </p:nvSpPr>
        <p:spPr bwMode="auto">
          <a:xfrm>
            <a:off x="710339" y="6325687"/>
            <a:ext cx="5480238"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0" marR="0" lvl="0" indent="0" algn="l" defTabSz="1219169">
              <a:lnSpc>
                <a:spcPct val="100000"/>
              </a:lnSpc>
              <a:spcBef>
                <a:spcPts val="0"/>
              </a:spcBef>
              <a:spcAft>
                <a:spcPts val="0"/>
              </a:spcAft>
              <a:buClrTx/>
              <a:buSzTx/>
              <a:buFontTx/>
              <a:buNone/>
              <a:defRPr/>
            </a:pPr>
            <a:r>
              <a:rPr lang="en-GB" sz="1800" b="1" i="0" u="none" strike="noStrike" cap="none" spc="0">
                <a:ln>
                  <a:noFill/>
                </a:ln>
                <a:solidFill>
                  <a:srgbClr val="FFFFFF"/>
                </a:solidFill>
                <a:latin typeface="CircularXX TT"/>
              </a:rPr>
              <a:t>SLM Swiss Land Management Foundation</a:t>
            </a:r>
            <a:endParaRPr lang="en-GB" sz="1800" b="0" i="0" u="none" strike="noStrike" cap="none" spc="0">
              <a:ln>
                <a:noFill/>
              </a:ln>
              <a:solidFill>
                <a:srgbClr val="FFFFFF"/>
              </a:solidFill>
              <a:latin typeface="Helvetica Neue"/>
            </a:endParaRPr>
          </a:p>
        </p:txBody>
      </p:sp>
      <p:pic>
        <p:nvPicPr>
          <p:cNvPr id="14" name="Grafik 13"/>
          <p:cNvPicPr>
            <a:picLocks noChangeAspect="1"/>
          </p:cNvPicPr>
          <p:nvPr/>
        </p:nvPicPr>
        <p:blipFill>
          <a:blip r:embed="rId8" cstate="screen">
            <a:extLst>
              <a:ext uri="{28A0092B-C50C-407E-A947-70E740481C1C}">
                <a14:useLocalDpi xmlns:a14="http://schemas.microsoft.com/office/drawing/2010/main"/>
              </a:ext>
            </a:extLst>
          </a:blip>
          <a:stretch/>
        </p:blipFill>
        <p:spPr bwMode="auto">
          <a:xfrm>
            <a:off x="173988" y="6233652"/>
            <a:ext cx="557857" cy="557857"/>
          </a:xfrm>
          <a:prstGeom prst="rect">
            <a:avLst/>
          </a:prstGeom>
        </p:spPr>
      </p:pic>
      <p:sp>
        <p:nvSpPr>
          <p:cNvPr id="2" name="Länzscape of northern countries">
            <a:extLst>
              <a:ext uri="{FF2B5EF4-FFF2-40B4-BE49-F238E27FC236}">
                <a16:creationId xmlns:a16="http://schemas.microsoft.com/office/drawing/2014/main" id="{C304891A-FE03-2D9E-8EBC-485E9D5BB765}"/>
              </a:ext>
            </a:extLst>
          </p:cNvPr>
          <p:cNvSpPr txBox="1"/>
          <p:nvPr/>
        </p:nvSpPr>
        <p:spPr bwMode="auto">
          <a:xfrm>
            <a:off x="1271464" y="1376469"/>
            <a:ext cx="11074293" cy="543739"/>
          </a:xfrm>
          <a:prstGeom prst="rect">
            <a:avLst/>
          </a:prstGeom>
          <a:ln w="12700">
            <a:miter lim="400000"/>
          </a:ln>
        </p:spPr>
        <p:txBody>
          <a:bodyPr wrap="square" lIns="25400" tIns="25400" rIns="25400" bIns="25400" anchor="b">
            <a:spAutoFit/>
          </a:bodyPr>
          <a:lstStyle>
            <a:lvl1pPr algn="l">
              <a:defRPr sz="10500" b="1">
                <a:solidFill>
                  <a:srgbClr val="FFFFFF"/>
                </a:solidFill>
                <a:latin typeface="Circular Pro Book"/>
                <a:ea typeface="Circular Pro Book"/>
                <a:cs typeface="Circular Pro Book"/>
              </a:defRPr>
            </a:lvl1pPr>
          </a:lstStyle>
          <a:p>
            <a:pPr marL="0" marR="0" lvl="0" indent="0" algn="ctr" defTabSz="1219169"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dirty="0">
                <a:ln>
                  <a:noFill/>
                </a:ln>
                <a:solidFill>
                  <a:srgbClr val="FFFFFF"/>
                </a:solidFill>
                <a:effectLst/>
                <a:uLnTx/>
                <a:uFillTx/>
                <a:latin typeface="CircularXX TT"/>
                <a:cs typeface="Circular Pro Book"/>
              </a:rPr>
              <a:t>GRACIAS</a:t>
            </a:r>
          </a:p>
        </p:txBody>
      </p:sp>
    </p:spTree>
    <p:extLst>
      <p:ext uri="{BB962C8B-B14F-4D97-AF65-F5344CB8AC3E}">
        <p14:creationId xmlns:p14="http://schemas.microsoft.com/office/powerpoint/2010/main" val="277809224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21</a:t>
            </a:fld>
            <a:endParaRPr lang="de-CH"/>
          </a:p>
        </p:txBody>
      </p:sp>
      <p:sp>
        <p:nvSpPr>
          <p:cNvPr id="3" name="Content">
            <a:extLst>
              <a:ext uri="{FF2B5EF4-FFF2-40B4-BE49-F238E27FC236}">
                <a16:creationId xmlns:a16="http://schemas.microsoft.com/office/drawing/2014/main" id="{02ADBFA3-A8E0-47C7-8540-97CCFAE67CFB}"/>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3600" dirty="0">
                <a:solidFill>
                  <a:srgbClr val="1A384E"/>
                </a:solidFill>
                <a:latin typeface="CircularXX TT"/>
                <a:cs typeface="CircularXX TT"/>
              </a:rPr>
              <a:t>Contenido</a:t>
            </a:r>
            <a:endParaRPr sz="10000" dirty="0"/>
          </a:p>
        </p:txBody>
      </p:sp>
      <p:cxnSp>
        <p:nvCxnSpPr>
          <p:cNvPr id="19" name="Straight Connector 18">
            <a:extLst>
              <a:ext uri="{FF2B5EF4-FFF2-40B4-BE49-F238E27FC236}">
                <a16:creationId xmlns:a16="http://schemas.microsoft.com/office/drawing/2014/main" id="{CA71E1FD-142F-F09B-522A-9F745A366149}"/>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Inhaltsplatzhalter 2">
            <a:extLst>
              <a:ext uri="{FF2B5EF4-FFF2-40B4-BE49-F238E27FC236}">
                <a16:creationId xmlns:a16="http://schemas.microsoft.com/office/drawing/2014/main" id="{8508943B-8CCB-9BF8-24AF-B9CDD74227C7}"/>
              </a:ext>
            </a:extLst>
          </p:cNvPr>
          <p:cNvSpPr txBox="1"/>
          <p:nvPr/>
        </p:nvSpPr>
        <p:spPr bwMode="auto">
          <a:xfrm>
            <a:off x="346590" y="1370555"/>
            <a:ext cx="11294026" cy="46085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a:spcBef>
                <a:spcPts val="600"/>
              </a:spcBef>
              <a:buClr>
                <a:srgbClr val="000000"/>
              </a:buClr>
              <a:buSzPct val="100000"/>
              <a:defRPr/>
            </a:pPr>
            <a:r>
              <a:rPr lang="es-ES" b="0" dirty="0">
                <a:latin typeface="CircularXX TT"/>
              </a:rPr>
              <a:t>Medidas Complementarias SAM: Medida 2.2 Resultados R1 y R4</a:t>
            </a:r>
          </a:p>
          <a:p>
            <a:pPr>
              <a:spcBef>
                <a:spcPts val="600"/>
              </a:spcBef>
              <a:buClr>
                <a:srgbClr val="000000"/>
              </a:buClr>
              <a:buSzPct val="100000"/>
              <a:defRPr/>
            </a:pPr>
            <a:r>
              <a:rPr lang="es-ES" b="0" dirty="0">
                <a:latin typeface="CircularXX TT"/>
              </a:rPr>
              <a:t>Objetivos del estudio</a:t>
            </a:r>
            <a:r>
              <a:rPr lang="es-ES" b="0" dirty="0">
                <a:latin typeface="CircularXX TT"/>
                <a:cs typeface="CircularXX TT"/>
              </a:rPr>
              <a:t>	</a:t>
            </a:r>
          </a:p>
          <a:p>
            <a:pPr>
              <a:spcBef>
                <a:spcPts val="600"/>
              </a:spcBef>
              <a:buClr>
                <a:srgbClr val="000000"/>
              </a:buClr>
              <a:buSzPct val="100000"/>
              <a:defRPr/>
            </a:pPr>
            <a:r>
              <a:rPr lang="es-ES" b="0" dirty="0">
                <a:latin typeface="CircularXX TT"/>
              </a:rPr>
              <a:t>Una mirada a Suiza</a:t>
            </a:r>
          </a:p>
          <a:p>
            <a:pPr lvl="1">
              <a:spcBef>
                <a:spcPts val="600"/>
              </a:spcBef>
              <a:buClr>
                <a:srgbClr val="000000"/>
              </a:buClr>
              <a:buSzPct val="100000"/>
              <a:buFont typeface="Wingdings" pitchFamily="2" charset="2"/>
              <a:buChar char="Ø"/>
              <a:defRPr/>
            </a:pPr>
            <a:r>
              <a:rPr lang="es-ES" b="0" dirty="0">
                <a:latin typeface="CircularXX TT"/>
              </a:rPr>
              <a:t>Sistema Catastral en Suiza </a:t>
            </a:r>
          </a:p>
          <a:p>
            <a:pPr lvl="1">
              <a:spcBef>
                <a:spcPts val="600"/>
              </a:spcBef>
              <a:buClr>
                <a:srgbClr val="000000"/>
              </a:buClr>
              <a:buSzPct val="100000"/>
              <a:buFont typeface="Wingdings" pitchFamily="2" charset="2"/>
              <a:buChar char="Ø"/>
              <a:defRPr/>
            </a:pPr>
            <a:r>
              <a:rPr lang="es-ES" b="0" dirty="0">
                <a:latin typeface="CircularXX TT"/>
              </a:rPr>
              <a:t>Educación superior relacionada al catastro en Suiza</a:t>
            </a:r>
          </a:p>
          <a:p>
            <a:pPr>
              <a:spcBef>
                <a:spcPts val="600"/>
              </a:spcBef>
              <a:buClr>
                <a:srgbClr val="000000"/>
              </a:buClr>
              <a:buSzPct val="100000"/>
              <a:defRPr/>
            </a:pPr>
            <a:r>
              <a:rPr lang="es-ES" b="0" dirty="0">
                <a:latin typeface="CircularXX TT"/>
                <a:cs typeface="CircularXX TT"/>
              </a:rPr>
              <a:t>Una mirada a Perú</a:t>
            </a:r>
          </a:p>
          <a:p>
            <a:pPr lvl="1">
              <a:spcBef>
                <a:spcPts val="600"/>
              </a:spcBef>
              <a:buClr>
                <a:srgbClr val="000000"/>
              </a:buClr>
              <a:buSzPct val="100000"/>
              <a:buFont typeface="Wingdings" pitchFamily="2" charset="2"/>
              <a:buChar char="Ø"/>
              <a:defRPr/>
            </a:pPr>
            <a:r>
              <a:rPr lang="es-ES" b="0" dirty="0">
                <a:latin typeface="CircularXX TT"/>
                <a:cs typeface="CircularXX TT"/>
              </a:rPr>
              <a:t>Campos de Acción de</a:t>
            </a:r>
            <a:r>
              <a:rPr lang="es-ES" b="0" dirty="0">
                <a:latin typeface="CircularXX TT"/>
              </a:rPr>
              <a:t>l Catastro </a:t>
            </a:r>
            <a:endParaRPr lang="es-ES" b="0" dirty="0">
              <a:latin typeface="CircularXX TT"/>
              <a:cs typeface="CircularXX TT"/>
            </a:endParaRPr>
          </a:p>
          <a:p>
            <a:pPr lvl="1">
              <a:spcBef>
                <a:spcPts val="600"/>
              </a:spcBef>
              <a:buClr>
                <a:srgbClr val="000000"/>
              </a:buClr>
              <a:buSzPct val="100000"/>
              <a:buFont typeface="Wingdings" pitchFamily="2" charset="2"/>
              <a:buChar char="Ø"/>
              <a:defRPr/>
            </a:pPr>
            <a:r>
              <a:rPr lang="es-ES" b="0" dirty="0">
                <a:latin typeface="CircularXX TT"/>
                <a:cs typeface="CircularXX TT"/>
              </a:rPr>
              <a:t>Inventario de instituciones peruanas con programas relacionados al catastro</a:t>
            </a:r>
          </a:p>
          <a:p>
            <a:pPr>
              <a:spcBef>
                <a:spcPts val="600"/>
              </a:spcBef>
              <a:buClr>
                <a:srgbClr val="000000"/>
              </a:buClr>
              <a:buSzPct val="100000"/>
              <a:defRPr/>
            </a:pPr>
            <a:r>
              <a:rPr lang="es-ES" b="0" dirty="0">
                <a:latin typeface="CircularXX TT"/>
                <a:cs typeface="CircularXX TT"/>
              </a:rPr>
              <a:t>Criterios de priorización y selección </a:t>
            </a:r>
            <a:r>
              <a:rPr lang="es-ES" b="0" dirty="0">
                <a:latin typeface="CircularXX TT"/>
              </a:rPr>
              <a:t>de lista corta</a:t>
            </a:r>
            <a:r>
              <a:rPr lang="es-ES" b="0" dirty="0">
                <a:latin typeface="CircularXX TT"/>
                <a:cs typeface="CircularXX TT"/>
              </a:rPr>
              <a:t>	</a:t>
            </a:r>
          </a:p>
          <a:p>
            <a:pPr>
              <a:spcBef>
                <a:spcPts val="600"/>
              </a:spcBef>
              <a:buClr>
                <a:srgbClr val="000000"/>
              </a:buClr>
              <a:buSzPct val="100000"/>
              <a:defRPr/>
            </a:pPr>
            <a:r>
              <a:rPr lang="es-ES" dirty="0">
                <a:latin typeface="CircularXX TT"/>
              </a:rPr>
              <a:t>Conclusiones y Recomendacione</a:t>
            </a:r>
            <a:r>
              <a:rPr lang="es-ES" b="0" dirty="0">
                <a:latin typeface="CircularXX TT"/>
              </a:rPr>
              <a:t>s</a:t>
            </a:r>
            <a:r>
              <a:rPr lang="es-ES" b="0" dirty="0">
                <a:latin typeface="CircularXX TT"/>
                <a:cs typeface="CircularXX TT"/>
              </a:rPr>
              <a:t> </a:t>
            </a:r>
          </a:p>
          <a:p>
            <a:pPr>
              <a:spcBef>
                <a:spcPts val="600"/>
              </a:spcBef>
              <a:buClr>
                <a:srgbClr val="000000"/>
              </a:buClr>
              <a:buSzPct val="100000"/>
              <a:defRPr/>
            </a:pPr>
            <a:r>
              <a:rPr lang="es-ES" b="0" dirty="0">
                <a:latin typeface="CircularXX TT"/>
                <a:cs typeface="CircularXX TT"/>
              </a:rPr>
              <a:t>Avances y </a:t>
            </a:r>
            <a:r>
              <a:rPr lang="es-ES" b="0" dirty="0">
                <a:latin typeface="CircularXX TT"/>
              </a:rPr>
              <a:t>próximos pasos</a:t>
            </a:r>
            <a:endParaRPr lang="es-ES" dirty="0">
              <a:latin typeface="CircularXX TT" panose="020B0504010101010104" pitchFamily="34" charset="0"/>
              <a:ea typeface="Times New Roman" panose="02020603050405020304" pitchFamily="18" charset="0"/>
              <a:cs typeface="CircularXX TT" panose="020B0504010101010104" pitchFamily="34" charset="0"/>
            </a:endParaRPr>
          </a:p>
        </p:txBody>
      </p:sp>
    </p:spTree>
    <p:extLst>
      <p:ext uri="{BB962C8B-B14F-4D97-AF65-F5344CB8AC3E}">
        <p14:creationId xmlns:p14="http://schemas.microsoft.com/office/powerpoint/2010/main" val="62663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oliennummernplatzhalter 1"/>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3</a:t>
            </a:fld>
            <a:endParaRPr lang="de-CH" sz="1300" b="0" i="0" u="none" strike="noStrike" cap="none" spc="0" dirty="0">
              <a:ln>
                <a:noFill/>
              </a:ln>
              <a:solidFill>
                <a:srgbClr val="3E83B2"/>
              </a:solidFill>
              <a:latin typeface="Circular Pro Book"/>
              <a:cs typeface="Circular Pro Book"/>
            </a:endParaRPr>
          </a:p>
        </p:txBody>
      </p:sp>
      <p:sp>
        <p:nvSpPr>
          <p:cNvPr id="5" name="Content"/>
          <p:cNvSpPr txBox="1"/>
          <p:nvPr/>
        </p:nvSpPr>
        <p:spPr bwMode="auto">
          <a:xfrm>
            <a:off x="418808" y="280022"/>
            <a:ext cx="9349599" cy="666849"/>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marL="0" marR="0" lvl="0" indent="0" algn="l" defTabSz="1219169">
              <a:lnSpc>
                <a:spcPct val="100000"/>
              </a:lnSpc>
              <a:spcBef>
                <a:spcPts val="0"/>
              </a:spcBef>
              <a:spcAft>
                <a:spcPts val="0"/>
              </a:spcAft>
              <a:buClrTx/>
              <a:buSzTx/>
              <a:buFontTx/>
              <a:buNone/>
              <a:defRPr/>
            </a:pPr>
            <a:r>
              <a:rPr lang="es-ES_tradnl" sz="4000" b="1" i="0" u="none" strike="noStrike" cap="none" spc="0" dirty="0">
                <a:ln>
                  <a:noFill/>
                </a:ln>
                <a:solidFill>
                  <a:srgbClr val="1A384E"/>
                </a:solidFill>
                <a:latin typeface="CircularXX TT"/>
                <a:cs typeface="CircularXX TT"/>
              </a:rPr>
              <a:t>Implementado por un consorcio suizo</a:t>
            </a:r>
          </a:p>
        </p:txBody>
      </p:sp>
      <p:sp>
        <p:nvSpPr>
          <p:cNvPr id="37" name="Rechteck 36"/>
          <p:cNvSpPr/>
          <p:nvPr/>
        </p:nvSpPr>
        <p:spPr bwMode="auto">
          <a:xfrm>
            <a:off x="462355" y="1202618"/>
            <a:ext cx="7896516" cy="2807971"/>
          </a:xfrm>
          <a:prstGeom prst="rect">
            <a:avLst/>
          </a:prstGeom>
          <a:solidFill>
            <a:srgbClr val="3E8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69">
              <a:lnSpc>
                <a:spcPct val="100000"/>
              </a:lnSpc>
              <a:spcBef>
                <a:spcPts val="0"/>
              </a:spcBef>
              <a:spcAft>
                <a:spcPts val="0"/>
              </a:spcAft>
              <a:buClrTx/>
              <a:buSzTx/>
              <a:buFontTx/>
              <a:buNone/>
              <a:defRPr/>
            </a:pPr>
            <a:r>
              <a:rPr lang="en-GB" sz="1600" b="0" i="0" u="none" strike="noStrike" cap="none" spc="0">
                <a:ln>
                  <a:noFill/>
                </a:ln>
                <a:solidFill>
                  <a:srgbClr val="FFFFFF"/>
                </a:solidFill>
                <a:latin typeface="CircularXX TT"/>
                <a:cs typeface="CircularXX TT"/>
              </a:rPr>
              <a:t>Consortium </a:t>
            </a:r>
            <a:r>
              <a:rPr lang="en-GB" sz="1600" b="1" i="0" u="none" strike="noStrike" cap="none" spc="0">
                <a:ln>
                  <a:noFill/>
                </a:ln>
                <a:solidFill>
                  <a:srgbClr val="FFFFFF"/>
                </a:solidFill>
                <a:latin typeface="CircularXX TT"/>
                <a:cs typeface="CircularXX TT"/>
              </a:rPr>
              <a:t>Swiss Land Management Network</a:t>
            </a:r>
            <a:endParaRPr/>
          </a:p>
        </p:txBody>
      </p:sp>
      <p:sp>
        <p:nvSpPr>
          <p:cNvPr id="39" name="Rechteck 38"/>
          <p:cNvSpPr/>
          <p:nvPr/>
        </p:nvSpPr>
        <p:spPr bwMode="auto">
          <a:xfrm>
            <a:off x="462354" y="4010590"/>
            <a:ext cx="7896517" cy="1410019"/>
          </a:xfrm>
          <a:prstGeom prst="rect">
            <a:avLst/>
          </a:prstGeom>
          <a:solidFill>
            <a:srgbClr val="BAD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1219169">
              <a:lnSpc>
                <a:spcPct val="100000"/>
              </a:lnSpc>
              <a:spcBef>
                <a:spcPts val="0"/>
              </a:spcBef>
              <a:spcAft>
                <a:spcPts val="0"/>
              </a:spcAft>
              <a:buClrTx/>
              <a:buSzTx/>
              <a:buFontTx/>
              <a:buNone/>
              <a:defRPr/>
            </a:pPr>
            <a:r>
              <a:rPr lang="es-ES" sz="1600" b="0" i="0" u="none" strike="noStrike" cap="none" spc="0" dirty="0">
                <a:ln>
                  <a:noFill/>
                </a:ln>
                <a:solidFill>
                  <a:srgbClr val="5E5E5E">
                    <a:lumMod val="50000"/>
                  </a:srgbClr>
                </a:solidFill>
                <a:latin typeface="CircularXX TT"/>
                <a:cs typeface="CircularXX TT"/>
              </a:rPr>
              <a:t>Varios subcontratistas </a:t>
            </a:r>
            <a:r>
              <a:rPr lang="es-ES" sz="1600" dirty="0">
                <a:solidFill>
                  <a:srgbClr val="5E5E5E">
                    <a:lumMod val="50000"/>
                  </a:srgbClr>
                </a:solidFill>
                <a:latin typeface="CircularXX TT"/>
                <a:cs typeface="CircularXX TT"/>
                <a:sym typeface="Wingdings" panose="05000000000000000000" pitchFamily="2" charset="2"/>
              </a:rPr>
              <a:t> </a:t>
            </a:r>
            <a:r>
              <a:rPr lang="es-ES" sz="1600" b="0" i="0" u="none" strike="noStrike" cap="none" spc="0" dirty="0">
                <a:ln>
                  <a:noFill/>
                </a:ln>
                <a:solidFill>
                  <a:srgbClr val="5E5E5E">
                    <a:lumMod val="50000"/>
                  </a:srgbClr>
                </a:solidFill>
                <a:latin typeface="CircularXX TT"/>
                <a:cs typeface="CircularXX TT"/>
              </a:rPr>
              <a:t>acceso a un pool de expertos adicionales en Suiza</a:t>
            </a:r>
            <a:endParaRPr lang="en-GB" sz="1600" b="0" i="0" u="none" strike="noStrike" cap="none" spc="0" dirty="0">
              <a:ln>
                <a:noFill/>
              </a:ln>
              <a:solidFill>
                <a:srgbClr val="5E5E5E">
                  <a:lumMod val="50000"/>
                </a:srgbClr>
              </a:solidFill>
              <a:latin typeface="CircularXX TT"/>
              <a:cs typeface="CircularXX TT"/>
            </a:endParaRPr>
          </a:p>
        </p:txBody>
      </p:sp>
      <p:sp>
        <p:nvSpPr>
          <p:cNvPr id="44" name="Freihandform: Form 43"/>
          <p:cNvSpPr/>
          <p:nvPr/>
        </p:nvSpPr>
        <p:spPr bwMode="auto">
          <a:xfrm>
            <a:off x="2194472" y="2582279"/>
            <a:ext cx="2287041" cy="407909"/>
          </a:xfrm>
          <a:custGeom>
            <a:avLst/>
            <a:gdLst/>
            <a:ahLst/>
            <a:cxnLst/>
            <a:rect l="0" t="0" r="0" b="0"/>
            <a:pathLst>
              <a:path extrusionOk="0">
                <a:moveTo>
                  <a:pt x="2287041" y="0"/>
                </a:moveTo>
                <a:lnTo>
                  <a:pt x="2287041" y="132308"/>
                </a:lnTo>
                <a:lnTo>
                  <a:pt x="0" y="132308"/>
                </a:lnTo>
                <a:lnTo>
                  <a:pt x="0" y="264616"/>
                </a:lnTo>
              </a:path>
            </a:pathLst>
          </a:custGeom>
          <a:noFill/>
          <a:ln>
            <a:solidFill>
              <a:srgbClr val="E8E8E8"/>
            </a:solidFill>
          </a:ln>
        </p:spPr>
        <p:style>
          <a:lnRef idx="2">
            <a:schemeClr val="accent1">
              <a:shade val="60000"/>
              <a:hueOff val="0"/>
              <a:satOff val="0"/>
              <a:lumOff val="0"/>
              <a:alphaOff val="0"/>
            </a:schemeClr>
          </a:lnRef>
          <a:fillRef idx="0">
            <a:srgbClr val="00000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CH"/>
          </a:p>
        </p:txBody>
      </p:sp>
      <p:sp>
        <p:nvSpPr>
          <p:cNvPr id="45" name="Freihandform: Form 44"/>
          <p:cNvSpPr/>
          <p:nvPr/>
        </p:nvSpPr>
        <p:spPr bwMode="auto">
          <a:xfrm>
            <a:off x="3500960" y="1619250"/>
            <a:ext cx="1875208" cy="963030"/>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DEDFE0"/>
          </a:solidFill>
          <a:ln>
            <a:no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marR="0" lvl="0" indent="0" algn="ctr" defTabSz="444500">
              <a:lnSpc>
                <a:spcPct val="90000"/>
              </a:lnSpc>
              <a:spcBef>
                <a:spcPts val="0"/>
              </a:spcBef>
              <a:spcAft>
                <a:spcPts val="0"/>
              </a:spcAft>
              <a:buClrTx/>
              <a:buSzTx/>
              <a:buFontTx/>
              <a:buNone/>
              <a:defRPr/>
            </a:pPr>
            <a:endParaRPr lang="de-CH" sz="1200" b="0" i="0" u="none" strike="noStrike" cap="none" spc="0" dirty="0">
              <a:ln>
                <a:noFill/>
              </a:ln>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r>
              <a:rPr lang="de-CH" sz="1200" b="0" i="0" u="none" strike="noStrike" cap="none" spc="0" dirty="0" err="1">
                <a:ln>
                  <a:noFill/>
                </a:ln>
                <a:solidFill>
                  <a:srgbClr val="5E5E5E"/>
                </a:solidFill>
                <a:latin typeface="CircularXX TT"/>
                <a:cs typeface="CircularXX TT"/>
              </a:rPr>
              <a:t>Administración</a:t>
            </a:r>
            <a:r>
              <a:rPr lang="de-CH" sz="1200" b="0" i="0" u="none" strike="noStrike" cap="none" spc="0" dirty="0">
                <a:ln>
                  <a:noFill/>
                </a:ln>
                <a:solidFill>
                  <a:srgbClr val="5E5E5E"/>
                </a:solidFill>
                <a:latin typeface="CircularXX TT"/>
                <a:cs typeface="CircularXX TT"/>
              </a:rPr>
              <a:t> de Tierras, </a:t>
            </a:r>
            <a:r>
              <a:rPr lang="de-CH" sz="1200" b="0" i="0" u="none" strike="noStrike" cap="none" spc="0" dirty="0" err="1">
                <a:ln>
                  <a:noFill/>
                </a:ln>
                <a:solidFill>
                  <a:srgbClr val="5E5E5E"/>
                </a:solidFill>
                <a:latin typeface="CircularXX TT"/>
                <a:cs typeface="CircularXX TT"/>
              </a:rPr>
              <a:t>Catastro</a:t>
            </a:r>
            <a:r>
              <a:rPr lang="de-CH" sz="1200" b="0" i="0" u="none" strike="noStrike" cap="none" spc="0" dirty="0">
                <a:ln>
                  <a:noFill/>
                </a:ln>
                <a:solidFill>
                  <a:srgbClr val="5E5E5E"/>
                </a:solidFill>
                <a:latin typeface="CircularXX TT"/>
                <a:cs typeface="CircularXX TT"/>
              </a:rPr>
              <a:t>, </a:t>
            </a:r>
            <a:r>
              <a:rPr lang="de-CH" sz="1200" b="0" i="0" u="none" strike="noStrike" cap="none" spc="0" dirty="0" err="1">
                <a:ln>
                  <a:noFill/>
                </a:ln>
                <a:solidFill>
                  <a:srgbClr val="5E5E5E"/>
                </a:solidFill>
                <a:latin typeface="CircularXX TT"/>
                <a:cs typeface="CircularXX TT"/>
              </a:rPr>
              <a:t>Governance</a:t>
            </a:r>
            <a:endParaRPr lang="de-CH" sz="1200" b="0" i="0" u="none" strike="noStrike" cap="none" spc="0" dirty="0">
              <a:ln>
                <a:noFill/>
              </a:ln>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r>
              <a:rPr lang="de-CH" sz="1200" b="0" i="1" u="none" strike="noStrike" cap="none" spc="0" dirty="0">
                <a:ln>
                  <a:noFill/>
                </a:ln>
                <a:solidFill>
                  <a:srgbClr val="5E5E5E"/>
                </a:solidFill>
                <a:latin typeface="CircularXX TT"/>
                <a:cs typeface="CircularXX TT"/>
              </a:rPr>
              <a:t> (</a:t>
            </a:r>
            <a:r>
              <a:rPr lang="de-CH" sz="1200" b="0" i="1" u="none" strike="noStrike" cap="none" spc="0" dirty="0" err="1">
                <a:ln>
                  <a:noFill/>
                </a:ln>
                <a:solidFill>
                  <a:srgbClr val="5E5E5E"/>
                </a:solidFill>
                <a:latin typeface="CircularXX TT"/>
                <a:cs typeface="CircularXX TT"/>
              </a:rPr>
              <a:t>lead</a:t>
            </a:r>
            <a:r>
              <a:rPr lang="de-CH" sz="1200" b="0" i="1" u="none" strike="noStrike" cap="none" spc="0" dirty="0">
                <a:ln>
                  <a:noFill/>
                </a:ln>
                <a:solidFill>
                  <a:srgbClr val="5E5E5E"/>
                </a:solidFill>
                <a:latin typeface="CircularXX TT"/>
                <a:cs typeface="CircularXX TT"/>
              </a:rPr>
              <a:t> </a:t>
            </a:r>
            <a:r>
              <a:rPr lang="de-CH" sz="1200" b="0" i="1" u="none" strike="noStrike" cap="none" spc="0" dirty="0" err="1">
                <a:ln>
                  <a:noFill/>
                </a:ln>
                <a:solidFill>
                  <a:srgbClr val="5E5E5E"/>
                </a:solidFill>
                <a:latin typeface="CircularXX TT"/>
                <a:cs typeface="CircularXX TT"/>
              </a:rPr>
              <a:t>company</a:t>
            </a:r>
            <a:r>
              <a:rPr lang="de-CH" sz="1200" b="0" i="1" u="none" strike="noStrike" cap="none" spc="0" dirty="0">
                <a:ln>
                  <a:noFill/>
                </a:ln>
                <a:solidFill>
                  <a:srgbClr val="5E5E5E"/>
                </a:solidFill>
                <a:latin typeface="CircularXX TT"/>
                <a:cs typeface="CircularXX TT"/>
              </a:rPr>
              <a:t>)</a:t>
            </a:r>
            <a:endParaRPr dirty="0"/>
          </a:p>
        </p:txBody>
      </p:sp>
      <p:sp>
        <p:nvSpPr>
          <p:cNvPr id="46" name="Freihandform: Form 45"/>
          <p:cNvSpPr/>
          <p:nvPr/>
        </p:nvSpPr>
        <p:spPr bwMode="auto">
          <a:xfrm>
            <a:off x="1428741" y="2856575"/>
            <a:ext cx="1524694" cy="885514"/>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DEDFE0"/>
          </a:solidFill>
          <a:ln w="28575">
            <a:solidFill>
              <a:srgbClr val="3E83B2"/>
            </a:solid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marR="0" lvl="0" indent="0" algn="ctr" defTabSz="444500">
              <a:lnSpc>
                <a:spcPct val="90000"/>
              </a:lnSpc>
              <a:spcBef>
                <a:spcPts val="0"/>
              </a:spcBef>
              <a:spcAft>
                <a:spcPts val="0"/>
              </a:spcAft>
              <a:buClrTx/>
              <a:buSzTx/>
              <a:buFontTx/>
              <a:buNone/>
              <a:defRPr/>
            </a:pPr>
            <a:endParaRPr lang="de-CH" sz="1200" b="0" i="0" u="none" strike="noStrike" cap="none" spc="0" dirty="0">
              <a:ln>
                <a:noFill/>
              </a:ln>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endParaRPr lang="de-CH" sz="1200" dirty="0">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r>
              <a:rPr lang="de-CH" sz="1200" b="0" i="0" u="none" strike="noStrike" cap="none" spc="0" dirty="0" err="1">
                <a:ln>
                  <a:noFill/>
                </a:ln>
                <a:solidFill>
                  <a:srgbClr val="5E5E5E"/>
                </a:solidFill>
                <a:latin typeface="CircularXX TT"/>
                <a:cs typeface="CircularXX TT"/>
              </a:rPr>
              <a:t>Gestión</a:t>
            </a:r>
            <a:r>
              <a:rPr lang="de-CH" sz="1200" b="0" i="0" u="none" strike="noStrike" cap="none" spc="0" dirty="0">
                <a:ln>
                  <a:noFill/>
                </a:ln>
                <a:solidFill>
                  <a:srgbClr val="5E5E5E"/>
                </a:solidFill>
                <a:latin typeface="CircularXX TT"/>
                <a:cs typeface="CircularXX TT"/>
              </a:rPr>
              <a:t> territorial y </a:t>
            </a:r>
            <a:r>
              <a:rPr lang="de-CH" sz="1200" b="0" i="0" u="none" strike="noStrike" cap="none" spc="0" dirty="0" err="1">
                <a:ln>
                  <a:noFill/>
                </a:ln>
                <a:solidFill>
                  <a:srgbClr val="5E5E5E"/>
                </a:solidFill>
                <a:latin typeface="CircularXX TT"/>
                <a:cs typeface="CircularXX TT"/>
              </a:rPr>
              <a:t>planificación</a:t>
            </a:r>
            <a:r>
              <a:rPr lang="de-CH" sz="1200" b="0" i="0" u="none" strike="noStrike" cap="none" spc="0" dirty="0">
                <a:ln>
                  <a:noFill/>
                </a:ln>
                <a:solidFill>
                  <a:srgbClr val="5E5E5E"/>
                </a:solidFill>
                <a:latin typeface="CircularXX TT"/>
                <a:cs typeface="CircularXX TT"/>
              </a:rPr>
              <a:t> </a:t>
            </a:r>
            <a:r>
              <a:rPr lang="de-CH" sz="1200" b="0" i="0" u="none" strike="noStrike" cap="none" spc="0" dirty="0" err="1">
                <a:ln>
                  <a:noFill/>
                </a:ln>
                <a:solidFill>
                  <a:srgbClr val="5E5E5E"/>
                </a:solidFill>
                <a:latin typeface="CircularXX TT"/>
                <a:cs typeface="CircularXX TT"/>
              </a:rPr>
              <a:t>urbana</a:t>
            </a:r>
            <a:endParaRPr lang="de-CH" sz="1200" b="0" i="0" u="none" strike="noStrike" cap="none" spc="0" dirty="0">
              <a:ln>
                <a:noFill/>
              </a:ln>
              <a:solidFill>
                <a:srgbClr val="5E5E5E"/>
              </a:solidFill>
              <a:latin typeface="CircularXX TT"/>
              <a:cs typeface="CircularXX TT"/>
            </a:endParaRPr>
          </a:p>
        </p:txBody>
      </p:sp>
      <p:sp>
        <p:nvSpPr>
          <p:cNvPr id="47" name="Freihandform: Form 46"/>
          <p:cNvSpPr/>
          <p:nvPr/>
        </p:nvSpPr>
        <p:spPr bwMode="auto">
          <a:xfrm>
            <a:off x="6008291" y="2864333"/>
            <a:ext cx="1392386" cy="877755"/>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DEDFE0"/>
          </a:solidFill>
          <a:ln w="28575">
            <a:solidFill>
              <a:srgbClr val="3E83B2"/>
            </a:solid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marR="0" lvl="0" indent="0" algn="ctr" defTabSz="444500">
              <a:lnSpc>
                <a:spcPct val="90000"/>
              </a:lnSpc>
              <a:spcBef>
                <a:spcPts val="0"/>
              </a:spcBef>
              <a:spcAft>
                <a:spcPts val="0"/>
              </a:spcAft>
              <a:buClrTx/>
              <a:buSzTx/>
              <a:buFontTx/>
              <a:buNone/>
              <a:defRPr/>
            </a:pPr>
            <a:endParaRPr lang="de-CH" sz="1200" b="0" i="0" u="none" strike="noStrike" cap="none" spc="0" dirty="0">
              <a:ln>
                <a:noFill/>
              </a:ln>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endParaRPr lang="de-CH" sz="1200" dirty="0">
              <a:solidFill>
                <a:srgbClr val="5E5E5E"/>
              </a:solidFill>
              <a:latin typeface="CircularXX TT"/>
              <a:cs typeface="CircularXX TT"/>
            </a:endParaRPr>
          </a:p>
          <a:p>
            <a:pPr marL="0" marR="0" lvl="0" indent="0" algn="ctr" defTabSz="444500">
              <a:lnSpc>
                <a:spcPct val="90000"/>
              </a:lnSpc>
              <a:spcBef>
                <a:spcPts val="0"/>
              </a:spcBef>
              <a:spcAft>
                <a:spcPts val="0"/>
              </a:spcAft>
              <a:buClrTx/>
              <a:buSzTx/>
              <a:buFontTx/>
              <a:buNone/>
              <a:defRPr/>
            </a:pPr>
            <a:r>
              <a:rPr lang="de-CH" sz="1200" b="0" i="0" u="none" strike="noStrike" cap="none" spc="0" dirty="0" err="1">
                <a:ln>
                  <a:noFill/>
                </a:ln>
                <a:solidFill>
                  <a:srgbClr val="5E5E5E"/>
                </a:solidFill>
                <a:latin typeface="CircularXX TT"/>
                <a:cs typeface="CircularXX TT"/>
              </a:rPr>
              <a:t>Administración</a:t>
            </a:r>
            <a:r>
              <a:rPr lang="de-CH" sz="1200" b="0" i="0" u="none" strike="noStrike" cap="none" spc="0" dirty="0">
                <a:ln>
                  <a:noFill/>
                </a:ln>
                <a:solidFill>
                  <a:srgbClr val="5E5E5E"/>
                </a:solidFill>
                <a:latin typeface="CircularXX TT"/>
                <a:cs typeface="CircularXX TT"/>
              </a:rPr>
              <a:t> de Tierras y </a:t>
            </a:r>
            <a:r>
              <a:rPr lang="de-CH" sz="1200" b="0" i="0" u="none" strike="noStrike" cap="none" spc="0" dirty="0" err="1">
                <a:ln>
                  <a:noFill/>
                </a:ln>
                <a:solidFill>
                  <a:srgbClr val="5E5E5E"/>
                </a:solidFill>
                <a:latin typeface="CircularXX TT"/>
                <a:cs typeface="CircularXX TT"/>
              </a:rPr>
              <a:t>Geodesia</a:t>
            </a:r>
            <a:endParaRPr lang="de-CH" sz="1200" b="0" i="0" u="none" strike="noStrike" cap="none" spc="0" dirty="0">
              <a:ln>
                <a:noFill/>
              </a:ln>
              <a:solidFill>
                <a:srgbClr val="5E5E5E"/>
              </a:solidFill>
              <a:latin typeface="CircularXX TT"/>
              <a:cs typeface="CircularXX TT"/>
            </a:endParaRPr>
          </a:p>
        </p:txBody>
      </p:sp>
      <p:sp>
        <p:nvSpPr>
          <p:cNvPr id="48" name="Freihandform: Form 47"/>
          <p:cNvSpPr/>
          <p:nvPr/>
        </p:nvSpPr>
        <p:spPr bwMode="auto">
          <a:xfrm>
            <a:off x="3721701" y="2860201"/>
            <a:ext cx="1524693" cy="885514"/>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DEDFE0"/>
          </a:solidFill>
          <a:ln w="28575">
            <a:solidFill>
              <a:srgbClr val="3E83B2"/>
            </a:solid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450850" marR="0" lvl="0" algn="ctr" defTabSz="444500">
              <a:lnSpc>
                <a:spcPct val="90000"/>
              </a:lnSpc>
              <a:spcBef>
                <a:spcPts val="0"/>
              </a:spcBef>
              <a:spcAft>
                <a:spcPts val="0"/>
              </a:spcAft>
              <a:buClrTx/>
              <a:buSzTx/>
              <a:buFontTx/>
              <a:buNone/>
              <a:defRPr/>
            </a:pPr>
            <a:r>
              <a:rPr lang="en-GB" sz="1200" dirty="0">
                <a:solidFill>
                  <a:srgbClr val="5E5E5E"/>
                </a:solidFill>
                <a:latin typeface="CircularXX TT"/>
                <a:cs typeface="CircularXX TT"/>
              </a:rPr>
              <a:t>Swiss Cadastre, </a:t>
            </a:r>
            <a:r>
              <a:rPr lang="en-GB" sz="1200" i="1" dirty="0">
                <a:solidFill>
                  <a:srgbClr val="5E5E5E"/>
                </a:solidFill>
                <a:latin typeface="CircularXX TT"/>
                <a:cs typeface="CircularXX TT"/>
              </a:rPr>
              <a:t>(admin support)</a:t>
            </a:r>
            <a:endParaRPr sz="1200" i="1" dirty="0">
              <a:solidFill>
                <a:srgbClr val="5E5E5E"/>
              </a:solidFill>
              <a:latin typeface="CircularXX TT"/>
              <a:cs typeface="CircularXX TT"/>
            </a:endParaRPr>
          </a:p>
        </p:txBody>
      </p:sp>
      <p:sp>
        <p:nvSpPr>
          <p:cNvPr id="50" name="Freihandform: Form 49"/>
          <p:cNvSpPr/>
          <p:nvPr/>
        </p:nvSpPr>
        <p:spPr bwMode="auto">
          <a:xfrm>
            <a:off x="1017147" y="4290832"/>
            <a:ext cx="1622363" cy="671560"/>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3E83B2"/>
          </a:solidFill>
          <a:ln>
            <a:no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a:lnSpc>
                <a:spcPct val="90000"/>
              </a:lnSpc>
              <a:spcBef>
                <a:spcPts val="0"/>
              </a:spcBef>
              <a:spcAft>
                <a:spcPts val="0"/>
              </a:spcAft>
              <a:buClrTx/>
              <a:buSzTx/>
              <a:buFontTx/>
              <a:buNone/>
              <a:defRPr/>
            </a:pPr>
            <a:r>
              <a:rPr lang="en-US" sz="1200" b="1" u="none" strike="noStrike" cap="none" spc="0" dirty="0">
                <a:ln>
                  <a:noFill/>
                </a:ln>
                <a:solidFill>
                  <a:srgbClr val="FFFFFF"/>
                </a:solidFill>
                <a:latin typeface="CircularXX TT"/>
                <a:cs typeface="CircularXX TT"/>
              </a:rPr>
              <a:t>UAS-FHNW</a:t>
            </a:r>
            <a:r>
              <a:rPr lang="en-US" sz="1200" b="1" i="1" u="none" strike="noStrike" cap="none" spc="0" dirty="0">
                <a:ln>
                  <a:noFill/>
                </a:ln>
                <a:solidFill>
                  <a:srgbClr val="FFFFFF"/>
                </a:solidFill>
                <a:latin typeface="CircularXX TT"/>
                <a:cs typeface="CircularXX TT"/>
              </a:rPr>
              <a:t> </a:t>
            </a:r>
            <a:endParaRPr lang="de-CH" sz="1200" b="1" i="1" u="none" strike="noStrike" cap="none" spc="0" dirty="0">
              <a:ln>
                <a:noFill/>
              </a:ln>
              <a:solidFill>
                <a:srgbClr val="FFFFFF"/>
              </a:solidFill>
              <a:latin typeface="CircularXX TT"/>
              <a:cs typeface="CircularXX TT"/>
            </a:endParaRPr>
          </a:p>
          <a:p>
            <a:pPr marL="0" marR="0" lvl="0" indent="0" algn="ctr" defTabSz="400050">
              <a:lnSpc>
                <a:spcPct val="90000"/>
              </a:lnSpc>
              <a:spcBef>
                <a:spcPts val="0"/>
              </a:spcBef>
              <a:spcAft>
                <a:spcPts val="0"/>
              </a:spcAft>
              <a:buClrTx/>
              <a:buSzTx/>
              <a:buFontTx/>
              <a:buNone/>
              <a:defRPr/>
            </a:pPr>
            <a:r>
              <a:rPr lang="en-US" sz="1200" b="0" i="0" u="none" strike="noStrike" cap="none" spc="0" dirty="0">
                <a:ln>
                  <a:noFill/>
                </a:ln>
                <a:solidFill>
                  <a:srgbClr val="FFFFFF"/>
                </a:solidFill>
                <a:latin typeface="CircularXX TT"/>
                <a:cs typeface="CircularXX TT"/>
              </a:rPr>
              <a:t>Training programs and Research</a:t>
            </a:r>
            <a:endParaRPr dirty="0"/>
          </a:p>
        </p:txBody>
      </p:sp>
      <p:sp>
        <p:nvSpPr>
          <p:cNvPr id="52" name="Freihandform: Form 51"/>
          <p:cNvSpPr/>
          <p:nvPr/>
        </p:nvSpPr>
        <p:spPr bwMode="auto">
          <a:xfrm>
            <a:off x="3760662" y="4287073"/>
            <a:ext cx="1611771" cy="671560"/>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3E83B2"/>
          </a:solidFill>
          <a:ln>
            <a:no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marR="0" lvl="0" indent="0" algn="ctr" defTabSz="444500">
              <a:lnSpc>
                <a:spcPct val="90000"/>
              </a:lnSpc>
              <a:spcBef>
                <a:spcPts val="0"/>
              </a:spcBef>
              <a:spcAft>
                <a:spcPts val="0"/>
              </a:spcAft>
              <a:buClrTx/>
              <a:buSzTx/>
              <a:buFontTx/>
              <a:buNone/>
              <a:defRPr/>
            </a:pPr>
            <a:r>
              <a:rPr lang="en-GB" sz="1200" b="1" u="none" strike="noStrike" cap="none" spc="0" dirty="0" err="1">
                <a:ln>
                  <a:noFill/>
                </a:ln>
                <a:solidFill>
                  <a:srgbClr val="FFFFFF"/>
                </a:solidFill>
                <a:latin typeface="CircularXX TT"/>
                <a:cs typeface="CircularXX TT"/>
              </a:rPr>
              <a:t>Géodétec</a:t>
            </a:r>
            <a:r>
              <a:rPr lang="en-GB" sz="1200" b="1" u="none" strike="noStrike" cap="none" spc="0" dirty="0">
                <a:ln>
                  <a:noFill/>
                </a:ln>
                <a:solidFill>
                  <a:srgbClr val="FFFFFF"/>
                </a:solidFill>
                <a:latin typeface="CircularXX TT"/>
                <a:cs typeface="CircularXX TT"/>
              </a:rPr>
              <a:t> SA</a:t>
            </a:r>
            <a:endParaRPr dirty="0"/>
          </a:p>
          <a:p>
            <a:pPr marL="0" marR="0" lvl="0" indent="0" algn="ctr" defTabSz="444500">
              <a:lnSpc>
                <a:spcPct val="90000"/>
              </a:lnSpc>
              <a:spcBef>
                <a:spcPts val="0"/>
              </a:spcBef>
              <a:spcAft>
                <a:spcPts val="0"/>
              </a:spcAft>
              <a:buClrTx/>
              <a:buSzTx/>
              <a:buFontTx/>
              <a:buNone/>
              <a:defRPr/>
            </a:pPr>
            <a:r>
              <a:rPr lang="en-US" sz="1200" b="0" i="0" u="none" strike="noStrike" cap="none" spc="0" dirty="0">
                <a:ln>
                  <a:noFill/>
                </a:ln>
                <a:solidFill>
                  <a:srgbClr val="FFFFFF"/>
                </a:solidFill>
                <a:latin typeface="CircularXX TT"/>
                <a:cs typeface="CircularXX TT"/>
              </a:rPr>
              <a:t>Swiss Cadastre and Multi purpose </a:t>
            </a:r>
            <a:r>
              <a:rPr lang="en-US" sz="1200" b="0" i="0" u="none" strike="noStrike" cap="none" spc="0" dirty="0" err="1">
                <a:ln>
                  <a:noFill/>
                </a:ln>
                <a:solidFill>
                  <a:srgbClr val="FFFFFF"/>
                </a:solidFill>
                <a:latin typeface="CircularXX TT"/>
                <a:cs typeface="CircularXX TT"/>
              </a:rPr>
              <a:t>Cadstre</a:t>
            </a:r>
            <a:endParaRPr lang="en-GB" sz="1200" b="0" i="0" u="none" strike="noStrike" cap="none" spc="0" dirty="0">
              <a:ln>
                <a:noFill/>
              </a:ln>
              <a:solidFill>
                <a:srgbClr val="FFFFFF"/>
              </a:solidFill>
              <a:latin typeface="CircularXX TT"/>
              <a:cs typeface="CircularXX TT"/>
            </a:endParaRPr>
          </a:p>
        </p:txBody>
      </p:sp>
      <p:sp>
        <p:nvSpPr>
          <p:cNvPr id="53" name="Freihandform: Form 52"/>
          <p:cNvSpPr/>
          <p:nvPr/>
        </p:nvSpPr>
        <p:spPr bwMode="auto">
          <a:xfrm>
            <a:off x="6537896" y="4287073"/>
            <a:ext cx="1260078" cy="671560"/>
          </a:xfrm>
          <a:custGeom>
            <a:avLst/>
            <a:gdLst>
              <a:gd name="connsiteX0" fmla="*/ 0 w 1260078"/>
              <a:gd name="connsiteY0" fmla="*/ 0 h 630039"/>
              <a:gd name="connsiteX1" fmla="*/ 1260078 w 1260078"/>
              <a:gd name="connsiteY1" fmla="*/ 0 h 630039"/>
              <a:gd name="connsiteX2" fmla="*/ 1260078 w 1260078"/>
              <a:gd name="connsiteY2" fmla="*/ 630039 h 630039"/>
              <a:gd name="connsiteX3" fmla="*/ 0 w 1260078"/>
              <a:gd name="connsiteY3" fmla="*/ 630039 h 630039"/>
              <a:gd name="connsiteX4" fmla="*/ 0 w 1260078"/>
              <a:gd name="connsiteY4" fmla="*/ 0 h 63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78" h="630039" extrusionOk="0">
                <a:moveTo>
                  <a:pt x="0" y="0"/>
                </a:moveTo>
                <a:lnTo>
                  <a:pt x="1260078" y="0"/>
                </a:lnTo>
                <a:lnTo>
                  <a:pt x="1260078" y="630039"/>
                </a:lnTo>
                <a:lnTo>
                  <a:pt x="0" y="630039"/>
                </a:lnTo>
                <a:lnTo>
                  <a:pt x="0" y="0"/>
                </a:lnTo>
                <a:close/>
              </a:path>
            </a:pathLst>
          </a:custGeom>
          <a:solidFill>
            <a:srgbClr val="3E83B2"/>
          </a:solidFill>
          <a:ln>
            <a:noFill/>
          </a:ln>
        </p:spPr>
        <p:style>
          <a:lnRef idx="2">
            <a:schemeClr val="lt1">
              <a:hueOff val="0"/>
              <a:satOff val="0"/>
              <a:lumOff val="0"/>
              <a:alphaOff val="0"/>
            </a:schemeClr>
          </a:lnRef>
          <a:fillRef idx="1">
            <a:srgbClr val="00000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marR="0" lvl="0" indent="0" algn="ctr" defTabSz="444500">
              <a:lnSpc>
                <a:spcPct val="90000"/>
              </a:lnSpc>
              <a:spcBef>
                <a:spcPts val="0"/>
              </a:spcBef>
              <a:spcAft>
                <a:spcPts val="0"/>
              </a:spcAft>
              <a:buClrTx/>
              <a:buSzTx/>
              <a:buFontTx/>
              <a:buNone/>
              <a:defRPr/>
            </a:pPr>
            <a:r>
              <a:rPr lang="en-GB" sz="1200" b="1" u="none" strike="noStrike" cap="none" spc="0">
                <a:ln>
                  <a:noFill/>
                </a:ln>
                <a:solidFill>
                  <a:srgbClr val="FFFFFF"/>
                </a:solidFill>
                <a:latin typeface="CircularXX TT"/>
                <a:cs typeface="CircularXX TT"/>
              </a:rPr>
              <a:t>SLM Foundation</a:t>
            </a:r>
            <a:endParaRPr/>
          </a:p>
          <a:p>
            <a:pPr marL="0" marR="0" lvl="0" indent="0" algn="ctr" defTabSz="444500">
              <a:lnSpc>
                <a:spcPct val="90000"/>
              </a:lnSpc>
              <a:spcBef>
                <a:spcPts val="0"/>
              </a:spcBef>
              <a:spcAft>
                <a:spcPts val="0"/>
              </a:spcAft>
              <a:buClrTx/>
              <a:buSzTx/>
              <a:buFontTx/>
              <a:buNone/>
              <a:defRPr/>
            </a:pPr>
            <a:r>
              <a:rPr lang="en-GB" sz="1200" b="0" i="0" u="none" strike="noStrike" cap="none" spc="0">
                <a:ln>
                  <a:noFill/>
                </a:ln>
                <a:solidFill>
                  <a:srgbClr val="FFFFFF"/>
                </a:solidFill>
                <a:latin typeface="CircularXX TT"/>
                <a:cs typeface="CircularXX TT"/>
              </a:rPr>
              <a:t>Pool of Swiss cadastral experts</a:t>
            </a:r>
            <a:endParaRPr/>
          </a:p>
        </p:txBody>
      </p:sp>
      <p:sp>
        <p:nvSpPr>
          <p:cNvPr id="54" name="Pfeil: nach oben 53"/>
          <p:cNvSpPr/>
          <p:nvPr/>
        </p:nvSpPr>
        <p:spPr bwMode="auto">
          <a:xfrm>
            <a:off x="4064091" y="3742089"/>
            <a:ext cx="842222" cy="381714"/>
          </a:xfrm>
          <a:prstGeom prst="upArrow">
            <a:avLst>
              <a:gd name="adj1" fmla="val 50000"/>
              <a:gd name="adj2" fmla="val 50000"/>
            </a:avLst>
          </a:prstGeom>
          <a:solidFill>
            <a:srgbClr val="BAD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1219169">
              <a:lnSpc>
                <a:spcPct val="100000"/>
              </a:lnSpc>
              <a:spcBef>
                <a:spcPts val="0"/>
              </a:spcBef>
              <a:spcAft>
                <a:spcPts val="0"/>
              </a:spcAft>
              <a:buClrTx/>
              <a:buSzTx/>
              <a:buFontTx/>
              <a:buNone/>
              <a:defRPr/>
            </a:pPr>
            <a:endParaRPr lang="de-CH" sz="1200" b="0" i="0" u="none" strike="noStrike" cap="none" spc="0">
              <a:ln>
                <a:noFill/>
              </a:ln>
              <a:solidFill>
                <a:srgbClr val="FFFFFF"/>
              </a:solidFill>
              <a:latin typeface="CircularXX TT"/>
              <a:cs typeface="CircularXX TT"/>
            </a:endParaRPr>
          </a:p>
        </p:txBody>
      </p:sp>
      <p:pic>
        <p:nvPicPr>
          <p:cNvPr id="55" name="Grafik 54" descr="Ein Bild, das Text enthält.&#10;&#10;Automatisch generierte Beschreibung"/>
          <p:cNvPicPr>
            <a:picLocks noChangeAspect="1"/>
          </p:cNvPicPr>
          <p:nvPr/>
        </p:nvPicPr>
        <p:blipFill>
          <a:blip r:embed="rId3"/>
          <a:srcRect r="12989"/>
          <a:stretch/>
        </p:blipFill>
        <p:spPr bwMode="auto">
          <a:xfrm>
            <a:off x="8926936" y="1440977"/>
            <a:ext cx="2863878" cy="1367952"/>
          </a:xfrm>
          <a:prstGeom prst="rect">
            <a:avLst/>
          </a:prstGeom>
        </p:spPr>
      </p:pic>
      <p:cxnSp>
        <p:nvCxnSpPr>
          <p:cNvPr id="56" name="Gerader Verbinder 55"/>
          <p:cNvCxnSpPr>
            <a:cxnSpLocks/>
          </p:cNvCxnSpPr>
          <p:nvPr/>
        </p:nvCxnSpPr>
        <p:spPr bwMode="auto">
          <a:xfrm>
            <a:off x="5376168" y="2063931"/>
            <a:ext cx="3543120" cy="0"/>
          </a:xfrm>
          <a:prstGeom prst="line">
            <a:avLst/>
          </a:prstGeom>
          <a:noFill/>
          <a:ln w="25400" cap="flat">
            <a:solidFill>
              <a:srgbClr val="FFC425"/>
            </a:solidFill>
            <a:prstDash val="solid"/>
            <a:miter lim="400000"/>
            <a:headEnd type="arrow" w="med" len="med"/>
            <a:tailEnd type="arrow" w="med" len="med"/>
          </a:ln>
          <a:effectLst/>
        </p:spPr>
        <p:style>
          <a:lnRef idx="0">
            <a:srgbClr val="000000"/>
          </a:lnRef>
          <a:fillRef idx="0">
            <a:srgbClr val="000000"/>
          </a:fillRef>
          <a:effectRef idx="0">
            <a:srgbClr val="000000"/>
          </a:effectRef>
          <a:fontRef idx="none"/>
        </p:style>
      </p:cxnSp>
      <p:pic>
        <p:nvPicPr>
          <p:cNvPr id="57" name="Grafik 56"/>
          <p:cNvPicPr>
            <a:picLocks noChangeAspect="1"/>
          </p:cNvPicPr>
          <p:nvPr/>
        </p:nvPicPr>
        <p:blipFill>
          <a:blip r:embed="rId4"/>
          <a:stretch/>
        </p:blipFill>
        <p:spPr bwMode="auto">
          <a:xfrm>
            <a:off x="9083415" y="3312631"/>
            <a:ext cx="2656206" cy="1371886"/>
          </a:xfrm>
          <a:prstGeom prst="rect">
            <a:avLst/>
          </a:prstGeom>
        </p:spPr>
      </p:pic>
      <p:sp>
        <p:nvSpPr>
          <p:cNvPr id="58" name="Textfeld 57"/>
          <p:cNvSpPr txBox="1"/>
          <p:nvPr/>
        </p:nvSpPr>
        <p:spPr bwMode="auto">
          <a:xfrm>
            <a:off x="9052976" y="5275825"/>
            <a:ext cx="2847313" cy="65659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171450" marR="0" lvl="0" indent="-171450" algn="l" defTabSz="2438338">
              <a:lnSpc>
                <a:spcPct val="100000"/>
              </a:lnSpc>
              <a:spcBef>
                <a:spcPts val="0"/>
              </a:spcBef>
              <a:spcAft>
                <a:spcPts val="0"/>
              </a:spcAft>
              <a:buClrTx/>
              <a:buSzTx/>
              <a:buFont typeface="Arial"/>
              <a:buChar char="•"/>
              <a:defRPr/>
            </a:pPr>
            <a:r>
              <a:rPr lang="es-ES_tradnl" sz="1200" b="0" i="0" u="none" strike="noStrike" cap="none" spc="0">
                <a:ln>
                  <a:noFill/>
                </a:ln>
                <a:solidFill>
                  <a:srgbClr val="5E5E5E"/>
                </a:solidFill>
                <a:latin typeface="CircularXX TT"/>
                <a:cs typeface="CircularXX TT"/>
              </a:rPr>
              <a:t>Instituciones de nivel central</a:t>
            </a:r>
            <a:endParaRPr lang="es-ES_tradnl"/>
          </a:p>
          <a:p>
            <a:pPr marL="171450" marR="0" lvl="0" indent="-171450" algn="l" defTabSz="2438338">
              <a:lnSpc>
                <a:spcPct val="100000"/>
              </a:lnSpc>
              <a:spcBef>
                <a:spcPts val="0"/>
              </a:spcBef>
              <a:spcAft>
                <a:spcPts val="0"/>
              </a:spcAft>
              <a:buClrTx/>
              <a:buSzTx/>
              <a:buFont typeface="Arial"/>
              <a:buChar char="•"/>
              <a:defRPr/>
            </a:pPr>
            <a:r>
              <a:rPr lang="es-ES_tradnl" sz="1200" b="0" i="0" u="none" strike="noStrike" cap="none" spc="0">
                <a:ln>
                  <a:noFill/>
                </a:ln>
                <a:solidFill>
                  <a:srgbClr val="5E5E5E"/>
                </a:solidFill>
                <a:latin typeface="CircularXX TT"/>
                <a:cs typeface="CircularXX TT"/>
              </a:rPr>
              <a:t>Gobiernos locales/ Municipalidades</a:t>
            </a:r>
            <a:endParaRPr lang="es-ES_tradnl"/>
          </a:p>
          <a:p>
            <a:pPr marL="171450" marR="0" lvl="0" indent="-171450" algn="l" defTabSz="2438338">
              <a:lnSpc>
                <a:spcPct val="100000"/>
              </a:lnSpc>
              <a:spcBef>
                <a:spcPts val="0"/>
              </a:spcBef>
              <a:spcAft>
                <a:spcPts val="0"/>
              </a:spcAft>
              <a:buClrTx/>
              <a:buSzTx/>
              <a:buFont typeface="Arial"/>
              <a:buChar char="•"/>
              <a:defRPr/>
            </a:pPr>
            <a:r>
              <a:rPr lang="es-ES_tradnl" sz="1200" b="0" i="0" u="none" strike="noStrike" cap="none" spc="0">
                <a:ln>
                  <a:noFill/>
                </a:ln>
                <a:solidFill>
                  <a:srgbClr val="5E5E5E"/>
                </a:solidFill>
                <a:latin typeface="CircularXX TT"/>
                <a:cs typeface="CircularXX TT"/>
              </a:rPr>
              <a:t>Sector privado (users, providers)</a:t>
            </a:r>
            <a:endParaRPr lang="es-ES_tradnl"/>
          </a:p>
        </p:txBody>
      </p:sp>
      <p:sp>
        <p:nvSpPr>
          <p:cNvPr id="59" name="Rechteck 58"/>
          <p:cNvSpPr/>
          <p:nvPr/>
        </p:nvSpPr>
        <p:spPr bwMode="auto">
          <a:xfrm>
            <a:off x="8925699" y="1202618"/>
            <a:ext cx="2978326" cy="1661718"/>
          </a:xfrm>
          <a:prstGeom prst="rect">
            <a:avLst/>
          </a:prstGeom>
          <a:noFill/>
          <a:ln w="28575" cap="flat">
            <a:solidFill>
              <a:srgbClr val="FFC425"/>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a typeface="Helvetica Neue Medium"/>
              <a:cs typeface="Helvetica Neue Medium"/>
            </a:endParaRPr>
          </a:p>
        </p:txBody>
      </p:sp>
      <p:sp>
        <p:nvSpPr>
          <p:cNvPr id="60" name="Rechteck 59"/>
          <p:cNvSpPr/>
          <p:nvPr/>
        </p:nvSpPr>
        <p:spPr bwMode="auto">
          <a:xfrm>
            <a:off x="8926936" y="3020740"/>
            <a:ext cx="2977088" cy="1728000"/>
          </a:xfrm>
          <a:prstGeom prst="rect">
            <a:avLst/>
          </a:prstGeom>
          <a:noFill/>
          <a:ln w="28575" cap="flat">
            <a:solidFill>
              <a:srgbClr val="FFC425"/>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ndParaRPr>
          </a:p>
        </p:txBody>
      </p:sp>
      <p:sp>
        <p:nvSpPr>
          <p:cNvPr id="61" name="Textfeld 60"/>
          <p:cNvSpPr txBox="1"/>
          <p:nvPr/>
        </p:nvSpPr>
        <p:spPr bwMode="auto">
          <a:xfrm>
            <a:off x="8925699" y="3012209"/>
            <a:ext cx="2978326" cy="31803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a:lnSpc>
                <a:spcPct val="100000"/>
              </a:lnSpc>
              <a:spcBef>
                <a:spcPts val="0"/>
              </a:spcBef>
              <a:spcAft>
                <a:spcPts val="0"/>
              </a:spcAft>
              <a:buClrTx/>
              <a:buSzTx/>
              <a:buFontTx/>
              <a:buNone/>
              <a:defRPr/>
            </a:pPr>
            <a:r>
              <a:rPr lang="es-ES_tradnl" sz="1400" b="1" i="0" u="none" strike="noStrike" cap="none" spc="0" dirty="0">
                <a:ln>
                  <a:noFill/>
                </a:ln>
                <a:solidFill>
                  <a:srgbClr val="1A384E"/>
                </a:solidFill>
                <a:latin typeface="Helvetica Neue"/>
                <a:ea typeface="+mn-ea"/>
                <a:cs typeface="+mn-cs"/>
              </a:rPr>
              <a:t>Socios de implementación</a:t>
            </a:r>
            <a:endParaRPr lang="es-ES_tradnl" dirty="0">
              <a:solidFill>
                <a:srgbClr val="1A384E"/>
              </a:solidFill>
            </a:endParaRPr>
          </a:p>
        </p:txBody>
      </p:sp>
      <p:sp>
        <p:nvSpPr>
          <p:cNvPr id="62" name="Textfeld 61"/>
          <p:cNvSpPr txBox="1"/>
          <p:nvPr/>
        </p:nvSpPr>
        <p:spPr bwMode="auto">
          <a:xfrm>
            <a:off x="8926936" y="1203757"/>
            <a:ext cx="2977088" cy="31803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a:lnSpc>
                <a:spcPct val="100000"/>
              </a:lnSpc>
              <a:spcBef>
                <a:spcPts val="0"/>
              </a:spcBef>
              <a:spcAft>
                <a:spcPts val="0"/>
              </a:spcAft>
              <a:buClrTx/>
              <a:buSzTx/>
              <a:buFontTx/>
              <a:buNone/>
              <a:defRPr/>
            </a:pPr>
            <a:r>
              <a:rPr lang="de-CH" sz="1400" b="1" i="0" u="none" strike="noStrike" cap="none" spc="0" dirty="0">
                <a:ln>
                  <a:noFill/>
                </a:ln>
                <a:solidFill>
                  <a:srgbClr val="1A384E"/>
                </a:solidFill>
                <a:latin typeface="Helvetica Neue"/>
                <a:ea typeface="+mn-ea"/>
                <a:cs typeface="+mn-cs"/>
              </a:rPr>
              <a:t>Cliente (SECO Bern, PER, COL)</a:t>
            </a:r>
            <a:endParaRPr dirty="0">
              <a:solidFill>
                <a:srgbClr val="1A384E"/>
              </a:solidFill>
            </a:endParaRPr>
          </a:p>
        </p:txBody>
      </p:sp>
      <p:sp>
        <p:nvSpPr>
          <p:cNvPr id="63" name="Rechteck 62"/>
          <p:cNvSpPr/>
          <p:nvPr/>
        </p:nvSpPr>
        <p:spPr bwMode="auto">
          <a:xfrm>
            <a:off x="8923202" y="4924481"/>
            <a:ext cx="2977088" cy="1116000"/>
          </a:xfrm>
          <a:prstGeom prst="rect">
            <a:avLst/>
          </a:prstGeom>
          <a:noFill/>
          <a:ln w="28575" cap="flat">
            <a:solidFill>
              <a:srgbClr val="FFC425"/>
            </a:solid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a:lnSpc>
                <a:spcPct val="100000"/>
              </a:lnSpc>
              <a:spcBef>
                <a:spcPts val="0"/>
              </a:spcBef>
              <a:spcAft>
                <a:spcPts val="0"/>
              </a:spcAft>
              <a:buClrTx/>
              <a:buSzTx/>
              <a:buFontTx/>
              <a:buNone/>
              <a:defRPr/>
            </a:pPr>
            <a:endParaRPr lang="de-CH" sz="3200" b="0" i="0" u="none" strike="noStrike" cap="none" spc="0">
              <a:ln>
                <a:noFill/>
              </a:ln>
              <a:solidFill>
                <a:srgbClr val="FFFFFF"/>
              </a:solidFill>
              <a:latin typeface="Helvetica Neue Medium"/>
            </a:endParaRPr>
          </a:p>
        </p:txBody>
      </p:sp>
      <p:sp>
        <p:nvSpPr>
          <p:cNvPr id="64" name="Textfeld 63"/>
          <p:cNvSpPr txBox="1"/>
          <p:nvPr/>
        </p:nvSpPr>
        <p:spPr bwMode="auto">
          <a:xfrm>
            <a:off x="8925699" y="4924481"/>
            <a:ext cx="2978326" cy="31803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a:lnSpc>
                <a:spcPct val="100000"/>
              </a:lnSpc>
              <a:spcBef>
                <a:spcPts val="0"/>
              </a:spcBef>
              <a:spcAft>
                <a:spcPts val="0"/>
              </a:spcAft>
              <a:buClrTx/>
              <a:buSzTx/>
              <a:buFontTx/>
              <a:buNone/>
              <a:defRPr/>
            </a:pPr>
            <a:r>
              <a:rPr lang="de-CH" sz="1400" b="1" i="0" u="none" strike="noStrike" cap="none" spc="0" dirty="0">
                <a:ln>
                  <a:noFill/>
                </a:ln>
                <a:solidFill>
                  <a:srgbClr val="1A384E"/>
                </a:solidFill>
                <a:latin typeface="Helvetica Neue"/>
                <a:ea typeface="+mn-ea"/>
                <a:cs typeface="+mn-cs"/>
              </a:rPr>
              <a:t>Beneficiarios</a:t>
            </a:r>
          </a:p>
        </p:txBody>
      </p:sp>
      <p:cxnSp>
        <p:nvCxnSpPr>
          <p:cNvPr id="65" name="Verbinder: gewinkelt 64"/>
          <p:cNvCxnSpPr>
            <a:cxnSpLocks/>
            <a:endCxn id="60" idx="1"/>
          </p:cNvCxnSpPr>
          <p:nvPr/>
        </p:nvCxnSpPr>
        <p:spPr bwMode="auto">
          <a:xfrm>
            <a:off x="5376168" y="2295091"/>
            <a:ext cx="3550768" cy="1589649"/>
          </a:xfrm>
          <a:prstGeom prst="bentConnector3">
            <a:avLst>
              <a:gd name="adj1" fmla="val 91847"/>
            </a:avLst>
          </a:prstGeom>
          <a:noFill/>
          <a:ln w="25400" cap="flat">
            <a:solidFill>
              <a:srgbClr val="FFC425"/>
            </a:solidFill>
            <a:prstDash val="solid"/>
            <a:miter lim="400000"/>
            <a:headEnd type="arrow" w="med" len="med"/>
            <a:tailEnd type="arrow" w="med" len="med"/>
          </a:ln>
          <a:effectLst/>
        </p:spPr>
        <p:style>
          <a:lnRef idx="0">
            <a:srgbClr val="000000"/>
          </a:lnRef>
          <a:fillRef idx="0">
            <a:srgbClr val="000000"/>
          </a:fillRef>
          <a:effectRef idx="0">
            <a:srgbClr val="000000"/>
          </a:effectRef>
          <a:fontRef idx="none"/>
        </p:style>
      </p:cxnSp>
      <p:cxnSp>
        <p:nvCxnSpPr>
          <p:cNvPr id="66" name="Verbinder: gewinkelt 65"/>
          <p:cNvCxnSpPr>
            <a:cxnSpLocks/>
            <a:endCxn id="63" idx="1"/>
          </p:cNvCxnSpPr>
          <p:nvPr/>
        </p:nvCxnSpPr>
        <p:spPr bwMode="auto">
          <a:xfrm>
            <a:off x="5376168" y="2299063"/>
            <a:ext cx="3547034" cy="3183418"/>
          </a:xfrm>
          <a:prstGeom prst="bentConnector3">
            <a:avLst>
              <a:gd name="adj1" fmla="val 91891"/>
            </a:avLst>
          </a:prstGeom>
          <a:noFill/>
          <a:ln w="25400" cap="flat">
            <a:solidFill>
              <a:srgbClr val="FFC425"/>
            </a:solidFill>
            <a:prstDash val="solid"/>
            <a:miter lim="400000"/>
            <a:headEnd type="arrow" w="med" len="med"/>
            <a:tailEnd type="arrow" w="med" len="med"/>
          </a:ln>
          <a:effectLst/>
        </p:spPr>
        <p:style>
          <a:lnRef idx="0">
            <a:srgbClr val="000000"/>
          </a:lnRef>
          <a:fillRef idx="0">
            <a:srgbClr val="000000"/>
          </a:fillRef>
          <a:effectRef idx="0">
            <a:srgbClr val="000000"/>
          </a:effectRef>
          <a:fontRef idx="none"/>
        </p:style>
      </p:cxnSp>
      <p:cxnSp>
        <p:nvCxnSpPr>
          <p:cNvPr id="6" name="Verbinder: gewinkelt 5"/>
          <p:cNvCxnSpPr>
            <a:cxnSpLocks/>
          </p:cNvCxnSpPr>
          <p:nvPr/>
        </p:nvCxnSpPr>
        <p:spPr bwMode="auto">
          <a:xfrm rot="16199999" flipH="1">
            <a:off x="4338869" y="2721693"/>
            <a:ext cx="285288" cy="2"/>
          </a:xfrm>
          <a:prstGeom prst="bentConnector3">
            <a:avLst>
              <a:gd name="adj1" fmla="val 50000"/>
            </a:avLst>
          </a:prstGeom>
          <a:noFill/>
          <a:ln>
            <a:solidFill>
              <a:srgbClr val="E8E8E8"/>
            </a:solidFill>
          </a:ln>
        </p:spPr>
        <p:style>
          <a:lnRef idx="2">
            <a:schemeClr val="accent1">
              <a:shade val="60000"/>
              <a:hueOff val="0"/>
              <a:satOff val="0"/>
              <a:lumOff val="0"/>
              <a:alphaOff val="0"/>
            </a:schemeClr>
          </a:lnRef>
          <a:fillRef idx="0">
            <a:srgbClr val="000000"/>
          </a:fillRef>
          <a:effectRef idx="0">
            <a:schemeClr val="accent1">
              <a:hueOff val="0"/>
              <a:satOff val="0"/>
              <a:lumOff val="0"/>
              <a:alphaOff val="0"/>
            </a:schemeClr>
          </a:effectRef>
          <a:fontRef idx="minor">
            <a:schemeClr val="tx1">
              <a:hueOff val="0"/>
              <a:satOff val="0"/>
              <a:lumOff val="0"/>
              <a:alphaOff val="0"/>
            </a:schemeClr>
          </a:fontRef>
        </p:style>
      </p:cxnSp>
      <p:cxnSp>
        <p:nvCxnSpPr>
          <p:cNvPr id="13" name="Verbinder: gewinkelt 12"/>
          <p:cNvCxnSpPr>
            <a:cxnSpLocks/>
          </p:cNvCxnSpPr>
          <p:nvPr/>
        </p:nvCxnSpPr>
        <p:spPr bwMode="auto">
          <a:xfrm>
            <a:off x="4474044" y="2713271"/>
            <a:ext cx="2296693" cy="144892"/>
          </a:xfrm>
          <a:prstGeom prst="bentConnector3">
            <a:avLst>
              <a:gd name="adj1" fmla="val 99952"/>
            </a:avLst>
          </a:prstGeom>
          <a:noFill/>
          <a:ln>
            <a:solidFill>
              <a:srgbClr val="E8E8E8"/>
            </a:solidFill>
          </a:ln>
        </p:spPr>
        <p:style>
          <a:lnRef idx="2">
            <a:schemeClr val="accent1">
              <a:shade val="60000"/>
              <a:hueOff val="0"/>
              <a:satOff val="0"/>
              <a:lumOff val="0"/>
              <a:alphaOff val="0"/>
            </a:schemeClr>
          </a:lnRef>
          <a:fillRef idx="0">
            <a:srgbClr val="000000"/>
          </a:fillRef>
          <a:effectRef idx="0">
            <a:schemeClr val="accent1">
              <a:hueOff val="0"/>
              <a:satOff val="0"/>
              <a:lumOff val="0"/>
              <a:alphaOff val="0"/>
            </a:schemeClr>
          </a:effectRef>
          <a:fontRef idx="minor">
            <a:schemeClr val="tx1">
              <a:hueOff val="0"/>
              <a:satOff val="0"/>
              <a:lumOff val="0"/>
              <a:alphaOff val="0"/>
            </a:schemeClr>
          </a:fontRef>
        </p:style>
      </p:cxnSp>
      <p:pic>
        <p:nvPicPr>
          <p:cNvPr id="2" name="Imagen 9">
            <a:extLst>
              <a:ext uri="{FF2B5EF4-FFF2-40B4-BE49-F238E27FC236}">
                <a16:creationId xmlns:a16="http://schemas.microsoft.com/office/drawing/2014/main" id="{4D0CB293-61A5-D709-C717-B26A2E9ECD4C}"/>
              </a:ext>
            </a:extLst>
          </p:cNvPr>
          <p:cNvPicPr>
            <a:picLocks noChangeAspect="1"/>
          </p:cNvPicPr>
          <p:nvPr/>
        </p:nvPicPr>
        <p:blipFill>
          <a:blip r:embed="rId5"/>
          <a:stretch/>
        </p:blipFill>
        <p:spPr bwMode="auto">
          <a:xfrm>
            <a:off x="3817530" y="3032712"/>
            <a:ext cx="464870" cy="542348"/>
          </a:xfrm>
          <a:prstGeom prst="rect">
            <a:avLst/>
          </a:prstGeom>
        </p:spPr>
      </p:pic>
      <p:pic>
        <p:nvPicPr>
          <p:cNvPr id="4" name="Grafik 3">
            <a:extLst>
              <a:ext uri="{FF2B5EF4-FFF2-40B4-BE49-F238E27FC236}">
                <a16:creationId xmlns:a16="http://schemas.microsoft.com/office/drawing/2014/main" id="{A0AEE4AB-3AC7-7D07-CDEF-C159915DE5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1964" y="2874904"/>
            <a:ext cx="897547" cy="455341"/>
          </a:xfrm>
          <a:prstGeom prst="rect">
            <a:avLst/>
          </a:prstGeom>
        </p:spPr>
      </p:pic>
      <p:pic>
        <p:nvPicPr>
          <p:cNvPr id="11" name="Grafik 10">
            <a:extLst>
              <a:ext uri="{FF2B5EF4-FFF2-40B4-BE49-F238E27FC236}">
                <a16:creationId xmlns:a16="http://schemas.microsoft.com/office/drawing/2014/main" id="{FD61CD5C-5E8A-3066-55AA-6DA0A4FF5F4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050496" y="2946641"/>
            <a:ext cx="1283319" cy="161197"/>
          </a:xfrm>
          <a:prstGeom prst="rect">
            <a:avLst/>
          </a:prstGeom>
        </p:spPr>
      </p:pic>
      <p:pic>
        <p:nvPicPr>
          <p:cNvPr id="16" name="Grafik 15">
            <a:extLst>
              <a:ext uri="{FF2B5EF4-FFF2-40B4-BE49-F238E27FC236}">
                <a16:creationId xmlns:a16="http://schemas.microsoft.com/office/drawing/2014/main" id="{5B592E22-DB71-7B5B-D1EF-FEF08D452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6275" y="1624215"/>
            <a:ext cx="1584578" cy="3248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79B059C-FB58-1F76-CA19-6279505305C1}"/>
              </a:ext>
            </a:extLst>
          </p:cNvPr>
          <p:cNvSpPr>
            <a:spLocks noGrp="1"/>
          </p:cNvSpPr>
          <p:nvPr>
            <p:ph type="sldNum" sz="quarter" idx="10"/>
          </p:nvPr>
        </p:nvSpPr>
        <p:spPr/>
        <p:txBody>
          <a:bodyPr/>
          <a:lstStyle/>
          <a:p>
            <a:pPr>
              <a:defRPr/>
            </a:pPr>
            <a:fld id="{86CB4B4D-7CA3-9044-876B-883B54F8677D}" type="slidenum">
              <a:rPr lang="de-CH" smtClean="0"/>
              <a:t>4</a:t>
            </a:fld>
            <a:endParaRPr lang="de-CH"/>
          </a:p>
        </p:txBody>
      </p:sp>
      <p:sp>
        <p:nvSpPr>
          <p:cNvPr id="3" name="Título 2">
            <a:extLst>
              <a:ext uri="{FF2B5EF4-FFF2-40B4-BE49-F238E27FC236}">
                <a16:creationId xmlns:a16="http://schemas.microsoft.com/office/drawing/2014/main" id="{0B4BAFAE-8C7C-56ED-952F-2969851472D7}"/>
              </a:ext>
            </a:extLst>
          </p:cNvPr>
          <p:cNvSpPr>
            <a:spLocks noGrp="1"/>
          </p:cNvSpPr>
          <p:nvPr>
            <p:ph type="title"/>
          </p:nvPr>
        </p:nvSpPr>
        <p:spPr>
          <a:xfrm>
            <a:off x="333592" y="280800"/>
            <a:ext cx="10885908" cy="716582"/>
          </a:xfrm>
        </p:spPr>
        <p:txBody>
          <a:bodyPr>
            <a:normAutofit/>
          </a:bodyPr>
          <a:lstStyle/>
          <a:p>
            <a:r>
              <a:rPr lang="es-ES" b="1" spc="0" dirty="0"/>
              <a:t>Medidas Complementarias SAM </a:t>
            </a:r>
          </a:p>
        </p:txBody>
      </p:sp>
      <p:graphicFrame>
        <p:nvGraphicFramePr>
          <p:cNvPr id="7" name="Tabla 6">
            <a:extLst>
              <a:ext uri="{FF2B5EF4-FFF2-40B4-BE49-F238E27FC236}">
                <a16:creationId xmlns:a16="http://schemas.microsoft.com/office/drawing/2014/main" id="{6FD0AE7B-6036-5992-B78A-0DC9270FB76C}"/>
              </a:ext>
            </a:extLst>
          </p:cNvPr>
          <p:cNvGraphicFramePr>
            <a:graphicFrameLocks noGrp="1"/>
          </p:cNvGraphicFramePr>
          <p:nvPr>
            <p:extLst>
              <p:ext uri="{D42A27DB-BD31-4B8C-83A1-F6EECF244321}">
                <p14:modId xmlns:p14="http://schemas.microsoft.com/office/powerpoint/2010/main" val="3057000737"/>
              </p:ext>
            </p:extLst>
          </p:nvPr>
        </p:nvGraphicFramePr>
        <p:xfrm>
          <a:off x="333592" y="1268760"/>
          <a:ext cx="11018992" cy="4104459"/>
        </p:xfrm>
        <a:graphic>
          <a:graphicData uri="http://schemas.openxmlformats.org/drawingml/2006/table">
            <a:tbl>
              <a:tblPr firstRow="1" firstCol="1" bandRow="1">
                <a:tableStyleId>{7E9639D4-E3E2-4D34-9284-5A2195B3D0D7}</a:tableStyleId>
              </a:tblPr>
              <a:tblGrid>
                <a:gridCol w="11018992">
                  <a:extLst>
                    <a:ext uri="{9D8B030D-6E8A-4147-A177-3AD203B41FA5}">
                      <a16:colId xmlns:a16="http://schemas.microsoft.com/office/drawing/2014/main" val="3536226887"/>
                    </a:ext>
                  </a:extLst>
                </a:gridCol>
              </a:tblGrid>
              <a:tr h="407844">
                <a:tc>
                  <a:txBody>
                    <a:bodyPr/>
                    <a:lstStyle/>
                    <a:p>
                      <a:pPr algn="just">
                        <a:lnSpc>
                          <a:spcPct val="107000"/>
                        </a:lnSpc>
                        <a:spcAft>
                          <a:spcPts val="1200"/>
                        </a:spcAft>
                      </a:pPr>
                      <a:r>
                        <a:rPr lang="es-419" sz="2000" b="0" dirty="0">
                          <a:effectLst/>
                          <a:latin typeface="CircularXX TT" panose="020B0504010101010104" pitchFamily="34" charset="0"/>
                          <a:cs typeface="CircularXX TT" panose="020B0504010101010104" pitchFamily="34" charset="0"/>
                        </a:rPr>
                        <a:t>Medida complementaria SAM</a:t>
                      </a:r>
                      <a:endParaRPr lang="es-ES" sz="2000" b="0" dirty="0">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1607025384"/>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1.1. Apoyar en la conceptualización y diseño del Sistema de Información Catastral</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796413702"/>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1.2. Fortalecer en la articulación conceptual y técnica entre el OUN, el SIC, y la IDEP</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2752532161"/>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1.3. Apoyar en el diseño de una herramienta institucional para la (auto) evaluación de procesos</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336485332"/>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1.4. Estrategia y herramientas para promover el uso fiscal del catastro a nivel municipal</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2390647387"/>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1.5. Fortalecer en la definición del modelo de gobernanza institucional y gobierno de datos </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1656507388"/>
                  </a:ext>
                </a:extLst>
              </a:tr>
              <a:tr h="407844">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2.1. Diseñar e implementar cursos complementarios en torno a la norma ISO 19152:2012 LADM </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266192676"/>
                  </a:ext>
                </a:extLst>
              </a:tr>
              <a:tr h="407844">
                <a:tc>
                  <a:txBody>
                    <a:bodyPr/>
                    <a:lstStyle/>
                    <a:p>
                      <a:pPr algn="l">
                        <a:lnSpc>
                          <a:spcPct val="107000"/>
                        </a:lnSpc>
                        <a:spcAft>
                          <a:spcPts val="1200"/>
                        </a:spcAft>
                      </a:pPr>
                      <a:r>
                        <a:rPr lang="es-419" sz="2200" b="1" dirty="0">
                          <a:solidFill>
                            <a:schemeClr val="bg1"/>
                          </a:solidFill>
                          <a:effectLst/>
                          <a:latin typeface="CircularXX TT" panose="020B0504010101010104" pitchFamily="34" charset="0"/>
                          <a:cs typeface="CircularXX TT" panose="020B0504010101010104" pitchFamily="34" charset="0"/>
                        </a:rPr>
                        <a:t>2.2. </a:t>
                      </a:r>
                      <a:r>
                        <a:rPr lang="es-ES" sz="2200" b="1" dirty="0">
                          <a:solidFill>
                            <a:schemeClr val="bg1"/>
                          </a:solidFill>
                          <a:effectLst/>
                          <a:latin typeface="CircularXX TT" panose="020B0504010101010104" pitchFamily="34" charset="0"/>
                          <a:cs typeface="CircularXX TT" panose="020B0504010101010104" pitchFamily="34" charset="0"/>
                        </a:rPr>
                        <a:t>Fortalecer el marco de asociacionismo entre entidades formativas peruanas y suizas</a:t>
                      </a:r>
                      <a:endParaRPr lang="es-ES" sz="2200" b="1" dirty="0">
                        <a:solidFill>
                          <a:schemeClr val="bg1"/>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solidFill>
                      <a:srgbClr val="3E83B2"/>
                    </a:solidFill>
                  </a:tcPr>
                </a:tc>
                <a:extLst>
                  <a:ext uri="{0D108BD9-81ED-4DB2-BD59-A6C34878D82A}">
                    <a16:rowId xmlns:a16="http://schemas.microsoft.com/office/drawing/2014/main" val="2856773688"/>
                  </a:ext>
                </a:extLst>
              </a:tr>
              <a:tr h="841707">
                <a:tc>
                  <a:txBody>
                    <a:bodyPr/>
                    <a:lstStyle/>
                    <a:p>
                      <a:pPr algn="l">
                        <a:lnSpc>
                          <a:spcPct val="107000"/>
                        </a:lnSpc>
                        <a:spcAft>
                          <a:spcPts val="1200"/>
                        </a:spcAft>
                      </a:pPr>
                      <a:r>
                        <a:rPr lang="es-419" sz="1800" b="0" dirty="0">
                          <a:solidFill>
                            <a:srgbClr val="000000"/>
                          </a:solidFill>
                          <a:effectLst/>
                          <a:latin typeface="CircularXX TT" panose="020B0504010101010104" pitchFamily="34" charset="0"/>
                          <a:cs typeface="CircularXX TT" panose="020B0504010101010104" pitchFamily="34" charset="0"/>
                        </a:rPr>
                        <a:t>2.3. Apoyar en el desarrollo de intercambio de experiencias entre Colombia, Perú y Bolivia; viaje de intercambio en Suiza</a:t>
                      </a:r>
                      <a:endParaRPr lang="es-ES" sz="1800" b="0" dirty="0">
                        <a:solidFill>
                          <a:srgbClr val="000000"/>
                        </a:solidFill>
                        <a:effectLst/>
                        <a:latin typeface="CircularXX TT" panose="020B0504010101010104" pitchFamily="34" charset="0"/>
                        <a:ea typeface="Calibri" panose="020F0502020204030204" pitchFamily="34" charset="0"/>
                        <a:cs typeface="CircularXX TT" panose="020B0504010101010104" pitchFamily="34" charset="0"/>
                      </a:endParaRPr>
                    </a:p>
                  </a:txBody>
                  <a:tcPr marL="68580" marR="68580" marT="0" marB="0"/>
                </a:tc>
                <a:extLst>
                  <a:ext uri="{0D108BD9-81ED-4DB2-BD59-A6C34878D82A}">
                    <a16:rowId xmlns:a16="http://schemas.microsoft.com/office/drawing/2014/main" val="4199129867"/>
                  </a:ext>
                </a:extLst>
              </a:tr>
            </a:tbl>
          </a:graphicData>
        </a:graphic>
      </p:graphicFrame>
      <p:cxnSp>
        <p:nvCxnSpPr>
          <p:cNvPr id="4" name="Straight Connector 3">
            <a:extLst>
              <a:ext uri="{FF2B5EF4-FFF2-40B4-BE49-F238E27FC236}">
                <a16:creationId xmlns:a16="http://schemas.microsoft.com/office/drawing/2014/main" id="{FF2D6806-7ECE-F004-24F6-819C095C0162}"/>
              </a:ext>
            </a:extLst>
          </p:cNvPr>
          <p:cNvCxnSpPr>
            <a:cxnSpLocks/>
          </p:cNvCxnSpPr>
          <p:nvPr/>
        </p:nvCxnSpPr>
        <p:spPr bwMode="auto">
          <a:xfrm>
            <a:off x="328692"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34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79B059C-FB58-1F76-CA19-6279505305C1}"/>
              </a:ext>
            </a:extLst>
          </p:cNvPr>
          <p:cNvSpPr>
            <a:spLocks noGrp="1"/>
          </p:cNvSpPr>
          <p:nvPr>
            <p:ph type="sldNum" sz="quarter" idx="10"/>
          </p:nvPr>
        </p:nvSpPr>
        <p:spPr/>
        <p:txBody>
          <a:bodyPr/>
          <a:lstStyle/>
          <a:p>
            <a:pPr>
              <a:defRPr/>
            </a:pPr>
            <a:fld id="{86CB4B4D-7CA3-9044-876B-883B54F8677D}" type="slidenum">
              <a:rPr lang="de-CH" smtClean="0"/>
              <a:t>5</a:t>
            </a:fld>
            <a:endParaRPr lang="de-CH"/>
          </a:p>
        </p:txBody>
      </p:sp>
      <p:graphicFrame>
        <p:nvGraphicFramePr>
          <p:cNvPr id="4" name="Tabla 3">
            <a:extLst>
              <a:ext uri="{FF2B5EF4-FFF2-40B4-BE49-F238E27FC236}">
                <a16:creationId xmlns:a16="http://schemas.microsoft.com/office/drawing/2014/main" id="{9A957350-5BBF-C640-5F15-E88BBBD4CB2A}"/>
              </a:ext>
            </a:extLst>
          </p:cNvPr>
          <p:cNvGraphicFramePr>
            <a:graphicFrameLocks noGrp="1"/>
          </p:cNvGraphicFramePr>
          <p:nvPr>
            <p:extLst>
              <p:ext uri="{D42A27DB-BD31-4B8C-83A1-F6EECF244321}">
                <p14:modId xmlns:p14="http://schemas.microsoft.com/office/powerpoint/2010/main" val="1321704140"/>
              </p:ext>
            </p:extLst>
          </p:nvPr>
        </p:nvGraphicFramePr>
        <p:xfrm>
          <a:off x="418808" y="1087507"/>
          <a:ext cx="11161240" cy="4885933"/>
        </p:xfrm>
        <a:graphic>
          <a:graphicData uri="http://schemas.openxmlformats.org/drawingml/2006/table">
            <a:tbl>
              <a:tblPr firstRow="1" firstCol="1" bandRow="1">
                <a:tableStyleId>{A2FD6DF4-CD59-3BD8-7AA2-553E24972027}</a:tableStyleId>
              </a:tblPr>
              <a:tblGrid>
                <a:gridCol w="648072">
                  <a:extLst>
                    <a:ext uri="{9D8B030D-6E8A-4147-A177-3AD203B41FA5}">
                      <a16:colId xmlns:a16="http://schemas.microsoft.com/office/drawing/2014/main" val="2373286017"/>
                    </a:ext>
                  </a:extLst>
                </a:gridCol>
                <a:gridCol w="10513168">
                  <a:extLst>
                    <a:ext uri="{9D8B030D-6E8A-4147-A177-3AD203B41FA5}">
                      <a16:colId xmlns:a16="http://schemas.microsoft.com/office/drawing/2014/main" val="222572382"/>
                    </a:ext>
                  </a:extLst>
                </a:gridCol>
              </a:tblGrid>
              <a:tr h="393710">
                <a:tc>
                  <a:txBody>
                    <a:bodyPr/>
                    <a:lstStyle/>
                    <a:p>
                      <a:pPr algn="ctr">
                        <a:lnSpc>
                          <a:spcPct val="150000"/>
                        </a:lnSpc>
                        <a:spcBef>
                          <a:spcPts val="600"/>
                        </a:spcBef>
                        <a:spcAft>
                          <a:spcPts val="1200"/>
                        </a:spcAft>
                      </a:pPr>
                      <a:endParaRPr lang="es-ES" sz="2000" dirty="0">
                        <a:effectLst/>
                        <a:latin typeface="CircularXX TT" panose="020B0504010101010104" pitchFamily="34" charset="0"/>
                        <a:ea typeface="Calibri" panose="020F0502020204030204" pitchFamily="34" charset="0"/>
                        <a:cs typeface="CircularXX TT" panose="020B0504010101010104" pitchFamily="34" charset="0"/>
                      </a:endParaRPr>
                    </a:p>
                  </a:txBody>
                  <a:tcPr marL="55468" marR="55468" marT="0" marB="0" anchor="ctr">
                    <a:solidFill>
                      <a:srgbClr val="3E83B2"/>
                    </a:solidFill>
                  </a:tcPr>
                </a:tc>
                <a:tc>
                  <a:txBody>
                    <a:bodyPr/>
                    <a:lstStyle/>
                    <a:p>
                      <a:pPr>
                        <a:lnSpc>
                          <a:spcPct val="150000"/>
                        </a:lnSpc>
                        <a:spcBef>
                          <a:spcPts val="600"/>
                        </a:spcBef>
                        <a:spcAft>
                          <a:spcPts val="1200"/>
                        </a:spcAft>
                      </a:pPr>
                      <a:r>
                        <a:rPr lang="es-ES" sz="2000" b="1" dirty="0">
                          <a:latin typeface="Circular Pro Book" panose="020B0604020101020102" pitchFamily="34" charset="0"/>
                          <a:cs typeface="Circular Pro Book" panose="020B0604020101020102" pitchFamily="34" charset="0"/>
                        </a:rPr>
                        <a:t>Medida 2.2: </a:t>
                      </a:r>
                      <a:r>
                        <a:rPr lang="es-ES_tradnl" sz="2000" b="1" dirty="0">
                          <a:latin typeface="Circular Pro Book" panose="020B0604020101020102" pitchFamily="34" charset="0"/>
                          <a:cs typeface="Circular Pro Book" panose="020B0604020101020102" pitchFamily="34" charset="0"/>
                        </a:rPr>
                        <a:t>Fortalecer el marco de asociacionismo entre entidades formativas peruanas y suizas</a:t>
                      </a:r>
                      <a:endParaRPr lang="de-CH" sz="2000" b="1" dirty="0">
                        <a:latin typeface="Circular Pro Book" panose="020B0604020101020102" pitchFamily="34" charset="0"/>
                        <a:cs typeface="Circular Pro Book" panose="020B0604020101020102" pitchFamily="34" charset="0"/>
                      </a:endParaRPr>
                    </a:p>
                  </a:txBody>
                  <a:tcPr marL="55468" marR="55468" marT="0" marB="0">
                    <a:solidFill>
                      <a:srgbClr val="3E83B2"/>
                    </a:solidFill>
                  </a:tcPr>
                </a:tc>
                <a:extLst>
                  <a:ext uri="{0D108BD9-81ED-4DB2-BD59-A6C34878D82A}">
                    <a16:rowId xmlns:a16="http://schemas.microsoft.com/office/drawing/2014/main" val="376495766"/>
                  </a:ext>
                </a:extLst>
              </a:tr>
              <a:tr h="2323996">
                <a:tc>
                  <a:txBody>
                    <a:bodyPr/>
                    <a:lstStyle/>
                    <a:p>
                      <a:pPr algn="ctr">
                        <a:lnSpc>
                          <a:spcPct val="107000"/>
                        </a:lnSpc>
                        <a:spcBef>
                          <a:spcPts val="600"/>
                        </a:spcBef>
                        <a:spcAft>
                          <a:spcPts val="600"/>
                        </a:spcAft>
                      </a:pPr>
                      <a:r>
                        <a:rPr lang="es-419" sz="1500" dirty="0">
                          <a:effectLst/>
                          <a:latin typeface="CircularXX TT" panose="020B0504010101010104" pitchFamily="34" charset="0"/>
                          <a:cs typeface="CircularXX TT" panose="020B0504010101010104" pitchFamily="34" charset="0"/>
                        </a:rPr>
                        <a:t>R1</a:t>
                      </a:r>
                      <a:endParaRPr lang="es-ES" sz="1500" dirty="0">
                        <a:effectLst/>
                        <a:latin typeface="CircularXX TT" panose="020B0504010101010104" pitchFamily="34" charset="0"/>
                        <a:ea typeface="Calibri" panose="020F0502020204030204" pitchFamily="34" charset="0"/>
                        <a:cs typeface="CircularXX TT" panose="020B0504010101010104" pitchFamily="34" charset="0"/>
                      </a:endParaRPr>
                    </a:p>
                  </a:txBody>
                  <a:tcPr marL="55468" marR="55468" marT="0" marB="0" anchor="ctr">
                    <a:solidFill>
                      <a:srgbClr val="3E83B2"/>
                    </a:solidFill>
                  </a:tcPr>
                </a:tc>
                <a:tc>
                  <a:txBody>
                    <a:bodyPr/>
                    <a:lstStyle/>
                    <a:p>
                      <a:pPr algn="l">
                        <a:lnSpc>
                          <a:spcPct val="107000"/>
                        </a:lnSpc>
                        <a:spcBef>
                          <a:spcPts val="600"/>
                        </a:spcBef>
                        <a:spcAft>
                          <a:spcPts val="600"/>
                        </a:spcAft>
                      </a:pPr>
                      <a:r>
                        <a:rPr lang="es-419" sz="1800" b="1" dirty="0">
                          <a:solidFill>
                            <a:srgbClr val="000000"/>
                          </a:solidFill>
                          <a:effectLst/>
                          <a:latin typeface="CircularXX TT" panose="020B0504010101010104" pitchFamily="34" charset="0"/>
                          <a:cs typeface="CircularXX TT" panose="020B0504010101010104" pitchFamily="34" charset="0"/>
                        </a:rPr>
                        <a:t>Identificar</a:t>
                      </a:r>
                      <a:r>
                        <a:rPr lang="es-419" sz="1800" b="1" dirty="0">
                          <a:solidFill>
                            <a:schemeClr val="bg2">
                              <a:lumMod val="10000"/>
                            </a:schemeClr>
                          </a:solidFill>
                          <a:effectLst/>
                          <a:latin typeface="CircularXX TT" panose="020B0504010101010104" pitchFamily="34" charset="0"/>
                          <a:cs typeface="CircularXX TT" panose="020B0504010101010104" pitchFamily="34" charset="0"/>
                        </a:rPr>
                        <a:t> las </a:t>
                      </a:r>
                      <a:r>
                        <a:rPr lang="es-419" sz="1800" b="1" u="sng" dirty="0">
                          <a:solidFill>
                            <a:schemeClr val="bg2">
                              <a:lumMod val="10000"/>
                            </a:schemeClr>
                          </a:solidFill>
                          <a:effectLst/>
                          <a:latin typeface="CircularXX TT" panose="020B0504010101010104" pitchFamily="34" charset="0"/>
                          <a:cs typeface="CircularXX TT" panose="020B0504010101010104" pitchFamily="34" charset="0"/>
                        </a:rPr>
                        <a:t>potenciales instituciones peruanas del sector de educación y formación</a:t>
                      </a:r>
                      <a:r>
                        <a:rPr lang="es-419" sz="1800" b="1" dirty="0">
                          <a:solidFill>
                            <a:schemeClr val="bg2">
                              <a:lumMod val="10000"/>
                            </a:schemeClr>
                          </a:solidFill>
                          <a:effectLst/>
                          <a:latin typeface="CircularXX TT" panose="020B0504010101010104" pitchFamily="34" charset="0"/>
                          <a:cs typeface="CircularXX TT" panose="020B0504010101010104" pitchFamily="34" charset="0"/>
                        </a:rPr>
                        <a:t> aplicada en la temática </a:t>
                      </a:r>
                      <a:r>
                        <a:rPr lang="es-419" sz="1800" b="1" u="sng" dirty="0">
                          <a:solidFill>
                            <a:schemeClr val="bg2">
                              <a:lumMod val="10000"/>
                            </a:schemeClr>
                          </a:solidFill>
                          <a:effectLst/>
                          <a:latin typeface="CircularXX TT" panose="020B0504010101010104" pitchFamily="34" charset="0"/>
                          <a:cs typeface="CircularXX TT" panose="020B0504010101010104" pitchFamily="34" charset="0"/>
                        </a:rPr>
                        <a:t>para establecer un marco de asociación</a:t>
                      </a:r>
                      <a:endParaRPr lang="es-ES" sz="1800" b="1" u="sng" dirty="0">
                        <a:solidFill>
                          <a:schemeClr val="bg2">
                            <a:lumMod val="10000"/>
                          </a:schemeClr>
                        </a:solidFill>
                        <a:effectLst/>
                        <a:latin typeface="CircularXX TT" panose="020B0504010101010104" pitchFamily="34" charset="0"/>
                        <a:cs typeface="CircularXX TT" panose="020B0504010101010104" pitchFamily="34" charset="0"/>
                      </a:endParaRPr>
                    </a:p>
                    <a:p>
                      <a:pPr marL="342900" lvl="0" indent="-342900" algn="l">
                        <a:lnSpc>
                          <a:spcPct val="107000"/>
                        </a:lnSpc>
                        <a:spcBef>
                          <a:spcPts val="600"/>
                        </a:spcBef>
                        <a:spcAft>
                          <a:spcPts val="600"/>
                        </a:spcAft>
                        <a:buFont typeface="Symbol" panose="05050102010706020507" pitchFamily="18" charset="2"/>
                        <a:buChar char=""/>
                      </a:pPr>
                      <a:r>
                        <a:rPr lang="es-419" sz="1500" dirty="0">
                          <a:effectLst/>
                          <a:latin typeface="CircularXX TT" panose="020B0504010101010104" pitchFamily="34" charset="0"/>
                          <a:cs typeface="CircularXX TT" panose="020B0504010101010104" pitchFamily="34" charset="0"/>
                        </a:rPr>
                        <a:t>Identificar las instituciones peruanas del sector de educación y formación aplicada en la temática (lista larga)</a:t>
                      </a:r>
                      <a:endParaRPr lang="es-ES" sz="1500" dirty="0">
                        <a:effectLst/>
                        <a:latin typeface="CircularXX TT" panose="020B0504010101010104" pitchFamily="34" charset="0"/>
                        <a:cs typeface="CircularXX TT" panose="020B0504010101010104" pitchFamily="34" charset="0"/>
                      </a:endParaRPr>
                    </a:p>
                    <a:p>
                      <a:pPr marL="342900" lvl="0" indent="-342900" algn="l">
                        <a:lnSpc>
                          <a:spcPct val="107000"/>
                        </a:lnSpc>
                        <a:spcBef>
                          <a:spcPts val="600"/>
                        </a:spcBef>
                        <a:spcAft>
                          <a:spcPts val="600"/>
                        </a:spcAft>
                        <a:buFont typeface="Symbol" panose="05050102010706020507" pitchFamily="18" charset="2"/>
                        <a:buChar char=""/>
                      </a:pPr>
                      <a:r>
                        <a:rPr lang="es-419" sz="1500" dirty="0">
                          <a:effectLst/>
                          <a:latin typeface="CircularXX TT" panose="020B0504010101010104" pitchFamily="34" charset="0"/>
                          <a:cs typeface="CircularXX TT" panose="020B0504010101010104" pitchFamily="34" charset="0"/>
                        </a:rPr>
                        <a:t>Establecer criterios de selección para instituciones peruanas del sector de educación y formación que tengan potencial para establecer un marco de asociación</a:t>
                      </a:r>
                      <a:endParaRPr lang="es-ES" sz="1500" dirty="0">
                        <a:effectLst/>
                        <a:latin typeface="CircularXX TT" panose="020B0504010101010104" pitchFamily="34" charset="0"/>
                        <a:cs typeface="CircularXX TT" panose="020B0504010101010104" pitchFamily="34" charset="0"/>
                      </a:endParaRPr>
                    </a:p>
                    <a:p>
                      <a:pPr marL="342900" lvl="0" indent="-342900" algn="l">
                        <a:lnSpc>
                          <a:spcPct val="107000"/>
                        </a:lnSpc>
                        <a:spcBef>
                          <a:spcPts val="600"/>
                        </a:spcBef>
                        <a:spcAft>
                          <a:spcPts val="600"/>
                        </a:spcAft>
                        <a:buFont typeface="Symbol" panose="05050102010706020507" pitchFamily="18" charset="2"/>
                        <a:buChar char=""/>
                      </a:pPr>
                      <a:r>
                        <a:rPr lang="es-419" sz="1500" dirty="0">
                          <a:effectLst/>
                          <a:latin typeface="CircularXX TT" panose="020B0504010101010104" pitchFamily="34" charset="0"/>
                          <a:cs typeface="CircularXX TT" panose="020B0504010101010104" pitchFamily="34" charset="0"/>
                        </a:rPr>
                        <a:t>Proponer una lista corta de instituciones peruanas del sector de educación y formación candidatos para establecer un marco de asociación; discusión con el MVCS, AT BM SECO y selección definitiva</a:t>
                      </a:r>
                      <a:r>
                        <a:rPr lang="es-419" sz="500" dirty="0">
                          <a:effectLst/>
                          <a:latin typeface="CircularXX TT" panose="020B0504010101010104" pitchFamily="34" charset="0"/>
                          <a:cs typeface="CircularXX TT" panose="020B0504010101010104" pitchFamily="34" charset="0"/>
                        </a:rPr>
                        <a:t>.</a:t>
                      </a:r>
                      <a:endParaRPr lang="es-419" sz="1500" dirty="0">
                        <a:effectLst/>
                        <a:latin typeface="CircularXX TT" panose="020B0504010101010104" pitchFamily="34" charset="0"/>
                        <a:cs typeface="CircularXX TT" panose="020B0504010101010104" pitchFamily="34" charset="0"/>
                      </a:endParaRPr>
                    </a:p>
                  </a:txBody>
                  <a:tcPr marL="55468" marR="55468" marT="0" marB="0">
                    <a:solidFill>
                      <a:srgbClr val="D3E1F1"/>
                    </a:solidFill>
                  </a:tcPr>
                </a:tc>
                <a:extLst>
                  <a:ext uri="{0D108BD9-81ED-4DB2-BD59-A6C34878D82A}">
                    <a16:rowId xmlns:a16="http://schemas.microsoft.com/office/drawing/2014/main" val="1426697923"/>
                  </a:ext>
                </a:extLst>
              </a:tr>
              <a:tr h="2151981">
                <a:tc>
                  <a:txBody>
                    <a:bodyPr/>
                    <a:lstStyle/>
                    <a:p>
                      <a:pPr algn="ctr">
                        <a:lnSpc>
                          <a:spcPct val="107000"/>
                        </a:lnSpc>
                        <a:spcBef>
                          <a:spcPts val="600"/>
                        </a:spcBef>
                        <a:spcAft>
                          <a:spcPts val="600"/>
                        </a:spcAft>
                      </a:pPr>
                      <a:r>
                        <a:rPr lang="es-419" sz="1600" dirty="0">
                          <a:effectLst/>
                          <a:latin typeface="CircularXX TT" panose="020B0504010101010104" pitchFamily="34" charset="0"/>
                          <a:cs typeface="CircularXX TT" panose="020B0504010101010104" pitchFamily="34" charset="0"/>
                        </a:rPr>
                        <a:t>R4</a:t>
                      </a:r>
                      <a:endParaRPr lang="es-ES" sz="1600" dirty="0">
                        <a:effectLst/>
                        <a:latin typeface="CircularXX TT" panose="020B0504010101010104" pitchFamily="34" charset="0"/>
                        <a:ea typeface="Calibri" panose="020F0502020204030204" pitchFamily="34" charset="0"/>
                        <a:cs typeface="CircularXX TT" panose="020B0504010101010104" pitchFamily="34" charset="0"/>
                      </a:endParaRPr>
                    </a:p>
                  </a:txBody>
                  <a:tcPr marL="41420" marR="41420" marT="0" marB="0" anchor="ctr">
                    <a:solidFill>
                      <a:srgbClr val="3E83B2"/>
                    </a:solidFill>
                  </a:tcPr>
                </a:tc>
                <a:tc>
                  <a:txBody>
                    <a:bodyPr/>
                    <a:lstStyle/>
                    <a:p>
                      <a:pPr marL="0" marR="0" indent="0" algn="l" defTabSz="292100">
                        <a:lnSpc>
                          <a:spcPct val="107000"/>
                        </a:lnSpc>
                        <a:spcBef>
                          <a:spcPts val="600"/>
                        </a:spcBef>
                        <a:spcAft>
                          <a:spcPts val="600"/>
                        </a:spcAft>
                        <a:buClrTx/>
                        <a:buSzTx/>
                        <a:buFontTx/>
                        <a:buNone/>
                      </a:pPr>
                      <a:r>
                        <a:rPr lang="es-419" sz="1800" b="1" i="0" u="none" strike="noStrike" cap="none" spc="0" dirty="0">
                          <a:solidFill>
                            <a:schemeClr val="bg2">
                              <a:lumMod val="10000"/>
                            </a:schemeClr>
                          </a:solidFill>
                          <a:effectLst/>
                          <a:latin typeface="CircularXX TT" panose="020B0504010101010104" pitchFamily="34" charset="0"/>
                          <a:ea typeface="+mn-ea"/>
                          <a:cs typeface="CircularXX TT" panose="020B0504010101010104" pitchFamily="34" charset="0"/>
                        </a:rPr>
                        <a:t>Identificar institutos técnicos y universidades peruanas que </a:t>
                      </a:r>
                      <a:r>
                        <a:rPr lang="es-419" sz="1800" b="1" i="0" u="sng" strike="noStrike" cap="none" spc="0" dirty="0">
                          <a:solidFill>
                            <a:schemeClr val="bg2">
                              <a:lumMod val="10000"/>
                            </a:schemeClr>
                          </a:solidFill>
                          <a:effectLst/>
                          <a:latin typeface="CircularXX TT" panose="020B0504010101010104" pitchFamily="34" charset="0"/>
                          <a:ea typeface="+mn-ea"/>
                          <a:cs typeface="CircularXX TT" panose="020B0504010101010104" pitchFamily="34" charset="0"/>
                        </a:rPr>
                        <a:t>actualmente dictan programas relacionados con la temática</a:t>
                      </a:r>
                    </a:p>
                    <a:p>
                      <a:pPr marL="285750" indent="-285750" algn="l">
                        <a:lnSpc>
                          <a:spcPct val="100000"/>
                        </a:lnSpc>
                        <a:spcBef>
                          <a:spcPts val="600"/>
                        </a:spcBef>
                        <a:spcAft>
                          <a:spcPts val="600"/>
                        </a:spcAft>
                        <a:buFont typeface="Arial" panose="020B0604020202020204" pitchFamily="34" charset="0"/>
                        <a:buChar char="•"/>
                      </a:pPr>
                      <a:r>
                        <a:rPr lang="es-419" sz="1600" dirty="0">
                          <a:effectLst/>
                          <a:latin typeface="CircularXX TT" panose="020B0504010101010104" pitchFamily="34" charset="0"/>
                          <a:cs typeface="CircularXX TT" panose="020B0504010101010104" pitchFamily="34" charset="0"/>
                        </a:rPr>
                        <a:t>Inventariar aspectos clave de las universidades peruanas que actualmente dictan programas relacionados con la temática, como, por ejemplo: grado académico ofertado, financiación pública o privada, relaciones internacionales, reconocimiento académico (créditos), programas de investigación, etc.</a:t>
                      </a:r>
                      <a:endParaRPr lang="es-ES" sz="1600" dirty="0">
                        <a:effectLst/>
                        <a:latin typeface="CircularXX TT" panose="020B0504010101010104" pitchFamily="34" charset="0"/>
                        <a:cs typeface="CircularXX TT" panose="020B0504010101010104" pitchFamily="34" charset="0"/>
                      </a:endParaRPr>
                    </a:p>
                    <a:p>
                      <a:pPr marL="342900" lvl="0" indent="-342900" algn="l">
                        <a:lnSpc>
                          <a:spcPct val="100000"/>
                        </a:lnSpc>
                        <a:spcBef>
                          <a:spcPts val="600"/>
                        </a:spcBef>
                        <a:spcAft>
                          <a:spcPts val="600"/>
                        </a:spcAft>
                        <a:buFont typeface="Symbol" panose="05050102010706020507" pitchFamily="18" charset="2"/>
                        <a:buChar char=""/>
                      </a:pPr>
                      <a:r>
                        <a:rPr lang="es-419" sz="1600" dirty="0">
                          <a:effectLst/>
                          <a:latin typeface="CircularXX TT" panose="020B0504010101010104" pitchFamily="34" charset="0"/>
                          <a:cs typeface="CircularXX TT" panose="020B0504010101010104" pitchFamily="34" charset="0"/>
                        </a:rPr>
                        <a:t>Describir los programas que forman parte de la oferta formativa de las universidades identificadas.</a:t>
                      </a:r>
                    </a:p>
                  </a:txBody>
                  <a:tcPr marL="41420" marR="41420" marT="0" marB="0"/>
                </a:tc>
                <a:extLst>
                  <a:ext uri="{0D108BD9-81ED-4DB2-BD59-A6C34878D82A}">
                    <a16:rowId xmlns:a16="http://schemas.microsoft.com/office/drawing/2014/main" val="3536064535"/>
                  </a:ext>
                </a:extLst>
              </a:tr>
            </a:tbl>
          </a:graphicData>
        </a:graphic>
      </p:graphicFrame>
      <p:cxnSp>
        <p:nvCxnSpPr>
          <p:cNvPr id="5" name="Straight Connector 4">
            <a:extLst>
              <a:ext uri="{FF2B5EF4-FFF2-40B4-BE49-F238E27FC236}">
                <a16:creationId xmlns:a16="http://schemas.microsoft.com/office/drawing/2014/main" id="{9CAC8D6B-BAD8-5C08-D371-38CB1E902C25}"/>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ítulo 2">
            <a:extLst>
              <a:ext uri="{FF2B5EF4-FFF2-40B4-BE49-F238E27FC236}">
                <a16:creationId xmlns:a16="http://schemas.microsoft.com/office/drawing/2014/main" id="{4EAE7084-3F1E-21D1-3B4E-323AEEA06285}"/>
              </a:ext>
            </a:extLst>
          </p:cNvPr>
          <p:cNvSpPr>
            <a:spLocks noGrp="1"/>
          </p:cNvSpPr>
          <p:nvPr>
            <p:ph type="title"/>
          </p:nvPr>
        </p:nvSpPr>
        <p:spPr>
          <a:xfrm>
            <a:off x="376794" y="280800"/>
            <a:ext cx="10842706" cy="716582"/>
          </a:xfrm>
        </p:spPr>
        <p:txBody>
          <a:bodyPr>
            <a:normAutofit/>
          </a:bodyPr>
          <a:lstStyle/>
          <a:p>
            <a:r>
              <a:rPr lang="es-ES" b="1" spc="0" dirty="0"/>
              <a:t>Medidas 2.2 – Resultados R1 y R4</a:t>
            </a:r>
          </a:p>
        </p:txBody>
      </p:sp>
    </p:spTree>
    <p:extLst>
      <p:ext uri="{BB962C8B-B14F-4D97-AF65-F5344CB8AC3E}">
        <p14:creationId xmlns:p14="http://schemas.microsoft.com/office/powerpoint/2010/main" val="210551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C9B3179-0A63-009D-543D-6E7E5B814728}"/>
            </a:ext>
          </a:extLst>
        </p:cNvPr>
        <p:cNvGrpSpPr/>
        <p:nvPr/>
      </p:nvGrpSpPr>
      <p:grpSpPr bwMode="auto">
        <a:xfrm>
          <a:off x="0" y="0"/>
          <a:ext cx="0" cy="0"/>
          <a:chOff x="0" y="0"/>
          <a:chExt cx="0" cy="0"/>
        </a:xfrm>
      </p:grpSpPr>
      <p:sp>
        <p:nvSpPr>
          <p:cNvPr id="5" name="Content">
            <a:extLst>
              <a:ext uri="{FF2B5EF4-FFF2-40B4-BE49-F238E27FC236}">
                <a16:creationId xmlns:a16="http://schemas.microsoft.com/office/drawing/2014/main" id="{7DF29815-EAC2-35BB-ED9A-5FCD0F64790A}"/>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3600" dirty="0">
                <a:solidFill>
                  <a:srgbClr val="1A384E"/>
                </a:solidFill>
                <a:latin typeface="CircularXX TT"/>
                <a:cs typeface="CircularXX TT"/>
              </a:rPr>
              <a:t>Objetivos del estudio de la M2.2.</a:t>
            </a:r>
            <a:endParaRPr sz="10000" dirty="0"/>
          </a:p>
        </p:txBody>
      </p:sp>
      <p:sp>
        <p:nvSpPr>
          <p:cNvPr id="6" name="Inhaltsplatzhalter 2">
            <a:extLst>
              <a:ext uri="{FF2B5EF4-FFF2-40B4-BE49-F238E27FC236}">
                <a16:creationId xmlns:a16="http://schemas.microsoft.com/office/drawing/2014/main" id="{66AA5FEE-E1BE-FB9D-A8C9-38CCE0D47B93}"/>
              </a:ext>
            </a:extLst>
          </p:cNvPr>
          <p:cNvSpPr txBox="1"/>
          <p:nvPr/>
        </p:nvSpPr>
        <p:spPr bwMode="auto">
          <a:xfrm>
            <a:off x="418808" y="1484784"/>
            <a:ext cx="6541288" cy="4248472"/>
          </a:xfrm>
          <a:prstGeom prst="rect">
            <a:avLst/>
          </a:prstGeom>
        </p:spPr>
        <p:txBody>
          <a:bodyPr>
            <a:noAutofit/>
          </a:bodyPr>
          <a:lstStyle>
            <a:lvl1pPr marL="304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1pPr>
            <a:lvl2pPr marL="609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2pPr>
            <a:lvl3pPr marL="914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3pPr>
            <a:lvl4pPr marL="1219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4pPr>
            <a:lvl5pPr marL="15240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5pPr>
            <a:lvl6pPr marL="18288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6pPr>
            <a:lvl7pPr marL="21336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7pPr>
            <a:lvl8pPr marL="24384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8pPr>
            <a:lvl9pPr marL="2743200" marR="0" indent="-304800" algn="l" defTabSz="1219169">
              <a:lnSpc>
                <a:spcPct val="90000"/>
              </a:lnSpc>
              <a:spcBef>
                <a:spcPts val="2250"/>
              </a:spcBef>
              <a:spcAft>
                <a:spcPts val="0"/>
              </a:spcAft>
              <a:buClrTx/>
              <a:buSzPct val="123000"/>
              <a:buFontTx/>
              <a:buChar char="•"/>
              <a:defRPr sz="2400" b="0" i="0" u="none" strike="noStrike" cap="none" spc="0">
                <a:solidFill>
                  <a:srgbClr val="000000"/>
                </a:solidFill>
                <a:latin typeface="+mn-lt"/>
                <a:ea typeface="+mn-ea"/>
                <a:cs typeface="+mn-cs"/>
              </a:defRPr>
            </a:lvl9pPr>
          </a:lstStyle>
          <a:p>
            <a:pPr>
              <a:lnSpc>
                <a:spcPct val="100000"/>
              </a:lnSpc>
              <a:spcBef>
                <a:spcPts val="1200"/>
              </a:spcBef>
              <a:buClr>
                <a:srgbClr val="1A384E"/>
              </a:buClr>
              <a:buSzPct val="100000"/>
              <a:buFont typeface="Arial" panose="020B0604020202020204" pitchFamily="34" charset="0"/>
              <a:buChar char="•"/>
              <a:defRPr/>
            </a:pPr>
            <a:r>
              <a:rPr lang="es-ES_tradnl" sz="2000" dirty="0">
                <a:latin typeface="CircularXX TT" panose="020B0504010101010104" pitchFamily="34" charset="0"/>
              </a:rPr>
              <a:t>Identificar la </a:t>
            </a:r>
            <a:r>
              <a:rPr lang="es-ES_tradnl" sz="2000" b="1" dirty="0">
                <a:solidFill>
                  <a:srgbClr val="0070C0"/>
                </a:solidFill>
                <a:latin typeface="CircularXX TT"/>
              </a:rPr>
              <a:t>oferta y demanda educacional </a:t>
            </a:r>
            <a:r>
              <a:rPr lang="es-ES_tradnl" sz="2000" dirty="0">
                <a:latin typeface="CircularXX TT" panose="020B0504010101010104" pitchFamily="34" charset="0"/>
              </a:rPr>
              <a:t>para cerrar las brechas, de acuerdo con las necesidades a nivel de </a:t>
            </a:r>
            <a:r>
              <a:rPr lang="es-ES_tradnl" sz="2000" b="1" dirty="0">
                <a:solidFill>
                  <a:srgbClr val="0070C0"/>
                </a:solidFill>
                <a:latin typeface="CircularXX TT"/>
              </a:rPr>
              <a:t>catastro urbano</a:t>
            </a:r>
            <a:r>
              <a:rPr lang="es-ES_tradnl" sz="2000" b="1" dirty="0">
                <a:latin typeface="CircularXX TT" panose="020B0504010101010104" pitchFamily="34" charset="0"/>
              </a:rPr>
              <a:t>. </a:t>
            </a:r>
          </a:p>
          <a:p>
            <a:pPr>
              <a:lnSpc>
                <a:spcPct val="100000"/>
              </a:lnSpc>
              <a:spcBef>
                <a:spcPts val="1200"/>
              </a:spcBef>
              <a:buClr>
                <a:srgbClr val="1A384E"/>
              </a:buClr>
              <a:buSzPct val="100000"/>
              <a:buFont typeface="Arial" panose="020B0604020202020204" pitchFamily="34" charset="0"/>
              <a:buChar char="•"/>
              <a:defRPr/>
            </a:pPr>
            <a:r>
              <a:rPr lang="es-ES_tradnl" sz="2000" dirty="0">
                <a:latin typeface="CircularXX TT" panose="020B0504010101010104" pitchFamily="34" charset="0"/>
              </a:rPr>
              <a:t>Recopilar, revisar y analizar la </a:t>
            </a:r>
            <a:r>
              <a:rPr lang="es-ES_tradnl" sz="2000" b="1" dirty="0">
                <a:solidFill>
                  <a:srgbClr val="0070C0"/>
                </a:solidFill>
                <a:latin typeface="CircularXX TT"/>
              </a:rPr>
              <a:t>oferta educativa en el ámbito catastral. </a:t>
            </a:r>
          </a:p>
          <a:p>
            <a:pPr>
              <a:lnSpc>
                <a:spcPct val="100000"/>
              </a:lnSpc>
              <a:spcBef>
                <a:spcPts val="1200"/>
              </a:spcBef>
              <a:buClr>
                <a:srgbClr val="1A384E"/>
              </a:buClr>
              <a:buSzPct val="100000"/>
              <a:buFont typeface="Arial" panose="020B0604020202020204" pitchFamily="34" charset="0"/>
              <a:buChar char="•"/>
              <a:defRPr/>
            </a:pPr>
            <a:r>
              <a:rPr lang="es-ES_tradnl" sz="2000" dirty="0">
                <a:latin typeface="CircularXX TT" panose="020B0504010101010104" pitchFamily="34" charset="0"/>
              </a:rPr>
              <a:t>Evaluar la oferta y demanda de </a:t>
            </a:r>
            <a:r>
              <a:rPr lang="es-ES_tradnl" sz="2000" b="1" dirty="0">
                <a:solidFill>
                  <a:srgbClr val="0070C0"/>
                </a:solidFill>
                <a:latin typeface="CircularXX TT"/>
              </a:rPr>
              <a:t>recursos humanos </a:t>
            </a:r>
            <a:r>
              <a:rPr lang="es-ES_tradnl" sz="2000" dirty="0">
                <a:latin typeface="CircularXX TT" panose="020B0504010101010104" pitchFamily="34" charset="0"/>
              </a:rPr>
              <a:t>necesarios para cubrir las </a:t>
            </a:r>
            <a:r>
              <a:rPr lang="es-ES_tradnl" sz="2000" b="1" dirty="0">
                <a:solidFill>
                  <a:srgbClr val="0070C0"/>
                </a:solidFill>
                <a:latin typeface="CircularXX TT"/>
              </a:rPr>
              <a:t>diversas etapas del catastro urbano </a:t>
            </a:r>
            <a:r>
              <a:rPr lang="es-ES_tradnl" sz="2000" dirty="0">
                <a:latin typeface="CircularXX TT" panose="020B0504010101010104" pitchFamily="34" charset="0"/>
              </a:rPr>
              <a:t>en el Perú.</a:t>
            </a:r>
          </a:p>
          <a:p>
            <a:pPr>
              <a:lnSpc>
                <a:spcPct val="100000"/>
              </a:lnSpc>
              <a:spcBef>
                <a:spcPts val="1200"/>
              </a:spcBef>
              <a:buClr>
                <a:srgbClr val="1A384E"/>
              </a:buClr>
              <a:buSzPct val="100000"/>
              <a:buFont typeface="Arial" panose="020B0604020202020204" pitchFamily="34" charset="0"/>
              <a:buChar char="•"/>
              <a:defRPr/>
            </a:pPr>
            <a:r>
              <a:rPr lang="es-ES_tradnl" sz="2000" dirty="0">
                <a:latin typeface="CircularXX TT" panose="020B0504010101010104" pitchFamily="34" charset="0"/>
              </a:rPr>
              <a:t>Apoyar el </a:t>
            </a:r>
            <a:r>
              <a:rPr lang="es-ES_tradnl" sz="2000" b="1" dirty="0">
                <a:solidFill>
                  <a:srgbClr val="0070C0"/>
                </a:solidFill>
                <a:latin typeface="CircularXX TT"/>
              </a:rPr>
              <a:t>fortalecimiento de la oferta curricular </a:t>
            </a:r>
            <a:r>
              <a:rPr lang="es-ES_tradnl" sz="2000" dirty="0">
                <a:latin typeface="CircularXX TT" panose="020B0504010101010104" pitchFamily="34" charset="0"/>
              </a:rPr>
              <a:t>relacionada con el </a:t>
            </a:r>
            <a:r>
              <a:rPr lang="es-ES_tradnl" sz="2000" b="1" dirty="0">
                <a:solidFill>
                  <a:srgbClr val="0070C0"/>
                </a:solidFill>
                <a:latin typeface="CircularXX TT"/>
              </a:rPr>
              <a:t>catastro urbano </a:t>
            </a:r>
            <a:r>
              <a:rPr lang="es-ES_tradnl" sz="2000" dirty="0">
                <a:latin typeface="CircularXX TT" panose="020B0504010101010104" pitchFamily="34" charset="0"/>
              </a:rPr>
              <a:t>en Perú.</a:t>
            </a:r>
            <a:endParaRPr lang="en-DE" sz="2000" b="1" dirty="0">
              <a:latin typeface="Arial" panose="020B0604020202020204" pitchFamily="34" charset="0"/>
            </a:endParaRPr>
          </a:p>
        </p:txBody>
      </p:sp>
      <p:sp>
        <p:nvSpPr>
          <p:cNvPr id="2" name="Foliennummernplatzhalter 1">
            <a:extLst>
              <a:ext uri="{FF2B5EF4-FFF2-40B4-BE49-F238E27FC236}">
                <a16:creationId xmlns:a16="http://schemas.microsoft.com/office/drawing/2014/main" id="{0BAE2F86-690B-AAF2-DB9D-5C37AF69FC90}"/>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6</a:t>
            </a:fld>
            <a:endParaRPr lang="de-CH" sz="1300" b="0" i="0" u="none" strike="noStrike" cap="none" spc="0" dirty="0">
              <a:ln>
                <a:noFill/>
              </a:ln>
              <a:solidFill>
                <a:srgbClr val="3E83B2"/>
              </a:solidFill>
              <a:latin typeface="Circular Pro Book"/>
              <a:cs typeface="Circular Pro Book"/>
            </a:endParaRPr>
          </a:p>
        </p:txBody>
      </p:sp>
      <p:cxnSp>
        <p:nvCxnSpPr>
          <p:cNvPr id="3" name="Straight Connector 2">
            <a:extLst>
              <a:ext uri="{FF2B5EF4-FFF2-40B4-BE49-F238E27FC236}">
                <a16:creationId xmlns:a16="http://schemas.microsoft.com/office/drawing/2014/main" id="{61BFF6AF-927A-1245-FC67-B23E8F543752}"/>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Grafik 5">
            <a:extLst>
              <a:ext uri="{FF2B5EF4-FFF2-40B4-BE49-F238E27FC236}">
                <a16:creationId xmlns:a16="http://schemas.microsoft.com/office/drawing/2014/main" id="{6B4F22E0-C62F-411A-44B4-F1FF98AD7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752184" y="1160891"/>
            <a:ext cx="3546395" cy="5013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8543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7</a:t>
            </a:fld>
            <a:endParaRPr lang="de-CH" sz="1300" b="0" i="0" u="none" strike="noStrike" cap="none" spc="0" dirty="0">
              <a:ln>
                <a:noFill/>
              </a:ln>
              <a:solidFill>
                <a:srgbClr val="3E83B2"/>
              </a:solidFill>
              <a:latin typeface="Circular Pro Book"/>
              <a:cs typeface="Circular Pro Book"/>
            </a:endParaRPr>
          </a:p>
        </p:txBody>
      </p:sp>
      <p:sp>
        <p:nvSpPr>
          <p:cNvPr id="3" name="Content">
            <a:extLst>
              <a:ext uri="{FF2B5EF4-FFF2-40B4-BE49-F238E27FC236}">
                <a16:creationId xmlns:a16="http://schemas.microsoft.com/office/drawing/2014/main" id="{3C9B717A-3B8B-3AB5-50F0-9FA1DA3DE5F6}"/>
              </a:ext>
            </a:extLst>
          </p:cNvPr>
          <p:cNvSpPr txBox="1"/>
          <p:nvPr/>
        </p:nvSpPr>
        <p:spPr bwMode="auto">
          <a:xfrm>
            <a:off x="418808" y="310799"/>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defRPr/>
            </a:pPr>
            <a:r>
              <a:rPr lang="es-ES" sz="3600" dirty="0">
                <a:solidFill>
                  <a:srgbClr val="1A384E"/>
                </a:solidFill>
                <a:latin typeface="CircularXX TT"/>
              </a:rPr>
              <a:t>Sistema Catastral en Suiza – 3 Pilares</a:t>
            </a:r>
            <a:endParaRPr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05579BC4-D471-5B01-7501-A82DBC611121}"/>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4458975D-79CA-9940-9A2B-366EBB2DFEBA}"/>
              </a:ext>
            </a:extLst>
          </p:cNvPr>
          <p:cNvSpPr/>
          <p:nvPr/>
        </p:nvSpPr>
        <p:spPr>
          <a:xfrm>
            <a:off x="1445100" y="3854313"/>
            <a:ext cx="9331420" cy="1400383"/>
          </a:xfrm>
          <a:prstGeom prst="rect">
            <a:avLst/>
          </a:prstGeom>
        </p:spPr>
        <p:txBody>
          <a:bodyPr wrap="square">
            <a:spAutoFit/>
          </a:bodyPr>
          <a:lstStyle/>
          <a:p>
            <a:pPr marL="342900" indent="-342900">
              <a:spcAft>
                <a:spcPts val="600"/>
              </a:spcAft>
              <a:buFont typeface="Arial" panose="020B0604020202020204" pitchFamily="34" charset="0"/>
              <a:buChar char="•"/>
            </a:pPr>
            <a:endParaRPr lang="es-ES" sz="2000" dirty="0">
              <a:solidFill>
                <a:srgbClr val="000000"/>
              </a:solidFill>
            </a:endParaRPr>
          </a:p>
          <a:p>
            <a:pPr marL="342900" indent="-342900">
              <a:spcAft>
                <a:spcPts val="600"/>
              </a:spcAft>
              <a:buFont typeface="Wingdings" pitchFamily="2" charset="2"/>
              <a:buChar char="Ø"/>
            </a:pPr>
            <a:r>
              <a:rPr lang="es-ES" sz="2000" dirty="0">
                <a:solidFill>
                  <a:srgbClr val="000000"/>
                </a:solidFill>
              </a:rPr>
              <a:t>El sistema catastral suizo se caracteriza por una colaboración y cooperación funcional entre el gobierno federal, los cantones y los municipios, así como entre el sector público y el sector privado.</a:t>
            </a:r>
            <a:r>
              <a:rPr lang="de-CH" sz="2000" dirty="0">
                <a:solidFill>
                  <a:srgbClr val="000000"/>
                </a:solidFill>
              </a:rPr>
              <a:t> </a:t>
            </a:r>
            <a:endParaRPr lang="es-ES" sz="2000" dirty="0">
              <a:solidFill>
                <a:srgbClr val="000000"/>
              </a:solidFill>
              <a:latin typeface="CircularXX TT" panose="020B0504010101010104" pitchFamily="34" charset="0"/>
              <a:cs typeface="CircularXX TT" panose="020B0504010101010104" pitchFamily="34" charset="0"/>
            </a:endParaRPr>
          </a:p>
        </p:txBody>
      </p:sp>
      <p:sp>
        <p:nvSpPr>
          <p:cNvPr id="9" name="Rechteck 8">
            <a:extLst>
              <a:ext uri="{FF2B5EF4-FFF2-40B4-BE49-F238E27FC236}">
                <a16:creationId xmlns:a16="http://schemas.microsoft.com/office/drawing/2014/main" id="{2E06CE16-D64F-5841-9294-E50AAE73AFE3}"/>
              </a:ext>
            </a:extLst>
          </p:cNvPr>
          <p:cNvSpPr/>
          <p:nvPr/>
        </p:nvSpPr>
        <p:spPr>
          <a:xfrm>
            <a:off x="7704221" y="1893453"/>
            <a:ext cx="3072299" cy="1769012"/>
          </a:xfrm>
          <a:prstGeom prst="rect">
            <a:avLst/>
          </a:prstGeom>
          <a:solidFill>
            <a:srgbClr val="E4B5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2">
                    <a:lumMod val="10000"/>
                  </a:schemeClr>
                </a:solidFill>
                <a:latin typeface="CircularXX TT" panose="020B0504010101010104" pitchFamily="34" charset="0"/>
                <a:cs typeface="CircularXX TT" panose="020B0504010101010104" pitchFamily="34" charset="0"/>
              </a:rPr>
              <a:t>Catastro de Restricciones de Derecho Público sobre la Propiedad (desde 2014)</a:t>
            </a:r>
          </a:p>
        </p:txBody>
      </p:sp>
      <p:sp>
        <p:nvSpPr>
          <p:cNvPr id="10" name="Rechteck 9">
            <a:extLst>
              <a:ext uri="{FF2B5EF4-FFF2-40B4-BE49-F238E27FC236}">
                <a16:creationId xmlns:a16="http://schemas.microsoft.com/office/drawing/2014/main" id="{B55F5ED4-D959-B74C-84E7-84AA4D3D57C0}"/>
              </a:ext>
            </a:extLst>
          </p:cNvPr>
          <p:cNvSpPr/>
          <p:nvPr/>
        </p:nvSpPr>
        <p:spPr>
          <a:xfrm>
            <a:off x="1445099" y="1893453"/>
            <a:ext cx="3072299" cy="1769012"/>
          </a:xfrm>
          <a:prstGeom prst="rect">
            <a:avLst/>
          </a:prstGeom>
          <a:solidFill>
            <a:srgbClr val="9CD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2">
                    <a:lumMod val="10000"/>
                  </a:schemeClr>
                </a:solidFill>
                <a:latin typeface="CircularXX TT" panose="020B0504010101010104" pitchFamily="34" charset="0"/>
                <a:cs typeface="CircularXX TT" panose="020B0504010101010104" pitchFamily="34" charset="0"/>
              </a:rPr>
              <a:t>Catastro de Tierras (desde 1912)</a:t>
            </a:r>
          </a:p>
        </p:txBody>
      </p:sp>
      <p:sp>
        <p:nvSpPr>
          <p:cNvPr id="11" name="Rechteck 10">
            <a:extLst>
              <a:ext uri="{FF2B5EF4-FFF2-40B4-BE49-F238E27FC236}">
                <a16:creationId xmlns:a16="http://schemas.microsoft.com/office/drawing/2014/main" id="{A6271450-A3CC-1E41-B207-4F8D67996ACF}"/>
              </a:ext>
            </a:extLst>
          </p:cNvPr>
          <p:cNvSpPr/>
          <p:nvPr/>
        </p:nvSpPr>
        <p:spPr>
          <a:xfrm>
            <a:off x="4583832" y="1893453"/>
            <a:ext cx="3072299" cy="1769012"/>
          </a:xfrm>
          <a:prstGeom prst="rect">
            <a:avLst/>
          </a:prstGeom>
          <a:solidFill>
            <a:srgbClr val="E1D1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2">
                    <a:lumMod val="10000"/>
                  </a:schemeClr>
                </a:solidFill>
                <a:latin typeface="CircularXX TT" panose="020B0504010101010104" pitchFamily="34" charset="0"/>
                <a:cs typeface="CircularXX TT" panose="020B0504010101010104" pitchFamily="34" charset="0"/>
              </a:rPr>
              <a:t>Registro de la Propiedad Inmueble (desde 1912)</a:t>
            </a:r>
          </a:p>
        </p:txBody>
      </p:sp>
    </p:spTree>
    <p:extLst>
      <p:ext uri="{BB962C8B-B14F-4D97-AF65-F5344CB8AC3E}">
        <p14:creationId xmlns:p14="http://schemas.microsoft.com/office/powerpoint/2010/main" val="4132032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5757C0-4B25-6B20-FD85-B46236D0F0BA}"/>
            </a:ext>
          </a:extLst>
        </p:cNvPr>
        <p:cNvGrpSpPr/>
        <p:nvPr/>
      </p:nvGrpSpPr>
      <p:grpSpPr bwMode="auto">
        <a:xfrm>
          <a:off x="0" y="0"/>
          <a:ext cx="0" cy="0"/>
          <a:chOff x="0" y="0"/>
          <a:chExt cx="0" cy="0"/>
        </a:xfrm>
      </p:grpSpPr>
      <p:sp>
        <p:nvSpPr>
          <p:cNvPr id="2" name="Foliennummernplatzhalter 1">
            <a:extLst>
              <a:ext uri="{FF2B5EF4-FFF2-40B4-BE49-F238E27FC236}">
                <a16:creationId xmlns:a16="http://schemas.microsoft.com/office/drawing/2014/main" id="{90791697-3896-3A20-40F5-84773944B8AC}"/>
              </a:ext>
            </a:extLst>
          </p:cNvPr>
          <p:cNvSpPr>
            <a:spLocks noGrp="1"/>
          </p:cNvSpPr>
          <p:nvPr>
            <p:ph type="sldNum" sz="quarter" idx="10"/>
          </p:nvPr>
        </p:nvSpPr>
        <p:spPr bwMode="auto">
          <a:xfrm>
            <a:off x="89931" y="6440900"/>
            <a:ext cx="513319" cy="302647"/>
          </a:xfrm>
        </p:spPr>
        <p:txBody>
          <a:bodyPr/>
          <a:lstStyle/>
          <a:p>
            <a:pPr marL="0" marR="0" lvl="0" indent="0" algn="ctr" defTabSz="1219169">
              <a:lnSpc>
                <a:spcPct val="100000"/>
              </a:lnSpc>
              <a:spcBef>
                <a:spcPts val="0"/>
              </a:spcBef>
              <a:spcAft>
                <a:spcPts val="0"/>
              </a:spcAft>
              <a:buClrTx/>
              <a:buSzTx/>
              <a:buFontTx/>
              <a:buNone/>
              <a:defRPr/>
            </a:pPr>
            <a:fld id="{86CB4B4D-7CA3-9044-876B-883B54F8677D}" type="slidenum">
              <a:rPr lang="de-CH" sz="1300" b="0" i="0" u="none" strike="noStrike" cap="none" spc="0">
                <a:ln>
                  <a:noFill/>
                </a:ln>
                <a:solidFill>
                  <a:srgbClr val="3E83B2"/>
                </a:solidFill>
                <a:latin typeface="Circular Pro Book"/>
                <a:cs typeface="Circular Pro Book"/>
              </a:rPr>
              <a:t>8</a:t>
            </a:fld>
            <a:endParaRPr lang="de-CH" sz="1300" b="0" i="0" u="none" strike="noStrike" cap="none" spc="0" dirty="0">
              <a:ln>
                <a:noFill/>
              </a:ln>
              <a:solidFill>
                <a:srgbClr val="3E83B2"/>
              </a:solidFill>
              <a:latin typeface="Circular Pro Book"/>
              <a:cs typeface="Circular Pro Book"/>
            </a:endParaRPr>
          </a:p>
        </p:txBody>
      </p:sp>
      <p:sp>
        <p:nvSpPr>
          <p:cNvPr id="7" name="TextBox 6">
            <a:extLst>
              <a:ext uri="{FF2B5EF4-FFF2-40B4-BE49-F238E27FC236}">
                <a16:creationId xmlns:a16="http://schemas.microsoft.com/office/drawing/2014/main" id="{D15A8163-B359-39B4-87F8-3BD0A18D29E1}"/>
              </a:ext>
            </a:extLst>
          </p:cNvPr>
          <p:cNvSpPr txBox="1"/>
          <p:nvPr/>
        </p:nvSpPr>
        <p:spPr bwMode="auto">
          <a:xfrm>
            <a:off x="476144" y="5445224"/>
            <a:ext cx="5547848" cy="7848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spcBef>
                <a:spcPts val="600"/>
              </a:spcBef>
              <a:spcAft>
                <a:spcPts val="600"/>
              </a:spcAft>
              <a:defRPr/>
            </a:pPr>
            <a:r>
              <a:rPr lang="es-ES" sz="1500" dirty="0">
                <a:solidFill>
                  <a:srgbClr val="000000"/>
                </a:solidFill>
                <a:latin typeface="CircularXX TT"/>
              </a:rPr>
              <a:t>Las profesiones relacionadas con la topografía catastral pertenecen al campo de la Geomática, para el que existen varias opciones para obtener las cualificaciones necesarias.</a:t>
            </a:r>
          </a:p>
        </p:txBody>
      </p:sp>
      <p:pic>
        <p:nvPicPr>
          <p:cNvPr id="2050" name="Picture 2">
            <a:extLst>
              <a:ext uri="{FF2B5EF4-FFF2-40B4-BE49-F238E27FC236}">
                <a16:creationId xmlns:a16="http://schemas.microsoft.com/office/drawing/2014/main" id="{3C41FDAE-70B1-72C2-952F-72FB40C4630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31529" y="1196752"/>
            <a:ext cx="5644923" cy="503428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a:extLst>
              <a:ext uri="{FF2B5EF4-FFF2-40B4-BE49-F238E27FC236}">
                <a16:creationId xmlns:a16="http://schemas.microsoft.com/office/drawing/2014/main" id="{8683A056-BCEC-56DC-41F0-073CB14A5DCD}"/>
              </a:ext>
            </a:extLst>
          </p:cNvPr>
          <p:cNvSpPr txBox="1"/>
          <p:nvPr/>
        </p:nvSpPr>
        <p:spPr bwMode="auto">
          <a:xfrm>
            <a:off x="418808" y="291425"/>
            <a:ext cx="11869880"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spcBef>
                <a:spcPts val="600"/>
              </a:spcBef>
              <a:spcAft>
                <a:spcPts val="600"/>
              </a:spcAft>
              <a:defRPr/>
            </a:pPr>
            <a:r>
              <a:rPr lang="es-ES" sz="3600" dirty="0">
                <a:solidFill>
                  <a:srgbClr val="1A384E"/>
                </a:solidFill>
                <a:latin typeface="CircularXX TT"/>
              </a:rPr>
              <a:t>Educación superior relacionado al catastro en Suiza</a:t>
            </a:r>
          </a:p>
        </p:txBody>
      </p:sp>
      <p:cxnSp>
        <p:nvCxnSpPr>
          <p:cNvPr id="9" name="Straight Connector 8">
            <a:extLst>
              <a:ext uri="{FF2B5EF4-FFF2-40B4-BE49-F238E27FC236}">
                <a16:creationId xmlns:a16="http://schemas.microsoft.com/office/drawing/2014/main" id="{3830F44D-371E-D64B-616A-A044EEE1E777}"/>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F01D61C-2B88-AE7D-C9F6-6ABF0597EE9E}"/>
              </a:ext>
            </a:extLst>
          </p:cNvPr>
          <p:cNvGrpSpPr/>
          <p:nvPr/>
        </p:nvGrpSpPr>
        <p:grpSpPr>
          <a:xfrm>
            <a:off x="425855" y="4332621"/>
            <a:ext cx="5526129" cy="824571"/>
            <a:chOff x="353847" y="4332621"/>
            <a:chExt cx="5526129" cy="824571"/>
          </a:xfrm>
        </p:grpSpPr>
        <p:sp>
          <p:nvSpPr>
            <p:cNvPr id="4" name="TextBox 3">
              <a:extLst>
                <a:ext uri="{FF2B5EF4-FFF2-40B4-BE49-F238E27FC236}">
                  <a16:creationId xmlns:a16="http://schemas.microsoft.com/office/drawing/2014/main" id="{88D40326-044E-4219-AC57-27EE44126820}"/>
                </a:ext>
              </a:extLst>
            </p:cNvPr>
            <p:cNvSpPr txBox="1"/>
            <p:nvPr/>
          </p:nvSpPr>
          <p:spPr bwMode="auto">
            <a:xfrm>
              <a:off x="3038859" y="4502202"/>
              <a:ext cx="2841117" cy="46166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s-ES_tradnl" sz="1200" b="1" dirty="0"/>
                <a:t>1. Formación profesional básica como Geomático</a:t>
              </a:r>
              <a:endParaRPr lang="es-ES_tradnl" sz="1200" dirty="0"/>
            </a:p>
          </p:txBody>
        </p:sp>
        <p:pic>
          <p:nvPicPr>
            <p:cNvPr id="5" name="Picture 4" descr="A collage of several images of two people&#10;&#10;Description automatically generated">
              <a:extLst>
                <a:ext uri="{FF2B5EF4-FFF2-40B4-BE49-F238E27FC236}">
                  <a16:creationId xmlns:a16="http://schemas.microsoft.com/office/drawing/2014/main" id="{F0F7E849-F64C-6FA5-B1E0-2D7F65BC12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53847" y="4332621"/>
              <a:ext cx="2607426" cy="824571"/>
            </a:xfrm>
            <a:prstGeom prst="rect">
              <a:avLst/>
            </a:prstGeom>
          </p:spPr>
        </p:pic>
      </p:grpSp>
      <p:grpSp>
        <p:nvGrpSpPr>
          <p:cNvPr id="16" name="Group 15">
            <a:extLst>
              <a:ext uri="{FF2B5EF4-FFF2-40B4-BE49-F238E27FC236}">
                <a16:creationId xmlns:a16="http://schemas.microsoft.com/office/drawing/2014/main" id="{D26B536E-792C-06EA-BA9C-3A6F3692E833}"/>
              </a:ext>
            </a:extLst>
          </p:cNvPr>
          <p:cNvGrpSpPr/>
          <p:nvPr/>
        </p:nvGrpSpPr>
        <p:grpSpPr>
          <a:xfrm>
            <a:off x="425855" y="3284984"/>
            <a:ext cx="5340825" cy="848391"/>
            <a:chOff x="353847" y="3284984"/>
            <a:chExt cx="5340825" cy="848391"/>
          </a:xfrm>
        </p:grpSpPr>
        <p:sp>
          <p:nvSpPr>
            <p:cNvPr id="3" name="TextBox 2">
              <a:extLst>
                <a:ext uri="{FF2B5EF4-FFF2-40B4-BE49-F238E27FC236}">
                  <a16:creationId xmlns:a16="http://schemas.microsoft.com/office/drawing/2014/main" id="{47B59400-6CA4-5ECD-28EC-8E447EA68747}"/>
                </a:ext>
              </a:extLst>
            </p:cNvPr>
            <p:cNvSpPr txBox="1"/>
            <p:nvPr/>
          </p:nvSpPr>
          <p:spPr bwMode="auto">
            <a:xfrm>
              <a:off x="3044614" y="3600364"/>
              <a:ext cx="2650058" cy="46166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s-ES_tradnl" sz="1200" b="1" dirty="0"/>
                <a:t>2. Formación técnica superior como Técnico Geomático</a:t>
              </a:r>
              <a:endParaRPr lang="es-ES_tradnl" sz="1200" dirty="0"/>
            </a:p>
          </p:txBody>
        </p:sp>
        <p:pic>
          <p:nvPicPr>
            <p:cNvPr id="6" name="Picture 5" descr="A collage of several images of two people&#10;&#10;Description automatically generated">
              <a:extLst>
                <a:ext uri="{FF2B5EF4-FFF2-40B4-BE49-F238E27FC236}">
                  <a16:creationId xmlns:a16="http://schemas.microsoft.com/office/drawing/2014/main" id="{6495A4EE-AE9D-B23A-07A1-E853678530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53847" y="3284984"/>
              <a:ext cx="2650057" cy="848391"/>
            </a:xfrm>
            <a:prstGeom prst="rect">
              <a:avLst/>
            </a:prstGeom>
          </p:spPr>
        </p:pic>
      </p:grpSp>
      <p:grpSp>
        <p:nvGrpSpPr>
          <p:cNvPr id="19" name="Group 18">
            <a:extLst>
              <a:ext uri="{FF2B5EF4-FFF2-40B4-BE49-F238E27FC236}">
                <a16:creationId xmlns:a16="http://schemas.microsoft.com/office/drawing/2014/main" id="{0BAB8AD8-61AB-FE0E-8517-2224A76D3E6F}"/>
              </a:ext>
            </a:extLst>
          </p:cNvPr>
          <p:cNvGrpSpPr/>
          <p:nvPr/>
        </p:nvGrpSpPr>
        <p:grpSpPr>
          <a:xfrm>
            <a:off x="497863" y="2233128"/>
            <a:ext cx="5431706" cy="835832"/>
            <a:chOff x="425855" y="2276872"/>
            <a:chExt cx="5431706" cy="835832"/>
          </a:xfrm>
        </p:grpSpPr>
        <p:sp>
          <p:nvSpPr>
            <p:cNvPr id="11" name="TextBox 10">
              <a:extLst>
                <a:ext uri="{FF2B5EF4-FFF2-40B4-BE49-F238E27FC236}">
                  <a16:creationId xmlns:a16="http://schemas.microsoft.com/office/drawing/2014/main" id="{732B8B0B-1B8F-20A7-A81B-8ED6033B611D}"/>
                </a:ext>
              </a:extLst>
            </p:cNvPr>
            <p:cNvSpPr txBox="1"/>
            <p:nvPr/>
          </p:nvSpPr>
          <p:spPr bwMode="auto">
            <a:xfrm>
              <a:off x="3096167" y="2394755"/>
              <a:ext cx="2761394" cy="64633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s-ES_tradnl" sz="1200" b="1" dirty="0"/>
                <a:t>3. Formación universitaria como B.Sc / </a:t>
              </a:r>
              <a:r>
                <a:rPr lang="es-ES_tradnl" sz="1200" b="1" dirty="0" err="1"/>
                <a:t>M.Sc</a:t>
              </a:r>
              <a:r>
                <a:rPr lang="es-ES_tradnl" sz="1200" b="1" dirty="0"/>
                <a:t> en Geomática o Ingeniería Espacial </a:t>
              </a:r>
              <a:endParaRPr lang="es-ES_tradnl" sz="1200" dirty="0"/>
            </a:p>
          </p:txBody>
        </p:sp>
        <p:pic>
          <p:nvPicPr>
            <p:cNvPr id="12" name="Picture 11" descr="A collage of several images of two people&#10;&#10;Description automatically generated">
              <a:extLst>
                <a:ext uri="{FF2B5EF4-FFF2-40B4-BE49-F238E27FC236}">
                  <a16:creationId xmlns:a16="http://schemas.microsoft.com/office/drawing/2014/main" id="{05A5471D-976B-3764-BEC6-376E70D1AD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25855" y="2276872"/>
              <a:ext cx="2643034" cy="835832"/>
            </a:xfrm>
            <a:prstGeom prst="rect">
              <a:avLst/>
            </a:prstGeom>
          </p:spPr>
        </p:pic>
      </p:grpSp>
      <p:grpSp>
        <p:nvGrpSpPr>
          <p:cNvPr id="20" name="Group 19">
            <a:extLst>
              <a:ext uri="{FF2B5EF4-FFF2-40B4-BE49-F238E27FC236}">
                <a16:creationId xmlns:a16="http://schemas.microsoft.com/office/drawing/2014/main" id="{30A8BBF8-6C75-B8A6-5CD1-B498E7FB529C}"/>
              </a:ext>
            </a:extLst>
          </p:cNvPr>
          <p:cNvGrpSpPr/>
          <p:nvPr/>
        </p:nvGrpSpPr>
        <p:grpSpPr>
          <a:xfrm>
            <a:off x="353847" y="1124744"/>
            <a:ext cx="5257729" cy="848391"/>
            <a:chOff x="281839" y="1196752"/>
            <a:chExt cx="5257729" cy="848391"/>
          </a:xfrm>
        </p:grpSpPr>
        <p:sp>
          <p:nvSpPr>
            <p:cNvPr id="10" name="TextBox 9">
              <a:extLst>
                <a:ext uri="{FF2B5EF4-FFF2-40B4-BE49-F238E27FC236}">
                  <a16:creationId xmlns:a16="http://schemas.microsoft.com/office/drawing/2014/main" id="{E53998B4-3B9D-74F4-64F1-87B58A3AA076}"/>
                </a:ext>
              </a:extLst>
            </p:cNvPr>
            <p:cNvSpPr txBox="1"/>
            <p:nvPr/>
          </p:nvSpPr>
          <p:spPr bwMode="auto">
            <a:xfrm>
              <a:off x="3043233" y="1371020"/>
              <a:ext cx="2496335" cy="46166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s-ES_tradnl" sz="1200" b="1" dirty="0"/>
                <a:t>4. Geomensor licenciado (patente)</a:t>
              </a:r>
              <a:endParaRPr lang="es-ES_tradnl" sz="1200" dirty="0"/>
            </a:p>
          </p:txBody>
        </p:sp>
        <p:pic>
          <p:nvPicPr>
            <p:cNvPr id="13" name="Picture 12" descr="A collage of several images of two people&#10;&#10;Description automatically generated">
              <a:extLst>
                <a:ext uri="{FF2B5EF4-FFF2-40B4-BE49-F238E27FC236}">
                  <a16:creationId xmlns:a16="http://schemas.microsoft.com/office/drawing/2014/main" id="{41ACFCEC-1E87-3AB3-775A-5847D1DF041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81839" y="1196752"/>
              <a:ext cx="2761394" cy="848391"/>
            </a:xfrm>
            <a:prstGeom prst="rect">
              <a:avLst/>
            </a:prstGeom>
          </p:spPr>
        </p:pic>
      </p:grpSp>
      <p:sp>
        <p:nvSpPr>
          <p:cNvPr id="14" name="Up Arrow 13">
            <a:extLst>
              <a:ext uri="{FF2B5EF4-FFF2-40B4-BE49-F238E27FC236}">
                <a16:creationId xmlns:a16="http://schemas.microsoft.com/office/drawing/2014/main" id="{E6030046-B3BC-D262-F3B7-B2F9610BBAB8}"/>
              </a:ext>
            </a:extLst>
          </p:cNvPr>
          <p:cNvSpPr/>
          <p:nvPr/>
        </p:nvSpPr>
        <p:spPr bwMode="auto">
          <a:xfrm>
            <a:off x="5946611" y="1601852"/>
            <a:ext cx="317993" cy="3592847"/>
          </a:xfrm>
          <a:prstGeom prst="upArrow">
            <a:avLst/>
          </a:prstGeom>
          <a:solidFill>
            <a:schemeClr val="accent2">
              <a:lumMod val="75000"/>
            </a:schemeClr>
          </a:solidFill>
          <a:ln w="12700" cap="flat">
            <a:noFill/>
            <a:miter lim="400000"/>
          </a:ln>
        </p:spPr>
        <p:style>
          <a:lnRef idx="0">
            <a:srgbClr val="000000"/>
          </a:lnRef>
          <a:fillRef idx="0">
            <a:srgbClr val="000000"/>
          </a:fillRef>
          <a:effectRef idx="0">
            <a:srgbClr val="000000"/>
          </a:effectRef>
          <a:fontRef idx="none"/>
        </p:style>
        <p:txBody>
          <a:bodyPr rtlCol="0" anchor="ctr"/>
          <a:lstStyle/>
          <a:p>
            <a:pPr algn="ctr"/>
            <a:endParaRPr lang="en-DE"/>
          </a:p>
        </p:txBody>
      </p:sp>
      <p:sp>
        <p:nvSpPr>
          <p:cNvPr id="28" name="Rectangle 27">
            <a:extLst>
              <a:ext uri="{FF2B5EF4-FFF2-40B4-BE49-F238E27FC236}">
                <a16:creationId xmlns:a16="http://schemas.microsoft.com/office/drawing/2014/main" id="{67B25754-33E3-1F8A-C83E-CA961245D4B9}"/>
              </a:ext>
            </a:extLst>
          </p:cNvPr>
          <p:cNvSpPr/>
          <p:nvPr/>
        </p:nvSpPr>
        <p:spPr bwMode="auto">
          <a:xfrm>
            <a:off x="3096167" y="3215880"/>
            <a:ext cx="8712968" cy="929867"/>
          </a:xfrm>
          <a:prstGeom prst="rect">
            <a:avLst/>
          </a:prstGeom>
          <a:noFill/>
          <a:ln w="12700" cap="flat">
            <a:noFill/>
            <a:miter lim="400000"/>
          </a:ln>
        </p:spPr>
        <p:style>
          <a:lnRef idx="0">
            <a:srgbClr val="000000"/>
          </a:lnRef>
          <a:fillRef idx="0">
            <a:srgbClr val="000000"/>
          </a:fillRef>
          <a:effectRef idx="0">
            <a:srgbClr val="000000"/>
          </a:effectRef>
          <a:fontRef idx="none"/>
        </p:style>
        <p:txBody>
          <a:bodyPr rtlCol="0" anchor="ctr"/>
          <a:lstStyle/>
          <a:p>
            <a:pPr algn="ctr"/>
            <a:endParaRPr lang="en-DE"/>
          </a:p>
        </p:txBody>
      </p:sp>
      <p:sp>
        <p:nvSpPr>
          <p:cNvPr id="32" name="Rectangle 31">
            <a:extLst>
              <a:ext uri="{FF2B5EF4-FFF2-40B4-BE49-F238E27FC236}">
                <a16:creationId xmlns:a16="http://schemas.microsoft.com/office/drawing/2014/main" id="{24E583FB-EEF7-936E-F5B5-E3BAEDA14C14}"/>
              </a:ext>
            </a:extLst>
          </p:cNvPr>
          <p:cNvSpPr/>
          <p:nvPr/>
        </p:nvSpPr>
        <p:spPr bwMode="auto">
          <a:xfrm>
            <a:off x="3106840" y="1052736"/>
            <a:ext cx="8607535" cy="938924"/>
          </a:xfrm>
          <a:prstGeom prst="rect">
            <a:avLst/>
          </a:prstGeom>
          <a:noFill/>
          <a:ln w="9525" cap="flat">
            <a:solidFill>
              <a:schemeClr val="accent1">
                <a:lumMod val="50000"/>
              </a:schemeClr>
            </a:solidFill>
            <a:prstDash val="dash"/>
            <a:miter lim="400000"/>
          </a:ln>
        </p:spPr>
        <p:style>
          <a:lnRef idx="0">
            <a:srgbClr val="000000"/>
          </a:lnRef>
          <a:fillRef idx="0">
            <a:srgbClr val="000000"/>
          </a:fillRef>
          <a:effectRef idx="0">
            <a:srgbClr val="000000"/>
          </a:effectRef>
          <a:fontRef idx="none"/>
        </p:style>
        <p:txBody>
          <a:bodyPr rtlCol="0" anchor="ctr"/>
          <a:lstStyle/>
          <a:p>
            <a:pPr algn="ctr"/>
            <a:endParaRPr lang="en-DE" dirty="0"/>
          </a:p>
        </p:txBody>
      </p:sp>
      <p:sp>
        <p:nvSpPr>
          <p:cNvPr id="33" name="Rectangle 32">
            <a:extLst>
              <a:ext uri="{FF2B5EF4-FFF2-40B4-BE49-F238E27FC236}">
                <a16:creationId xmlns:a16="http://schemas.microsoft.com/office/drawing/2014/main" id="{BACD406F-B1EE-910B-2CD6-89B21A933F15}"/>
              </a:ext>
            </a:extLst>
          </p:cNvPr>
          <p:cNvSpPr/>
          <p:nvPr/>
        </p:nvSpPr>
        <p:spPr bwMode="auto">
          <a:xfrm>
            <a:off x="3096166" y="2092473"/>
            <a:ext cx="8607535" cy="948614"/>
          </a:xfrm>
          <a:prstGeom prst="rect">
            <a:avLst/>
          </a:prstGeom>
          <a:noFill/>
          <a:ln w="9525" cap="flat">
            <a:solidFill>
              <a:schemeClr val="accent1">
                <a:lumMod val="50000"/>
              </a:schemeClr>
            </a:solidFill>
            <a:prstDash val="dash"/>
            <a:miter lim="400000"/>
          </a:ln>
        </p:spPr>
        <p:style>
          <a:lnRef idx="0">
            <a:srgbClr val="000000"/>
          </a:lnRef>
          <a:fillRef idx="0">
            <a:srgbClr val="000000"/>
          </a:fillRef>
          <a:effectRef idx="0">
            <a:srgbClr val="000000"/>
          </a:effectRef>
          <a:fontRef idx="none"/>
        </p:style>
        <p:txBody>
          <a:bodyPr rtlCol="0" anchor="ctr"/>
          <a:lstStyle/>
          <a:p>
            <a:pPr algn="ctr"/>
            <a:endParaRPr lang="en-DE" dirty="0"/>
          </a:p>
        </p:txBody>
      </p:sp>
      <p:sp>
        <p:nvSpPr>
          <p:cNvPr id="34" name="Rectangle 33">
            <a:extLst>
              <a:ext uri="{FF2B5EF4-FFF2-40B4-BE49-F238E27FC236}">
                <a16:creationId xmlns:a16="http://schemas.microsoft.com/office/drawing/2014/main" id="{395D0787-F9E3-6FD5-D74E-F73E5C6E0C81}"/>
              </a:ext>
            </a:extLst>
          </p:cNvPr>
          <p:cNvSpPr/>
          <p:nvPr/>
        </p:nvSpPr>
        <p:spPr bwMode="auto">
          <a:xfrm>
            <a:off x="3106840" y="3278713"/>
            <a:ext cx="8607535" cy="929867"/>
          </a:xfrm>
          <a:prstGeom prst="rect">
            <a:avLst/>
          </a:prstGeom>
          <a:noFill/>
          <a:ln w="9525" cap="flat">
            <a:solidFill>
              <a:schemeClr val="accent1">
                <a:lumMod val="50000"/>
              </a:schemeClr>
            </a:solidFill>
            <a:prstDash val="dash"/>
            <a:miter lim="400000"/>
          </a:ln>
        </p:spPr>
        <p:style>
          <a:lnRef idx="0">
            <a:srgbClr val="000000"/>
          </a:lnRef>
          <a:fillRef idx="0">
            <a:srgbClr val="000000"/>
          </a:fillRef>
          <a:effectRef idx="0">
            <a:srgbClr val="000000"/>
          </a:effectRef>
          <a:fontRef idx="none"/>
        </p:style>
        <p:txBody>
          <a:bodyPr rtlCol="0" anchor="ctr"/>
          <a:lstStyle/>
          <a:p>
            <a:pPr algn="ctr"/>
            <a:endParaRPr lang="en-DE" dirty="0"/>
          </a:p>
        </p:txBody>
      </p:sp>
      <p:sp>
        <p:nvSpPr>
          <p:cNvPr id="35" name="Rectangle 34">
            <a:extLst>
              <a:ext uri="{FF2B5EF4-FFF2-40B4-BE49-F238E27FC236}">
                <a16:creationId xmlns:a16="http://schemas.microsoft.com/office/drawing/2014/main" id="{5C46DC71-E716-B92E-4A60-0BBB9FC250AC}"/>
              </a:ext>
            </a:extLst>
          </p:cNvPr>
          <p:cNvSpPr/>
          <p:nvPr/>
        </p:nvSpPr>
        <p:spPr bwMode="auto">
          <a:xfrm>
            <a:off x="3096165" y="4309393"/>
            <a:ext cx="8607535" cy="885306"/>
          </a:xfrm>
          <a:prstGeom prst="rect">
            <a:avLst/>
          </a:prstGeom>
          <a:noFill/>
          <a:ln w="9525" cap="flat">
            <a:solidFill>
              <a:schemeClr val="accent1">
                <a:lumMod val="50000"/>
              </a:schemeClr>
            </a:solidFill>
            <a:prstDash val="dash"/>
            <a:miter lim="400000"/>
          </a:ln>
        </p:spPr>
        <p:style>
          <a:lnRef idx="0">
            <a:srgbClr val="000000"/>
          </a:lnRef>
          <a:fillRef idx="0">
            <a:srgbClr val="000000"/>
          </a:fillRef>
          <a:effectRef idx="0">
            <a:srgbClr val="000000"/>
          </a:effectRef>
          <a:fontRef idx="none"/>
        </p:style>
        <p:txBody>
          <a:bodyPr rtlCol="0" anchor="ctr"/>
          <a:lstStyle/>
          <a:p>
            <a:pPr algn="ctr"/>
            <a:endParaRPr lang="en-DE" dirty="0"/>
          </a:p>
        </p:txBody>
      </p:sp>
    </p:spTree>
    <p:extLst>
      <p:ext uri="{BB962C8B-B14F-4D97-AF65-F5344CB8AC3E}">
        <p14:creationId xmlns:p14="http://schemas.microsoft.com/office/powerpoint/2010/main" val="3191016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A4C0A-FE2C-7C75-4221-6183A3CD1A75}"/>
              </a:ext>
            </a:extLst>
          </p:cNvPr>
          <p:cNvSpPr>
            <a:spLocks noGrp="1"/>
          </p:cNvSpPr>
          <p:nvPr>
            <p:ph type="sldNum" sz="quarter" idx="10"/>
          </p:nvPr>
        </p:nvSpPr>
        <p:spPr/>
        <p:txBody>
          <a:bodyPr/>
          <a:lstStyle/>
          <a:p>
            <a:pPr>
              <a:defRPr/>
            </a:pPr>
            <a:fld id="{86CB4B4D-7CA3-9044-876B-883B54F8677D}" type="slidenum">
              <a:rPr lang="de-CH" smtClean="0"/>
              <a:t>9</a:t>
            </a:fld>
            <a:endParaRPr lang="de-CH"/>
          </a:p>
        </p:txBody>
      </p:sp>
      <p:sp>
        <p:nvSpPr>
          <p:cNvPr id="5" name="Content">
            <a:extLst>
              <a:ext uri="{FF2B5EF4-FFF2-40B4-BE49-F238E27FC236}">
                <a16:creationId xmlns:a16="http://schemas.microsoft.com/office/drawing/2014/main" id="{A0DC5F83-A40D-23AE-BAD0-3EBD433AF3B2}"/>
              </a:ext>
            </a:extLst>
          </p:cNvPr>
          <p:cNvSpPr txBox="1"/>
          <p:nvPr/>
        </p:nvSpPr>
        <p:spPr bwMode="auto">
          <a:xfrm>
            <a:off x="418808" y="310798"/>
            <a:ext cx="11447451" cy="605294"/>
          </a:xfrm>
          <a:prstGeom prst="rect">
            <a:avLst/>
          </a:prstGeom>
          <a:ln w="12700">
            <a:miter lim="400000"/>
          </a:ln>
        </p:spPr>
        <p:txBody>
          <a:bodyPr wrap="square" lIns="25400" tIns="25400" rIns="25400" bIns="25400" anchor="ctr">
            <a:spAutoFit/>
          </a:bodyPr>
          <a:lstStyle>
            <a:lvl1pPr algn="l">
              <a:defRPr sz="12000" b="1">
                <a:solidFill>
                  <a:srgbClr val="FFFFFF"/>
                </a:solidFill>
                <a:latin typeface="Circular Pro Book"/>
                <a:ea typeface="Circular Pro Book"/>
                <a:cs typeface="Circular Pro Book"/>
              </a:defRPr>
            </a:lvl1pPr>
          </a:lstStyle>
          <a:p>
            <a:pPr>
              <a:spcBef>
                <a:spcPts val="600"/>
              </a:spcBef>
              <a:spcAft>
                <a:spcPts val="600"/>
              </a:spcAft>
              <a:defRPr/>
            </a:pPr>
            <a:r>
              <a:rPr lang="es-ES_tradnl" sz="3600" dirty="0">
                <a:solidFill>
                  <a:srgbClr val="1A384E"/>
                </a:solidFill>
                <a:latin typeface="CircularXX TT"/>
              </a:rPr>
              <a:t>Campos de Acción del catastro en Perú</a:t>
            </a:r>
            <a:endParaRPr sz="3600" dirty="0">
              <a:solidFill>
                <a:srgbClr val="1A384E"/>
              </a:solidFill>
              <a:latin typeface="CircularXX TT"/>
            </a:endParaRPr>
          </a:p>
        </p:txBody>
      </p:sp>
      <p:cxnSp>
        <p:nvCxnSpPr>
          <p:cNvPr id="6" name="Straight Connector 5">
            <a:extLst>
              <a:ext uri="{FF2B5EF4-FFF2-40B4-BE49-F238E27FC236}">
                <a16:creationId xmlns:a16="http://schemas.microsoft.com/office/drawing/2014/main" id="{33914C41-9133-D084-1A3E-2F2AFBBD141D}"/>
              </a:ext>
            </a:extLst>
          </p:cNvPr>
          <p:cNvCxnSpPr>
            <a:cxnSpLocks/>
          </p:cNvCxnSpPr>
          <p:nvPr/>
        </p:nvCxnSpPr>
        <p:spPr bwMode="auto">
          <a:xfrm>
            <a:off x="418808" y="908720"/>
            <a:ext cx="1122180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descr="A diagram of catastral&#10;&#10;Description automatically generated">
            <a:extLst>
              <a:ext uri="{FF2B5EF4-FFF2-40B4-BE49-F238E27FC236}">
                <a16:creationId xmlns:a16="http://schemas.microsoft.com/office/drawing/2014/main" id="{C481BD8B-7188-39F5-AA63-2CA7289EDB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14"/>
          <a:stretch/>
        </p:blipFill>
        <p:spPr>
          <a:xfrm>
            <a:off x="1199456" y="1191345"/>
            <a:ext cx="9347186" cy="4974301"/>
          </a:xfrm>
          <a:prstGeom prst="rect">
            <a:avLst/>
          </a:prstGeom>
        </p:spPr>
      </p:pic>
      <p:pic>
        <p:nvPicPr>
          <p:cNvPr id="7" name="Picture 6" descr="A diagram of a cul&#10;&#10;Description automatically generated">
            <a:extLst>
              <a:ext uri="{FF2B5EF4-FFF2-40B4-BE49-F238E27FC236}">
                <a16:creationId xmlns:a16="http://schemas.microsoft.com/office/drawing/2014/main" id="{A0A0A914-541A-0D89-38CA-26F8EB31FE65}"/>
              </a:ext>
            </a:extLst>
          </p:cNvPr>
          <p:cNvPicPr>
            <a:picLocks noChangeAspect="1"/>
          </p:cNvPicPr>
          <p:nvPr/>
        </p:nvPicPr>
        <p:blipFill rotWithShape="1">
          <a:blip r:embed="rId4">
            <a:extLst>
              <a:ext uri="{28A0092B-C50C-407E-A947-70E740481C1C}">
                <a14:useLocalDpi xmlns:a14="http://schemas.microsoft.com/office/drawing/2010/main" val="0"/>
              </a:ext>
            </a:extLst>
          </a:blip>
          <a:srcRect l="6893" t="3679" r="15022" b="6670"/>
          <a:stretch/>
        </p:blipFill>
        <p:spPr>
          <a:xfrm>
            <a:off x="2207568" y="4271073"/>
            <a:ext cx="3065512" cy="1534191"/>
          </a:xfrm>
          <a:prstGeom prst="rect">
            <a:avLst/>
          </a:prstGeom>
          <a:ln w="12700">
            <a:solidFill>
              <a:schemeClr val="accent1">
                <a:lumMod val="50000"/>
              </a:schemeClr>
            </a:solidFill>
          </a:ln>
        </p:spPr>
      </p:pic>
      <p:sp>
        <p:nvSpPr>
          <p:cNvPr id="12" name="TextBox 11">
            <a:extLst>
              <a:ext uri="{FF2B5EF4-FFF2-40B4-BE49-F238E27FC236}">
                <a16:creationId xmlns:a16="http://schemas.microsoft.com/office/drawing/2014/main" id="{FD9D62AB-AFF6-2407-96A9-4CEB338ACFB0}"/>
              </a:ext>
            </a:extLst>
          </p:cNvPr>
          <p:cNvSpPr txBox="1"/>
          <p:nvPr/>
        </p:nvSpPr>
        <p:spPr bwMode="auto">
          <a:xfrm>
            <a:off x="4799856" y="2123572"/>
            <a:ext cx="648072" cy="32316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en-DE" sz="1500" dirty="0">
                <a:solidFill>
                  <a:schemeClr val="bg1"/>
                </a:solidFill>
              </a:rPr>
              <a:t>IIB</a:t>
            </a:r>
          </a:p>
        </p:txBody>
      </p:sp>
      <p:sp>
        <p:nvSpPr>
          <p:cNvPr id="13" name="TextBox 12">
            <a:extLst>
              <a:ext uri="{FF2B5EF4-FFF2-40B4-BE49-F238E27FC236}">
                <a16:creationId xmlns:a16="http://schemas.microsoft.com/office/drawing/2014/main" id="{4AA3D210-77E3-7D32-011B-6210FD68D5C9}"/>
              </a:ext>
            </a:extLst>
          </p:cNvPr>
          <p:cNvSpPr txBox="1"/>
          <p:nvPr/>
        </p:nvSpPr>
        <p:spPr bwMode="auto">
          <a:xfrm>
            <a:off x="1883532" y="2115767"/>
            <a:ext cx="648072" cy="32316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en-DE" sz="1500" dirty="0">
                <a:solidFill>
                  <a:schemeClr val="bg1"/>
                </a:solidFill>
              </a:rPr>
              <a:t>IIA</a:t>
            </a:r>
          </a:p>
        </p:txBody>
      </p:sp>
      <p:sp>
        <p:nvSpPr>
          <p:cNvPr id="14" name="TextBox 13">
            <a:extLst>
              <a:ext uri="{FF2B5EF4-FFF2-40B4-BE49-F238E27FC236}">
                <a16:creationId xmlns:a16="http://schemas.microsoft.com/office/drawing/2014/main" id="{69BAA9F3-2B47-2917-9ABD-B9989FAB9064}"/>
              </a:ext>
            </a:extLst>
          </p:cNvPr>
          <p:cNvSpPr txBox="1"/>
          <p:nvPr/>
        </p:nvSpPr>
        <p:spPr bwMode="auto">
          <a:xfrm>
            <a:off x="7716180" y="2123572"/>
            <a:ext cx="648072" cy="32316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r>
              <a:rPr lang="en-DE" sz="1500" dirty="0">
                <a:solidFill>
                  <a:schemeClr val="bg1"/>
                </a:solidFill>
              </a:rPr>
              <a:t>IIC</a:t>
            </a:r>
          </a:p>
        </p:txBody>
      </p:sp>
    </p:spTree>
    <p:extLst>
      <p:ext uri="{BB962C8B-B14F-4D97-AF65-F5344CB8AC3E}">
        <p14:creationId xmlns:p14="http://schemas.microsoft.com/office/powerpoint/2010/main" val="758916728"/>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000000"/>
        </a:solidFill>
        <a:ln w="12700" cap="flat">
          <a:noFill/>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TotalTime>
  <Words>2586</Words>
  <Application>Microsoft Macintosh PowerPoint</Application>
  <DocSecurity>0</DocSecurity>
  <PresentationFormat>Widescreen</PresentationFormat>
  <Paragraphs>264</Paragraphs>
  <Slides>21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Circular Pro Book</vt:lpstr>
      <vt:lpstr>CircularXX TT</vt:lpstr>
      <vt:lpstr>Helvetica Neue</vt:lpstr>
      <vt:lpstr>Helvetica Neue Medium</vt:lpstr>
      <vt:lpstr>Symbol</vt:lpstr>
      <vt:lpstr>Wingdings</vt:lpstr>
      <vt:lpstr>21_BasicWhite</vt:lpstr>
      <vt:lpstr>PowerPoint Presentation</vt:lpstr>
      <vt:lpstr>PowerPoint Presentation</vt:lpstr>
      <vt:lpstr>PowerPoint Presentation</vt:lpstr>
      <vt:lpstr>Medidas Complementarias SAM </vt:lpstr>
      <vt:lpstr>Medidas 2.2 – Resultados R1 y R4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Lorenz Jenni</dc:creator>
  <cp:keywords/>
  <dc:description/>
  <cp:lastModifiedBy>Rossana Poblet</cp:lastModifiedBy>
  <cp:revision>452</cp:revision>
  <dcterms:created xsi:type="dcterms:W3CDTF">2022-11-29T16:42:02Z</dcterms:created>
  <dcterms:modified xsi:type="dcterms:W3CDTF">2024-06-18T15:22:44Z</dcterms:modified>
  <cp:category/>
  <dc:identifier/>
  <cp:contentStatus/>
  <dc:language/>
  <cp:version/>
</cp:coreProperties>
</file>