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7" r:id="rId4"/>
    <p:sldId id="288" r:id="rId5"/>
    <p:sldId id="269" r:id="rId6"/>
    <p:sldId id="281" r:id="rId7"/>
    <p:sldId id="271" r:id="rId8"/>
    <p:sldId id="282" r:id="rId9"/>
    <p:sldId id="283" r:id="rId10"/>
    <p:sldId id="284" r:id="rId11"/>
    <p:sldId id="285" r:id="rId12"/>
    <p:sldId id="286" r:id="rId13"/>
    <p:sldId id="273" r:id="rId14"/>
    <p:sldId id="274" r:id="rId15"/>
    <p:sldId id="275" r:id="rId16"/>
    <p:sldId id="276" r:id="rId17"/>
    <p:sldId id="278" r:id="rId18"/>
    <p:sldId id="280" r:id="rId19"/>
    <p:sldId id="279" r:id="rId20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1DD319-ADCE-81C1-0C2D-3459EBAEB2DA}" name="moises.poyatos" initials="" userId="S::moises.poyatos@landnetwork.ch::b19d1b1b-6fc4-45ca-bd63-90da899a0a6b" providerId="AD"/>
  <p188:author id="{3A175374-CF3C-5383-1B7D-7D08BB468AE5}" name="Lorenz Jenni" initials="LJ" userId="S::lorenz.jenni@landnetwork.ch::49e37a1c-7549-4756-885b-a2312917c9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3B2"/>
    <a:srgbClr val="454545"/>
    <a:srgbClr val="1A384E"/>
    <a:srgbClr val="BAD0E9"/>
    <a:srgbClr val="DEDFE0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D6DF4-CD59-3BD8-7AA2-553E24972027}">
  <a:tblStyle styleId="{A2FD6DF4-CD59-3BD8-7AA2-553E24972027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1" autoAdjust="0"/>
    <p:restoredTop sz="93328" autoAdjust="0"/>
  </p:normalViewPr>
  <p:slideViewPr>
    <p:cSldViewPr>
      <p:cViewPr varScale="1">
        <p:scale>
          <a:sx n="100" d="100"/>
          <a:sy n="100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BC229-16A4-4826-9ABD-A870BDB69EDD}" type="datetimeFigureOut">
              <a:rPr lang="de-CH" smtClean="0"/>
              <a:t>15.07.2024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01DEE-98C2-43AC-B4B1-A21BA5A7BE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213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358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24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95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944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055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171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081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3671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668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01DEE-98C2-43AC-B4B1-A21BA5A7BEF1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728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Content"/>
          <p:cNvSpPr txBox="1"/>
          <p:nvPr userDrawn="1"/>
        </p:nvSpPr>
        <p:spPr bwMode="auto">
          <a:xfrm>
            <a:off x="445092" y="8192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8" name="Content"/>
          <p:cNvSpPr txBox="1"/>
          <p:nvPr userDrawn="1"/>
        </p:nvSpPr>
        <p:spPr bwMode="auto">
          <a:xfrm>
            <a:off x="597492" y="971602"/>
            <a:ext cx="3004027" cy="97462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sz="6000"/>
              <a:t>Content</a:t>
            </a: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de-CH"/>
              <a:t>‹Nr.›</a:t>
            </a:fld>
            <a:endParaRPr lang="de-CH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 bwMode="auto">
          <a:xfrm>
            <a:off x="234000" y="280800"/>
            <a:ext cx="10985500" cy="716582"/>
          </a:xfrm>
        </p:spPr>
        <p:txBody>
          <a:bodyPr anchor="ctr" anchorCtr="0"/>
          <a:lstStyle>
            <a:lvl1pPr>
              <a:defRPr>
                <a:solidFill>
                  <a:srgbClr val="1A384E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CH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 bwMode="auto"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Folientitel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 bwMode="auto"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defRPr/>
            </a:pPr>
            <a:r>
              <a:t>Texto para Folienpunkt</a:t>
            </a:r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7" name="Rechteck"/>
          <p:cNvSpPr/>
          <p:nvPr userDrawn="1"/>
        </p:nvSpPr>
        <p:spPr bwMode="auto">
          <a:xfrm>
            <a:off x="0" y="6367893"/>
            <a:ext cx="12193753" cy="490107"/>
          </a:xfrm>
          <a:prstGeom prst="rect">
            <a:avLst/>
          </a:prstGeom>
          <a:solidFill>
            <a:srgbClr val="F0F0F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</a:defRPr>
            </a:pPr>
            <a:endParaRPr sz="1600"/>
          </a:p>
        </p:txBody>
      </p:sp>
      <p:sp>
        <p:nvSpPr>
          <p:cNvPr id="10" name="Foliennummer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89931" y="6440900"/>
            <a:ext cx="513319" cy="302647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fld id="{2AF5163B-E8FD-4607-9224-21842DA39860}" type="slidenum">
              <a:rPr lang="de-CH"/>
              <a:t>‹Nr.›</a:t>
            </a:fld>
            <a:endParaRPr lang="de-CH"/>
          </a:p>
        </p:txBody>
      </p:sp>
      <p:sp>
        <p:nvSpPr>
          <p:cNvPr id="8" name="| Author | Actual section of the presentation">
            <a:extLst>
              <a:ext uri="{FF2B5EF4-FFF2-40B4-BE49-F238E27FC236}">
                <a16:creationId xmlns:a16="http://schemas.microsoft.com/office/drawing/2014/main" id="{B8518BAB-F5B3-BC46-A756-88B5C1F3E3FA}"/>
              </a:ext>
            </a:extLst>
          </p:cNvPr>
          <p:cNvSpPr txBox="1"/>
          <p:nvPr userDrawn="1"/>
        </p:nvSpPr>
        <p:spPr bwMode="auto">
          <a:xfrm>
            <a:off x="519763" y="6466548"/>
            <a:ext cx="7592461" cy="25135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l">
              <a:defRPr/>
            </a:pPr>
            <a:r>
              <a:rPr sz="1300" dirty="0"/>
              <a:t>| </a:t>
            </a:r>
            <a:r>
              <a:rPr lang="de-CH" sz="1300" dirty="0"/>
              <a:t>SECO Consulting Services </a:t>
            </a:r>
            <a:r>
              <a:rPr lang="de-CH" sz="1300" dirty="0" err="1"/>
              <a:t>for</a:t>
            </a:r>
            <a:r>
              <a:rPr lang="de-CH" sz="1300" dirty="0"/>
              <a:t> Cadastre </a:t>
            </a:r>
            <a:r>
              <a:rPr sz="1300" dirty="0"/>
              <a:t>| </a:t>
            </a:r>
            <a:r>
              <a:rPr lang="de-DE" sz="1300" dirty="0"/>
              <a:t>M1.1 – Swiss </a:t>
            </a:r>
            <a:r>
              <a:rPr lang="de-DE" sz="1300" dirty="0" err="1"/>
              <a:t>best</a:t>
            </a:r>
            <a:r>
              <a:rPr lang="de-DE" sz="1300" dirty="0"/>
              <a:t> </a:t>
            </a:r>
            <a:r>
              <a:rPr lang="de-DE" sz="1300" dirty="0" err="1"/>
              <a:t>practices</a:t>
            </a:r>
            <a:r>
              <a:rPr lang="de-DE" sz="1300" dirty="0"/>
              <a:t> </a:t>
            </a:r>
            <a:r>
              <a:rPr lang="de-DE" sz="1300" dirty="0" err="1"/>
              <a:t>cadastre</a:t>
            </a:r>
            <a:r>
              <a:rPr lang="de-DE" sz="1300" dirty="0"/>
              <a:t> </a:t>
            </a:r>
            <a:r>
              <a:rPr lang="de-DE" sz="1300" dirty="0" err="1"/>
              <a:t>data</a:t>
            </a:r>
            <a:r>
              <a:rPr lang="de-DE" sz="1300" dirty="0"/>
              <a:t> </a:t>
            </a:r>
            <a:r>
              <a:rPr lang="de-DE" sz="1300" dirty="0" err="1"/>
              <a:t>management</a:t>
            </a:r>
            <a:endParaRPr sz="1300" dirty="0"/>
          </a:p>
        </p:txBody>
      </p:sp>
      <p:sp>
        <p:nvSpPr>
          <p:cNvPr id="11" name="| Author | Actual section of the presentation">
            <a:extLst>
              <a:ext uri="{FF2B5EF4-FFF2-40B4-BE49-F238E27FC236}">
                <a16:creationId xmlns:a16="http://schemas.microsoft.com/office/drawing/2014/main" id="{4A25A834-2D6D-E84E-9E7B-F82D8F3A846D}"/>
              </a:ext>
            </a:extLst>
          </p:cNvPr>
          <p:cNvSpPr txBox="1"/>
          <p:nvPr userDrawn="1"/>
        </p:nvSpPr>
        <p:spPr bwMode="auto">
          <a:xfrm>
            <a:off x="6600056" y="6466549"/>
            <a:ext cx="5452411" cy="25135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3E83B2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algn="r">
              <a:defRPr/>
            </a:pPr>
            <a:r>
              <a:rPr lang="de-CH" sz="1300" dirty="0" err="1"/>
              <a:t>Consortium</a:t>
            </a:r>
            <a:r>
              <a:rPr lang="de-CH" sz="1300" dirty="0"/>
              <a:t> Swiss Land Management Network</a:t>
            </a:r>
            <a:endParaRPr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marL="0" marR="0" indent="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000" b="0" i="0" u="none" strike="noStrike" cap="none" spc="-85">
          <a:solidFill>
            <a:srgbClr val="002060"/>
          </a:solidFill>
          <a:latin typeface="CircularXX TT"/>
          <a:ea typeface="+mn-ea"/>
          <a:cs typeface="CircularXX TT"/>
        </a:defRPr>
      </a:lvl1pPr>
      <a:lvl2pPr marL="0" marR="0" indent="228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457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685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9144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11430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13716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16002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1828800" algn="l" defTabSz="1219169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4250" b="1" i="0" u="none" strike="noStrike" cap="none" spc="-85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304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1pPr>
      <a:lvl2pPr marL="609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2pPr>
      <a:lvl3pPr marL="914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3pPr>
      <a:lvl4pPr marL="1219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4pPr>
      <a:lvl5pPr marL="15240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CircularXX TT"/>
          <a:ea typeface="+mn-ea"/>
          <a:cs typeface="CircularXX TT"/>
        </a:defRPr>
      </a:lvl5pPr>
      <a:lvl6pPr marL="18288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21336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24384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2743200" marR="0" indent="-304800" algn="l" defTabSz="1219169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228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457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685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9144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11430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13716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16002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1828800" algn="ctr" defTabSz="2921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9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8D49AC-660D-B3E9-33ED-FE005AD345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BAD0E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944"/>
            <a:ext cx="12192000" cy="65440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0" y="0"/>
            <a:ext cx="12192000" cy="1256145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FFFFFF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3200" b="0" i="0" u="none" strike="noStrike" cap="none" spc="0">
              <a:ln>
                <a:noFill/>
              </a:ln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47" name="Lorenz Jenni, Ohio, 24.12.2020"/>
          <p:cNvSpPr txBox="1"/>
          <p:nvPr/>
        </p:nvSpPr>
        <p:spPr bwMode="auto">
          <a:xfrm>
            <a:off x="717980" y="2725564"/>
            <a:ext cx="10429323" cy="282128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61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CH" sz="4000" b="1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 Pro Book"/>
            </a:endParaRPr>
          </a:p>
          <a:p>
            <a:pPr defTabSz="1219169">
              <a:defRPr/>
            </a:pPr>
            <a:endParaRPr lang="es-ES" sz="54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defTabSz="1219169">
              <a:defRPr/>
            </a:pPr>
            <a:r>
              <a:rPr lang="es-ES" sz="5400" b="0" dirty="0">
                <a:latin typeface="CircularXX TT"/>
                <a:cs typeface="CircularXX TT"/>
              </a:rPr>
              <a:t>M</a:t>
            </a:r>
            <a:r>
              <a:rPr lang="es-ES" sz="54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edida 1.1</a:t>
            </a:r>
            <a:endParaRPr lang="es-ES" sz="48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CH" sz="3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R3 </a:t>
            </a:r>
            <a:r>
              <a:rPr lang="de-CH" sz="32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Documentación</a:t>
            </a:r>
            <a:r>
              <a:rPr lang="de-CH" sz="3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 de </a:t>
            </a:r>
            <a:r>
              <a:rPr lang="de-CH" sz="32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experiencias</a:t>
            </a:r>
            <a:r>
              <a:rPr lang="de-CH" sz="3200" b="0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 </a:t>
            </a:r>
            <a:r>
              <a:rPr lang="de-CH" sz="3200" b="0" i="0" u="none" strike="noStrike" cap="none" spc="0" dirty="0" err="1">
                <a:ln>
                  <a:noFill/>
                </a:ln>
                <a:solidFill>
                  <a:srgbClr val="FFFFFF"/>
                </a:solidFill>
                <a:latin typeface="CircularXX TT"/>
                <a:cs typeface="CircularXX TT"/>
              </a:rPr>
              <a:t>suizas</a:t>
            </a:r>
            <a:endParaRPr sz="3200" b="0" i="0" u="none" strike="noStrike" cap="none" spc="0" dirty="0">
              <a:ln>
                <a:noFill/>
              </a:ln>
              <a:solidFill>
                <a:srgbClr val="FFFFFF"/>
              </a:solidFill>
              <a:latin typeface="CircularXX TT"/>
              <a:cs typeface="CircularXX T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218" y="219551"/>
            <a:ext cx="3548191" cy="7288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53489" y="259870"/>
            <a:ext cx="730244" cy="849121"/>
          </a:xfrm>
          <a:prstGeom prst="rect">
            <a:avLst/>
          </a:prstGeom>
        </p:spPr>
      </p:pic>
      <p:pic>
        <p:nvPicPr>
          <p:cNvPr id="16" name="Imagen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61189" y="423527"/>
            <a:ext cx="3109626" cy="390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662040" y="191501"/>
            <a:ext cx="1817988" cy="91748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3988" y="6233652"/>
            <a:ext cx="557857" cy="557857"/>
          </a:xfrm>
          <a:prstGeom prst="rect">
            <a:avLst/>
          </a:prstGeom>
        </p:spPr>
      </p:pic>
      <p:sp>
        <p:nvSpPr>
          <p:cNvPr id="13" name="Länzscape of northern countries">
            <a:extLst>
              <a:ext uri="{FF2B5EF4-FFF2-40B4-BE49-F238E27FC236}">
                <a16:creationId xmlns:a16="http://schemas.microsoft.com/office/drawing/2014/main" id="{A4F05F77-28F8-A04D-89C1-E7F4153CF50F}"/>
              </a:ext>
            </a:extLst>
          </p:cNvPr>
          <p:cNvSpPr txBox="1"/>
          <p:nvPr/>
        </p:nvSpPr>
        <p:spPr bwMode="auto">
          <a:xfrm>
            <a:off x="710338" y="2154772"/>
            <a:ext cx="1107429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b">
            <a:spAutoFit/>
          </a:bodyPr>
          <a:lstStyle>
            <a:lvl1pPr algn="l">
              <a:defRPr sz="105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«Consulting Services </a:t>
            </a:r>
            <a:r>
              <a:rPr kumimoji="0" lang="de-CH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for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Swiss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Accompanying Measures (SAM) in SECO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Cadastre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 </a:t>
            </a:r>
            <a:r>
              <a:rPr kumimoji="0" lang="de-C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rcularXX TT"/>
                <a:cs typeface="Circular Pro Book"/>
              </a:rPr>
              <a:t>Projects»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D2C4699-180B-F34B-B618-4A4FF291E1F0}"/>
              </a:ext>
            </a:extLst>
          </p:cNvPr>
          <p:cNvSpPr txBox="1"/>
          <p:nvPr/>
        </p:nvSpPr>
        <p:spPr bwMode="auto">
          <a:xfrm>
            <a:off x="710339" y="6325687"/>
            <a:ext cx="548023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i="0" u="none" strike="noStrike" cap="none" spc="0" dirty="0">
                <a:ln>
                  <a:noFill/>
                </a:ln>
                <a:solidFill>
                  <a:srgbClr val="FFFFFF"/>
                </a:solidFill>
                <a:latin typeface="CircularXX TT"/>
              </a:rPr>
              <a:t>SLM Swiss Land Management Foundation</a:t>
            </a:r>
            <a:endParaRPr lang="en-GB" sz="1800" b="0" i="0" u="none" strike="noStrike" cap="none" spc="0" dirty="0">
              <a:ln>
                <a:noFill/>
              </a:ln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4" name="Grafik 3" descr="Ein Bild, das Text, Screenshot, Schrift, Visitenkarte enthält.&#10;&#10;Automatisch generierte Beschreibung">
            <a:extLst>
              <a:ext uri="{FF2B5EF4-FFF2-40B4-BE49-F238E27FC236}">
                <a16:creationId xmlns:a16="http://schemas.microsoft.com/office/drawing/2014/main" id="{0240B11E-FECA-2E5F-E48A-04FF1E64A5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874497"/>
            <a:ext cx="1850529" cy="921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 xmlns:a14="http://schemas.microsoft.com/office/drawing/2010/main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AE570A-2FB1-9E64-8CD1-5AF3B27F7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10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4689CF-9C30-41B1-B3CF-7A352CE8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Modelos </a:t>
            </a:r>
            <a:r>
              <a:rPr lang="en-US" sz="4000" b="1" i="0" u="none" strike="noStrike" cap="none" spc="0" dirty="0" err="1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organizativos </a:t>
            </a:r>
            <a:r>
              <a:rPr lang="en-U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- características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1D293A-C77D-D5F9-A7B6-950956760221}"/>
              </a:ext>
            </a:extLst>
          </p:cNvPr>
          <p:cNvSpPr txBox="1"/>
          <p:nvPr/>
        </p:nvSpPr>
        <p:spPr bwMode="auto">
          <a:xfrm>
            <a:off x="234000" y="764704"/>
            <a:ext cx="11353874" cy="574003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7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centralizado </a:t>
            </a:r>
            <a:r>
              <a:rPr lang="es-ES_tradnl" sz="17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s-ES_tradnl" sz="1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comparable al sistema de Perú</a:t>
            </a: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].</a:t>
            </a:r>
            <a:endParaRPr lang="es-ES_tradnl" sz="1700" b="1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autoridad catastral almacena los datos de forma centralizada.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sistema catastral para procesar los datos lo proporciona de forma centralizada la autoridad catastral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ES_tradnl" sz="1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geomensor</a:t>
            </a: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catastral autorizado tiene acceso al sistema y procesa las mutaciones directamente en el sistema catastral centralizado. </a:t>
            </a:r>
          </a:p>
          <a:p>
            <a:pPr>
              <a:spcBef>
                <a:spcPts val="600"/>
              </a:spcBef>
            </a:pPr>
            <a:r>
              <a:rPr lang="es-ES_tradnl" sz="17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centralizados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autoridad catastral sólo almacena los datos de forma centralizada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 libertad de método para el sistema catastral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ES_tradnl" sz="1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geomensor</a:t>
            </a: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catastral autorizado trabaja con el software catastral de su elección en su propia infraestructura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Extrae los datos de una mutación, los procesa en su sistema y devuelve los datos al sistema central de almacenamiento de datos, una vez finalizada la operación.</a:t>
            </a:r>
          </a:p>
          <a:p>
            <a:pPr>
              <a:spcBef>
                <a:spcPts val="600"/>
              </a:spcBef>
            </a:pPr>
            <a:r>
              <a:rPr lang="es-ES_tradnl" sz="17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Descentralizado municipal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Almacenamiento descentralizado de datos realizado directamente por el </a:t>
            </a:r>
            <a:r>
              <a:rPr lang="es-ES_tradnl" sz="1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geomensor</a:t>
            </a: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catastral autorizado de cada municipio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Libertad de método para el sistema catastral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Todos los cambios se realizan directamente en el </a:t>
            </a:r>
            <a:r>
              <a:rPr lang="es-ES_tradnl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sistema de almacenamiento e infraestructura de datos del </a:t>
            </a:r>
            <a:r>
              <a:rPr lang="es-ES_tradnl" sz="1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geomensor</a:t>
            </a:r>
            <a:r>
              <a:rPr lang="es-ES_tradnl" sz="1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catastral autorizado</a:t>
            </a:r>
          </a:p>
          <a:p>
            <a:pPr>
              <a:lnSpc>
                <a:spcPct val="150000"/>
              </a:lnSpc>
            </a:pPr>
            <a:r>
              <a:rPr lang="es-ES_tradnl" sz="17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Descentralizado Regional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términos de contenido, esta alternativa es idéntica a la alternativa “descentralizado municipal”.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mandato de gestión catastral se extiende no sólo a un municipio, sino también a un distrito.</a:t>
            </a:r>
            <a:endParaRPr lang="es-ES_tradn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8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5BF593-23DD-D300-9191-0C8478F13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11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65ED53-4303-36A0-95CF-55D6F228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Garantizar la calidad de los datos con distintos diseños</a:t>
            </a:r>
            <a:endParaRPr lang="de-CH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A97EE9-955C-BFF2-3D68-DC5E5CD09B51}"/>
              </a:ext>
            </a:extLst>
          </p:cNvPr>
          <p:cNvSpPr txBox="1"/>
          <p:nvPr/>
        </p:nvSpPr>
        <p:spPr bwMode="auto">
          <a:xfrm>
            <a:off x="234000" y="1268760"/>
            <a:ext cx="5717984" cy="523713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Comprueba de servicio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actores involucrados utilizan 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mismo servicio de validación,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pero con diferentes exigencias: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Geomensor</a:t>
            </a: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catastral autorizado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enfocado en la validación del trabajo continuo. De este modo se consigue una mayor calidad en la base de la generación del producto catastral.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oficina catastral cantonal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 la calidad de los datos de municipios enteros.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autoridades federales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comprueban los datos desde el punto de vista jurídico con vistas a su autorización e integridad como base para las contribuciones financieras (aprobación y monitoreo).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232BE9C-E2F7-0F9F-34D6-B30377FB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80" y="1916832"/>
            <a:ext cx="5568345" cy="41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5BF593-23DD-D300-9191-0C8478F13B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s-ES_tradnl" smtClean="0"/>
              <a:t>12</a:t>
            </a:fld>
            <a:endParaRPr lang="es-ES_trad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65ED53-4303-36A0-95CF-55D6F228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280800"/>
            <a:ext cx="11613102" cy="716582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Garantizar la calidad de los datos con distintos diseños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A97EE9-955C-BFF2-3D68-DC5E5CD09B51}"/>
              </a:ext>
            </a:extLst>
          </p:cNvPr>
          <p:cNvSpPr txBox="1"/>
          <p:nvPr/>
        </p:nvSpPr>
        <p:spPr bwMode="auto">
          <a:xfrm>
            <a:off x="229401" y="1124744"/>
            <a:ext cx="7321281" cy="553997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0" lvl="1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_tradnl" sz="2400" b="1" dirty="0">
                <a:solidFill>
                  <a:srgbClr val="1A384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de varios elementos clave</a:t>
            </a:r>
            <a:endParaRPr lang="es-ES_tradnl" sz="2800" b="1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Varios factores deben contribuir a la calidad integral de los datos catastrales e interactuar como marco.</a:t>
            </a:r>
            <a:endParaRPr lang="es-ES_trad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b="1" dirty="0">
                <a:solidFill>
                  <a:srgbClr val="1A384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Precisión formal</a:t>
            </a:r>
            <a:endParaRPr lang="es-ES_tradnl" sz="1800" dirty="0">
              <a:solidFill>
                <a:srgbClr val="1A384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Normas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técnicas sencillas, claras, precisas y prácticas 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b="1" dirty="0">
                <a:solidFill>
                  <a:srgbClr val="1A384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Claridad del contenido</a:t>
            </a:r>
            <a:endParaRPr lang="es-ES_tradnl" sz="1800" dirty="0">
              <a:solidFill>
                <a:srgbClr val="1A384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Especificaciones de los datos vinculantes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Directrices 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vinculantes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sobre captura de datos, creación de objetos y atribución</a:t>
            </a:r>
            <a:endParaRPr lang="es-ES_trad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b="1" dirty="0">
                <a:solidFill>
                  <a:srgbClr val="1A384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Interacción organizativa</a:t>
            </a:r>
            <a:endParaRPr lang="es-ES_tradnl" sz="1800" dirty="0">
              <a:solidFill>
                <a:srgbClr val="1A384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Buena cooperación entre todos los actores en el ámbito catastral </a:t>
            </a:r>
            <a:endParaRPr lang="es-ES_tradnl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Educación técnica y formación continua</a:t>
            </a:r>
            <a:r>
              <a:rPr lang="es-ES_trad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para todos los actores</a:t>
            </a:r>
            <a:r>
              <a:rPr lang="es-ES_trad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_trad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6AD6BB-CFE1-4391-F20C-0A98D47A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802" y="2132856"/>
            <a:ext cx="4566300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_tradnl" sz="200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222015"/>
            <a:ext cx="1100578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>
                <a:solidFill>
                  <a:srgbClr val="1A384E"/>
                </a:solidFill>
                <a:latin typeface="CircularXX TT"/>
                <a:cs typeface="CircularXX TT"/>
              </a:rPr>
              <a:t>Sistema centralizado de gestión de datos </a:t>
            </a:r>
          </a:p>
          <a:p>
            <a:pPr defTabSz="1219169">
              <a:defRPr/>
            </a:pPr>
            <a:r>
              <a:rPr lang="es-ES_tradnl" sz="4000">
                <a:solidFill>
                  <a:srgbClr val="1A384E"/>
                </a:solidFill>
                <a:latin typeface="CircularXX TT"/>
                <a:cs typeface="CircularXX TT"/>
              </a:rPr>
              <a:t>Ejemplo Cantón de Friburgo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es-ES_tradnl" sz="1300" b="0" i="0" u="none" strike="noStrike" cap="none" spc="0" smtClean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13</a:t>
            </a:fld>
            <a:endParaRPr lang="es-ES_tradnl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28321" y="1998707"/>
            <a:ext cx="5479647" cy="38164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Friburgo es uno de los 26 cantones de Suiza y cuenta con un sistema de agrimensores autorizados que actúan como funcionarios públicos para actualizar el catastro.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catastrales se actualizan en una base de datos centralizada, mediante una aplicación específica (DSK2).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>
              <a:solidFill>
                <a:srgbClr val="1A3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31E762-6548-D1DA-3CF6-2628E753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326" y="1631258"/>
            <a:ext cx="5713243" cy="45355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743D071-B58C-9836-EDBC-94FCC1835611}"/>
              </a:ext>
            </a:extLst>
          </p:cNvPr>
          <p:cNvSpPr txBox="1"/>
          <p:nvPr/>
        </p:nvSpPr>
        <p:spPr bwMode="auto">
          <a:xfrm>
            <a:off x="1030758" y="5949280"/>
            <a:ext cx="5112568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Portal cartográfico del cantón de Freiboug - https://map.geo.fr.ch/</a:t>
            </a:r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5855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" sz="2000" dirty="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529791"/>
            <a:ext cx="11005783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n-US" sz="4000" dirty="0">
                <a:solidFill>
                  <a:srgbClr val="1A384E"/>
                </a:solidFill>
                <a:latin typeface="CircularXX TT"/>
                <a:cs typeface="CircularXX TT"/>
              </a:rPr>
              <a:t>¿Qué es DSK2?</a:t>
            </a:r>
            <a:endParaRPr lang="es-ES" sz="4000" dirty="0">
              <a:solidFill>
                <a:srgbClr val="1A384E"/>
              </a:solidFill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14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28321" y="1513743"/>
            <a:ext cx="11414441" cy="470898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informática dedicada al almacenamiento, a la actualización y al archivo de descripciones catastrales de parcelas procedentes de la agrimensura catastral;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de control y gestión de todos los trabajos de agrimensura catastral;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 entre el sistema de información geográfica de la agrimensura catastral (BDMO) y el sistema informático del Registro de la Propiedad (</a:t>
            </a:r>
            <a:r>
              <a:rPr lang="es-ES_tradnl" sz="24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Capitastra</a:t>
            </a: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Desarrollado por el departamento cantonal de informática (</a:t>
            </a:r>
            <a:r>
              <a:rPr lang="es-ES_tradnl" sz="24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SiTel</a:t>
            </a: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para cumplir las especificaciones del Registro de la Propiedad y del Servicio Geomático cantonal (SCG).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>
              <a:solidFill>
                <a:srgbClr val="1A3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" sz="2000" dirty="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529791"/>
            <a:ext cx="1177319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n-US" sz="4000" dirty="0">
                <a:solidFill>
                  <a:srgbClr val="1A384E"/>
                </a:solidFill>
                <a:latin typeface="CircularXX TT"/>
                <a:cs typeface="CircularXX TT"/>
              </a:rPr>
              <a:t>Principales características de la aplicación DSK2</a:t>
            </a:r>
            <a:endParaRPr lang="es-ES" sz="4000" dirty="0">
              <a:solidFill>
                <a:srgbClr val="1A384E"/>
              </a:solidFill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15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35360" y="1532715"/>
            <a:ext cx="11362793" cy="44627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la base de datos de la propiedad (en uso, versiones históricas antiguas, proyectadas) 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de cambios en la base de datos del catastro (BDMO) en todo el cantón, con o sin datos digitales para el plan. Este registro permite supervisar y controlar el contenido y la cronología de las actas de requisición de las modificaciones de los datos oficiales del catastro y del registro de la propiedad;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números de parcela (reserva de números) y asignación de direcciones de edificios;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Edición de ficheros de transferencia (técnica y jurídica) para agrimensores, con transferencia automática de datos del Registro de la Propiedad (fincas y derechos) desde </a:t>
            </a:r>
            <a:r>
              <a:rPr lang="es-ES_tradnl" sz="22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Capitastra</a:t>
            </a: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(base de datos del registro de la propiedad);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archivos de transferencia, entrega de documentos para su verificación.</a:t>
            </a:r>
          </a:p>
        </p:txBody>
      </p:sp>
    </p:spTree>
    <p:extLst>
      <p:ext uri="{BB962C8B-B14F-4D97-AF65-F5344CB8AC3E}">
        <p14:creationId xmlns:p14="http://schemas.microsoft.com/office/powerpoint/2010/main" val="12565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_tradnl" sz="200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222015"/>
            <a:ext cx="1028570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>
                <a:solidFill>
                  <a:srgbClr val="1A384E"/>
                </a:solidFill>
                <a:latin typeface="CircularXX TT"/>
                <a:cs typeface="CircularXX TT"/>
              </a:rPr>
              <a:t>Interfaz entre la agrimensura catastral y los registros de la propiedad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es-ES_tradnl" sz="1300" b="0" i="0" u="none" strike="noStrike" cap="none" spc="0" smtClean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16</a:t>
            </a:fld>
            <a:endParaRPr lang="es-ES_tradnl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28321" y="1721128"/>
            <a:ext cx="5407639" cy="39549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que permite el intercambio automático de datos (formato "</a:t>
            </a:r>
            <a:r>
              <a:rPr lang="es-ES_tradnl" sz="24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  <a:r>
              <a:rPr lang="es-ES_tradnl" sz="24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 entre el servicio geomático cantonal y el registro de la propiedad.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transmisión de la referencia de la escritura al registro de la propiedad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transmisión de la descripción de la parcela al Registro de la Propiedad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notificación de las transferencias de tramitación de las modificaciones de parcela al registro de la propiedad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CC4B87B-7857-0490-B483-8D210A2A4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146" y="1039551"/>
            <a:ext cx="5749454" cy="51090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099935C-30D9-B1BB-A13C-BCE8CE219E7A}"/>
              </a:ext>
            </a:extLst>
          </p:cNvPr>
          <p:cNvSpPr txBox="1"/>
          <p:nvPr/>
        </p:nvSpPr>
        <p:spPr bwMode="auto">
          <a:xfrm>
            <a:off x="684644" y="5864311"/>
            <a:ext cx="512689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s-ES_tradnl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SCG, "DSK2 Descriptifs de l'applications et guide utilisateurs" (Descriptores de las aplicaciones y guía del usuario DSK2)</a:t>
            </a:r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354653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" sz="2000" dirty="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529791"/>
            <a:ext cx="11005783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n-US" sz="4000" dirty="0">
                <a:solidFill>
                  <a:srgbClr val="1A384E"/>
                </a:solidFill>
                <a:latin typeface="CircularXX TT"/>
                <a:cs typeface="CircularXX TT"/>
              </a:rPr>
              <a:t>¿Cómo funciona?</a:t>
            </a:r>
            <a:endParaRPr lang="es-ES" sz="4000" dirty="0">
              <a:solidFill>
                <a:srgbClr val="1A384E"/>
              </a:solidFill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17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08188" y="1337108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el expediente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1887BD3B-3801-2F74-8AD8-069B0C5D8EB0}"/>
              </a:ext>
            </a:extLst>
          </p:cNvPr>
          <p:cNvSpPr txBox="1"/>
          <p:nvPr/>
        </p:nvSpPr>
        <p:spPr bwMode="auto">
          <a:xfrm>
            <a:off x="308188" y="2744381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Introducir elementos para la portada</a:t>
            </a:r>
            <a:endParaRPr lang="de-CH" sz="2000" dirty="0">
              <a:solidFill>
                <a:srgbClr val="1A3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54D437AC-595E-CED1-BFD0-4B63BF225DCA}"/>
              </a:ext>
            </a:extLst>
          </p:cNvPr>
          <p:cNvSpPr txBox="1"/>
          <p:nvPr/>
        </p:nvSpPr>
        <p:spPr bwMode="auto">
          <a:xfrm>
            <a:off x="308188" y="1798107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Inserción de </a:t>
            </a:r>
            <a:r>
              <a:rPr lang="en-US" sz="2000" dirty="0" err="1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parcela</a:t>
            </a: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expediente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E48611-214D-DDD5-A95A-03A26DC36C13}"/>
              </a:ext>
            </a:extLst>
          </p:cNvPr>
          <p:cNvSpPr txBox="1"/>
          <p:nvPr/>
        </p:nvSpPr>
        <p:spPr bwMode="auto">
          <a:xfrm>
            <a:off x="308188" y="3222269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Transición a la edición</a:t>
            </a:r>
          </a:p>
        </p:txBody>
      </p:sp>
      <p:sp>
        <p:nvSpPr>
          <p:cNvPr id="14" name="Textfeld 6">
            <a:extLst>
              <a:ext uri="{FF2B5EF4-FFF2-40B4-BE49-F238E27FC236}">
                <a16:creationId xmlns:a16="http://schemas.microsoft.com/office/drawing/2014/main" id="{4F6B69F1-52E1-E455-A241-EB158F33B805}"/>
              </a:ext>
            </a:extLst>
          </p:cNvPr>
          <p:cNvSpPr txBox="1"/>
          <p:nvPr/>
        </p:nvSpPr>
        <p:spPr bwMode="auto">
          <a:xfrm>
            <a:off x="308189" y="3703576"/>
            <a:ext cx="5440784" cy="1015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 de aperture de la base de </a:t>
            </a:r>
            <a:r>
              <a:rPr lang="en-US" sz="2000" dirty="0" err="1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catastro</a:t>
            </a:r>
          </a:p>
          <a:p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6" name="Textfeld 6">
            <a:extLst>
              <a:ext uri="{FF2B5EF4-FFF2-40B4-BE49-F238E27FC236}">
                <a16:creationId xmlns:a16="http://schemas.microsoft.com/office/drawing/2014/main" id="{C798AF7F-F1C4-4E17-3325-7ED5130A125D}"/>
              </a:ext>
            </a:extLst>
          </p:cNvPr>
          <p:cNvSpPr txBox="1"/>
          <p:nvPr/>
        </p:nvSpPr>
        <p:spPr bwMode="auto">
          <a:xfrm>
            <a:off x="298183" y="4411462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zonas</a:t>
            </a:r>
          </a:p>
        </p:txBody>
      </p:sp>
      <p:sp>
        <p:nvSpPr>
          <p:cNvPr id="18" name="Textfeld 6">
            <a:extLst>
              <a:ext uri="{FF2B5EF4-FFF2-40B4-BE49-F238E27FC236}">
                <a16:creationId xmlns:a16="http://schemas.microsoft.com/office/drawing/2014/main" id="{4602DFA4-C2BC-A12A-F2A0-8553C5943F2D}"/>
              </a:ext>
            </a:extLst>
          </p:cNvPr>
          <p:cNvSpPr txBox="1"/>
          <p:nvPr/>
        </p:nvSpPr>
        <p:spPr bwMode="auto">
          <a:xfrm>
            <a:off x="298183" y="5348482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Anexos y actas</a:t>
            </a:r>
          </a:p>
        </p:txBody>
      </p:sp>
      <p:sp>
        <p:nvSpPr>
          <p:cNvPr id="19" name="Textfeld 6">
            <a:extLst>
              <a:ext uri="{FF2B5EF4-FFF2-40B4-BE49-F238E27FC236}">
                <a16:creationId xmlns:a16="http://schemas.microsoft.com/office/drawing/2014/main" id="{BAD59704-335C-7AC2-A277-7CF820FFDFD6}"/>
              </a:ext>
            </a:extLst>
          </p:cNvPr>
          <p:cNvSpPr txBox="1"/>
          <p:nvPr/>
        </p:nvSpPr>
        <p:spPr bwMode="auto">
          <a:xfrm>
            <a:off x="298183" y="5826575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verificación técnica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9FB2282B-AD45-1D7A-1CF8-B625BCE3C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20" y="1301184"/>
            <a:ext cx="4043680" cy="1012179"/>
          </a:xfrm>
          <a:prstGeom prst="rect">
            <a:avLst/>
          </a:prstGeom>
        </p:spPr>
      </p:pic>
      <p:pic>
        <p:nvPicPr>
          <p:cNvPr id="38" name="Image 37" descr="Une image contenant texte">
            <a:extLst>
              <a:ext uri="{FF2B5EF4-FFF2-40B4-BE49-F238E27FC236}">
                <a16:creationId xmlns:a16="http://schemas.microsoft.com/office/drawing/2014/main" id="{EB6A60DE-2139-8BF2-D9ED-475AD2D72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6533331" y="2358618"/>
            <a:ext cx="5112569" cy="1919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 38" descr="Insertion des immeubles dans le dossier">
            <a:extLst>
              <a:ext uri="{FF2B5EF4-FFF2-40B4-BE49-F238E27FC236}">
                <a16:creationId xmlns:a16="http://schemas.microsoft.com/office/drawing/2014/main" id="{29E961FC-6E03-429A-37C8-A4BE0F966D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7568"/>
          <a:stretch/>
        </p:blipFill>
        <p:spPr bwMode="auto">
          <a:xfrm>
            <a:off x="6327498" y="2164907"/>
            <a:ext cx="3681213" cy="75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A7517E3-D31E-9F5E-647C-1F25E9AAF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40" y="3058801"/>
            <a:ext cx="5396890" cy="2911752"/>
          </a:xfrm>
          <a:prstGeom prst="rect">
            <a:avLst/>
          </a:prstGeom>
        </p:spPr>
      </p:pic>
      <p:pic>
        <p:nvPicPr>
          <p:cNvPr id="41" name="Image 40" descr="Insertion des immeubles dans le dossier">
            <a:extLst>
              <a:ext uri="{FF2B5EF4-FFF2-40B4-BE49-F238E27FC236}">
                <a16:creationId xmlns:a16="http://schemas.microsoft.com/office/drawing/2014/main" id="{2EC18694-E9C7-2F19-CB4B-E9EFEE3195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9443" b="3306"/>
          <a:stretch/>
        </p:blipFill>
        <p:spPr bwMode="auto">
          <a:xfrm>
            <a:off x="7424668" y="1306776"/>
            <a:ext cx="4107900" cy="3048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BCF44CC-4D03-1331-62F5-7D98B12CAA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22035" r="1725" b="8871"/>
          <a:stretch/>
        </p:blipFill>
        <p:spPr bwMode="auto">
          <a:xfrm>
            <a:off x="6325740" y="1732547"/>
            <a:ext cx="5458892" cy="2940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 42" descr="Passage en rédaction (attribution des priorités aux immeubles)">
            <a:extLst>
              <a:ext uri="{FF2B5EF4-FFF2-40B4-BE49-F238E27FC236}">
                <a16:creationId xmlns:a16="http://schemas.microsoft.com/office/drawing/2014/main" id="{058C8D02-02C6-5C26-0B2A-7A3C775F5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99" y="1476594"/>
            <a:ext cx="4896544" cy="40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 descr="Eröffnung BDMO">
            <a:extLst>
              <a:ext uri="{FF2B5EF4-FFF2-40B4-BE49-F238E27FC236}">
                <a16:creationId xmlns:a16="http://schemas.microsoft.com/office/drawing/2014/main" id="{F3B44F07-90DF-DBEF-AAD2-1F9D707379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14" y="1804705"/>
            <a:ext cx="5902002" cy="303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 45" descr="Gestion des échanges de surfaces (numéros bleus et corrections de surfaces)">
            <a:extLst>
              <a:ext uri="{FF2B5EF4-FFF2-40B4-BE49-F238E27FC236}">
                <a16:creationId xmlns:a16="http://schemas.microsoft.com/office/drawing/2014/main" id="{AABF9F73-9737-4C5A-CE7B-0542071507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r="1868"/>
          <a:stretch/>
        </p:blipFill>
        <p:spPr bwMode="auto">
          <a:xfrm>
            <a:off x="6192717" y="2135166"/>
            <a:ext cx="5814234" cy="2111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Espace réservé du contenu 9">
            <a:extLst>
              <a:ext uri="{FF2B5EF4-FFF2-40B4-BE49-F238E27FC236}">
                <a16:creationId xmlns:a16="http://schemas.microsoft.com/office/drawing/2014/main" id="{66DC8D7E-E99F-4C99-4C6C-0039EBDC60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2716" y="1664475"/>
            <a:ext cx="5945639" cy="293410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49F5BA6-AEF6-7FC2-5F59-BD3CA1FC82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2733" y="272259"/>
            <a:ext cx="2239336" cy="303273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E2A3AB5-FE56-BF79-F5A7-A3FC5D0190C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22286" r="1411" b="2674"/>
          <a:stretch/>
        </p:blipFill>
        <p:spPr bwMode="auto">
          <a:xfrm>
            <a:off x="7879868" y="3733236"/>
            <a:ext cx="4160748" cy="24254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3EF5423-AD30-FB22-A150-ABEC6E9485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2714" y="1053190"/>
            <a:ext cx="6973654" cy="1977750"/>
          </a:xfrm>
          <a:prstGeom prst="rect">
            <a:avLst/>
          </a:prstGeom>
        </p:spPr>
      </p:pic>
      <p:sp>
        <p:nvSpPr>
          <p:cNvPr id="10" name="Textfeld 6">
            <a:extLst>
              <a:ext uri="{FF2B5EF4-FFF2-40B4-BE49-F238E27FC236}">
                <a16:creationId xmlns:a16="http://schemas.microsoft.com/office/drawing/2014/main" id="{374E3DD7-7DAF-59AE-4426-FFB7ACF637E8}"/>
              </a:ext>
            </a:extLst>
          </p:cNvPr>
          <p:cNvSpPr txBox="1"/>
          <p:nvPr/>
        </p:nvSpPr>
        <p:spPr bwMode="auto">
          <a:xfrm>
            <a:off x="308188" y="2266288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nuevas parcelas en el fichero</a:t>
            </a:r>
          </a:p>
        </p:txBody>
      </p:sp>
      <p:sp>
        <p:nvSpPr>
          <p:cNvPr id="17" name="Textfeld 6">
            <a:extLst>
              <a:ext uri="{FF2B5EF4-FFF2-40B4-BE49-F238E27FC236}">
                <a16:creationId xmlns:a16="http://schemas.microsoft.com/office/drawing/2014/main" id="{45C3E9EA-0112-637C-19B6-A01F2F32D063}"/>
              </a:ext>
            </a:extLst>
          </p:cNvPr>
          <p:cNvSpPr txBox="1"/>
          <p:nvPr/>
        </p:nvSpPr>
        <p:spPr bwMode="auto">
          <a:xfrm>
            <a:off x="298183" y="4878348"/>
            <a:ext cx="11414441" cy="4001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en las parcelas (página izquierda / </a:t>
            </a:r>
            <a:r>
              <a:rPr lang="en-US" sz="2000" dirty="0" err="1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derecha</a:t>
            </a:r>
            <a:r>
              <a:rPr lang="en-US" sz="2000" dirty="0">
                <a:solidFill>
                  <a:srgbClr val="1A3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74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7" grpId="0"/>
      <p:bldP spid="14" grpId="0"/>
      <p:bldP spid="16" grpId="0"/>
      <p:bldP spid="18" grpId="0"/>
      <p:bldP spid="19" grpId="0"/>
      <p:bldP spid="10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_tradnl" sz="200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222015"/>
            <a:ext cx="11005783" cy="128240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 dirty="0">
                <a:solidFill>
                  <a:srgbClr val="1A384E"/>
                </a:solidFill>
                <a:latin typeface="CircularXX TT"/>
                <a:cs typeface="CircularXX TT"/>
              </a:rPr>
              <a:t>Ventajas e inconvenientes de un sistema centralizado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es-ES_tradnl" sz="1300" b="0" i="0" u="none" strike="noStrike" cap="none" spc="0" smtClean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18</a:t>
            </a:fld>
            <a:endParaRPr lang="es-ES_tradnl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46590" y="1919639"/>
            <a:ext cx="6055711" cy="37856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ventajas: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 de trato en todos los ámbitos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Fácil acceso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Rapidez y eficacia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Costes reducidos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Descentralización de responsabilidades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 de control de la calidad de los datos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jurídica única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compartida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recursos (desarrollo informático, servidores, etc.)</a:t>
            </a:r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54D437AC-595E-CED1-BFD0-4B63BF225DCA}"/>
              </a:ext>
            </a:extLst>
          </p:cNvPr>
          <p:cNvSpPr txBox="1"/>
          <p:nvPr/>
        </p:nvSpPr>
        <p:spPr bwMode="auto">
          <a:xfrm>
            <a:off x="6596221" y="1919639"/>
            <a:ext cx="5116403" cy="28623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0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desventajas: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Obligación de organizar una formación y una inspección técnica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riesgos de seguridad asociados a una sola base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responsabilidad del gestor de la base de datos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s-ES_tradnl" sz="200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Obligación de garantizar el acceso y el funcionamiento en todo momento</a:t>
            </a:r>
          </a:p>
        </p:txBody>
      </p:sp>
    </p:spTree>
    <p:extLst>
      <p:ext uri="{BB962C8B-B14F-4D97-AF65-F5344CB8AC3E}">
        <p14:creationId xmlns:p14="http://schemas.microsoft.com/office/powerpoint/2010/main" val="4288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_tradnl" sz="200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9" y="529791"/>
            <a:ext cx="11005783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>
                <a:solidFill>
                  <a:srgbClr val="1A384E"/>
                </a:solidFill>
                <a:latin typeface="CircularXX TT"/>
                <a:cs typeface="CircularXX TT"/>
              </a:rPr>
              <a:t>Interoperabilidad con otros sistemas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es-ES_tradnl" sz="1300" b="0" i="0" u="none" strike="noStrike" cap="none" spc="0" smtClean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19</a:t>
            </a:fld>
            <a:endParaRPr lang="es-ES_tradnl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C7AFCD-9277-61D4-8535-8D050A57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08568" y="361641"/>
            <a:ext cx="648001" cy="432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28321" y="1513743"/>
            <a:ext cx="5839687" cy="44627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a los conjuntos de datos de Open </a:t>
            </a:r>
            <a:r>
              <a:rPr lang="es-ES_tradnl" sz="2200" dirty="0" err="1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Governmental</a:t>
            </a: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(OGD) ya disponibles, es posible superponer estos datos actualizados con otros datos (catastro de servicios públicos, catastro de la Ley de Restricciones a la Propiedad Privada, etc.).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es posible enlazar aplicaciones y pasar de una a otra (por ejemplo, entre catastro, registro de la propiedad y hacienda).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_tradnl" sz="22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8B1A5A-6D7A-8DAC-3359-B90A79E91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529947"/>
            <a:ext cx="5756528" cy="41044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85F0CE9-3D81-C4EE-D736-002E6869A121}"/>
              </a:ext>
            </a:extLst>
          </p:cNvPr>
          <p:cNvSpPr txBox="1"/>
          <p:nvPr/>
        </p:nvSpPr>
        <p:spPr bwMode="auto">
          <a:xfrm>
            <a:off x="6083625" y="5688485"/>
            <a:ext cx="609600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es-ES_tradnl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Portal cartográfico del cantón de Friburgo - https://map.geo.fr.ch/</a:t>
            </a:r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38169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418808" y="280022"/>
            <a:ext cx="11447451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Que es SAM y cuál es su alcance</a:t>
            </a:r>
            <a:endParaRPr dirty="0"/>
          </a:p>
        </p:txBody>
      </p:sp>
      <p:sp>
        <p:nvSpPr>
          <p:cNvPr id="6" name="Inhaltsplatzhalter 2"/>
          <p:cNvSpPr txBox="1"/>
          <p:nvPr/>
        </p:nvSpPr>
        <p:spPr bwMode="auto">
          <a:xfrm>
            <a:off x="418808" y="1700808"/>
            <a:ext cx="11293815" cy="2996163"/>
          </a:xfrm>
          <a:prstGeom prst="rect">
            <a:avLst/>
          </a:prstGeom>
        </p:spPr>
        <p:txBody>
          <a:bodyPr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400"/>
              </a:spcBef>
              <a:buClr>
                <a:srgbClr val="1A384E"/>
              </a:buClr>
              <a:buSzPct val="100000"/>
              <a:defRPr/>
            </a:pP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Es un </a:t>
            </a:r>
            <a:r>
              <a:rPr lang="es-ES" b="1" dirty="0">
                <a:latin typeface="CircularXX TT" panose="020B0504010101010104" pitchFamily="34" charset="0"/>
                <a:cs typeface="CircularXX TT" panose="020B0504010101010104" pitchFamily="34" charset="0"/>
              </a:rPr>
              <a:t>acompañamiento técnico a proyectos cofinanciados por SECO</a:t>
            </a:r>
            <a:r>
              <a:rPr lang="es-ES" dirty="0">
                <a:latin typeface="CircularXX TT" panose="020B0504010101010104" pitchFamily="34" charset="0"/>
                <a:cs typeface="CircularXX TT" panose="020B0504010101010104" pitchFamily="34" charset="0"/>
              </a:rPr>
              <a:t>, donde el Proyecto de Fortalecimiento de los Catastros Urbanos para la Gobernanza Urbana en el Perú es uno de ellos.</a:t>
            </a:r>
            <a:endParaRPr lang="es-ES" dirty="0">
              <a:latin typeface="CircularXX TT" panose="020B0504010101010104" pitchFamily="34" charset="0"/>
              <a:ea typeface="Times New Roman" panose="02020603050405020304" pitchFamily="18" charset="0"/>
              <a:cs typeface="CircularXX TT" panose="020B05040101010101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1A384E"/>
              </a:buClr>
              <a:buSzPct val="100000"/>
              <a:defRPr/>
            </a:pPr>
            <a:r>
              <a:rPr lang="es-ES" dirty="0">
                <a:effectLst/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Es un </a:t>
            </a:r>
            <a:r>
              <a:rPr lang="es-ES" b="1" dirty="0">
                <a:effectLst/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apoyo a través de medidas complementarias de asistencia técnica </a:t>
            </a:r>
            <a:r>
              <a:rPr lang="es-ES" dirty="0">
                <a:effectLst/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que contribuyen a los objetivos de los proyectos y crean valor agregado, aportando con la experiencia de Suiza en el ámbito de catastro.</a:t>
            </a:r>
            <a:endParaRPr lang="es-ES" dirty="0">
              <a:latin typeface="CircularXX TT" panose="020B0504010101010104" pitchFamily="34" charset="0"/>
              <a:ea typeface="Times New Roman" panose="02020603050405020304" pitchFamily="18" charset="0"/>
              <a:cs typeface="CircularXX TT" panose="020B05040101010101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1A384E"/>
              </a:buClr>
              <a:buSzPct val="100000"/>
              <a:defRPr/>
            </a:pPr>
            <a:r>
              <a:rPr lang="es-ES" dirty="0"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Estas medidas tienen </a:t>
            </a:r>
            <a:r>
              <a:rPr lang="es-ES" dirty="0">
                <a:effectLst/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el </a:t>
            </a:r>
            <a:r>
              <a:rPr lang="es-ES" b="1" dirty="0">
                <a:effectLst/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enfoque principal en el fortalecimiento de las capacidades</a:t>
            </a:r>
            <a:r>
              <a:rPr lang="es-ES" dirty="0">
                <a:effectLst/>
                <a:latin typeface="CircularXX TT" panose="020B0504010101010104" pitchFamily="34" charset="0"/>
                <a:ea typeface="Times New Roman" panose="02020603050405020304" pitchFamily="18" charset="0"/>
                <a:cs typeface="CircularXX TT" panose="020B0504010101010104" pitchFamily="34" charset="0"/>
              </a:rPr>
              <a:t> de los beneficiarios directos de los proyectos.</a:t>
            </a:r>
            <a:endParaRPr lang="en-US" dirty="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E62BFB-792E-6BC3-4D55-09916C17A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2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79B059C-FB58-1F76-CA19-627950530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3</a:t>
            </a:fld>
            <a:endParaRPr lang="de-CH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B4BAFAE-8C7C-56ED-952F-29698514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spc="0" dirty="0"/>
              <a:t>Medidas Complementarias SAM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FD0AE7B-6036-5992-B78A-0DC9270FB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34909"/>
              </p:ext>
            </p:extLst>
          </p:nvPr>
        </p:nvGraphicFramePr>
        <p:xfrm>
          <a:off x="333592" y="1268760"/>
          <a:ext cx="11018992" cy="410445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018992">
                  <a:extLst>
                    <a:ext uri="{9D8B030D-6E8A-4147-A177-3AD203B41FA5}">
                      <a16:colId xmlns:a16="http://schemas.microsoft.com/office/drawing/2014/main" val="3536226887"/>
                    </a:ext>
                  </a:extLst>
                </a:gridCol>
              </a:tblGrid>
              <a:tr h="4078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Medida complementaria SAM</a:t>
                      </a:r>
                      <a:endParaRPr lang="es-ES" sz="2000" b="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025384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solidFill>
                            <a:schemeClr val="bg1"/>
                          </a:solidFill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1.1. Apoyar en la conceptualización y diseño del Sistema de Información Catastral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>
                    <a:solidFill>
                      <a:srgbClr val="3E8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413702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1.2. Fortalecer en la articulación conceptual y técnica entre el OUN, el SIC, y la IDEP</a:t>
                      </a:r>
                      <a:endParaRPr lang="es-E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532161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1.3. Apoyar en el diseño de una herramienta institucional para la (auto) evaluación de procesos</a:t>
                      </a:r>
                      <a:endParaRPr lang="es-E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85332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1.4. Estrategia y herramientas para promover el uso fiscal del catastro a nivel municipal</a:t>
                      </a:r>
                      <a:endParaRPr lang="es-ES" sz="2000" b="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0647387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1.5. Fortalecer en la definición del modelo de gobernanza institucional y gobierno de datos </a:t>
                      </a:r>
                      <a:endParaRPr lang="es-ES" sz="2000" b="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507388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2.1. Diseñar e implementar cursos complementarios en torno a la norma ISO 19152:2012 LADM </a:t>
                      </a:r>
                      <a:endParaRPr lang="es-ES" sz="2000" b="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92676"/>
                  </a:ext>
                </a:extLst>
              </a:tr>
              <a:tr h="40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2.2. </a:t>
                      </a: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Fortalecer el marco de asociacionismo entre entidades formativas peruanas y suizas</a:t>
                      </a:r>
                      <a:endParaRPr lang="es-ES" sz="2000" b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73688"/>
                  </a:ext>
                </a:extLst>
              </a:tr>
              <a:tr h="8417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419" sz="2000" b="0" dirty="0"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2.3. Apoyar en el desarrollo de intercambio de experiencias entre Colombia, Perú y Bolivia; viaje de intercambio en Suiza</a:t>
                      </a:r>
                      <a:endParaRPr lang="es-ES" sz="2000" b="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2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34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4</a:t>
            </a:fld>
            <a:endParaRPr lang="de-CH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ECB01D9C-68AF-2742-AAF8-82B80243E08D}"/>
              </a:ext>
            </a:extLst>
          </p:cNvPr>
          <p:cNvSpPr txBox="1"/>
          <p:nvPr/>
        </p:nvSpPr>
        <p:spPr bwMode="auto">
          <a:xfrm>
            <a:off x="418808" y="188640"/>
            <a:ext cx="10501727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marL="0" marR="0" lvl="0" indent="0" algn="l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" sz="4000" dirty="0">
                <a:solidFill>
                  <a:srgbClr val="1A384E"/>
                </a:solidFill>
                <a:latin typeface="CircularXX TT"/>
                <a:cs typeface="CircularXX TT"/>
              </a:rPr>
              <a:t>M</a:t>
            </a:r>
            <a:r>
              <a:rPr lang="es-E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edida complementaria 1.1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4FECE0D-F239-8E2F-907A-E97FCF2CD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76440"/>
              </p:ext>
            </p:extLst>
          </p:nvPr>
        </p:nvGraphicFramePr>
        <p:xfrm>
          <a:off x="479376" y="1830907"/>
          <a:ext cx="11161240" cy="3665797"/>
        </p:xfrm>
        <a:graphic>
          <a:graphicData uri="http://schemas.openxmlformats.org/drawingml/2006/table">
            <a:tbl>
              <a:tblPr firstRow="1" firstCol="1" bandRow="1">
                <a:tableStyleId>{A2FD6DF4-CD59-3BD8-7AA2-553E24972027}</a:tableStyleId>
              </a:tblPr>
              <a:tblGrid>
                <a:gridCol w="683341">
                  <a:extLst>
                    <a:ext uri="{9D8B030D-6E8A-4147-A177-3AD203B41FA5}">
                      <a16:colId xmlns:a16="http://schemas.microsoft.com/office/drawing/2014/main" val="2373286017"/>
                    </a:ext>
                  </a:extLst>
                </a:gridCol>
                <a:gridCol w="10477899">
                  <a:extLst>
                    <a:ext uri="{9D8B030D-6E8A-4147-A177-3AD203B41FA5}">
                      <a16:colId xmlns:a16="http://schemas.microsoft.com/office/drawing/2014/main" val="222572382"/>
                    </a:ext>
                  </a:extLst>
                </a:gridCol>
              </a:tblGrid>
              <a:tr h="373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es-ES" sz="150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55468" marR="55468" marT="0" marB="0" anchor="ctr">
                    <a:solidFill>
                      <a:srgbClr val="3E83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419" sz="1800" dirty="0">
                          <a:effectLst/>
                          <a:latin typeface="CircularXX TT" panose="020B0504010101010104" pitchFamily="34" charset="0"/>
                          <a:cs typeface="CircularXX TT" panose="020B0504010101010104" pitchFamily="34" charset="0"/>
                        </a:rPr>
                        <a:t>Resultados y actividades</a:t>
                      </a:r>
                      <a:endParaRPr lang="es-ES" sz="1800" dirty="0">
                        <a:effectLst/>
                        <a:latin typeface="CircularXX TT" panose="020B0504010101010104" pitchFamily="34" charset="0"/>
                        <a:ea typeface="Calibri" panose="020F0502020204030204" pitchFamily="34" charset="0"/>
                        <a:cs typeface="CircularXX TT" panose="020B0504010101010104" pitchFamily="34" charset="0"/>
                      </a:endParaRPr>
                    </a:p>
                  </a:txBody>
                  <a:tcPr marL="55468" marR="55468" marT="0" marB="0" anchor="ctr">
                    <a:solidFill>
                      <a:srgbClr val="3E8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5766"/>
                  </a:ext>
                </a:extLst>
              </a:tr>
              <a:tr h="684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  <a:latin typeface="CircularXX TT" panose="020B0504010101010104" pitchFamily="34" charset="0"/>
                          <a:ea typeface="Calibri" panose="020F0502020204030204" pitchFamily="34" charset="0"/>
                          <a:cs typeface="CircularXX TT" panose="020B0504010101010104" pitchFamily="34" charset="0"/>
                        </a:rPr>
                        <a:t>R3</a:t>
                      </a:r>
                    </a:p>
                  </a:txBody>
                  <a:tcPr marL="41420" marR="41420" marT="0" marB="0" anchor="ctr">
                    <a:solidFill>
                      <a:srgbClr val="3E83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ES" sz="1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Documentar experiencias internacionales y suizas en la temática</a:t>
                      </a: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ircularXX TT" panose="020B0504010101010104" pitchFamily="34" charset="0"/>
                        <a:buChar char="•"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Identificar buenas prácticas suizas e internacionales que puedan ser una referencia o buena práctica para considerar en el diseño del SICU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ircularXX TT" panose="020B0504010101010104" pitchFamily="34" charset="0"/>
                        <a:buChar char="•"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Documentar las experiencias suizas e internacionales identificadas, considerando los objetivos específicos del SICU en Perú para que puedan servir de modelo en la fase de diseño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  <a:p>
                      <a:pPr marL="285750" marR="0" lvl="0" indent="-28575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ircularXX TT" panose="020B0504010101010104" pitchFamily="34" charset="0"/>
                        <a:buChar char="•"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Presentación de las experiencias a la UE003 y otros actores interesados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ircularXX TT" panose="020B0504010101010104" pitchFamily="34" charset="0"/>
                        <a:buNone/>
                        <a:tabLst/>
                        <a:defRPr/>
                      </a:pP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  <a:p>
                      <a:pPr marL="0" marR="0" lvl="0" indent="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Se han identificado los siguientes temarios de interés</a:t>
                      </a:r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:</a:t>
                      </a:r>
                    </a:p>
                    <a:p>
                      <a:pPr marL="342900" marR="0" lvl="0" indent="-34290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Validación de la calidad de los datos de forma masiva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  <a:p>
                      <a:pPr marL="342900" marR="0" lvl="0" indent="-34290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Gestión de datos/ actualización (flexibilidad en los modelos, principios unificadores, ejemplo centralizado vs descentralizado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  <a:p>
                      <a:pPr marL="342900" marR="0" lvl="0" indent="-342900" algn="l" defTabSz="2921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ircularXX TT" panose="020B0504010101010104" pitchFamily="34" charset="0"/>
                          <a:ea typeface="+mn-ea"/>
                          <a:cs typeface="CircularXX TT" panose="020B0504010101010104" pitchFamily="34" charset="0"/>
                        </a:rPr>
                        <a:t>Interoperabilidad con otros sistemas (registro, catastro de redes, etc.)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ircularXX TT" panose="020B0504010101010104" pitchFamily="34" charset="0"/>
                        <a:ea typeface="+mn-ea"/>
                        <a:cs typeface="CircularXX TT" panose="020B0504010101010104" pitchFamily="34" charset="0"/>
                      </a:endParaRPr>
                    </a:p>
                  </a:txBody>
                  <a:tcPr marL="41420" marR="41420" marT="0" marB="0" anchor="ctr">
                    <a:solidFill>
                      <a:srgbClr val="D3E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9890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515890B-812A-480B-A877-6EBD75D5ED05}"/>
              </a:ext>
            </a:extLst>
          </p:cNvPr>
          <p:cNvSpPr txBox="1"/>
          <p:nvPr/>
        </p:nvSpPr>
        <p:spPr bwMode="auto">
          <a:xfrm>
            <a:off x="376794" y="1124744"/>
            <a:ext cx="1126382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r>
              <a:rPr lang="es-ES" b="1" dirty="0">
                <a:latin typeface="Circular Pro Book" panose="020B0604020101020102" pitchFamily="34" charset="0"/>
                <a:cs typeface="Circular Pro Book" panose="020B0604020101020102" pitchFamily="34" charset="0"/>
              </a:rPr>
              <a:t>Contribuir a que el modelo conceptual y diseño del SICU cumpla con principios de un modelo catastral basado en la interoperabilidad, apoyándose en la experiencia suiza e internacional.</a:t>
            </a:r>
            <a:endParaRPr lang="de-CH" dirty="0">
              <a:latin typeface="Circular Pro Book" panose="020B0604020101020102" pitchFamily="34" charset="0"/>
              <a:cs typeface="Circular Pro Book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/>
          <p:nvPr/>
        </p:nvSpPr>
        <p:spPr bwMode="auto">
          <a:xfrm>
            <a:off x="418809" y="1052736"/>
            <a:ext cx="11293815" cy="4896544"/>
          </a:xfrm>
          <a:prstGeom prst="rect">
            <a:avLst/>
          </a:prstGeom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304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09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19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240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288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1336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4384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743200" marR="0" indent="-304800" algn="l" defTabSz="1219169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defRPr sz="2400" b="0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800" marR="0" lvl="0" indent="-304800" algn="l" defTabSz="1219169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A384E"/>
              </a:buClr>
              <a:buSzPct val="100000"/>
              <a:buFontTx/>
              <a:buChar char="•"/>
              <a:defRPr/>
            </a:pPr>
            <a:endParaRPr lang="es-ES_tradnl" sz="2000">
              <a:latin typeface="CircularXX TT" panose="020B0504010101010104" pitchFamily="34" charset="0"/>
              <a:cs typeface="CircularXX TT" panose="020B0504010101010104" pitchFamily="34" charset="0"/>
            </a:endParaRPr>
          </a:p>
        </p:txBody>
      </p:sp>
      <p:sp>
        <p:nvSpPr>
          <p:cNvPr id="5" name="Content"/>
          <p:cNvSpPr txBox="1"/>
          <p:nvPr/>
        </p:nvSpPr>
        <p:spPr bwMode="auto">
          <a:xfrm>
            <a:off x="418808" y="280022"/>
            <a:ext cx="11005783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Principios del sistema catastral suizo</a:t>
            </a:r>
            <a:endParaRPr lang="es-ES_tradnl" sz="4000" dirty="0">
              <a:solidFill>
                <a:srgbClr val="1A384E"/>
              </a:solidFill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es-ES_tradnl" sz="1300" b="0" i="0" u="none" strike="noStrike" cap="none" spc="0" smtClean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5</a:t>
            </a:fld>
            <a:endParaRPr lang="es-ES_tradnl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B4D1A4-B394-B68C-80AA-8E1DD0810FF6}"/>
              </a:ext>
            </a:extLst>
          </p:cNvPr>
          <p:cNvSpPr txBox="1"/>
          <p:nvPr/>
        </p:nvSpPr>
        <p:spPr bwMode="auto">
          <a:xfrm>
            <a:off x="358750" y="1226047"/>
            <a:ext cx="5161186" cy="142026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geomensura catastral es una tarea compartida entre el </a:t>
            </a:r>
            <a:r>
              <a:rPr lang="es-ES_tradnl" sz="20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Gobierno federal y los cantones, los municipios y el sector privado.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E7555-E5FC-4348-7AAD-95FD1953769C}"/>
              </a:ext>
            </a:extLst>
          </p:cNvPr>
          <p:cNvSpPr txBox="1"/>
          <p:nvPr/>
        </p:nvSpPr>
        <p:spPr bwMode="auto">
          <a:xfrm>
            <a:off x="370379" y="3140968"/>
            <a:ext cx="5161186" cy="23436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y principios </a:t>
            </a:r>
            <a:r>
              <a:rPr lang="es-ES_tradnl" sz="20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generales: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sz="20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organización  federal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sz="20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responsabilidades compartidas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sz="20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conjuntos de datos descentralizados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sz="2000" i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libertad de métodos y sistemas</a:t>
            </a:r>
          </a:p>
        </p:txBody>
      </p:sp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E18BF7C1-2140-DCEB-5320-C4BC534B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946872"/>
            <a:ext cx="5256584" cy="50050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B8B8280-761D-A938-F78F-18C90D220ACB}"/>
              </a:ext>
            </a:extLst>
          </p:cNvPr>
          <p:cNvSpPr txBox="1"/>
          <p:nvPr/>
        </p:nvSpPr>
        <p:spPr bwMode="auto">
          <a:xfrm>
            <a:off x="6712446" y="5911128"/>
            <a:ext cx="434414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_tradnl" sz="1200" i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Fuente: Dirección Federal de Catastro</a:t>
            </a:r>
            <a:endParaRPr lang="es-ES_tradnl" sz="1100" i="1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FC16DA-9771-DB42-BCD2-0E4BB88AEB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6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9E05AE-4BE8-4CFD-AFD3-95B54ED7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spc="0" dirty="0"/>
              <a:t>Tareas y responsabilidades</a:t>
            </a:r>
            <a:endParaRPr lang="de-CH" b="1" spc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D5B593-9AA0-C1AD-ED12-FBA3919624B2}"/>
              </a:ext>
            </a:extLst>
          </p:cNvPr>
          <p:cNvSpPr txBox="1"/>
          <p:nvPr/>
        </p:nvSpPr>
        <p:spPr bwMode="auto">
          <a:xfrm>
            <a:off x="234000" y="997382"/>
            <a:ext cx="11353874" cy="52629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Confederación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gestión estratégica de la geomensura catastral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estrategia nacional para la recopilación, modernización y desarrollo ulterior de la geomensura catastral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especifica los requisitos de calidad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contribución financiera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Cantón </a:t>
            </a:r>
            <a:r>
              <a:rPr lang="en-US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comparable a las regiones de Perú].</a:t>
            </a:r>
            <a:endParaRPr lang="en-US" sz="2000" b="1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gestión operativa de la geomensura catastral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define el plan de ejecución cantonal, planifica y gestiona el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determina las normas de aplicación específicas para el cantón 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aprueba la geomensura catastral una vez subsanados los posibles defectos</a:t>
            </a:r>
            <a:endParaRPr lang="en-US" sz="2000" dirty="0">
              <a:solidFill>
                <a:srgbClr val="4545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ciudades más grandes, hay oficinas que se encargan de la geomensura catastral de su municipio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los demás municipios delegan esta labor soberana a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geomensores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catastrales privados autorizados.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Agrimensores catastrales privados autorizados</a:t>
            </a:r>
            <a:endParaRPr lang="de-CH" sz="20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eomensura catastral realizada por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geomensores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licenciados que estén inscritos en el registro nacional de </a:t>
            </a:r>
            <a:r>
              <a:rPr lang="es-E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geomensores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licenciados.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6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234000" y="280022"/>
            <a:ext cx="11005783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Organización</a:t>
            </a:r>
            <a:endParaRPr lang="es-ES_tradnl" sz="4000" dirty="0">
              <a:solidFill>
                <a:srgbClr val="1A384E"/>
              </a:solidFill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es-ES_tradnl" sz="1300" b="0" i="0" u="none" strike="noStrike" cap="none" spc="0" smtClean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7</a:t>
            </a:fld>
            <a:endParaRPr lang="es-ES_tradnl" sz="1300" b="0" i="0" u="none" strike="noStrike" cap="none" spc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2D9289-7EE2-3860-D6A8-18E1833D6907}"/>
              </a:ext>
            </a:extLst>
          </p:cNvPr>
          <p:cNvSpPr txBox="1"/>
          <p:nvPr/>
        </p:nvSpPr>
        <p:spPr bwMode="auto">
          <a:xfrm>
            <a:off x="234000" y="1124744"/>
            <a:ext cx="11537329" cy="388003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cantones tienen la tarea de determinar la organización de la geomensura catastral en su cantón. </a:t>
            </a:r>
          </a:p>
          <a:p>
            <a:pPr algn="just">
              <a:lnSpc>
                <a:spcPct val="107000"/>
              </a:lnSpc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proceso de decisiones, esto conduce a cuatro modelos diferentes:</a:t>
            </a:r>
            <a:endParaRPr lang="es-ES_trad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centralizado</a:t>
            </a:r>
            <a:endParaRPr lang="es-ES_trad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centralizados</a:t>
            </a:r>
            <a:endParaRPr lang="es-ES_trad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Descentralizado municipal</a:t>
            </a:r>
            <a:endParaRPr lang="es-ES_trad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Descentralizado regional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s-ES_tradnl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Podría considerarse que el modelo de "sistema centralizado" corresponde a la organización del sistema catastral en Perú.</a:t>
            </a:r>
            <a:endParaRPr lang="es-ES_trad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"/>
          <p:cNvSpPr txBox="1"/>
          <p:nvPr/>
        </p:nvSpPr>
        <p:spPr bwMode="auto">
          <a:xfrm>
            <a:off x="234000" y="280022"/>
            <a:ext cx="11005783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12000" b="1">
                <a:solidFill>
                  <a:srgbClr val="FFFFFF"/>
                </a:solidFill>
                <a:latin typeface="Circular Pro Book"/>
                <a:ea typeface="Circular Pro Book"/>
                <a:cs typeface="Circular Pro Book"/>
              </a:defRPr>
            </a:lvl1pPr>
          </a:lstStyle>
          <a:p>
            <a:pPr defTabSz="1219169">
              <a:defRPr/>
            </a:pPr>
            <a:r>
              <a:rPr lang="es-ES_tradnl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Opciones organizativas</a:t>
            </a:r>
            <a:endParaRPr lang="es-ES_tradnl" sz="4000" dirty="0">
              <a:solidFill>
                <a:srgbClr val="1A384E"/>
              </a:solidFill>
              <a:latin typeface="CircularXX TT"/>
              <a:cs typeface="CircularXX TT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575C2A-4DD2-F45E-00C3-F9E86AC1A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9931" y="6440900"/>
            <a:ext cx="513319" cy="302647"/>
          </a:xfrm>
        </p:spPr>
        <p:txBody>
          <a:bodyPr/>
          <a:lstStyle/>
          <a:p>
            <a:pPr marL="0" marR="0" lvl="0" indent="0" algn="ctr" defTabSz="121916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lang="de-CH" sz="1300" b="0" i="0" u="none" strike="noStrike" cap="none" spc="0">
                <a:ln>
                  <a:noFill/>
                </a:ln>
                <a:solidFill>
                  <a:srgbClr val="3E83B2"/>
                </a:solidFill>
                <a:latin typeface="Circular Pro Book"/>
                <a:cs typeface="Circular Pro Book"/>
              </a:rPr>
              <a:t>8</a:t>
            </a:fld>
            <a:endParaRPr lang="de-CH" sz="1300" b="0" i="0" u="none" strike="noStrike" cap="none" spc="0" dirty="0">
              <a:ln>
                <a:noFill/>
              </a:ln>
              <a:solidFill>
                <a:srgbClr val="3E83B2"/>
              </a:solidFill>
              <a:latin typeface="Circular Pro Book"/>
              <a:cs typeface="Circular Pro Book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452F1D-3671-0FA0-8E90-F13AE689E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052736"/>
            <a:ext cx="9510059" cy="52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1A4B9E1-3498-FDD4-60D1-7C9D8657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de-CH" smtClean="0"/>
              <a:t>9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874949-844F-9968-62B5-C95F8D1D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Modelos </a:t>
            </a:r>
            <a:r>
              <a:rPr lang="en-US" sz="4000" b="1" i="0" u="none" strike="noStrike" cap="none" spc="0" dirty="0" err="1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organizativos</a:t>
            </a:r>
            <a:r>
              <a:rPr lang="en-U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 - </a:t>
            </a:r>
            <a:r>
              <a:rPr lang="en-US" sz="4000" b="1" i="0" u="none" strike="noStrike" cap="none" spc="0" dirty="0" err="1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descripción</a:t>
            </a:r>
            <a:r>
              <a:rPr lang="en-US" sz="4000" b="1" i="0" u="none" strike="noStrike" cap="none" spc="0" dirty="0">
                <a:ln>
                  <a:noFill/>
                </a:ln>
                <a:solidFill>
                  <a:srgbClr val="1A384E"/>
                </a:solidFill>
                <a:latin typeface="CircularXX TT"/>
                <a:cs typeface="CircularXX TT"/>
              </a:rPr>
              <a:t> general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33083E-D6EB-21E8-0A12-5B8C3BCD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0" y="1556792"/>
            <a:ext cx="1102862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91625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1746</Words>
  <Application>Microsoft Office PowerPoint</Application>
  <DocSecurity>0</DocSecurity>
  <PresentationFormat>Breitbild</PresentationFormat>
  <Paragraphs>184</Paragraphs>
  <Slides>19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Circular Pro Book</vt:lpstr>
      <vt:lpstr>CircularXX TT</vt:lpstr>
      <vt:lpstr>Helvetica Neue</vt:lpstr>
      <vt:lpstr>Helvetica Neue Medium</vt:lpstr>
      <vt:lpstr>Symbol</vt:lpstr>
      <vt:lpstr>Wingdings</vt:lpstr>
      <vt:lpstr>21_BasicWhite</vt:lpstr>
      <vt:lpstr>PowerPoint-Präsentation</vt:lpstr>
      <vt:lpstr>PowerPoint-Präsentation</vt:lpstr>
      <vt:lpstr>Medidas Complementarias SAM</vt:lpstr>
      <vt:lpstr>PowerPoint-Präsentation</vt:lpstr>
      <vt:lpstr>PowerPoint-Präsentation</vt:lpstr>
      <vt:lpstr>Tareas y responsabilidades</vt:lpstr>
      <vt:lpstr>PowerPoint-Präsentation</vt:lpstr>
      <vt:lpstr>PowerPoint-Präsentation</vt:lpstr>
      <vt:lpstr>Modelos organizativos - descripción general</vt:lpstr>
      <vt:lpstr>Modelos organizativos - características</vt:lpstr>
      <vt:lpstr>Garantizar la calidad de los datos con distintos diseños</vt:lpstr>
      <vt:lpstr>Garantizar la calidad de los datos con distintos diseños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Lorenz Jenni</dc:creator>
  <cp:keywords>, docId:46DE3A37346ED2EA91DA1182D1147DA4</cp:keywords>
  <dc:description/>
  <cp:lastModifiedBy>Lorenz Jenni</cp:lastModifiedBy>
  <cp:revision>272</cp:revision>
  <dcterms:created xsi:type="dcterms:W3CDTF">2022-11-29T16:42:02Z</dcterms:created>
  <dcterms:modified xsi:type="dcterms:W3CDTF">2024-07-16T02:13:45Z</dcterms:modified>
  <cp:category/>
  <dc:identifier/>
  <cp:contentStatus/>
  <dc:language/>
  <cp:version/>
</cp:coreProperties>
</file>