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603" r:id="rId3"/>
    <p:sldId id="601" r:id="rId4"/>
    <p:sldId id="272" r:id="rId5"/>
    <p:sldId id="274" r:id="rId6"/>
    <p:sldId id="689" r:id="rId7"/>
    <p:sldId id="690" r:id="rId8"/>
    <p:sldId id="694" r:id="rId9"/>
    <p:sldId id="708" r:id="rId10"/>
    <p:sldId id="691" r:id="rId11"/>
    <p:sldId id="692" r:id="rId12"/>
    <p:sldId id="695" r:id="rId13"/>
    <p:sldId id="696" r:id="rId14"/>
    <p:sldId id="699" r:id="rId15"/>
    <p:sldId id="698" r:id="rId16"/>
    <p:sldId id="709" r:id="rId17"/>
    <p:sldId id="697" r:id="rId18"/>
    <p:sldId id="701" r:id="rId19"/>
    <p:sldId id="702" r:id="rId20"/>
    <p:sldId id="704" r:id="rId21"/>
    <p:sldId id="707" r:id="rId22"/>
    <p:sldId id="705" r:id="rId23"/>
    <p:sldId id="711" r:id="rId24"/>
    <p:sldId id="706" r:id="rId25"/>
    <p:sldId id="712" r:id="rId2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D319-ADCE-81C1-0C2D-3459EBAEB2DA}" name="moises.poyatos@landnetwork.ch" initials="m" userId="S::moises.poyatos@landnetwork.ch::b19d1b1b-6fc4-45ca-bd63-90da899a0a6b" providerId="AD"/>
  <p188:author id="{3A175374-CF3C-5383-1B7D-7D08BB468AE5}" name="Lorenz Jenni" initials="LJ" userId="S::lorenz.jenni@landnetwork.ch::49e37a1c-7549-4756-885b-a2312917c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F"/>
    <a:srgbClr val="CBE0FF"/>
    <a:srgbClr val="B5D0EB"/>
    <a:srgbClr val="7093D2"/>
    <a:srgbClr val="C5D4EA"/>
    <a:srgbClr val="B0CAFE"/>
    <a:srgbClr val="80E4FD"/>
    <a:srgbClr val="BFFDBD"/>
    <a:srgbClr val="AEFFFF"/>
    <a:srgbClr val="2AB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8497" autoAdjust="0"/>
  </p:normalViewPr>
  <p:slideViewPr>
    <p:cSldViewPr>
      <p:cViewPr varScale="1">
        <p:scale>
          <a:sx n="66" d="100"/>
          <a:sy n="66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19C1-233A-4299-86F6-EFEA4160B34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E694F16-7FEC-4ED5-B65D-27250FB181DB}">
      <dgm:prSet phldrT="[Texto]"/>
      <dgm:spPr/>
      <dgm:t>
        <a:bodyPr/>
        <a:lstStyle/>
        <a:p>
          <a:r>
            <a:rPr lang="es-ES" dirty="0"/>
            <a:t>Identificación Medida Complementaria SAM</a:t>
          </a:r>
        </a:p>
      </dgm:t>
    </dgm:pt>
    <dgm:pt modelId="{87DB5FE1-9527-4727-8251-153DBB033695}" type="parTrans" cxnId="{B0B61AB5-BAD0-4C8C-9C8B-7C018B287D7C}">
      <dgm:prSet/>
      <dgm:spPr/>
      <dgm:t>
        <a:bodyPr/>
        <a:lstStyle/>
        <a:p>
          <a:endParaRPr lang="es-ES"/>
        </a:p>
      </dgm:t>
    </dgm:pt>
    <dgm:pt modelId="{6934B2DA-954D-45A5-A5BD-CDD2F9FD54E8}" type="sibTrans" cxnId="{B0B61AB5-BAD0-4C8C-9C8B-7C018B287D7C}">
      <dgm:prSet/>
      <dgm:spPr/>
      <dgm:t>
        <a:bodyPr/>
        <a:lstStyle/>
        <a:p>
          <a:endParaRPr lang="es-ES"/>
        </a:p>
      </dgm:t>
    </dgm:pt>
    <dgm:pt modelId="{0B8A8002-783A-4E36-877A-E547D3E66974}">
      <dgm:prSet phldrT="[Texto]"/>
      <dgm:spPr/>
      <dgm:t>
        <a:bodyPr/>
        <a:lstStyle/>
        <a:p>
          <a:r>
            <a:rPr lang="es-ES" dirty="0"/>
            <a:t>Diseño metodológico – componentes de análisis</a:t>
          </a:r>
        </a:p>
      </dgm:t>
    </dgm:pt>
    <dgm:pt modelId="{CF963E80-5BC7-44B5-8236-134D26DFC815}" type="parTrans" cxnId="{499ACF31-BC29-441F-BD6B-592CC2F8A9CD}">
      <dgm:prSet/>
      <dgm:spPr/>
      <dgm:t>
        <a:bodyPr/>
        <a:lstStyle/>
        <a:p>
          <a:endParaRPr lang="es-ES"/>
        </a:p>
      </dgm:t>
    </dgm:pt>
    <dgm:pt modelId="{D3B3508B-3B23-4F69-91BB-CADC16F72A41}" type="sibTrans" cxnId="{499ACF31-BC29-441F-BD6B-592CC2F8A9CD}">
      <dgm:prSet/>
      <dgm:spPr/>
      <dgm:t>
        <a:bodyPr/>
        <a:lstStyle/>
        <a:p>
          <a:endParaRPr lang="es-ES"/>
        </a:p>
      </dgm:t>
    </dgm:pt>
    <dgm:pt modelId="{797F381E-DCE2-4807-AABE-8ECDD977FA67}">
      <dgm:prSet phldrT="[Texto]"/>
      <dgm:spPr/>
      <dgm:t>
        <a:bodyPr/>
        <a:lstStyle/>
        <a:p>
          <a:r>
            <a:rPr lang="es-ES" dirty="0"/>
            <a:t>Recopilación documentación</a:t>
          </a:r>
        </a:p>
      </dgm:t>
    </dgm:pt>
    <dgm:pt modelId="{631659C2-DF36-4D92-AA97-967EEBE6A0BB}" type="parTrans" cxnId="{FE882FBC-D2D8-4704-B532-12CA2C19152D}">
      <dgm:prSet/>
      <dgm:spPr/>
      <dgm:t>
        <a:bodyPr/>
        <a:lstStyle/>
        <a:p>
          <a:endParaRPr lang="es-ES"/>
        </a:p>
      </dgm:t>
    </dgm:pt>
    <dgm:pt modelId="{F3AB78A7-6441-4F37-A997-AD26E83F7C0B}" type="sibTrans" cxnId="{FE882FBC-D2D8-4704-B532-12CA2C19152D}">
      <dgm:prSet/>
      <dgm:spPr/>
      <dgm:t>
        <a:bodyPr/>
        <a:lstStyle/>
        <a:p>
          <a:endParaRPr lang="es-ES"/>
        </a:p>
      </dgm:t>
    </dgm:pt>
    <dgm:pt modelId="{E7C5A1C1-3B85-419C-9908-427F4886DF87}">
      <dgm:prSet phldrT="[Texto]"/>
      <dgm:spPr/>
      <dgm:t>
        <a:bodyPr/>
        <a:lstStyle/>
        <a:p>
          <a:r>
            <a:rPr lang="es-ES" dirty="0"/>
            <a:t>Descripción de casos de uso por país</a:t>
          </a:r>
        </a:p>
      </dgm:t>
    </dgm:pt>
    <dgm:pt modelId="{2875D4FF-C4E8-48F3-9B3F-4AD5F59CC353}" type="parTrans" cxnId="{B24CD302-BA25-46F9-8A7D-5145C6B31F40}">
      <dgm:prSet/>
      <dgm:spPr/>
      <dgm:t>
        <a:bodyPr/>
        <a:lstStyle/>
        <a:p>
          <a:endParaRPr lang="es-ES"/>
        </a:p>
      </dgm:t>
    </dgm:pt>
    <dgm:pt modelId="{8CBEFF22-1CBE-4171-9D04-42690FA55832}" type="sibTrans" cxnId="{B24CD302-BA25-46F9-8A7D-5145C6B31F40}">
      <dgm:prSet/>
      <dgm:spPr/>
      <dgm:t>
        <a:bodyPr/>
        <a:lstStyle/>
        <a:p>
          <a:endParaRPr lang="es-ES"/>
        </a:p>
      </dgm:t>
    </dgm:pt>
    <dgm:pt modelId="{55FA9D17-6C53-4159-B671-1B7711AD6AF0}">
      <dgm:prSet phldrT="[Texto]"/>
      <dgm:spPr/>
      <dgm:t>
        <a:bodyPr/>
        <a:lstStyle/>
        <a:p>
          <a:r>
            <a:rPr lang="es-ES" dirty="0"/>
            <a:t>Documentación del informe</a:t>
          </a:r>
        </a:p>
      </dgm:t>
    </dgm:pt>
    <dgm:pt modelId="{B50DF4B1-9182-4BAA-B65F-532165FC7A6B}" type="parTrans" cxnId="{4F9FD5CA-7404-4B59-96E7-03F1B503C99D}">
      <dgm:prSet/>
      <dgm:spPr/>
      <dgm:t>
        <a:bodyPr/>
        <a:lstStyle/>
        <a:p>
          <a:endParaRPr lang="es-ES"/>
        </a:p>
      </dgm:t>
    </dgm:pt>
    <dgm:pt modelId="{E1F38DCA-5F2F-465E-A594-A1F08AA78CFE}" type="sibTrans" cxnId="{4F9FD5CA-7404-4B59-96E7-03F1B503C99D}">
      <dgm:prSet/>
      <dgm:spPr/>
      <dgm:t>
        <a:bodyPr/>
        <a:lstStyle/>
        <a:p>
          <a:endParaRPr lang="es-ES"/>
        </a:p>
      </dgm:t>
    </dgm:pt>
    <dgm:pt modelId="{1D76DB93-D353-484D-A841-44A81623C67A}">
      <dgm:prSet phldrT="[Texto]"/>
      <dgm:spPr/>
      <dgm:t>
        <a:bodyPr/>
        <a:lstStyle/>
        <a:p>
          <a:r>
            <a:rPr lang="es-ES" dirty="0"/>
            <a:t>Presentación del informe</a:t>
          </a:r>
        </a:p>
      </dgm:t>
    </dgm:pt>
    <dgm:pt modelId="{EB4B7F8F-64D4-42D2-A380-D5890D20B34F}" type="parTrans" cxnId="{037DD3DD-B818-40B6-80B3-4580A1D55844}">
      <dgm:prSet/>
      <dgm:spPr/>
      <dgm:t>
        <a:bodyPr/>
        <a:lstStyle/>
        <a:p>
          <a:endParaRPr lang="es-ES"/>
        </a:p>
      </dgm:t>
    </dgm:pt>
    <dgm:pt modelId="{F175F245-6513-4AAC-A4B5-FD6249394426}" type="sibTrans" cxnId="{037DD3DD-B818-40B6-80B3-4580A1D55844}">
      <dgm:prSet/>
      <dgm:spPr/>
      <dgm:t>
        <a:bodyPr/>
        <a:lstStyle/>
        <a:p>
          <a:endParaRPr lang="es-ES"/>
        </a:p>
      </dgm:t>
    </dgm:pt>
    <dgm:pt modelId="{16E42E13-F1BA-4415-A68E-A66381C66B96}">
      <dgm:prSet phldrT="[Texto]"/>
      <dgm:spPr/>
      <dgm:t>
        <a:bodyPr/>
        <a:lstStyle/>
        <a:p>
          <a:r>
            <a:rPr lang="es-ES" dirty="0"/>
            <a:t>Comparación componentes</a:t>
          </a:r>
        </a:p>
      </dgm:t>
    </dgm:pt>
    <dgm:pt modelId="{CD40141F-3627-4AEF-80BC-49FC94C22419}" type="parTrans" cxnId="{762B09F0-9512-47FD-860F-5CBB49A1D53E}">
      <dgm:prSet/>
      <dgm:spPr/>
      <dgm:t>
        <a:bodyPr/>
        <a:lstStyle/>
        <a:p>
          <a:endParaRPr lang="es-ES"/>
        </a:p>
      </dgm:t>
    </dgm:pt>
    <dgm:pt modelId="{30A81CAD-BC01-4591-8497-9A8FD89B64DB}" type="sibTrans" cxnId="{762B09F0-9512-47FD-860F-5CBB49A1D53E}">
      <dgm:prSet/>
      <dgm:spPr/>
      <dgm:t>
        <a:bodyPr/>
        <a:lstStyle/>
        <a:p>
          <a:endParaRPr lang="es-ES"/>
        </a:p>
      </dgm:t>
    </dgm:pt>
    <dgm:pt modelId="{277D0103-994A-4105-B2D0-6CA2C7D03F49}">
      <dgm:prSet phldrT="[Texto]"/>
      <dgm:spPr/>
      <dgm:t>
        <a:bodyPr/>
        <a:lstStyle/>
        <a:p>
          <a:r>
            <a:rPr lang="es-ES" dirty="0"/>
            <a:t>Principales hallazgos </a:t>
          </a:r>
        </a:p>
      </dgm:t>
    </dgm:pt>
    <dgm:pt modelId="{C3F322F2-97BB-4122-94DD-FF820442740C}" type="parTrans" cxnId="{C78B72CA-CF0D-4898-B126-299CDC494C3C}">
      <dgm:prSet/>
      <dgm:spPr/>
      <dgm:t>
        <a:bodyPr/>
        <a:lstStyle/>
        <a:p>
          <a:endParaRPr lang="es-ES"/>
        </a:p>
      </dgm:t>
    </dgm:pt>
    <dgm:pt modelId="{88958A55-7302-4981-90F6-A574512F83A7}" type="sibTrans" cxnId="{C78B72CA-CF0D-4898-B126-299CDC494C3C}">
      <dgm:prSet/>
      <dgm:spPr/>
      <dgm:t>
        <a:bodyPr/>
        <a:lstStyle/>
        <a:p>
          <a:endParaRPr lang="es-ES"/>
        </a:p>
      </dgm:t>
    </dgm:pt>
    <dgm:pt modelId="{227179EA-BE7E-4916-A994-9CA530178FEA}">
      <dgm:prSet phldrT="[Texto]"/>
      <dgm:spPr/>
      <dgm:t>
        <a:bodyPr/>
        <a:lstStyle/>
        <a:p>
          <a:r>
            <a:rPr lang="es-ES" dirty="0"/>
            <a:t>Conclusiones y recomendaciones</a:t>
          </a:r>
        </a:p>
      </dgm:t>
    </dgm:pt>
    <dgm:pt modelId="{D4D7A26F-D519-499C-BED4-ADA334D8A563}" type="parTrans" cxnId="{B2AA117B-4C0D-48F8-AF60-7F69FCE35088}">
      <dgm:prSet/>
      <dgm:spPr/>
      <dgm:t>
        <a:bodyPr/>
        <a:lstStyle/>
        <a:p>
          <a:endParaRPr lang="es-ES"/>
        </a:p>
      </dgm:t>
    </dgm:pt>
    <dgm:pt modelId="{F36DF3B7-DE6C-4CDC-B118-08E679ACC132}" type="sibTrans" cxnId="{B2AA117B-4C0D-48F8-AF60-7F69FCE35088}">
      <dgm:prSet/>
      <dgm:spPr/>
      <dgm:t>
        <a:bodyPr/>
        <a:lstStyle/>
        <a:p>
          <a:endParaRPr lang="es-ES"/>
        </a:p>
      </dgm:t>
    </dgm:pt>
    <dgm:pt modelId="{46D13AC4-2D71-40C5-8204-D98704A492A0}">
      <dgm:prSet phldrT="[Texto]"/>
      <dgm:spPr/>
      <dgm:t>
        <a:bodyPr/>
        <a:lstStyle/>
        <a:p>
          <a:r>
            <a:rPr lang="es-ES" dirty="0"/>
            <a:t>Ajustes y entrega de informe</a:t>
          </a:r>
        </a:p>
      </dgm:t>
    </dgm:pt>
    <dgm:pt modelId="{3B7AD5E4-0A63-4BBE-AD52-A287C767B966}" type="parTrans" cxnId="{482A9688-1D82-4AC3-8A7B-9FBACD097797}">
      <dgm:prSet/>
      <dgm:spPr/>
      <dgm:t>
        <a:bodyPr/>
        <a:lstStyle/>
        <a:p>
          <a:endParaRPr lang="es-ES"/>
        </a:p>
      </dgm:t>
    </dgm:pt>
    <dgm:pt modelId="{094DE3DB-1233-4618-B0FF-38348F7F0133}" type="sibTrans" cxnId="{482A9688-1D82-4AC3-8A7B-9FBACD097797}">
      <dgm:prSet/>
      <dgm:spPr/>
      <dgm:t>
        <a:bodyPr/>
        <a:lstStyle/>
        <a:p>
          <a:endParaRPr lang="es-ES"/>
        </a:p>
      </dgm:t>
    </dgm:pt>
    <dgm:pt modelId="{3E11C0BE-6BF3-41BF-BBD8-C4DAA7C89E9A}" type="pres">
      <dgm:prSet presAssocID="{21DB19C1-233A-4299-86F6-EFEA4160B34A}" presName="Name0" presStyleCnt="0">
        <dgm:presLayoutVars>
          <dgm:dir/>
        </dgm:presLayoutVars>
      </dgm:prSet>
      <dgm:spPr/>
    </dgm:pt>
    <dgm:pt modelId="{DECEB687-7F8D-4FBB-A2CC-620185266AA9}" type="pres">
      <dgm:prSet presAssocID="{0E694F16-7FEC-4ED5-B65D-27250FB181DB}" presName="parComposite" presStyleCnt="0"/>
      <dgm:spPr/>
    </dgm:pt>
    <dgm:pt modelId="{EA15E443-9A10-4A97-BC25-0E74F8A86A09}" type="pres">
      <dgm:prSet presAssocID="{0E694F16-7FEC-4ED5-B65D-27250FB181DB}" presName="parBigCircle" presStyleLbl="node0" presStyleIdx="0" presStyleCnt="5"/>
      <dgm:spPr/>
    </dgm:pt>
    <dgm:pt modelId="{5CD5D430-D7C6-48B8-95E1-03D51A108E03}" type="pres">
      <dgm:prSet presAssocID="{0E694F16-7FEC-4ED5-B65D-27250FB181DB}" presName="parTx" presStyleLbl="revTx" presStyleIdx="0" presStyleCnt="15"/>
      <dgm:spPr/>
    </dgm:pt>
    <dgm:pt modelId="{7ED09B2F-14F4-49EF-932C-3E6301047693}" type="pres">
      <dgm:prSet presAssocID="{0E694F16-7FEC-4ED5-B65D-27250FB181DB}" presName="bSpace" presStyleCnt="0"/>
      <dgm:spPr/>
    </dgm:pt>
    <dgm:pt modelId="{E37487AB-0F04-46A3-8167-903930C9B7E5}" type="pres">
      <dgm:prSet presAssocID="{0E694F16-7FEC-4ED5-B65D-27250FB181DB}" presName="parBackupNorm" presStyleCnt="0"/>
      <dgm:spPr/>
    </dgm:pt>
    <dgm:pt modelId="{08B5DC8E-9AC8-42ED-A9BC-73A7BE330598}" type="pres">
      <dgm:prSet presAssocID="{6934B2DA-954D-45A5-A5BD-CDD2F9FD54E8}" presName="parSpace" presStyleCnt="0"/>
      <dgm:spPr/>
    </dgm:pt>
    <dgm:pt modelId="{FFD84EAA-2F8A-4B73-B6EA-2F1EB3D21C1F}" type="pres">
      <dgm:prSet presAssocID="{0B8A8002-783A-4E36-877A-E547D3E66974}" presName="parComposite" presStyleCnt="0"/>
      <dgm:spPr/>
    </dgm:pt>
    <dgm:pt modelId="{CC91B925-089F-415F-A972-A480754DC6D0}" type="pres">
      <dgm:prSet presAssocID="{0B8A8002-783A-4E36-877A-E547D3E66974}" presName="parBigCircle" presStyleLbl="node0" presStyleIdx="1" presStyleCnt="5"/>
      <dgm:spPr/>
    </dgm:pt>
    <dgm:pt modelId="{79D92194-2E77-40CF-BFFE-278CB446ED10}" type="pres">
      <dgm:prSet presAssocID="{0B8A8002-783A-4E36-877A-E547D3E66974}" presName="parTx" presStyleLbl="revTx" presStyleIdx="1" presStyleCnt="15"/>
      <dgm:spPr/>
    </dgm:pt>
    <dgm:pt modelId="{213043D2-7C1B-4AF8-96C5-0B98A9A7E25F}" type="pres">
      <dgm:prSet presAssocID="{0B8A8002-783A-4E36-877A-E547D3E66974}" presName="bSpace" presStyleCnt="0"/>
      <dgm:spPr/>
    </dgm:pt>
    <dgm:pt modelId="{D4F9D496-0575-47C7-B667-075B0B994228}" type="pres">
      <dgm:prSet presAssocID="{0B8A8002-783A-4E36-877A-E547D3E66974}" presName="parBackupNorm" presStyleCnt="0"/>
      <dgm:spPr/>
    </dgm:pt>
    <dgm:pt modelId="{C72DD7EE-5DBD-42AA-BB03-EFE8B44F0EA1}" type="pres">
      <dgm:prSet presAssocID="{D3B3508B-3B23-4F69-91BB-CADC16F72A41}" presName="parSpace" presStyleCnt="0"/>
      <dgm:spPr/>
    </dgm:pt>
    <dgm:pt modelId="{55186AED-F487-4757-8B9D-892A58446C65}" type="pres">
      <dgm:prSet presAssocID="{797F381E-DCE2-4807-AABE-8ECDD977FA67}" presName="desBackupLeftNorm" presStyleCnt="0"/>
      <dgm:spPr/>
    </dgm:pt>
    <dgm:pt modelId="{EDE4C15F-FD80-45F9-90DA-FB5B8F841877}" type="pres">
      <dgm:prSet presAssocID="{797F381E-DCE2-4807-AABE-8ECDD977FA67}" presName="desComposite" presStyleCnt="0"/>
      <dgm:spPr/>
    </dgm:pt>
    <dgm:pt modelId="{D29BA6EE-DF53-43CE-853D-CC665457CAA1}" type="pres">
      <dgm:prSet presAssocID="{797F381E-DCE2-4807-AABE-8ECDD977FA67}" presName="desCircle" presStyleLbl="node1" presStyleIdx="0" presStyleCnt="5"/>
      <dgm:spPr/>
    </dgm:pt>
    <dgm:pt modelId="{005598CD-B1C9-4E88-8737-7DA4FE0FEDAC}" type="pres">
      <dgm:prSet presAssocID="{797F381E-DCE2-4807-AABE-8ECDD977FA67}" presName="chTx" presStyleLbl="revTx" presStyleIdx="2" presStyleCnt="15"/>
      <dgm:spPr/>
    </dgm:pt>
    <dgm:pt modelId="{916BC5F6-6CA8-4BC8-9680-70058F97791D}" type="pres">
      <dgm:prSet presAssocID="{797F381E-DCE2-4807-AABE-8ECDD977FA67}" presName="desTx" presStyleLbl="revTx" presStyleIdx="3" presStyleCnt="15">
        <dgm:presLayoutVars>
          <dgm:bulletEnabled val="1"/>
        </dgm:presLayoutVars>
      </dgm:prSet>
      <dgm:spPr/>
    </dgm:pt>
    <dgm:pt modelId="{9DFEB0AB-7BD1-4740-8A77-0F0FB9D0AFFE}" type="pres">
      <dgm:prSet presAssocID="{797F381E-DCE2-4807-AABE-8ECDD977FA67}" presName="desBackupRightNorm" presStyleCnt="0"/>
      <dgm:spPr/>
    </dgm:pt>
    <dgm:pt modelId="{DEBF29BC-B8A0-4100-961F-B76C74A9F3F7}" type="pres">
      <dgm:prSet presAssocID="{F3AB78A7-6441-4F37-A997-AD26E83F7C0B}" presName="desSpace" presStyleCnt="0"/>
      <dgm:spPr/>
    </dgm:pt>
    <dgm:pt modelId="{DC004796-6520-466F-B48C-CE4005CA0699}" type="pres">
      <dgm:prSet presAssocID="{E7C5A1C1-3B85-419C-9908-427F4886DF87}" presName="desBackupLeftNorm" presStyleCnt="0"/>
      <dgm:spPr/>
    </dgm:pt>
    <dgm:pt modelId="{0DD01561-3039-479C-8CFC-BC94DC807A26}" type="pres">
      <dgm:prSet presAssocID="{E7C5A1C1-3B85-419C-9908-427F4886DF87}" presName="desComposite" presStyleCnt="0"/>
      <dgm:spPr/>
    </dgm:pt>
    <dgm:pt modelId="{AD22D398-4D98-46ED-9D34-F3B706372B4E}" type="pres">
      <dgm:prSet presAssocID="{E7C5A1C1-3B85-419C-9908-427F4886DF87}" presName="desCircle" presStyleLbl="node1" presStyleIdx="1" presStyleCnt="5"/>
      <dgm:spPr/>
    </dgm:pt>
    <dgm:pt modelId="{5A084328-7CA5-4F70-BEF9-08357D6EAC66}" type="pres">
      <dgm:prSet presAssocID="{E7C5A1C1-3B85-419C-9908-427F4886DF87}" presName="chTx" presStyleLbl="revTx" presStyleIdx="4" presStyleCnt="15"/>
      <dgm:spPr/>
    </dgm:pt>
    <dgm:pt modelId="{DA801589-2749-4BB8-8E8A-AA76BCF9C727}" type="pres">
      <dgm:prSet presAssocID="{E7C5A1C1-3B85-419C-9908-427F4886DF87}" presName="desTx" presStyleLbl="revTx" presStyleIdx="5" presStyleCnt="15">
        <dgm:presLayoutVars>
          <dgm:bulletEnabled val="1"/>
        </dgm:presLayoutVars>
      </dgm:prSet>
      <dgm:spPr/>
    </dgm:pt>
    <dgm:pt modelId="{9F8D40A9-1316-4650-9CF7-70A56A46B4D2}" type="pres">
      <dgm:prSet presAssocID="{E7C5A1C1-3B85-419C-9908-427F4886DF87}" presName="desBackupRightNorm" presStyleCnt="0"/>
      <dgm:spPr/>
    </dgm:pt>
    <dgm:pt modelId="{A65843B1-1364-4BEA-9EE8-8FEAC23E9D2A}" type="pres">
      <dgm:prSet presAssocID="{8CBEFF22-1CBE-4171-9D04-42690FA55832}" presName="desSpace" presStyleCnt="0"/>
      <dgm:spPr/>
    </dgm:pt>
    <dgm:pt modelId="{6B3934D8-704F-4EE9-B1EC-D4D837D06F4E}" type="pres">
      <dgm:prSet presAssocID="{16E42E13-F1BA-4415-A68E-A66381C66B96}" presName="desBackupLeftNorm" presStyleCnt="0"/>
      <dgm:spPr/>
    </dgm:pt>
    <dgm:pt modelId="{CA97185B-DB34-4562-887C-3DE25B06DC73}" type="pres">
      <dgm:prSet presAssocID="{16E42E13-F1BA-4415-A68E-A66381C66B96}" presName="desComposite" presStyleCnt="0"/>
      <dgm:spPr/>
    </dgm:pt>
    <dgm:pt modelId="{5A2BDB15-B6F4-4952-B162-83C0D6BB1221}" type="pres">
      <dgm:prSet presAssocID="{16E42E13-F1BA-4415-A68E-A66381C66B96}" presName="desCircle" presStyleLbl="node1" presStyleIdx="2" presStyleCnt="5"/>
      <dgm:spPr/>
    </dgm:pt>
    <dgm:pt modelId="{0FC02CDF-60A4-4201-BC52-4999B4B93E5B}" type="pres">
      <dgm:prSet presAssocID="{16E42E13-F1BA-4415-A68E-A66381C66B96}" presName="chTx" presStyleLbl="revTx" presStyleIdx="6" presStyleCnt="15"/>
      <dgm:spPr/>
    </dgm:pt>
    <dgm:pt modelId="{B5B69A21-29AF-4EF8-BD83-20408FCD1705}" type="pres">
      <dgm:prSet presAssocID="{16E42E13-F1BA-4415-A68E-A66381C66B96}" presName="desTx" presStyleLbl="revTx" presStyleIdx="7" presStyleCnt="15">
        <dgm:presLayoutVars>
          <dgm:bulletEnabled val="1"/>
        </dgm:presLayoutVars>
      </dgm:prSet>
      <dgm:spPr/>
    </dgm:pt>
    <dgm:pt modelId="{55517274-44A1-447F-94FC-B430E96B5854}" type="pres">
      <dgm:prSet presAssocID="{16E42E13-F1BA-4415-A68E-A66381C66B96}" presName="desBackupRightNorm" presStyleCnt="0"/>
      <dgm:spPr/>
    </dgm:pt>
    <dgm:pt modelId="{004B06F6-7E86-4B79-B147-998D716ECBB4}" type="pres">
      <dgm:prSet presAssocID="{30A81CAD-BC01-4591-8497-9A8FD89B64DB}" presName="desSpace" presStyleCnt="0"/>
      <dgm:spPr/>
    </dgm:pt>
    <dgm:pt modelId="{F46F23B9-D63E-45B5-88E0-38A52D6FC0E7}" type="pres">
      <dgm:prSet presAssocID="{277D0103-994A-4105-B2D0-6CA2C7D03F49}" presName="desBackupLeftNorm" presStyleCnt="0"/>
      <dgm:spPr/>
    </dgm:pt>
    <dgm:pt modelId="{1C1D2923-5956-42F6-B240-6DAD4DDCB579}" type="pres">
      <dgm:prSet presAssocID="{277D0103-994A-4105-B2D0-6CA2C7D03F49}" presName="desComposite" presStyleCnt="0"/>
      <dgm:spPr/>
    </dgm:pt>
    <dgm:pt modelId="{73967E71-16F7-4C7F-8F59-B324E42A3BCA}" type="pres">
      <dgm:prSet presAssocID="{277D0103-994A-4105-B2D0-6CA2C7D03F49}" presName="desCircle" presStyleLbl="node1" presStyleIdx="3" presStyleCnt="5"/>
      <dgm:spPr/>
    </dgm:pt>
    <dgm:pt modelId="{D97AFF05-B4B8-4EFD-BE25-C0A53BDE02AA}" type="pres">
      <dgm:prSet presAssocID="{277D0103-994A-4105-B2D0-6CA2C7D03F49}" presName="chTx" presStyleLbl="revTx" presStyleIdx="8" presStyleCnt="15"/>
      <dgm:spPr/>
    </dgm:pt>
    <dgm:pt modelId="{E2E5554B-A64D-489C-8735-0A1531D81AAD}" type="pres">
      <dgm:prSet presAssocID="{277D0103-994A-4105-B2D0-6CA2C7D03F49}" presName="desTx" presStyleLbl="revTx" presStyleIdx="9" presStyleCnt="15">
        <dgm:presLayoutVars>
          <dgm:bulletEnabled val="1"/>
        </dgm:presLayoutVars>
      </dgm:prSet>
      <dgm:spPr/>
    </dgm:pt>
    <dgm:pt modelId="{997770E5-4094-49BA-B163-FB24CD974B0D}" type="pres">
      <dgm:prSet presAssocID="{277D0103-994A-4105-B2D0-6CA2C7D03F49}" presName="desBackupRightNorm" presStyleCnt="0"/>
      <dgm:spPr/>
    </dgm:pt>
    <dgm:pt modelId="{38A4B91B-2566-41F8-B857-9C70426635E1}" type="pres">
      <dgm:prSet presAssocID="{88958A55-7302-4981-90F6-A574512F83A7}" presName="desSpace" presStyleCnt="0"/>
      <dgm:spPr/>
    </dgm:pt>
    <dgm:pt modelId="{6F807831-498F-4290-BBC0-D364EA03B351}" type="pres">
      <dgm:prSet presAssocID="{227179EA-BE7E-4916-A994-9CA530178FEA}" presName="desBackupLeftNorm" presStyleCnt="0"/>
      <dgm:spPr/>
    </dgm:pt>
    <dgm:pt modelId="{4C806ACA-D2DC-4D22-A171-AC2A45A7A536}" type="pres">
      <dgm:prSet presAssocID="{227179EA-BE7E-4916-A994-9CA530178FEA}" presName="desComposite" presStyleCnt="0"/>
      <dgm:spPr/>
    </dgm:pt>
    <dgm:pt modelId="{83531577-AC1D-4CDD-BD9A-7D3867714F5B}" type="pres">
      <dgm:prSet presAssocID="{227179EA-BE7E-4916-A994-9CA530178FEA}" presName="desCircle" presStyleLbl="node1" presStyleIdx="4" presStyleCnt="5"/>
      <dgm:spPr/>
    </dgm:pt>
    <dgm:pt modelId="{0F9EFD0C-1825-4322-BB51-86AD00EEE38B}" type="pres">
      <dgm:prSet presAssocID="{227179EA-BE7E-4916-A994-9CA530178FEA}" presName="chTx" presStyleLbl="revTx" presStyleIdx="10" presStyleCnt="15"/>
      <dgm:spPr/>
    </dgm:pt>
    <dgm:pt modelId="{56486B1C-89DF-4A2B-90D7-7751BDABC674}" type="pres">
      <dgm:prSet presAssocID="{227179EA-BE7E-4916-A994-9CA530178FEA}" presName="desTx" presStyleLbl="revTx" presStyleIdx="11" presStyleCnt="15">
        <dgm:presLayoutVars>
          <dgm:bulletEnabled val="1"/>
        </dgm:presLayoutVars>
      </dgm:prSet>
      <dgm:spPr/>
    </dgm:pt>
    <dgm:pt modelId="{348B4781-7D19-4FBC-A3AC-2FBD550D05B6}" type="pres">
      <dgm:prSet presAssocID="{227179EA-BE7E-4916-A994-9CA530178FEA}" presName="desBackupRightNorm" presStyleCnt="0"/>
      <dgm:spPr/>
    </dgm:pt>
    <dgm:pt modelId="{B5A1274F-3ECC-43C9-A775-D315BA203038}" type="pres">
      <dgm:prSet presAssocID="{F36DF3B7-DE6C-4CDC-B118-08E679ACC132}" presName="desSpace" presStyleCnt="0"/>
      <dgm:spPr/>
    </dgm:pt>
    <dgm:pt modelId="{3B9BC43F-3DA7-4317-B6E2-EA5AD73DB4D4}" type="pres">
      <dgm:prSet presAssocID="{55FA9D17-6C53-4159-B671-1B7711AD6AF0}" presName="parComposite" presStyleCnt="0"/>
      <dgm:spPr/>
    </dgm:pt>
    <dgm:pt modelId="{5E0B0C7D-7BFE-4F22-BFA1-0721BECAE525}" type="pres">
      <dgm:prSet presAssocID="{55FA9D17-6C53-4159-B671-1B7711AD6AF0}" presName="parBigCircle" presStyleLbl="node0" presStyleIdx="2" presStyleCnt="5"/>
      <dgm:spPr/>
    </dgm:pt>
    <dgm:pt modelId="{D3736356-E8C7-4D29-9389-1EF507439148}" type="pres">
      <dgm:prSet presAssocID="{55FA9D17-6C53-4159-B671-1B7711AD6AF0}" presName="parTx" presStyleLbl="revTx" presStyleIdx="12" presStyleCnt="15"/>
      <dgm:spPr/>
    </dgm:pt>
    <dgm:pt modelId="{8BCD703A-D5C6-435B-8351-E65435B2208F}" type="pres">
      <dgm:prSet presAssocID="{55FA9D17-6C53-4159-B671-1B7711AD6AF0}" presName="bSpace" presStyleCnt="0"/>
      <dgm:spPr/>
    </dgm:pt>
    <dgm:pt modelId="{28EB7807-836C-47B9-B3FD-703BDC6E3629}" type="pres">
      <dgm:prSet presAssocID="{55FA9D17-6C53-4159-B671-1B7711AD6AF0}" presName="parBackupNorm" presStyleCnt="0"/>
      <dgm:spPr/>
    </dgm:pt>
    <dgm:pt modelId="{AFDCC53E-1F82-477C-BB19-EEC0B846CD60}" type="pres">
      <dgm:prSet presAssocID="{E1F38DCA-5F2F-465E-A594-A1F08AA78CFE}" presName="parSpace" presStyleCnt="0"/>
      <dgm:spPr/>
    </dgm:pt>
    <dgm:pt modelId="{BBA3EE63-36C0-41A5-8776-1AA9A008A24E}" type="pres">
      <dgm:prSet presAssocID="{1D76DB93-D353-484D-A841-44A81623C67A}" presName="parComposite" presStyleCnt="0"/>
      <dgm:spPr/>
    </dgm:pt>
    <dgm:pt modelId="{BB7CB0B9-C872-4CEF-A26B-6200A2100BF5}" type="pres">
      <dgm:prSet presAssocID="{1D76DB93-D353-484D-A841-44A81623C67A}" presName="parBigCircle" presStyleLbl="node0" presStyleIdx="3" presStyleCnt="5"/>
      <dgm:spPr/>
    </dgm:pt>
    <dgm:pt modelId="{5959F5E9-3690-4090-981B-9DD6EE349401}" type="pres">
      <dgm:prSet presAssocID="{1D76DB93-D353-484D-A841-44A81623C67A}" presName="parTx" presStyleLbl="revTx" presStyleIdx="13" presStyleCnt="15"/>
      <dgm:spPr/>
    </dgm:pt>
    <dgm:pt modelId="{A1B5685C-8D41-4627-9B0F-4F74439431C2}" type="pres">
      <dgm:prSet presAssocID="{1D76DB93-D353-484D-A841-44A81623C67A}" presName="bSpace" presStyleCnt="0"/>
      <dgm:spPr/>
    </dgm:pt>
    <dgm:pt modelId="{A6D007DF-AB22-4EC0-9999-84C3B4E94A9D}" type="pres">
      <dgm:prSet presAssocID="{1D76DB93-D353-484D-A841-44A81623C67A}" presName="parBackupNorm" presStyleCnt="0"/>
      <dgm:spPr/>
    </dgm:pt>
    <dgm:pt modelId="{9F193E2A-342A-4A5B-964F-8ECABB9AA19E}" type="pres">
      <dgm:prSet presAssocID="{F175F245-6513-4AAC-A4B5-FD6249394426}" presName="parSpace" presStyleCnt="0"/>
      <dgm:spPr/>
    </dgm:pt>
    <dgm:pt modelId="{50B2F437-1E69-4A0D-9748-0E8DF16B162E}" type="pres">
      <dgm:prSet presAssocID="{46D13AC4-2D71-40C5-8204-D98704A492A0}" presName="parComposite" presStyleCnt="0"/>
      <dgm:spPr/>
    </dgm:pt>
    <dgm:pt modelId="{3E536343-DE8F-4300-B44F-CF02DA06077B}" type="pres">
      <dgm:prSet presAssocID="{46D13AC4-2D71-40C5-8204-D98704A492A0}" presName="parBigCircle" presStyleLbl="node0" presStyleIdx="4" presStyleCnt="5"/>
      <dgm:spPr/>
    </dgm:pt>
    <dgm:pt modelId="{22FC67F5-F4A1-4D2D-9E9C-A0BAED6D856F}" type="pres">
      <dgm:prSet presAssocID="{46D13AC4-2D71-40C5-8204-D98704A492A0}" presName="parTx" presStyleLbl="revTx" presStyleIdx="14" presStyleCnt="15"/>
      <dgm:spPr/>
    </dgm:pt>
    <dgm:pt modelId="{C7F0E792-A755-4733-B793-454CAEEE090C}" type="pres">
      <dgm:prSet presAssocID="{46D13AC4-2D71-40C5-8204-D98704A492A0}" presName="bSpace" presStyleCnt="0"/>
      <dgm:spPr/>
    </dgm:pt>
    <dgm:pt modelId="{834F9B34-58CB-441C-AAC3-852B66B25B11}" type="pres">
      <dgm:prSet presAssocID="{46D13AC4-2D71-40C5-8204-D98704A492A0}" presName="parBackupNorm" presStyleCnt="0"/>
      <dgm:spPr/>
    </dgm:pt>
    <dgm:pt modelId="{BDD1AB91-89DA-432D-B051-D6C4C524B9F2}" type="pres">
      <dgm:prSet presAssocID="{094DE3DB-1233-4618-B0FF-38348F7F0133}" presName="parSpace" presStyleCnt="0"/>
      <dgm:spPr/>
    </dgm:pt>
  </dgm:ptLst>
  <dgm:cxnLst>
    <dgm:cxn modelId="{B24CD302-BA25-46F9-8A7D-5145C6B31F40}" srcId="{0B8A8002-783A-4E36-877A-E547D3E66974}" destId="{E7C5A1C1-3B85-419C-9908-427F4886DF87}" srcOrd="1" destOrd="0" parTransId="{2875D4FF-C4E8-48F3-9B3F-4AD5F59CC353}" sibTransId="{8CBEFF22-1CBE-4171-9D04-42690FA55832}"/>
    <dgm:cxn modelId="{7ACB5218-9FFC-4FFE-A36D-F2EFC215B80C}" type="presOf" srcId="{227179EA-BE7E-4916-A994-9CA530178FEA}" destId="{0F9EFD0C-1825-4322-BB51-86AD00EEE38B}" srcOrd="0" destOrd="0" presId="urn:microsoft.com/office/officeart/2008/layout/CircleAccentTimeline"/>
    <dgm:cxn modelId="{499ACF31-BC29-441F-BD6B-592CC2F8A9CD}" srcId="{21DB19C1-233A-4299-86F6-EFEA4160B34A}" destId="{0B8A8002-783A-4E36-877A-E547D3E66974}" srcOrd="1" destOrd="0" parTransId="{CF963E80-5BC7-44B5-8236-134D26DFC815}" sibTransId="{D3B3508B-3B23-4F69-91BB-CADC16F72A41}"/>
    <dgm:cxn modelId="{E16B055F-7E14-43F7-B5CB-67537B470978}" type="presOf" srcId="{0B8A8002-783A-4E36-877A-E547D3E66974}" destId="{79D92194-2E77-40CF-BFFE-278CB446ED10}" srcOrd="0" destOrd="0" presId="urn:microsoft.com/office/officeart/2008/layout/CircleAccentTimeline"/>
    <dgm:cxn modelId="{43A40F66-D8B4-4538-ADD7-A060A5A48B60}" type="presOf" srcId="{E7C5A1C1-3B85-419C-9908-427F4886DF87}" destId="{5A084328-7CA5-4F70-BEF9-08357D6EAC66}" srcOrd="0" destOrd="0" presId="urn:microsoft.com/office/officeart/2008/layout/CircleAccentTimeline"/>
    <dgm:cxn modelId="{80FC1C46-FB14-4C03-ABCA-8C33AAECED88}" type="presOf" srcId="{55FA9D17-6C53-4159-B671-1B7711AD6AF0}" destId="{D3736356-E8C7-4D29-9389-1EF507439148}" srcOrd="0" destOrd="0" presId="urn:microsoft.com/office/officeart/2008/layout/CircleAccentTimeline"/>
    <dgm:cxn modelId="{F193594C-162B-4437-B8C2-956F7AFB03A4}" type="presOf" srcId="{0E694F16-7FEC-4ED5-B65D-27250FB181DB}" destId="{5CD5D430-D7C6-48B8-95E1-03D51A108E03}" srcOrd="0" destOrd="0" presId="urn:microsoft.com/office/officeart/2008/layout/CircleAccentTimeline"/>
    <dgm:cxn modelId="{B2AA117B-4C0D-48F8-AF60-7F69FCE35088}" srcId="{0B8A8002-783A-4E36-877A-E547D3E66974}" destId="{227179EA-BE7E-4916-A994-9CA530178FEA}" srcOrd="4" destOrd="0" parTransId="{D4D7A26F-D519-499C-BED4-ADA334D8A563}" sibTransId="{F36DF3B7-DE6C-4CDC-B118-08E679ACC132}"/>
    <dgm:cxn modelId="{6C6C3381-462C-4EBD-A560-4370FFF45DE9}" type="presOf" srcId="{16E42E13-F1BA-4415-A68E-A66381C66B96}" destId="{0FC02CDF-60A4-4201-BC52-4999B4B93E5B}" srcOrd="0" destOrd="0" presId="urn:microsoft.com/office/officeart/2008/layout/CircleAccentTimeline"/>
    <dgm:cxn modelId="{482A9688-1D82-4AC3-8A7B-9FBACD097797}" srcId="{21DB19C1-233A-4299-86F6-EFEA4160B34A}" destId="{46D13AC4-2D71-40C5-8204-D98704A492A0}" srcOrd="4" destOrd="0" parTransId="{3B7AD5E4-0A63-4BBE-AD52-A287C767B966}" sibTransId="{094DE3DB-1233-4618-B0FF-38348F7F0133}"/>
    <dgm:cxn modelId="{9ABABC95-9C2E-4D38-AD49-FB05B09CE563}" type="presOf" srcId="{21DB19C1-233A-4299-86F6-EFEA4160B34A}" destId="{3E11C0BE-6BF3-41BF-BBD8-C4DAA7C89E9A}" srcOrd="0" destOrd="0" presId="urn:microsoft.com/office/officeart/2008/layout/CircleAccentTimeline"/>
    <dgm:cxn modelId="{CCFD88A3-7E57-47F0-8AB0-7FF2628796CD}" type="presOf" srcId="{277D0103-994A-4105-B2D0-6CA2C7D03F49}" destId="{D97AFF05-B4B8-4EFD-BE25-C0A53BDE02AA}" srcOrd="0" destOrd="0" presId="urn:microsoft.com/office/officeart/2008/layout/CircleAccentTimeline"/>
    <dgm:cxn modelId="{FF837EA7-F62E-4074-A74F-769217D36B19}" type="presOf" srcId="{1D76DB93-D353-484D-A841-44A81623C67A}" destId="{5959F5E9-3690-4090-981B-9DD6EE349401}" srcOrd="0" destOrd="0" presId="urn:microsoft.com/office/officeart/2008/layout/CircleAccentTimeline"/>
    <dgm:cxn modelId="{35AE81A7-359A-4C7C-AA9A-44A657B8244A}" type="presOf" srcId="{46D13AC4-2D71-40C5-8204-D98704A492A0}" destId="{22FC67F5-F4A1-4D2D-9E9C-A0BAED6D856F}" srcOrd="0" destOrd="0" presId="urn:microsoft.com/office/officeart/2008/layout/CircleAccentTimeline"/>
    <dgm:cxn modelId="{B0B61AB5-BAD0-4C8C-9C8B-7C018B287D7C}" srcId="{21DB19C1-233A-4299-86F6-EFEA4160B34A}" destId="{0E694F16-7FEC-4ED5-B65D-27250FB181DB}" srcOrd="0" destOrd="0" parTransId="{87DB5FE1-9527-4727-8251-153DBB033695}" sibTransId="{6934B2DA-954D-45A5-A5BD-CDD2F9FD54E8}"/>
    <dgm:cxn modelId="{FE882FBC-D2D8-4704-B532-12CA2C19152D}" srcId="{0B8A8002-783A-4E36-877A-E547D3E66974}" destId="{797F381E-DCE2-4807-AABE-8ECDD977FA67}" srcOrd="0" destOrd="0" parTransId="{631659C2-DF36-4D92-AA97-967EEBE6A0BB}" sibTransId="{F3AB78A7-6441-4F37-A997-AD26E83F7C0B}"/>
    <dgm:cxn modelId="{C78B72CA-CF0D-4898-B126-299CDC494C3C}" srcId="{0B8A8002-783A-4E36-877A-E547D3E66974}" destId="{277D0103-994A-4105-B2D0-6CA2C7D03F49}" srcOrd="3" destOrd="0" parTransId="{C3F322F2-97BB-4122-94DD-FF820442740C}" sibTransId="{88958A55-7302-4981-90F6-A574512F83A7}"/>
    <dgm:cxn modelId="{4F9FD5CA-7404-4B59-96E7-03F1B503C99D}" srcId="{21DB19C1-233A-4299-86F6-EFEA4160B34A}" destId="{55FA9D17-6C53-4159-B671-1B7711AD6AF0}" srcOrd="2" destOrd="0" parTransId="{B50DF4B1-9182-4BAA-B65F-532165FC7A6B}" sibTransId="{E1F38DCA-5F2F-465E-A594-A1F08AA78CFE}"/>
    <dgm:cxn modelId="{61CB7CDC-78ED-49A9-894D-3F188C4306A0}" type="presOf" srcId="{797F381E-DCE2-4807-AABE-8ECDD977FA67}" destId="{005598CD-B1C9-4E88-8737-7DA4FE0FEDAC}" srcOrd="0" destOrd="0" presId="urn:microsoft.com/office/officeart/2008/layout/CircleAccentTimeline"/>
    <dgm:cxn modelId="{037DD3DD-B818-40B6-80B3-4580A1D55844}" srcId="{21DB19C1-233A-4299-86F6-EFEA4160B34A}" destId="{1D76DB93-D353-484D-A841-44A81623C67A}" srcOrd="3" destOrd="0" parTransId="{EB4B7F8F-64D4-42D2-A380-D5890D20B34F}" sibTransId="{F175F245-6513-4AAC-A4B5-FD6249394426}"/>
    <dgm:cxn modelId="{762B09F0-9512-47FD-860F-5CBB49A1D53E}" srcId="{0B8A8002-783A-4E36-877A-E547D3E66974}" destId="{16E42E13-F1BA-4415-A68E-A66381C66B96}" srcOrd="2" destOrd="0" parTransId="{CD40141F-3627-4AEF-80BC-49FC94C22419}" sibTransId="{30A81CAD-BC01-4591-8497-9A8FD89B64DB}"/>
    <dgm:cxn modelId="{9FD25403-37D9-4AC9-9505-B1FC5FF6C6CC}" type="presParOf" srcId="{3E11C0BE-6BF3-41BF-BBD8-C4DAA7C89E9A}" destId="{DECEB687-7F8D-4FBB-A2CC-620185266AA9}" srcOrd="0" destOrd="0" presId="urn:microsoft.com/office/officeart/2008/layout/CircleAccentTimeline"/>
    <dgm:cxn modelId="{04C83502-8135-41EA-A67A-12E8EF49C8ED}" type="presParOf" srcId="{DECEB687-7F8D-4FBB-A2CC-620185266AA9}" destId="{EA15E443-9A10-4A97-BC25-0E74F8A86A09}" srcOrd="0" destOrd="0" presId="urn:microsoft.com/office/officeart/2008/layout/CircleAccentTimeline"/>
    <dgm:cxn modelId="{4AF987F5-0B6B-4BA4-996A-152BA8AB2771}" type="presParOf" srcId="{DECEB687-7F8D-4FBB-A2CC-620185266AA9}" destId="{5CD5D430-D7C6-48B8-95E1-03D51A108E03}" srcOrd="1" destOrd="0" presId="urn:microsoft.com/office/officeart/2008/layout/CircleAccentTimeline"/>
    <dgm:cxn modelId="{1EE8BD6C-FC1E-403F-AA7D-43F432A4A49B}" type="presParOf" srcId="{DECEB687-7F8D-4FBB-A2CC-620185266AA9}" destId="{7ED09B2F-14F4-49EF-932C-3E6301047693}" srcOrd="2" destOrd="0" presId="urn:microsoft.com/office/officeart/2008/layout/CircleAccentTimeline"/>
    <dgm:cxn modelId="{F650D11E-12C6-4DED-8675-169DC9EB85C7}" type="presParOf" srcId="{3E11C0BE-6BF3-41BF-BBD8-C4DAA7C89E9A}" destId="{E37487AB-0F04-46A3-8167-903930C9B7E5}" srcOrd="1" destOrd="0" presId="urn:microsoft.com/office/officeart/2008/layout/CircleAccentTimeline"/>
    <dgm:cxn modelId="{EFD8C79D-EDA3-4714-B093-0AF8113A6856}" type="presParOf" srcId="{3E11C0BE-6BF3-41BF-BBD8-C4DAA7C89E9A}" destId="{08B5DC8E-9AC8-42ED-A9BC-73A7BE330598}" srcOrd="2" destOrd="0" presId="urn:microsoft.com/office/officeart/2008/layout/CircleAccentTimeline"/>
    <dgm:cxn modelId="{A7DD61CE-49CF-40F8-8488-BBC25616B062}" type="presParOf" srcId="{3E11C0BE-6BF3-41BF-BBD8-C4DAA7C89E9A}" destId="{FFD84EAA-2F8A-4B73-B6EA-2F1EB3D21C1F}" srcOrd="3" destOrd="0" presId="urn:microsoft.com/office/officeart/2008/layout/CircleAccentTimeline"/>
    <dgm:cxn modelId="{3DA35057-3D85-4D49-8AF4-D911C75AB174}" type="presParOf" srcId="{FFD84EAA-2F8A-4B73-B6EA-2F1EB3D21C1F}" destId="{CC91B925-089F-415F-A972-A480754DC6D0}" srcOrd="0" destOrd="0" presId="urn:microsoft.com/office/officeart/2008/layout/CircleAccentTimeline"/>
    <dgm:cxn modelId="{E7169DEA-066E-46CE-BA0F-DD204F9C05B6}" type="presParOf" srcId="{FFD84EAA-2F8A-4B73-B6EA-2F1EB3D21C1F}" destId="{79D92194-2E77-40CF-BFFE-278CB446ED10}" srcOrd="1" destOrd="0" presId="urn:microsoft.com/office/officeart/2008/layout/CircleAccentTimeline"/>
    <dgm:cxn modelId="{EEC95788-F6AC-485A-9E23-81F7A8B852B9}" type="presParOf" srcId="{FFD84EAA-2F8A-4B73-B6EA-2F1EB3D21C1F}" destId="{213043D2-7C1B-4AF8-96C5-0B98A9A7E25F}" srcOrd="2" destOrd="0" presId="urn:microsoft.com/office/officeart/2008/layout/CircleAccentTimeline"/>
    <dgm:cxn modelId="{E800FF37-7204-48AF-A34B-E9E87213BD2A}" type="presParOf" srcId="{3E11C0BE-6BF3-41BF-BBD8-C4DAA7C89E9A}" destId="{D4F9D496-0575-47C7-B667-075B0B994228}" srcOrd="4" destOrd="0" presId="urn:microsoft.com/office/officeart/2008/layout/CircleAccentTimeline"/>
    <dgm:cxn modelId="{18C79BBD-2461-4027-BB3E-619E40B83715}" type="presParOf" srcId="{3E11C0BE-6BF3-41BF-BBD8-C4DAA7C89E9A}" destId="{C72DD7EE-5DBD-42AA-BB03-EFE8B44F0EA1}" srcOrd="5" destOrd="0" presId="urn:microsoft.com/office/officeart/2008/layout/CircleAccentTimeline"/>
    <dgm:cxn modelId="{AC902F77-7296-4FEB-B9EA-DA18CF4FAEF6}" type="presParOf" srcId="{3E11C0BE-6BF3-41BF-BBD8-C4DAA7C89E9A}" destId="{55186AED-F487-4757-8B9D-892A58446C65}" srcOrd="6" destOrd="0" presId="urn:microsoft.com/office/officeart/2008/layout/CircleAccentTimeline"/>
    <dgm:cxn modelId="{FA9E79E6-D597-4E2F-A791-33C3A5881481}" type="presParOf" srcId="{3E11C0BE-6BF3-41BF-BBD8-C4DAA7C89E9A}" destId="{EDE4C15F-FD80-45F9-90DA-FB5B8F841877}" srcOrd="7" destOrd="0" presId="urn:microsoft.com/office/officeart/2008/layout/CircleAccentTimeline"/>
    <dgm:cxn modelId="{84B2464C-D9AE-417A-B386-37F498FF63ED}" type="presParOf" srcId="{EDE4C15F-FD80-45F9-90DA-FB5B8F841877}" destId="{D29BA6EE-DF53-43CE-853D-CC665457CAA1}" srcOrd="0" destOrd="0" presId="urn:microsoft.com/office/officeart/2008/layout/CircleAccentTimeline"/>
    <dgm:cxn modelId="{92A92FDE-A244-42AE-AAF0-CF05907EAC8C}" type="presParOf" srcId="{EDE4C15F-FD80-45F9-90DA-FB5B8F841877}" destId="{005598CD-B1C9-4E88-8737-7DA4FE0FEDAC}" srcOrd="1" destOrd="0" presId="urn:microsoft.com/office/officeart/2008/layout/CircleAccentTimeline"/>
    <dgm:cxn modelId="{A551CEAA-7F1D-4379-B5F0-2C77B57F11E4}" type="presParOf" srcId="{EDE4C15F-FD80-45F9-90DA-FB5B8F841877}" destId="{916BC5F6-6CA8-4BC8-9680-70058F97791D}" srcOrd="2" destOrd="0" presId="urn:microsoft.com/office/officeart/2008/layout/CircleAccentTimeline"/>
    <dgm:cxn modelId="{0659883D-701F-4CA3-8756-68F77983398A}" type="presParOf" srcId="{3E11C0BE-6BF3-41BF-BBD8-C4DAA7C89E9A}" destId="{9DFEB0AB-7BD1-4740-8A77-0F0FB9D0AFFE}" srcOrd="8" destOrd="0" presId="urn:microsoft.com/office/officeart/2008/layout/CircleAccentTimeline"/>
    <dgm:cxn modelId="{99B47F90-1F2A-42BC-A41F-D1986CB84BDA}" type="presParOf" srcId="{3E11C0BE-6BF3-41BF-BBD8-C4DAA7C89E9A}" destId="{DEBF29BC-B8A0-4100-961F-B76C74A9F3F7}" srcOrd="9" destOrd="0" presId="urn:microsoft.com/office/officeart/2008/layout/CircleAccentTimeline"/>
    <dgm:cxn modelId="{9C73D359-E19A-486C-9E58-A13D3D9BE80F}" type="presParOf" srcId="{3E11C0BE-6BF3-41BF-BBD8-C4DAA7C89E9A}" destId="{DC004796-6520-466F-B48C-CE4005CA0699}" srcOrd="10" destOrd="0" presId="urn:microsoft.com/office/officeart/2008/layout/CircleAccentTimeline"/>
    <dgm:cxn modelId="{8D1407BD-831B-43A7-B611-07B8EDD84B6A}" type="presParOf" srcId="{3E11C0BE-6BF3-41BF-BBD8-C4DAA7C89E9A}" destId="{0DD01561-3039-479C-8CFC-BC94DC807A26}" srcOrd="11" destOrd="0" presId="urn:microsoft.com/office/officeart/2008/layout/CircleAccentTimeline"/>
    <dgm:cxn modelId="{C149E6A7-944C-4699-9E51-CB6A161E2C69}" type="presParOf" srcId="{0DD01561-3039-479C-8CFC-BC94DC807A26}" destId="{AD22D398-4D98-46ED-9D34-F3B706372B4E}" srcOrd="0" destOrd="0" presId="urn:microsoft.com/office/officeart/2008/layout/CircleAccentTimeline"/>
    <dgm:cxn modelId="{439F0C9E-3471-4395-AD5A-64B3FB918616}" type="presParOf" srcId="{0DD01561-3039-479C-8CFC-BC94DC807A26}" destId="{5A084328-7CA5-4F70-BEF9-08357D6EAC66}" srcOrd="1" destOrd="0" presId="urn:microsoft.com/office/officeart/2008/layout/CircleAccentTimeline"/>
    <dgm:cxn modelId="{C87AD2E6-A176-4AC5-81D6-AFBD31317A4E}" type="presParOf" srcId="{0DD01561-3039-479C-8CFC-BC94DC807A26}" destId="{DA801589-2749-4BB8-8E8A-AA76BCF9C727}" srcOrd="2" destOrd="0" presId="urn:microsoft.com/office/officeart/2008/layout/CircleAccentTimeline"/>
    <dgm:cxn modelId="{BD1A9879-0EB4-4D0E-9D6C-1FC5D065B337}" type="presParOf" srcId="{3E11C0BE-6BF3-41BF-BBD8-C4DAA7C89E9A}" destId="{9F8D40A9-1316-4650-9CF7-70A56A46B4D2}" srcOrd="12" destOrd="0" presId="urn:microsoft.com/office/officeart/2008/layout/CircleAccentTimeline"/>
    <dgm:cxn modelId="{1752D2A1-6280-402B-920D-00173F42275B}" type="presParOf" srcId="{3E11C0BE-6BF3-41BF-BBD8-C4DAA7C89E9A}" destId="{A65843B1-1364-4BEA-9EE8-8FEAC23E9D2A}" srcOrd="13" destOrd="0" presId="urn:microsoft.com/office/officeart/2008/layout/CircleAccentTimeline"/>
    <dgm:cxn modelId="{1B033BD2-18A9-4C15-8E3A-C0E1F7E9DD4A}" type="presParOf" srcId="{3E11C0BE-6BF3-41BF-BBD8-C4DAA7C89E9A}" destId="{6B3934D8-704F-4EE9-B1EC-D4D837D06F4E}" srcOrd="14" destOrd="0" presId="urn:microsoft.com/office/officeart/2008/layout/CircleAccentTimeline"/>
    <dgm:cxn modelId="{F2E93533-9ADA-4991-8F15-C8370FB42F87}" type="presParOf" srcId="{3E11C0BE-6BF3-41BF-BBD8-C4DAA7C89E9A}" destId="{CA97185B-DB34-4562-887C-3DE25B06DC73}" srcOrd="15" destOrd="0" presId="urn:microsoft.com/office/officeart/2008/layout/CircleAccentTimeline"/>
    <dgm:cxn modelId="{2E0DA246-5259-4194-BCBC-A43639CF430F}" type="presParOf" srcId="{CA97185B-DB34-4562-887C-3DE25B06DC73}" destId="{5A2BDB15-B6F4-4952-B162-83C0D6BB1221}" srcOrd="0" destOrd="0" presId="urn:microsoft.com/office/officeart/2008/layout/CircleAccentTimeline"/>
    <dgm:cxn modelId="{2C66A59A-79E2-41E2-BD7D-A7B9BE776C9F}" type="presParOf" srcId="{CA97185B-DB34-4562-887C-3DE25B06DC73}" destId="{0FC02CDF-60A4-4201-BC52-4999B4B93E5B}" srcOrd="1" destOrd="0" presId="urn:microsoft.com/office/officeart/2008/layout/CircleAccentTimeline"/>
    <dgm:cxn modelId="{CBDC538D-1EAE-4F36-99BF-85BFE79AB9CE}" type="presParOf" srcId="{CA97185B-DB34-4562-887C-3DE25B06DC73}" destId="{B5B69A21-29AF-4EF8-BD83-20408FCD1705}" srcOrd="2" destOrd="0" presId="urn:microsoft.com/office/officeart/2008/layout/CircleAccentTimeline"/>
    <dgm:cxn modelId="{32A4A61E-9376-48B3-B655-005A5601F355}" type="presParOf" srcId="{3E11C0BE-6BF3-41BF-BBD8-C4DAA7C89E9A}" destId="{55517274-44A1-447F-94FC-B430E96B5854}" srcOrd="16" destOrd="0" presId="urn:microsoft.com/office/officeart/2008/layout/CircleAccentTimeline"/>
    <dgm:cxn modelId="{ECCEBE82-7676-4E9E-80E7-FA4F00D3FFC3}" type="presParOf" srcId="{3E11C0BE-6BF3-41BF-BBD8-C4DAA7C89E9A}" destId="{004B06F6-7E86-4B79-B147-998D716ECBB4}" srcOrd="17" destOrd="0" presId="urn:microsoft.com/office/officeart/2008/layout/CircleAccentTimeline"/>
    <dgm:cxn modelId="{C91D34E4-B890-4D9C-954B-51B61759F411}" type="presParOf" srcId="{3E11C0BE-6BF3-41BF-BBD8-C4DAA7C89E9A}" destId="{F46F23B9-D63E-45B5-88E0-38A52D6FC0E7}" srcOrd="18" destOrd="0" presId="urn:microsoft.com/office/officeart/2008/layout/CircleAccentTimeline"/>
    <dgm:cxn modelId="{DECFC3DB-DDAF-4F6C-9351-3B6467DC9CD2}" type="presParOf" srcId="{3E11C0BE-6BF3-41BF-BBD8-C4DAA7C89E9A}" destId="{1C1D2923-5956-42F6-B240-6DAD4DDCB579}" srcOrd="19" destOrd="0" presId="urn:microsoft.com/office/officeart/2008/layout/CircleAccentTimeline"/>
    <dgm:cxn modelId="{80C34772-2DF4-4FE5-B69D-C279C8A9E3F4}" type="presParOf" srcId="{1C1D2923-5956-42F6-B240-6DAD4DDCB579}" destId="{73967E71-16F7-4C7F-8F59-B324E42A3BCA}" srcOrd="0" destOrd="0" presId="urn:microsoft.com/office/officeart/2008/layout/CircleAccentTimeline"/>
    <dgm:cxn modelId="{A94E6C0B-F0B0-40EA-AEAB-DDBB9B6B19A8}" type="presParOf" srcId="{1C1D2923-5956-42F6-B240-6DAD4DDCB579}" destId="{D97AFF05-B4B8-4EFD-BE25-C0A53BDE02AA}" srcOrd="1" destOrd="0" presId="urn:microsoft.com/office/officeart/2008/layout/CircleAccentTimeline"/>
    <dgm:cxn modelId="{BFD52B52-745B-47B5-8764-E99A807D5567}" type="presParOf" srcId="{1C1D2923-5956-42F6-B240-6DAD4DDCB579}" destId="{E2E5554B-A64D-489C-8735-0A1531D81AAD}" srcOrd="2" destOrd="0" presId="urn:microsoft.com/office/officeart/2008/layout/CircleAccentTimeline"/>
    <dgm:cxn modelId="{CE1CB369-DD6F-479D-BF32-25D02343CF8A}" type="presParOf" srcId="{3E11C0BE-6BF3-41BF-BBD8-C4DAA7C89E9A}" destId="{997770E5-4094-49BA-B163-FB24CD974B0D}" srcOrd="20" destOrd="0" presId="urn:microsoft.com/office/officeart/2008/layout/CircleAccentTimeline"/>
    <dgm:cxn modelId="{2CE68E87-3156-44F0-8013-883E8B29C7A4}" type="presParOf" srcId="{3E11C0BE-6BF3-41BF-BBD8-C4DAA7C89E9A}" destId="{38A4B91B-2566-41F8-B857-9C70426635E1}" srcOrd="21" destOrd="0" presId="urn:microsoft.com/office/officeart/2008/layout/CircleAccentTimeline"/>
    <dgm:cxn modelId="{C43E961D-86A2-4855-B559-93B79B6DD033}" type="presParOf" srcId="{3E11C0BE-6BF3-41BF-BBD8-C4DAA7C89E9A}" destId="{6F807831-498F-4290-BBC0-D364EA03B351}" srcOrd="22" destOrd="0" presId="urn:microsoft.com/office/officeart/2008/layout/CircleAccentTimeline"/>
    <dgm:cxn modelId="{72873B24-58DF-40B2-A0E7-69B2BEF929E8}" type="presParOf" srcId="{3E11C0BE-6BF3-41BF-BBD8-C4DAA7C89E9A}" destId="{4C806ACA-D2DC-4D22-A171-AC2A45A7A536}" srcOrd="23" destOrd="0" presId="urn:microsoft.com/office/officeart/2008/layout/CircleAccentTimeline"/>
    <dgm:cxn modelId="{9601D5D1-243A-4B3E-B881-E4ECD5CCAC69}" type="presParOf" srcId="{4C806ACA-D2DC-4D22-A171-AC2A45A7A536}" destId="{83531577-AC1D-4CDD-BD9A-7D3867714F5B}" srcOrd="0" destOrd="0" presId="urn:microsoft.com/office/officeart/2008/layout/CircleAccentTimeline"/>
    <dgm:cxn modelId="{84B6355C-77B4-40B2-A93A-86964B9E3F09}" type="presParOf" srcId="{4C806ACA-D2DC-4D22-A171-AC2A45A7A536}" destId="{0F9EFD0C-1825-4322-BB51-86AD00EEE38B}" srcOrd="1" destOrd="0" presId="urn:microsoft.com/office/officeart/2008/layout/CircleAccentTimeline"/>
    <dgm:cxn modelId="{B6159136-902B-4AA8-9B25-146989CF3AD4}" type="presParOf" srcId="{4C806ACA-D2DC-4D22-A171-AC2A45A7A536}" destId="{56486B1C-89DF-4A2B-90D7-7751BDABC674}" srcOrd="2" destOrd="0" presId="urn:microsoft.com/office/officeart/2008/layout/CircleAccentTimeline"/>
    <dgm:cxn modelId="{2EA059E6-0C18-4EE1-A62C-068422F85F30}" type="presParOf" srcId="{3E11C0BE-6BF3-41BF-BBD8-C4DAA7C89E9A}" destId="{348B4781-7D19-4FBC-A3AC-2FBD550D05B6}" srcOrd="24" destOrd="0" presId="urn:microsoft.com/office/officeart/2008/layout/CircleAccentTimeline"/>
    <dgm:cxn modelId="{06CC08DE-14FF-48AE-BC15-52F579D18481}" type="presParOf" srcId="{3E11C0BE-6BF3-41BF-BBD8-C4DAA7C89E9A}" destId="{B5A1274F-3ECC-43C9-A775-D315BA203038}" srcOrd="25" destOrd="0" presId="urn:microsoft.com/office/officeart/2008/layout/CircleAccentTimeline"/>
    <dgm:cxn modelId="{C7599597-C699-4B1A-9CCA-E75D3C81E12E}" type="presParOf" srcId="{3E11C0BE-6BF3-41BF-BBD8-C4DAA7C89E9A}" destId="{3B9BC43F-3DA7-4317-B6E2-EA5AD73DB4D4}" srcOrd="26" destOrd="0" presId="urn:microsoft.com/office/officeart/2008/layout/CircleAccentTimeline"/>
    <dgm:cxn modelId="{E40F01F4-8557-420F-AE80-80E7678BAC9D}" type="presParOf" srcId="{3B9BC43F-3DA7-4317-B6E2-EA5AD73DB4D4}" destId="{5E0B0C7D-7BFE-4F22-BFA1-0721BECAE525}" srcOrd="0" destOrd="0" presId="urn:microsoft.com/office/officeart/2008/layout/CircleAccentTimeline"/>
    <dgm:cxn modelId="{147513CD-BFA3-4D90-9AAE-37B26271AB54}" type="presParOf" srcId="{3B9BC43F-3DA7-4317-B6E2-EA5AD73DB4D4}" destId="{D3736356-E8C7-4D29-9389-1EF507439148}" srcOrd="1" destOrd="0" presId="urn:microsoft.com/office/officeart/2008/layout/CircleAccentTimeline"/>
    <dgm:cxn modelId="{91DFED6E-8F66-44AE-B06A-42AA99E2F0A5}" type="presParOf" srcId="{3B9BC43F-3DA7-4317-B6E2-EA5AD73DB4D4}" destId="{8BCD703A-D5C6-435B-8351-E65435B2208F}" srcOrd="2" destOrd="0" presId="urn:microsoft.com/office/officeart/2008/layout/CircleAccentTimeline"/>
    <dgm:cxn modelId="{9F9CE00B-9259-4C47-ADB6-9469EDE09050}" type="presParOf" srcId="{3E11C0BE-6BF3-41BF-BBD8-C4DAA7C89E9A}" destId="{28EB7807-836C-47B9-B3FD-703BDC6E3629}" srcOrd="27" destOrd="0" presId="urn:microsoft.com/office/officeart/2008/layout/CircleAccentTimeline"/>
    <dgm:cxn modelId="{204ACEB6-E93D-4B0F-B0A5-5D4881A3FB26}" type="presParOf" srcId="{3E11C0BE-6BF3-41BF-BBD8-C4DAA7C89E9A}" destId="{AFDCC53E-1F82-477C-BB19-EEC0B846CD60}" srcOrd="28" destOrd="0" presId="urn:microsoft.com/office/officeart/2008/layout/CircleAccentTimeline"/>
    <dgm:cxn modelId="{6679C8F8-CA3B-44BF-94A6-84E9A7467B85}" type="presParOf" srcId="{3E11C0BE-6BF3-41BF-BBD8-C4DAA7C89E9A}" destId="{BBA3EE63-36C0-41A5-8776-1AA9A008A24E}" srcOrd="29" destOrd="0" presId="urn:microsoft.com/office/officeart/2008/layout/CircleAccentTimeline"/>
    <dgm:cxn modelId="{8B173A08-6D82-4374-885E-0F3BB09DC5C9}" type="presParOf" srcId="{BBA3EE63-36C0-41A5-8776-1AA9A008A24E}" destId="{BB7CB0B9-C872-4CEF-A26B-6200A2100BF5}" srcOrd="0" destOrd="0" presId="urn:microsoft.com/office/officeart/2008/layout/CircleAccentTimeline"/>
    <dgm:cxn modelId="{83140EE9-6912-4F75-B1A8-1F70CDC2256C}" type="presParOf" srcId="{BBA3EE63-36C0-41A5-8776-1AA9A008A24E}" destId="{5959F5E9-3690-4090-981B-9DD6EE349401}" srcOrd="1" destOrd="0" presId="urn:microsoft.com/office/officeart/2008/layout/CircleAccentTimeline"/>
    <dgm:cxn modelId="{C4F909EA-C8D1-499E-88F2-2DAFEE0D8218}" type="presParOf" srcId="{BBA3EE63-36C0-41A5-8776-1AA9A008A24E}" destId="{A1B5685C-8D41-4627-9B0F-4F74439431C2}" srcOrd="2" destOrd="0" presId="urn:microsoft.com/office/officeart/2008/layout/CircleAccentTimeline"/>
    <dgm:cxn modelId="{DF9B9E98-BE10-45AE-8152-B06B96860288}" type="presParOf" srcId="{3E11C0BE-6BF3-41BF-BBD8-C4DAA7C89E9A}" destId="{A6D007DF-AB22-4EC0-9999-84C3B4E94A9D}" srcOrd="30" destOrd="0" presId="urn:microsoft.com/office/officeart/2008/layout/CircleAccentTimeline"/>
    <dgm:cxn modelId="{E0EDD25D-D1F8-4140-BFE2-86B4514FB676}" type="presParOf" srcId="{3E11C0BE-6BF3-41BF-BBD8-C4DAA7C89E9A}" destId="{9F193E2A-342A-4A5B-964F-8ECABB9AA19E}" srcOrd="31" destOrd="0" presId="urn:microsoft.com/office/officeart/2008/layout/CircleAccentTimeline"/>
    <dgm:cxn modelId="{FAE329E7-9ACD-4519-AF09-2D35A2FFD9CC}" type="presParOf" srcId="{3E11C0BE-6BF3-41BF-BBD8-C4DAA7C89E9A}" destId="{50B2F437-1E69-4A0D-9748-0E8DF16B162E}" srcOrd="32" destOrd="0" presId="urn:microsoft.com/office/officeart/2008/layout/CircleAccentTimeline"/>
    <dgm:cxn modelId="{63DC9B43-CDBF-4C8D-A260-F5BCD75A2ADD}" type="presParOf" srcId="{50B2F437-1E69-4A0D-9748-0E8DF16B162E}" destId="{3E536343-DE8F-4300-B44F-CF02DA06077B}" srcOrd="0" destOrd="0" presId="urn:microsoft.com/office/officeart/2008/layout/CircleAccentTimeline"/>
    <dgm:cxn modelId="{E9DE19DB-D803-4F51-8C8D-3D6E58DC8744}" type="presParOf" srcId="{50B2F437-1E69-4A0D-9748-0E8DF16B162E}" destId="{22FC67F5-F4A1-4D2D-9E9C-A0BAED6D856F}" srcOrd="1" destOrd="0" presId="urn:microsoft.com/office/officeart/2008/layout/CircleAccentTimeline"/>
    <dgm:cxn modelId="{62E36EF1-5DE9-4CC7-9936-8BAA276E5927}" type="presParOf" srcId="{50B2F437-1E69-4A0D-9748-0E8DF16B162E}" destId="{C7F0E792-A755-4733-B793-454CAEEE090C}" srcOrd="2" destOrd="0" presId="urn:microsoft.com/office/officeart/2008/layout/CircleAccentTimeline"/>
    <dgm:cxn modelId="{3D7E68FF-BDCE-47D0-B00F-A13884E86FBA}" type="presParOf" srcId="{3E11C0BE-6BF3-41BF-BBD8-C4DAA7C89E9A}" destId="{834F9B34-58CB-441C-AAC3-852B66B25B11}" srcOrd="33" destOrd="0" presId="urn:microsoft.com/office/officeart/2008/layout/CircleAccentTimeline"/>
    <dgm:cxn modelId="{EC54AC8C-D010-49EF-9F63-FAF4F8F7394C}" type="presParOf" srcId="{3E11C0BE-6BF3-41BF-BBD8-C4DAA7C89E9A}" destId="{BDD1AB91-89DA-432D-B051-D6C4C524B9F2}" srcOrd="3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5E443-9A10-4A97-BC25-0E74F8A86A09}">
      <dsp:nvSpPr>
        <dsp:cNvPr id="0" name=""/>
        <dsp:cNvSpPr/>
      </dsp:nvSpPr>
      <dsp:spPr>
        <a:xfrm>
          <a:off x="3187" y="2227414"/>
          <a:ext cx="1387692" cy="1387692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D430-D7C6-48B8-95E1-03D51A108E03}">
      <dsp:nvSpPr>
        <dsp:cNvPr id="0" name=""/>
        <dsp:cNvSpPr/>
      </dsp:nvSpPr>
      <dsp:spPr>
        <a:xfrm rot="17700000">
          <a:off x="492147" y="1096162"/>
          <a:ext cx="1725055" cy="83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Identificación Medida Complementaria SAM</a:t>
          </a:r>
        </a:p>
      </dsp:txBody>
      <dsp:txXfrm>
        <a:off x="492147" y="1096162"/>
        <a:ext cx="1725055" cy="831343"/>
      </dsp:txXfrm>
    </dsp:sp>
    <dsp:sp modelId="{CC91B925-089F-415F-A972-A480754DC6D0}">
      <dsp:nvSpPr>
        <dsp:cNvPr id="0" name=""/>
        <dsp:cNvSpPr/>
      </dsp:nvSpPr>
      <dsp:spPr>
        <a:xfrm>
          <a:off x="1495516" y="2227414"/>
          <a:ext cx="1387692" cy="1387692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92194-2E77-40CF-BFFE-278CB446ED10}">
      <dsp:nvSpPr>
        <dsp:cNvPr id="0" name=""/>
        <dsp:cNvSpPr/>
      </dsp:nvSpPr>
      <dsp:spPr>
        <a:xfrm rot="17700000">
          <a:off x="1984476" y="1096162"/>
          <a:ext cx="1725055" cy="83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Diseño metodológico – componentes de análisis</a:t>
          </a:r>
        </a:p>
      </dsp:txBody>
      <dsp:txXfrm>
        <a:off x="1984476" y="1096162"/>
        <a:ext cx="1725055" cy="831343"/>
      </dsp:txXfrm>
    </dsp:sp>
    <dsp:sp modelId="{D29BA6EE-DF53-43CE-853D-CC665457CAA1}">
      <dsp:nvSpPr>
        <dsp:cNvPr id="0" name=""/>
        <dsp:cNvSpPr/>
      </dsp:nvSpPr>
      <dsp:spPr>
        <a:xfrm>
          <a:off x="2987734" y="2561110"/>
          <a:ext cx="720300" cy="72030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98CD-B1C9-4E88-8737-7DA4FE0FEDAC}">
      <dsp:nvSpPr>
        <dsp:cNvPr id="0" name=""/>
        <dsp:cNvSpPr/>
      </dsp:nvSpPr>
      <dsp:spPr>
        <a:xfrm rot="17700000">
          <a:off x="2134637" y="3563654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Recopilación documentación</a:t>
          </a:r>
        </a:p>
      </dsp:txBody>
      <dsp:txXfrm>
        <a:off x="2134637" y="3563654"/>
        <a:ext cx="1492254" cy="719509"/>
      </dsp:txXfrm>
    </dsp:sp>
    <dsp:sp modelId="{916BC5F6-6CA8-4BC8-9680-70058F97791D}">
      <dsp:nvSpPr>
        <dsp:cNvPr id="0" name=""/>
        <dsp:cNvSpPr/>
      </dsp:nvSpPr>
      <dsp:spPr>
        <a:xfrm rot="17700000">
          <a:off x="3068877" y="1559357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2D398-4D98-46ED-9D34-F3B706372B4E}">
      <dsp:nvSpPr>
        <dsp:cNvPr id="0" name=""/>
        <dsp:cNvSpPr/>
      </dsp:nvSpPr>
      <dsp:spPr>
        <a:xfrm>
          <a:off x="3812449" y="2561110"/>
          <a:ext cx="720300" cy="720300"/>
        </a:xfrm>
        <a:prstGeom prst="ellipse">
          <a:avLst/>
        </a:prstGeom>
        <a:solidFill>
          <a:schemeClr val="accent1">
            <a:shade val="50000"/>
            <a:hueOff val="304453"/>
            <a:satOff val="0"/>
            <a:lumOff val="19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84328-7CA5-4F70-BEF9-08357D6EAC66}">
      <dsp:nvSpPr>
        <dsp:cNvPr id="0" name=""/>
        <dsp:cNvSpPr/>
      </dsp:nvSpPr>
      <dsp:spPr>
        <a:xfrm rot="17700000">
          <a:off x="2959352" y="3563654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Descripción de casos de uso por país</a:t>
          </a:r>
        </a:p>
      </dsp:txBody>
      <dsp:txXfrm>
        <a:off x="2959352" y="3563654"/>
        <a:ext cx="1492254" cy="719509"/>
      </dsp:txXfrm>
    </dsp:sp>
    <dsp:sp modelId="{DA801589-2749-4BB8-8E8A-AA76BCF9C727}">
      <dsp:nvSpPr>
        <dsp:cNvPr id="0" name=""/>
        <dsp:cNvSpPr/>
      </dsp:nvSpPr>
      <dsp:spPr>
        <a:xfrm rot="17700000">
          <a:off x="3893592" y="1559357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DB15-B6F4-4952-B162-83C0D6BB1221}">
      <dsp:nvSpPr>
        <dsp:cNvPr id="0" name=""/>
        <dsp:cNvSpPr/>
      </dsp:nvSpPr>
      <dsp:spPr>
        <a:xfrm>
          <a:off x="4637164" y="2561110"/>
          <a:ext cx="720300" cy="720300"/>
        </a:xfrm>
        <a:prstGeom prst="ellipse">
          <a:avLst/>
        </a:prstGeom>
        <a:solidFill>
          <a:schemeClr val="accent1">
            <a:shade val="50000"/>
            <a:hueOff val="608907"/>
            <a:satOff val="0"/>
            <a:lumOff val="38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02CDF-60A4-4201-BC52-4999B4B93E5B}">
      <dsp:nvSpPr>
        <dsp:cNvPr id="0" name=""/>
        <dsp:cNvSpPr/>
      </dsp:nvSpPr>
      <dsp:spPr>
        <a:xfrm rot="17700000">
          <a:off x="3784067" y="3563654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Comparación componentes</a:t>
          </a:r>
        </a:p>
      </dsp:txBody>
      <dsp:txXfrm>
        <a:off x="3784067" y="3563654"/>
        <a:ext cx="1492254" cy="719509"/>
      </dsp:txXfrm>
    </dsp:sp>
    <dsp:sp modelId="{B5B69A21-29AF-4EF8-BD83-20408FCD1705}">
      <dsp:nvSpPr>
        <dsp:cNvPr id="0" name=""/>
        <dsp:cNvSpPr/>
      </dsp:nvSpPr>
      <dsp:spPr>
        <a:xfrm rot="17700000">
          <a:off x="4718307" y="1559357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67E71-16F7-4C7F-8F59-B324E42A3BCA}">
      <dsp:nvSpPr>
        <dsp:cNvPr id="0" name=""/>
        <dsp:cNvSpPr/>
      </dsp:nvSpPr>
      <dsp:spPr>
        <a:xfrm>
          <a:off x="5461879" y="2561110"/>
          <a:ext cx="720300" cy="720300"/>
        </a:xfrm>
        <a:prstGeom prst="ellipse">
          <a:avLst/>
        </a:prstGeom>
        <a:solidFill>
          <a:schemeClr val="accent1">
            <a:shade val="50000"/>
            <a:hueOff val="608907"/>
            <a:satOff val="0"/>
            <a:lumOff val="38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AFF05-B4B8-4EFD-BE25-C0A53BDE02AA}">
      <dsp:nvSpPr>
        <dsp:cNvPr id="0" name=""/>
        <dsp:cNvSpPr/>
      </dsp:nvSpPr>
      <dsp:spPr>
        <a:xfrm rot="17700000">
          <a:off x="4608782" y="3563654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Principales hallazgos </a:t>
          </a:r>
        </a:p>
      </dsp:txBody>
      <dsp:txXfrm>
        <a:off x="4608782" y="3563654"/>
        <a:ext cx="1492254" cy="719509"/>
      </dsp:txXfrm>
    </dsp:sp>
    <dsp:sp modelId="{E2E5554B-A64D-489C-8735-0A1531D81AAD}">
      <dsp:nvSpPr>
        <dsp:cNvPr id="0" name=""/>
        <dsp:cNvSpPr/>
      </dsp:nvSpPr>
      <dsp:spPr>
        <a:xfrm rot="17700000">
          <a:off x="5543022" y="1559357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31577-AC1D-4CDD-BD9A-7D3867714F5B}">
      <dsp:nvSpPr>
        <dsp:cNvPr id="0" name=""/>
        <dsp:cNvSpPr/>
      </dsp:nvSpPr>
      <dsp:spPr>
        <a:xfrm>
          <a:off x="6286594" y="2561110"/>
          <a:ext cx="720300" cy="720300"/>
        </a:xfrm>
        <a:prstGeom prst="ellipse">
          <a:avLst/>
        </a:prstGeom>
        <a:solidFill>
          <a:schemeClr val="accent1">
            <a:shade val="50000"/>
            <a:hueOff val="304453"/>
            <a:satOff val="0"/>
            <a:lumOff val="19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FD0C-1825-4322-BB51-86AD00EEE38B}">
      <dsp:nvSpPr>
        <dsp:cNvPr id="0" name=""/>
        <dsp:cNvSpPr/>
      </dsp:nvSpPr>
      <dsp:spPr>
        <a:xfrm rot="17700000">
          <a:off x="5433497" y="3563654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Conclusiones y recomendaciones</a:t>
          </a:r>
        </a:p>
      </dsp:txBody>
      <dsp:txXfrm>
        <a:off x="5433497" y="3563654"/>
        <a:ext cx="1492254" cy="719509"/>
      </dsp:txXfrm>
    </dsp:sp>
    <dsp:sp modelId="{56486B1C-89DF-4A2B-90D7-7751BDABC674}">
      <dsp:nvSpPr>
        <dsp:cNvPr id="0" name=""/>
        <dsp:cNvSpPr/>
      </dsp:nvSpPr>
      <dsp:spPr>
        <a:xfrm rot="17700000">
          <a:off x="6367737" y="1559357"/>
          <a:ext cx="1492254" cy="71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0C7D-7BFE-4F22-BFA1-0721BECAE525}">
      <dsp:nvSpPr>
        <dsp:cNvPr id="0" name=""/>
        <dsp:cNvSpPr/>
      </dsp:nvSpPr>
      <dsp:spPr>
        <a:xfrm>
          <a:off x="7111420" y="2227414"/>
          <a:ext cx="1387692" cy="1387692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6356-E8C7-4D29-9389-1EF507439148}">
      <dsp:nvSpPr>
        <dsp:cNvPr id="0" name=""/>
        <dsp:cNvSpPr/>
      </dsp:nvSpPr>
      <dsp:spPr>
        <a:xfrm rot="17700000">
          <a:off x="7600380" y="1096162"/>
          <a:ext cx="1725055" cy="83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Documentación del informe</a:t>
          </a:r>
        </a:p>
      </dsp:txBody>
      <dsp:txXfrm>
        <a:off x="7600380" y="1096162"/>
        <a:ext cx="1725055" cy="831343"/>
      </dsp:txXfrm>
    </dsp:sp>
    <dsp:sp modelId="{BB7CB0B9-C872-4CEF-A26B-6200A2100BF5}">
      <dsp:nvSpPr>
        <dsp:cNvPr id="0" name=""/>
        <dsp:cNvSpPr/>
      </dsp:nvSpPr>
      <dsp:spPr>
        <a:xfrm>
          <a:off x="8603749" y="2227414"/>
          <a:ext cx="1387692" cy="1387692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9F5E9-3690-4090-981B-9DD6EE349401}">
      <dsp:nvSpPr>
        <dsp:cNvPr id="0" name=""/>
        <dsp:cNvSpPr/>
      </dsp:nvSpPr>
      <dsp:spPr>
        <a:xfrm rot="17700000">
          <a:off x="9092709" y="1096162"/>
          <a:ext cx="1725055" cy="83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Presentación del informe</a:t>
          </a:r>
        </a:p>
      </dsp:txBody>
      <dsp:txXfrm>
        <a:off x="9092709" y="1096162"/>
        <a:ext cx="1725055" cy="831343"/>
      </dsp:txXfrm>
    </dsp:sp>
    <dsp:sp modelId="{3E536343-DE8F-4300-B44F-CF02DA06077B}">
      <dsp:nvSpPr>
        <dsp:cNvPr id="0" name=""/>
        <dsp:cNvSpPr/>
      </dsp:nvSpPr>
      <dsp:spPr>
        <a:xfrm>
          <a:off x="10096078" y="2227414"/>
          <a:ext cx="1387692" cy="1387692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C67F5-F4A1-4D2D-9E9C-A0BAED6D856F}">
      <dsp:nvSpPr>
        <dsp:cNvPr id="0" name=""/>
        <dsp:cNvSpPr/>
      </dsp:nvSpPr>
      <dsp:spPr>
        <a:xfrm rot="17700000">
          <a:off x="10585038" y="1096162"/>
          <a:ext cx="1725055" cy="83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Ajustes y entrega de informe</a:t>
          </a:r>
        </a:p>
      </dsp:txBody>
      <dsp:txXfrm>
        <a:off x="10585038" y="1096162"/>
        <a:ext cx="1725055" cy="83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22.07.2024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‹Nº›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 für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9" name="| Author | Actual section of the presentation"/>
          <p:cNvSpPr txBox="1"/>
          <p:nvPr userDrawn="1"/>
        </p:nvSpPr>
        <p:spPr bwMode="auto">
          <a:xfrm>
            <a:off x="519763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l"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de-DE" sz="1300" dirty="0"/>
              <a:t>M1.4 – R1</a:t>
            </a:r>
            <a:endParaRPr sz="1300" dirty="0"/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‹Nº›</a:t>
            </a:fld>
            <a:endParaRPr lang="de-CH"/>
          </a:p>
        </p:txBody>
      </p:sp>
      <p:sp>
        <p:nvSpPr>
          <p:cNvPr id="4" name="| Author | Actual section of the presentation">
            <a:extLst>
              <a:ext uri="{FF2B5EF4-FFF2-40B4-BE49-F238E27FC236}">
                <a16:creationId xmlns:a16="http://schemas.microsoft.com/office/drawing/2014/main" id="{AF0611AF-3996-4E7E-D2E4-E059589FD443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 err="1"/>
              <a:t>Consortium</a:t>
            </a:r>
            <a:r>
              <a:rPr lang="de-CH" sz="1300" dirty="0"/>
              <a:t>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dee.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decatastro.gob.e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astrolatino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Stadt, Tag enthält.&#10;&#10;Automatisch generierte Beschreibu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E83B2">
                <a:tint val="45000"/>
                <a:satMod val="400000"/>
              </a:srgbClr>
            </a:duotone>
          </a:blip>
          <a:srcRect t="21729" r="717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Lorenz Jenni, Ohio, 24.12.2020"/>
          <p:cNvSpPr txBox="1"/>
          <p:nvPr/>
        </p:nvSpPr>
        <p:spPr bwMode="auto">
          <a:xfrm>
            <a:off x="717980" y="2433177"/>
            <a:ext cx="10429323" cy="340606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61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4000" b="1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 Pro Book"/>
            </a:endParaRPr>
          </a:p>
          <a:p>
            <a:pPr defTabSz="1219169">
              <a:defRPr/>
            </a:pPr>
            <a:endParaRPr lang="es-ES" sz="54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ES" sz="3600" b="0" dirty="0">
                <a:latin typeface="CircularXX TT"/>
                <a:cs typeface="CircularXX TT"/>
              </a:rPr>
              <a:t>Medida Complementaria 1.4</a:t>
            </a:r>
            <a:endParaRPr lang="es-ES" sz="3200" b="0" dirty="0"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ES" sz="2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Resultados 1 y 2 - Comparación Catastro (</a:t>
            </a:r>
            <a:r>
              <a:rPr lang="es-ES" sz="2800" b="0" dirty="0">
                <a:latin typeface="CircularXX TT"/>
                <a:cs typeface="CircularXX TT"/>
              </a:rPr>
              <a:t>Fiscal) </a:t>
            </a:r>
            <a:r>
              <a:rPr lang="es-ES" sz="28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España y Perú</a:t>
            </a:r>
          </a:p>
          <a:p>
            <a:pPr defTabSz="1219169">
              <a:defRPr/>
            </a:pPr>
            <a:r>
              <a:rPr lang="es-ES" sz="2800" b="0" dirty="0">
                <a:latin typeface="CircularXX TT"/>
                <a:cs typeface="CircularXX TT"/>
              </a:rPr>
              <a:t>Presentación 26 </a:t>
            </a:r>
            <a:r>
              <a:rPr lang="es-ES" sz="2800" b="0">
                <a:latin typeface="CircularXX TT"/>
                <a:cs typeface="CircularXX TT"/>
              </a:rPr>
              <a:t>de marzo 2024</a:t>
            </a:r>
            <a:endParaRPr lang="es-ES" sz="28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32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sp>
        <p:nvSpPr>
          <p:cNvPr id="148" name="Länzscape of northern countries"/>
          <p:cNvSpPr txBox="1"/>
          <p:nvPr/>
        </p:nvSpPr>
        <p:spPr bwMode="auto">
          <a:xfrm>
            <a:off x="710338" y="2154772"/>
            <a:ext cx="1107429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«Consulting Services </a:t>
            </a:r>
            <a:r>
              <a:rPr kumimoji="0" lang="de-C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for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Swiss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Accompanying Measures (SAM) in SECO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Cadastre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Projects»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710339" y="6325687"/>
            <a:ext cx="54802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SLM Swiss Land Management Foundation</a:t>
            </a:r>
            <a:endParaRPr lang="en-GB" sz="18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3988" y="6233652"/>
            <a:ext cx="557857" cy="55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10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407C3D-0DD2-2ACA-E389-1D55A7AC8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65184"/>
              </p:ext>
            </p:extLst>
          </p:nvPr>
        </p:nvGraphicFramePr>
        <p:xfrm>
          <a:off x="417600" y="1759966"/>
          <a:ext cx="11520030" cy="38301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7049">
                  <a:extLst>
                    <a:ext uri="{9D8B030D-6E8A-4147-A177-3AD203B41FA5}">
                      <a16:colId xmlns:a16="http://schemas.microsoft.com/office/drawing/2014/main" val="2118942091"/>
                    </a:ext>
                  </a:extLst>
                </a:gridCol>
                <a:gridCol w="9502981">
                  <a:extLst>
                    <a:ext uri="{9D8B030D-6E8A-4147-A177-3AD203B41FA5}">
                      <a16:colId xmlns:a16="http://schemas.microsoft.com/office/drawing/2014/main" val="151215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s-ES" sz="1600" b="1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Dedicar mayores esfuerzos y recursos para un catastro completo y actualizado, pariendo de la estandarización y unificación de la información</a:t>
                      </a:r>
                    </a:p>
                    <a:p>
                      <a:pPr marL="285750" marR="0" lvl="0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el uso de nuevas tecnologías también asociadas a metodologías de valoración automatizada y masiva para facilitarla </a:t>
                      </a:r>
                    </a:p>
                    <a:p>
                      <a:pPr marL="285750" marR="0" lvl="0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Potenciar la declaración de ciudadanos y de las administraciones colaboradoras (si es necesario con medidas coercitivas)</a:t>
                      </a:r>
                    </a:p>
                    <a:p>
                      <a:pPr marL="285750" marR="0" lvl="0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Simplificar esquemas de competencias para gestión catastral</a:t>
                      </a:r>
                    </a:p>
                    <a:p>
                      <a:pPr marL="285750" marR="0" lvl="0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Fortalecimiento de capacidades locales y organismos de articulación, específicamente en el uso fiscal de los catastros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8590"/>
                  </a:ext>
                </a:extLst>
              </a:tr>
            </a:tbl>
          </a:graphicData>
        </a:graphic>
      </p:graphicFrame>
      <p:sp>
        <p:nvSpPr>
          <p:cNvPr id="5" name="Content">
            <a:extLst>
              <a:ext uri="{FF2B5EF4-FFF2-40B4-BE49-F238E27FC236}">
                <a16:creationId xmlns:a16="http://schemas.microsoft.com/office/drawing/2014/main" id="{1E62B86C-DF94-E1B2-9AA1-DDC49FF1188D}"/>
              </a:ext>
            </a:extLst>
          </p:cNvPr>
          <p:cNvSpPr txBox="1"/>
          <p:nvPr/>
        </p:nvSpPr>
        <p:spPr bwMode="auto">
          <a:xfrm>
            <a:off x="417600" y="187200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Estudio </a:t>
            </a: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sobre la situación en Iberoamérica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4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6 Imagen" descr="Mapa&#10;&#10;Descripción generada automáticamente con confianza m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680232"/>
            <a:ext cx="4757379" cy="3856116"/>
          </a:xfrm>
          <a:prstGeom prst="rect">
            <a:avLst/>
          </a:prstGeom>
          <a:noFill/>
        </p:spPr>
      </p:pic>
      <p:sp>
        <p:nvSpPr>
          <p:cNvPr id="5" name="Content"/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11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7601" y="1196752"/>
            <a:ext cx="87027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Contexto: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Superficie total: 505.000 km</a:t>
            </a:r>
            <a:r>
              <a:rPr lang="es-ES" baseline="30000" dirty="0">
                <a:solidFill>
                  <a:schemeClr val="dk1"/>
                </a:solidFill>
              </a:rPr>
              <a:t>2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Población: 47’4 millones de habitantes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Miembro de la UE desde 1986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17 comunidades autónomas, 50 provincias y 8.131 municipios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417601" y="2852936"/>
            <a:ext cx="56327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Cartografía: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Sistema de referencia: ETRS89 y REGAN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Proyección: UTM</a:t>
            </a:r>
          </a:p>
          <a:p>
            <a:pPr lvl="0" defTabSz="292100">
              <a:defRPr/>
            </a:pPr>
            <a:r>
              <a:rPr lang="es-ES" dirty="0">
                <a:solidFill>
                  <a:schemeClr val="dk1"/>
                </a:solidFill>
              </a:rPr>
              <a:t>Instituto Geográfico Nacional (IGN)</a:t>
            </a:r>
          </a:p>
          <a:p>
            <a:pPr lvl="0" defTabSz="292100">
              <a:defRPr/>
            </a:pPr>
            <a:r>
              <a:rPr lang="es-ES" dirty="0">
                <a:solidFill>
                  <a:schemeClr val="dk1"/>
                </a:solidFill>
              </a:rPr>
              <a:t>Institutos y organismos autonómicos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17602" y="4581128"/>
            <a:ext cx="11155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Sistema de Administración del Territorio: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Catastro (Dirección General del Catastro -DGC y ...)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Registro y Notariado (Colegio Oficial de Registradores de la Propiedad y Mercantiles de España, CORPME; y Consejo General del Notariado, CGN)</a:t>
            </a:r>
          </a:p>
        </p:txBody>
      </p:sp>
    </p:spTree>
    <p:extLst>
      <p:ext uri="{BB962C8B-B14F-4D97-AF65-F5344CB8AC3E}">
        <p14:creationId xmlns:p14="http://schemas.microsoft.com/office/powerpoint/2010/main" val="18530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8" y="692696"/>
            <a:ext cx="11005784" cy="5662752"/>
          </a:xfrm>
          <a:prstGeom prst="rect">
            <a:avLst/>
          </a:prstGeom>
        </p:spPr>
      </p:pic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12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403BF77-CA72-9F3E-9756-0CD06D855AA7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1887"/>
          <a:stretch/>
        </p:blipFill>
        <p:spPr>
          <a:xfrm>
            <a:off x="-1" y="3154543"/>
            <a:ext cx="5990851" cy="716717"/>
          </a:xfrm>
          <a:prstGeom prst="rect">
            <a:avLst/>
          </a:prstGeom>
        </p:spPr>
      </p:pic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13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/>
          <a:stretch/>
        </p:blipFill>
        <p:spPr>
          <a:xfrm>
            <a:off x="5735959" y="-1983"/>
            <a:ext cx="3401123" cy="680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245"/>
            <a:ext cx="3112601" cy="682981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 bwMode="auto">
          <a:xfrm>
            <a:off x="417602" y="1632085"/>
            <a:ext cx="4975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Análisis componentes: 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Estudio aspectos (experiencias)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Debilidades y Fortalezas</a:t>
            </a:r>
            <a:endParaRPr lang="es-ES" dirty="0"/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1DB9C99E-3B86-0E16-BB41-9F6579ABA029}"/>
              </a:ext>
            </a:extLst>
          </p:cNvPr>
          <p:cNvSpPr txBox="1"/>
          <p:nvPr/>
        </p:nvSpPr>
        <p:spPr bwMode="auto">
          <a:xfrm>
            <a:off x="417601" y="187200"/>
            <a:ext cx="510233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12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4" y="882898"/>
            <a:ext cx="11350994" cy="5485812"/>
          </a:xfrm>
          <a:prstGeom prst="rect">
            <a:avLst/>
          </a:prstGeom>
        </p:spPr>
      </p:pic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14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473908" y="388891"/>
            <a:ext cx="770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2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Infraestructura de Datos Espaciales de España (IDEE)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439863" y="5975102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92100">
              <a:defRPr/>
            </a:pPr>
            <a:r>
              <a:rPr lang="es-ES" sz="1400" dirty="0">
                <a:solidFill>
                  <a:schemeClr val="dk1"/>
                </a:solidFill>
                <a:hlinkClick r:id="rId3"/>
              </a:rPr>
              <a:t>http://idee.es</a:t>
            </a:r>
            <a:endParaRPr lang="es-ES" sz="1400" dirty="0">
              <a:solidFill>
                <a:schemeClr val="dk1"/>
              </a:solidFill>
            </a:endParaRP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E02304F-148D-B6BC-F409-97E7A7FAFA58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5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854049"/>
            <a:ext cx="7262195" cy="5374638"/>
          </a:xfrm>
          <a:prstGeom prst="rect">
            <a:avLst/>
          </a:prstGeom>
        </p:spPr>
      </p:pic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15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03565" y="2276872"/>
            <a:ext cx="331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Sede Electrónica del Catastro (SEC):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1629279" y="5980638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92100">
              <a:defRPr/>
            </a:pPr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51555" y="6003951"/>
            <a:ext cx="2448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hlinkClick r:id="rId3"/>
              </a:rPr>
              <a:t>https://www.sedecatastro.gob.es</a:t>
            </a:r>
            <a:r>
              <a:rPr lang="es-ES" sz="1200" dirty="0"/>
              <a:t> 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886CCC7A-01DC-29FA-9743-F1C57F9E1EDB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16</a:t>
            </a:fld>
            <a:endParaRPr lang="de-CH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931" t="47047" r="53321" b="24407"/>
          <a:stretch/>
        </p:blipFill>
        <p:spPr>
          <a:xfrm>
            <a:off x="919800" y="3738426"/>
            <a:ext cx="1008113" cy="2088232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137276" y="4301876"/>
            <a:ext cx="1584325" cy="977072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CUN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515205" y="4323972"/>
            <a:ext cx="1584325" cy="977072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92D050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Catastro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 Rural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 bwMode="auto">
          <a:xfrm>
            <a:off x="5255749" y="3559148"/>
            <a:ext cx="1236236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MVCS</a:t>
            </a:r>
          </a:p>
          <a:p>
            <a:pPr algn="ctr"/>
            <a:r>
              <a:rPr lang="es-PE" dirty="0"/>
              <a:t>COFOPRI</a:t>
            </a:r>
          </a:p>
        </p:txBody>
      </p:sp>
      <p:sp>
        <p:nvSpPr>
          <p:cNvPr id="12" name="CuadroTexto 11"/>
          <p:cNvSpPr txBox="1"/>
          <p:nvPr/>
        </p:nvSpPr>
        <p:spPr bwMode="auto">
          <a:xfrm>
            <a:off x="550351" y="3519050"/>
            <a:ext cx="1723550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MEF</a:t>
            </a:r>
          </a:p>
          <a:p>
            <a:pPr algn="ctr"/>
            <a:r>
              <a:rPr lang="es-PE" dirty="0"/>
              <a:t>Catastro Fiscal</a:t>
            </a:r>
          </a:p>
        </p:txBody>
      </p:sp>
      <p:sp>
        <p:nvSpPr>
          <p:cNvPr id="13" name="CuadroTexto 12"/>
          <p:cNvSpPr txBox="1"/>
          <p:nvPr/>
        </p:nvSpPr>
        <p:spPr bwMode="auto">
          <a:xfrm>
            <a:off x="7485256" y="3648293"/>
            <a:ext cx="1544012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MIDAGRI</a:t>
            </a:r>
          </a:p>
          <a:p>
            <a:pPr algn="ctr"/>
            <a:r>
              <a:rPr lang="es-PE" dirty="0"/>
              <a:t>DIGESPACR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025658" y="1079962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 err="1"/>
              <a:t>GoRe</a:t>
            </a:r>
            <a:endParaRPr lang="es-PE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893134" y="4329308"/>
            <a:ext cx="1584325" cy="971736"/>
          </a:xfrm>
          <a:prstGeom prst="can">
            <a:avLst>
              <a:gd name="adj" fmla="val 37221"/>
            </a:avLst>
          </a:prstGeom>
          <a:gradFill rotWithShape="1">
            <a:gsLst>
              <a:gs pos="0">
                <a:srgbClr val="002060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BDC</a:t>
            </a:r>
          </a:p>
        </p:txBody>
      </p:sp>
      <p:sp>
        <p:nvSpPr>
          <p:cNvPr id="11" name="CuadroTexto 10"/>
          <p:cNvSpPr txBox="1"/>
          <p:nvPr/>
        </p:nvSpPr>
        <p:spPr bwMode="auto">
          <a:xfrm>
            <a:off x="9792923" y="3529596"/>
            <a:ext cx="1800493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SNCP</a:t>
            </a:r>
          </a:p>
          <a:p>
            <a:pPr algn="ctr"/>
            <a:r>
              <a:rPr lang="es-PE" dirty="0"/>
              <a:t>ST (COFOPRI)</a:t>
            </a:r>
          </a:p>
        </p:txBody>
      </p:sp>
      <p:sp>
        <p:nvSpPr>
          <p:cNvPr id="19" name="CuadroTexto 18"/>
          <p:cNvSpPr txBox="1"/>
          <p:nvPr/>
        </p:nvSpPr>
        <p:spPr bwMode="auto">
          <a:xfrm>
            <a:off x="9564069" y="829938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Municipalidades y otras entidades</a:t>
            </a:r>
          </a:p>
        </p:txBody>
      </p:sp>
      <p:sp>
        <p:nvSpPr>
          <p:cNvPr id="20" name="CuadroTexto 19"/>
          <p:cNvSpPr txBox="1"/>
          <p:nvPr/>
        </p:nvSpPr>
        <p:spPr bwMode="auto">
          <a:xfrm>
            <a:off x="5037002" y="5278377"/>
            <a:ext cx="1892120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C000"/>
                </a:solidFill>
              </a:rPr>
              <a:t>En proceso de implementación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174500" y="5291916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En operación</a:t>
            </a:r>
          </a:p>
        </p:txBody>
      </p:sp>
      <p:sp>
        <p:nvSpPr>
          <p:cNvPr id="26" name="CuadroTexto 25"/>
          <p:cNvSpPr txBox="1"/>
          <p:nvPr/>
        </p:nvSpPr>
        <p:spPr bwMode="auto">
          <a:xfrm>
            <a:off x="269795" y="5573752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C000"/>
                </a:solidFill>
              </a:rPr>
              <a:t>En proceso de implementación</a:t>
            </a:r>
          </a:p>
        </p:txBody>
      </p:sp>
      <p:sp>
        <p:nvSpPr>
          <p:cNvPr id="27" name="CuadroTexto 26"/>
          <p:cNvSpPr txBox="1"/>
          <p:nvPr/>
        </p:nvSpPr>
        <p:spPr bwMode="auto">
          <a:xfrm>
            <a:off x="9550943" y="5301208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En operación</a:t>
            </a:r>
          </a:p>
          <a:p>
            <a:pPr algn="ctr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poco avance</a:t>
            </a: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2891017" y="4246767"/>
            <a:ext cx="1584325" cy="977072"/>
          </a:xfrm>
          <a:prstGeom prst="can">
            <a:avLst>
              <a:gd name="adj" fmla="val 35939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Base de predios urbanos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formalizados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 bwMode="auto">
          <a:xfrm>
            <a:off x="2985158" y="3708119"/>
            <a:ext cx="123623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COFOPRI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587642" y="5232211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accent3">
                    <a:lumMod val="75000"/>
                  </a:schemeClr>
                </a:solidFill>
              </a:rPr>
              <a:t>En operación</a:t>
            </a:r>
          </a:p>
        </p:txBody>
      </p:sp>
      <p:cxnSp>
        <p:nvCxnSpPr>
          <p:cNvPr id="34" name="Conector angular 33"/>
          <p:cNvCxnSpPr>
            <a:stCxn id="23" idx="0"/>
            <a:endCxn id="12" idx="0"/>
          </p:cNvCxnSpPr>
          <p:nvPr/>
        </p:nvCxnSpPr>
        <p:spPr bwMode="auto">
          <a:xfrm rot="16200000" flipV="1">
            <a:off x="2413167" y="2518010"/>
            <a:ext cx="189069" cy="2191150"/>
          </a:xfrm>
          <a:prstGeom prst="bentConnector3">
            <a:avLst>
              <a:gd name="adj1" fmla="val 220908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6" name="Conector angular 35"/>
          <p:cNvCxnSpPr>
            <a:stCxn id="10" idx="0"/>
            <a:endCxn id="12" idx="0"/>
          </p:cNvCxnSpPr>
          <p:nvPr/>
        </p:nvCxnSpPr>
        <p:spPr bwMode="auto">
          <a:xfrm rot="16200000" flipV="1">
            <a:off x="3622948" y="1308228"/>
            <a:ext cx="40098" cy="4461741"/>
          </a:xfrm>
          <a:prstGeom prst="bentConnector3">
            <a:avLst>
              <a:gd name="adj1" fmla="val 670103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8" name="Conector angular 37"/>
          <p:cNvCxnSpPr>
            <a:stCxn id="13" idx="0"/>
            <a:endCxn id="12" idx="0"/>
          </p:cNvCxnSpPr>
          <p:nvPr/>
        </p:nvCxnSpPr>
        <p:spPr bwMode="auto">
          <a:xfrm rot="16200000" flipV="1">
            <a:off x="4770073" y="161104"/>
            <a:ext cx="129243" cy="6845136"/>
          </a:xfrm>
          <a:prstGeom prst="bentConnector3">
            <a:avLst>
              <a:gd name="adj1" fmla="val 276876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0" name="Conector angular 39"/>
          <p:cNvCxnSpPr>
            <a:stCxn id="11" idx="0"/>
            <a:endCxn id="12" idx="0"/>
          </p:cNvCxnSpPr>
          <p:nvPr/>
        </p:nvCxnSpPr>
        <p:spPr bwMode="auto">
          <a:xfrm rot="16200000" flipV="1">
            <a:off x="6047375" y="-1116199"/>
            <a:ext cx="10546" cy="9281044"/>
          </a:xfrm>
          <a:prstGeom prst="bentConnector3">
            <a:avLst>
              <a:gd name="adj1" fmla="val 2267647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Conector angular 41"/>
          <p:cNvCxnSpPr>
            <a:cxnSpLocks/>
            <a:endCxn id="27" idx="2"/>
          </p:cNvCxnSpPr>
          <p:nvPr/>
        </p:nvCxnSpPr>
        <p:spPr bwMode="auto">
          <a:xfrm>
            <a:off x="3603277" y="5571909"/>
            <a:ext cx="7126965" cy="375631"/>
          </a:xfrm>
          <a:prstGeom prst="bentConnector4">
            <a:avLst>
              <a:gd name="adj1" fmla="val 228"/>
              <a:gd name="adj2" fmla="val 160858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6" name="Conector angular 45"/>
          <p:cNvCxnSpPr>
            <a:cxnSpLocks/>
            <a:stCxn id="20" idx="2"/>
            <a:endCxn id="27" idx="2"/>
          </p:cNvCxnSpPr>
          <p:nvPr/>
        </p:nvCxnSpPr>
        <p:spPr bwMode="auto">
          <a:xfrm rot="16200000" flipH="1">
            <a:off x="8345237" y="3562533"/>
            <a:ext cx="22831" cy="4747180"/>
          </a:xfrm>
          <a:prstGeom prst="bentConnector3">
            <a:avLst>
              <a:gd name="adj1" fmla="val 1101270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9" name="Conector angular 48"/>
          <p:cNvCxnSpPr>
            <a:cxnSpLocks/>
            <a:stCxn id="21" idx="2"/>
            <a:endCxn id="27" idx="2"/>
          </p:cNvCxnSpPr>
          <p:nvPr/>
        </p:nvCxnSpPr>
        <p:spPr bwMode="auto">
          <a:xfrm rot="16200000" flipH="1">
            <a:off x="9385290" y="4602586"/>
            <a:ext cx="286291" cy="2403614"/>
          </a:xfrm>
          <a:prstGeom prst="bentConnector3">
            <a:avLst>
              <a:gd name="adj1" fmla="val 179849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51" name="CuadroTexto 50"/>
          <p:cNvSpPr txBox="1"/>
          <p:nvPr/>
        </p:nvSpPr>
        <p:spPr bwMode="auto">
          <a:xfrm>
            <a:off x="3018487" y="4257792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Formalización</a:t>
            </a:r>
          </a:p>
        </p:txBody>
      </p:sp>
      <p:sp>
        <p:nvSpPr>
          <p:cNvPr id="52" name="CuadroTexto 51"/>
          <p:cNvSpPr txBox="1"/>
          <p:nvPr/>
        </p:nvSpPr>
        <p:spPr bwMode="auto">
          <a:xfrm>
            <a:off x="5363417" y="4381884"/>
            <a:ext cx="1132041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PGU - GRD</a:t>
            </a:r>
          </a:p>
        </p:txBody>
      </p:sp>
      <p:sp>
        <p:nvSpPr>
          <p:cNvPr id="53" name="CuadroTexto 52"/>
          <p:cNvSpPr txBox="1"/>
          <p:nvPr/>
        </p:nvSpPr>
        <p:spPr bwMode="auto">
          <a:xfrm>
            <a:off x="7634682" y="4356179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Formalización</a:t>
            </a:r>
          </a:p>
        </p:txBody>
      </p:sp>
      <p:sp>
        <p:nvSpPr>
          <p:cNvPr id="54" name="CuadroTexto 53"/>
          <p:cNvSpPr txBox="1"/>
          <p:nvPr/>
        </p:nvSpPr>
        <p:spPr bwMode="auto">
          <a:xfrm>
            <a:off x="10033047" y="4329815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Multipropósito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5320194" y="150335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5942338" y="166661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5117306" y="1894370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>
            <a:off x="5468801" y="2018307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5929437" y="213902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4869064" y="114016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municipalidades</a:t>
            </a:r>
            <a:r>
              <a:rPr lang="es-PE" dirty="0"/>
              <a:t> </a:t>
            </a:r>
          </a:p>
        </p:txBody>
      </p:sp>
      <p:sp>
        <p:nvSpPr>
          <p:cNvPr id="61" name="Flecha arriba y abajo 60"/>
          <p:cNvSpPr/>
          <p:nvPr/>
        </p:nvSpPr>
        <p:spPr bwMode="auto">
          <a:xfrm>
            <a:off x="5983062" y="2587113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7360820" y="13941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auto">
          <a:xfrm>
            <a:off x="7497199" y="1571671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auto">
          <a:xfrm>
            <a:off x="7665620" y="16989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5" name="AutoShape 13"/>
          <p:cNvSpPr>
            <a:spLocks noChangeArrowheads="1"/>
          </p:cNvSpPr>
          <p:nvPr/>
        </p:nvSpPr>
        <p:spPr bwMode="auto">
          <a:xfrm>
            <a:off x="7801999" y="1876471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6" name="AutoShape 13"/>
          <p:cNvSpPr>
            <a:spLocks noChangeArrowheads="1"/>
          </p:cNvSpPr>
          <p:nvPr/>
        </p:nvSpPr>
        <p:spPr bwMode="auto">
          <a:xfrm>
            <a:off x="7954399" y="20037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>
            <a:off x="8106799" y="21561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8" name="AutoShape 13"/>
          <p:cNvSpPr>
            <a:spLocks noChangeArrowheads="1"/>
          </p:cNvSpPr>
          <p:nvPr/>
        </p:nvSpPr>
        <p:spPr bwMode="auto">
          <a:xfrm>
            <a:off x="8259199" y="23085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9" name="Flecha arriba y abajo 68"/>
          <p:cNvSpPr/>
          <p:nvPr/>
        </p:nvSpPr>
        <p:spPr bwMode="auto">
          <a:xfrm>
            <a:off x="7835288" y="2549814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AutoShape 13"/>
          <p:cNvSpPr>
            <a:spLocks noChangeArrowheads="1"/>
          </p:cNvSpPr>
          <p:nvPr/>
        </p:nvSpPr>
        <p:spPr bwMode="auto">
          <a:xfrm>
            <a:off x="9599505" y="16727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4" name="AutoShape 13"/>
          <p:cNvSpPr>
            <a:spLocks noChangeArrowheads="1"/>
          </p:cNvSpPr>
          <p:nvPr/>
        </p:nvSpPr>
        <p:spPr bwMode="auto">
          <a:xfrm>
            <a:off x="9751905" y="18251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9904305" y="19775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10056705" y="21299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482054" y="1335466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935220" y="1546760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1370894" y="1863589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401728" y="196224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CM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970516" y="2288578"/>
            <a:ext cx="587258" cy="472409"/>
          </a:xfrm>
          <a:prstGeom prst="can">
            <a:avLst>
              <a:gd name="adj" fmla="val 43231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OE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2" name="Flecha arriba y abajo 81"/>
          <p:cNvSpPr/>
          <p:nvPr/>
        </p:nvSpPr>
        <p:spPr bwMode="auto">
          <a:xfrm>
            <a:off x="634704" y="2595225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3" name="Flecha arriba y abajo 82"/>
          <p:cNvSpPr/>
          <p:nvPr/>
        </p:nvSpPr>
        <p:spPr bwMode="auto">
          <a:xfrm>
            <a:off x="10695344" y="2504281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3101100" y="1494693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auto">
          <a:xfrm>
            <a:off x="3536774" y="1811522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AutoShape 13"/>
          <p:cNvSpPr>
            <a:spLocks noChangeArrowheads="1"/>
          </p:cNvSpPr>
          <p:nvPr/>
        </p:nvSpPr>
        <p:spPr bwMode="auto">
          <a:xfrm>
            <a:off x="2889531" y="2003719"/>
            <a:ext cx="587258" cy="472409"/>
          </a:xfrm>
          <a:prstGeom prst="can">
            <a:avLst>
              <a:gd name="adj" fmla="val 43231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OE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Flecha arriba y abajo 88"/>
          <p:cNvSpPr/>
          <p:nvPr/>
        </p:nvSpPr>
        <p:spPr bwMode="auto">
          <a:xfrm>
            <a:off x="3151905" y="2717292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AutoShape 13"/>
          <p:cNvSpPr>
            <a:spLocks noChangeArrowheads="1"/>
          </p:cNvSpPr>
          <p:nvPr/>
        </p:nvSpPr>
        <p:spPr bwMode="auto">
          <a:xfrm>
            <a:off x="3601429" y="2093166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1" name="AutoShape 13"/>
          <p:cNvSpPr>
            <a:spLocks noChangeArrowheads="1"/>
          </p:cNvSpPr>
          <p:nvPr/>
        </p:nvSpPr>
        <p:spPr bwMode="auto">
          <a:xfrm>
            <a:off x="10491563" y="1837586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2" name="AutoShape 13"/>
          <p:cNvSpPr>
            <a:spLocks noChangeArrowheads="1"/>
          </p:cNvSpPr>
          <p:nvPr/>
        </p:nvSpPr>
        <p:spPr bwMode="auto">
          <a:xfrm>
            <a:off x="1533627" y="2334447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83BB8C7D-446C-13A8-5569-E5F98AD2CE20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Catastro peruano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53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17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1750" y="1095143"/>
            <a:ext cx="3413728" cy="716582"/>
          </a:xfrm>
        </p:spPr>
        <p:txBody>
          <a:bodyPr>
            <a:normAutofit/>
          </a:bodyPr>
          <a:lstStyle/>
          <a:p>
            <a:r>
              <a:rPr lang="es-PE" sz="3200" dirty="0"/>
              <a:t>Catastro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7601" y="1811725"/>
            <a:ext cx="3407877" cy="313932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Descentralizado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Desconcentrado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Desactualizado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Sin mantenimiento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Fines: multipropósito, fiscal, planificación y gestión de riesgos, formalización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Gestionado por varias entidades 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3825478" y="1095143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/>
              <a:t>Cartografía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7979914" y="1090247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/>
              <a:t>Municipalidades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870588" y="1806829"/>
            <a:ext cx="3593564" cy="35702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Incompleta, dispersa, discontinua y desactualizada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Con distintas precisiones en posicionamiento y medición.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Presenta solapes entre lo urbano y rural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Cartografía Básica casi nula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Falta de una política y exigencia para producir y actualizar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Escasa participación del sector privado.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7979914" y="1806829"/>
            <a:ext cx="3732710" cy="39087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La mayoría sin catastro y sin personal técnico capacitado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5% de la recaudación se debe destinar al </a:t>
            </a:r>
            <a:r>
              <a:rPr lang="es-PE" sz="1600" dirty="0"/>
              <a:t>desarrollo y mantenimiento del catastro, así como a las acciones de la administración tributaria.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600" dirty="0"/>
              <a:t>Cada año deben aprobar su plan de desarrollo catastral.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600" dirty="0"/>
              <a:t>No hay convenios de colaboración para manteamiento catastral.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1600" dirty="0"/>
              <a:t>Poca participación del sector privado</a:t>
            </a: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164F1C04-E230-C3BB-403D-B24D12DFABE1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Catastro peruano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74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18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7601" y="1100898"/>
            <a:ext cx="3413728" cy="716582"/>
          </a:xfrm>
        </p:spPr>
        <p:txBody>
          <a:bodyPr>
            <a:normAutofit/>
          </a:bodyPr>
          <a:lstStyle/>
          <a:p>
            <a:r>
              <a:rPr lang="es-PE" sz="3200" dirty="0"/>
              <a:t>Academia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8764" y="1659285"/>
            <a:ext cx="3156955" cy="42473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 manera similar que España, el Perú no cuenta con formación única sobre el catastro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Existen cursos de catastro dentro de la malla curricular de las carreras de Ingeniería Geográfica y Agrimensura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Se ofertan formaciones complementarias sobre gestión catastral y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Mayoritariamente los profesionales llevan cursos internacionales sobre la temática de Catastro.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3719735" y="1100898"/>
            <a:ext cx="3269711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/>
              <a:t>Técnicos 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8112224" y="1100898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/>
              <a:t>Ciudadanos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719736" y="1659285"/>
            <a:ext cx="4176464" cy="487877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No cuenta con una certificación de personas basado en un ISO.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Se cuenta con un registro de verificadores catastral inscritos en la SUNARP dentro del marco de la ley del SNCP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 la fecha, hay alrededor de 800 verificadores a nivel nacional 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Su función está limitada a participar suscribiendo documentos técnicos para el Registro de Predios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Su participación está regulada para suscribir los levantamientos catastrales, tal es así que en la nueva ficha aprobada para el proyecto debe estar suscrito por un verificador catastral.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8112224" y="1659285"/>
            <a:ext cx="3456384" cy="33547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Existe la percepción de relacionar el catastro con el cobro de impuesto.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En algunas municipalidades de pocos recursos  los alcaldes no implementan el cobro de impuesto para no afectar su imagen política.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Otros aplican la estrategia de implementar un catastro para formalizar los predios, en este caso es bien recibida.</a:t>
            </a:r>
            <a:endParaRPr lang="es-PE" sz="1600" dirty="0"/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09B0A9B4-2FA6-4E9D-9C9B-CFB57824D0C3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Catastro peruano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06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19</a:t>
            </a:fld>
            <a:endParaRPr lang="de-CH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72623"/>
              </p:ext>
            </p:extLst>
          </p:nvPr>
        </p:nvGraphicFramePr>
        <p:xfrm>
          <a:off x="479375" y="1124744"/>
          <a:ext cx="11413098" cy="4622800"/>
        </p:xfrm>
        <a:graphic>
          <a:graphicData uri="http://schemas.openxmlformats.org/drawingml/2006/table">
            <a:tbl>
              <a:tblPr firstRow="1" bandRow="1">
                <a:tableStyleId>{A2FD6DF4-CD59-3BD8-7AA2-553E24972027}</a:tableStyleId>
              </a:tblPr>
              <a:tblGrid>
                <a:gridCol w="4104457">
                  <a:extLst>
                    <a:ext uri="{9D8B030D-6E8A-4147-A177-3AD203B41FA5}">
                      <a16:colId xmlns:a16="http://schemas.microsoft.com/office/drawing/2014/main" val="199305726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232372089"/>
                    </a:ext>
                  </a:extLst>
                </a:gridCol>
                <a:gridCol w="3996273">
                  <a:extLst>
                    <a:ext uri="{9D8B030D-6E8A-4147-A177-3AD203B41FA5}">
                      <a16:colId xmlns:a16="http://schemas.microsoft.com/office/drawing/2014/main" val="2827941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PE" sz="16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Insumos para el cálculo del </a:t>
                      </a:r>
                      <a:r>
                        <a:rPr lang="es-PE" sz="1600" b="1" i="0" u="none" strike="noStrike" cap="none" spc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Autoavalúo</a:t>
                      </a:r>
                      <a:endParaRPr lang="es-PE" sz="1600" b="1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6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Situación</a:t>
                      </a: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600" b="1" i="0" u="none" strike="noStrike" cap="none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Recomendación</a:t>
                      </a:r>
                    </a:p>
                  </a:txBody>
                  <a:tcPr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4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Valor de suelo, aprobado por el MEF</a:t>
                      </a:r>
                    </a:p>
                    <a:p>
                      <a:pPr algn="l"/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aprueba cada año, solo 600 Municipios tienen planos arancelarios y de estos en su mayoría se aprueban sus valores con información desactualizada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un modelo de interoperabilidad con todas las entidades, que permita actualizar los valores de suelo.</a:t>
                      </a:r>
                    </a:p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un programa de producción cartográfica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6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Valores unitarios edificatorios y obras complementarias, aprobado por el MVCS</a:t>
                      </a:r>
                    </a:p>
                    <a:p>
                      <a:pPr algn="l"/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actualizados cada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2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Depreciaciones, por material estructural y estado de conservación</a:t>
                      </a:r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Establecido por el </a:t>
                      </a: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reglamento nacional de tasaciones</a:t>
                      </a:r>
                    </a:p>
                    <a:p>
                      <a:pPr algn="l"/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PE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8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Información predial (terreno, edificación, antigüedad, material estructural, estado de conservación y uso), proporcionado por el contribuyente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en la mayoría de los casos desactualizada, a pesar de que es obligatoria los contribuyentes no declaran sus modificaciones, por desconocimiento y otros por no pagar más impuestos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Desarrollar el catastro de manera progresiva y </a:t>
                      </a:r>
                    </a:p>
                    <a:p>
                      <a:pPr algn="l"/>
                      <a:r>
                        <a:rPr lang="es-PE" sz="15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establecer el modelo de interoperabilidad para suministrar información catastral el cual permita verificar la información proporcionada por el  contribuyente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3068"/>
                  </a:ext>
                </a:extLst>
              </a:tr>
            </a:tbl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BB90B4B-385B-1FB5-7260-0E2A0B3924F6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Catastro peruano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09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8808" y="280022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Objetivos presentación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8808" y="1412776"/>
            <a:ext cx="11354384" cy="34009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Contexto de la medida complementaria en el marco de SAM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Metodología desarrollada para la descripción y comparación del Sistema de Administración del Territorio de España y Perú con énfasis en el componente fiscal del catastro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Presentar estudio situación del impuesto predial en Iberoamérica (fuente secundaria)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Principales hallazgos y conclusiones por componente analizado en cada país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Análisis comparado del modelo peruano y español: Componente municipios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Conclusiones generales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687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20</a:t>
            </a:fld>
            <a:endParaRPr lang="de-CH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08165"/>
              </p:ext>
            </p:extLst>
          </p:nvPr>
        </p:nvGraphicFramePr>
        <p:xfrm>
          <a:off x="479376" y="849964"/>
          <a:ext cx="11161241" cy="5460239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736157882"/>
                    </a:ext>
                  </a:extLst>
                </a:gridCol>
                <a:gridCol w="6132260">
                  <a:extLst>
                    <a:ext uri="{9D8B030D-6E8A-4147-A177-3AD203B41FA5}">
                      <a16:colId xmlns:a16="http://schemas.microsoft.com/office/drawing/2014/main" val="4093687121"/>
                    </a:ext>
                  </a:extLst>
                </a:gridCol>
                <a:gridCol w="3372797">
                  <a:extLst>
                    <a:ext uri="{9D8B030D-6E8A-4147-A177-3AD203B41FA5}">
                      <a16:colId xmlns:a16="http://schemas.microsoft.com/office/drawing/2014/main" val="2424669707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600" b="1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Comparativa Catastro y Registro</a:t>
                      </a: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793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Concepto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</a:rPr>
                        <a:t>Catastro</a:t>
                      </a:r>
                      <a:endParaRPr lang="es-P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</a:rPr>
                        <a:t>Registro de la Propiedad</a:t>
                      </a:r>
                      <a:endParaRPr lang="es-P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328993282"/>
                  </a:ext>
                </a:extLst>
              </a:tr>
              <a:tr h="7965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Organismo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Municipalidades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MVCS y COFOPRI, CUN; COFOPRI, ST del SNCP y Formalización Urbana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MIDAGRI DIGESPACR,  </a:t>
                      </a:r>
                      <a:r>
                        <a:rPr lang="es-PE" sz="1100" dirty="0" err="1">
                          <a:effectLst/>
                        </a:rPr>
                        <a:t>GOREs</a:t>
                      </a:r>
                      <a:r>
                        <a:rPr lang="es-PE" sz="1100" dirty="0">
                          <a:effectLst/>
                        </a:rPr>
                        <a:t>, Catastro y Titulación Rural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SNCP, Catastro integrado y su vinculación con el Registro de predios,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MEF (Catastro Fiscal)</a:t>
                      </a:r>
                      <a:endParaRPr lang="es-PE" sz="1200" dirty="0">
                        <a:effectLst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SUNARP</a:t>
                      </a:r>
                      <a:endParaRPr lang="es-PE" sz="1200" dirty="0">
                        <a:effectLst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4021031016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Ministerio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Vivienda, Agricultura, Justicia y Economía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Justicia 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73770469"/>
                  </a:ext>
                </a:extLst>
              </a:tr>
              <a:tr h="540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Fin principal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Catastro Urbano, Planificación y Gestión de Riesgos</a:t>
                      </a:r>
                      <a:endParaRPr lang="es-PE" sz="1200" dirty="0">
                        <a:effectLst/>
                      </a:endParaRPr>
                    </a:p>
                    <a:p>
                      <a:pPr marL="0" marR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Catastro Integrado, Multipropósito, </a:t>
                      </a:r>
                      <a:r>
                        <a:rPr lang="es-PE" sz="1200" dirty="0">
                          <a:effectLst/>
                        </a:rPr>
                        <a:t>vinculación catastro registro</a:t>
                      </a:r>
                      <a:endParaRPr lang="es-PE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Catastro Rural, Regularización de la propiedad y Titulación.</a:t>
                      </a: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Jurídico (seguridad jurídica)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350919271"/>
                  </a:ext>
                </a:extLst>
              </a:tr>
              <a:tr h="399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Cobro Impuesto Predial, vinculación catastro registro, procedimientos catastrales eventualmente en algunas municipalidades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Publicidad Registral e Inscripción de Derechos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870962574"/>
                  </a:ext>
                </a:extLst>
              </a:tr>
              <a:tr h="10961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Año legislación origen sistema actual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Nº 27972 Ley Orgánica de Municipalidades, 2003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28294 que crea el SNCP, 2004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N° 31145 (SCR), del 27 de marzo de 2021</a:t>
                      </a:r>
                      <a:endParaRPr lang="es-PE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kern="50" dirty="0">
                          <a:effectLst/>
                        </a:rPr>
                        <a:t>DL N°1365, 22 de julio de 2018, CUN</a:t>
                      </a:r>
                      <a:endParaRPr lang="es-PE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kern="50" dirty="0">
                          <a:effectLst/>
                        </a:rPr>
                        <a:t>Decreto Supremo N° 001-2020-VIVIENDA, formalización urbana y CUN.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DL 1557, 2023, catastro fiscal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Decreto Supremo Nº 226-2023-EF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/>
                        <a:t>Mediante Ley del 02 de Enero de 1888, se crea el RPI, mediante</a:t>
                      </a:r>
                      <a:r>
                        <a:rPr lang="es-PE" sz="1100" baseline="0" dirty="0"/>
                        <a:t> Ley 26366 de 1994 se crea la SUNARP y con Ley 27755, del 2002,  se crea el Registro de Predios.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aseline="0" dirty="0"/>
                        <a:t>Otras normas de modernización</a:t>
                      </a:r>
                      <a:endParaRPr lang="es-PE" sz="1100" dirty="0"/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34077733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Unidad básica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Unidad catastral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Predio registral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10815247"/>
                  </a:ext>
                </a:extLst>
              </a:tr>
              <a:tr h="3469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Identificador unidad básica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Código de Referencia catastral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Código Único Catastral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Partida electrónica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Ficha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102142293"/>
                  </a:ext>
                </a:extLst>
              </a:tr>
              <a:tr h="399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Inscripción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Obligatoria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Sistema Registral declarativo (No obligatorio)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38016936"/>
                  </a:ext>
                </a:extLst>
              </a:tr>
              <a:tr h="352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Información gráfica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Rural: 1/2500, 1/5000 y 1/10,000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Urbana: 1/500 y 1/1000 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Base Gráfica Registral de la SUNARP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205297627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Operatividad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Continuo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Discontinuo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5555592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Publicidad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Información de predios, no datos del titular, ni valor catastral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Datos públicos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95847248"/>
                  </a:ext>
                </a:extLst>
              </a:tr>
            </a:tbl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1A83330E-D94D-FB36-E652-9F858AEB49D9}"/>
              </a:ext>
            </a:extLst>
          </p:cNvPr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Catastro peruano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40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21</a:t>
            </a:fld>
            <a:endParaRPr lang="de-CH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23D5FAC2-6E5D-A811-E7DF-1F6DC3A7F1F6}"/>
              </a:ext>
            </a:extLst>
          </p:cNvPr>
          <p:cNvSpPr txBox="1"/>
          <p:nvPr/>
        </p:nvSpPr>
        <p:spPr bwMode="auto">
          <a:xfrm>
            <a:off x="417600" y="187200"/>
            <a:ext cx="1158305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Análisis comparativo España-Perú: Municipios</a:t>
            </a:r>
            <a:endParaRPr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C3884E-D619-70D6-08FA-FEBBB432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30673"/>
              </p:ext>
            </p:extLst>
          </p:nvPr>
        </p:nvGraphicFramePr>
        <p:xfrm>
          <a:off x="417599" y="1124744"/>
          <a:ext cx="11223017" cy="4944741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2726073">
                  <a:extLst>
                    <a:ext uri="{9D8B030D-6E8A-4147-A177-3AD203B41FA5}">
                      <a16:colId xmlns:a16="http://schemas.microsoft.com/office/drawing/2014/main" val="100060767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80092987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30536283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Modelo Español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ctr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Modelo Peruano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ctr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ctr"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106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Cobro del Impuesto de Bienes Inmuebles (IBI) que recae en los municipios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>
                    <a:solidFill>
                      <a:srgbClr val="CBE0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El cobro de impuesto predial recae en los </a:t>
                      </a:r>
                      <a:r>
                        <a:rPr lang="es-ES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municipios</a:t>
                      </a:r>
                    </a:p>
                  </a:txBody>
                  <a:tcPr marL="35914" marR="35914" marT="0" marB="0">
                    <a:solidFill>
                      <a:srgbClr val="CBE0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Las municipalidades con potencial recaudatorio han mejorado sus procesos de recaudación, reciben sumas considerables por concepto de impuesto predial, pero pocas mantienen su catastro actualizado.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2903765524"/>
                  </a:ext>
                </a:extLst>
              </a:tr>
              <a:tr h="2051474"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Existencia de </a:t>
                      </a:r>
                      <a:r>
                        <a:rPr lang="es-ES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municipios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s-ES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pocos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 recursos económicos, falta de técnicos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Hay muchos municipios con pocos recursos y </a:t>
                      </a:r>
                      <a:r>
                        <a:rPr lang="es-ES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también</a:t>
                      </a:r>
                      <a:r>
                        <a:rPr lang="es-ES" sz="1300" dirty="0">
                          <a:effectLst/>
                        </a:rPr>
                        <a:t> carencia de técnicos capacitados</a:t>
                      </a:r>
                    </a:p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También hay municipios con abundantes recursos por el CANON Minero o Energético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La mayoría de las municipalidades con pocos recursos y también con abundantes recursos provenientes de CANON, ubicadas en zonas alejadas, </a:t>
                      </a:r>
                      <a:r>
                        <a:rPr lang="es-ES" sz="1300" b="1" dirty="0">
                          <a:effectLst/>
                        </a:rPr>
                        <a:t>no generan cultura tributaria por considerar políticamente negativo</a:t>
                      </a:r>
                    </a:p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dirty="0">
                          <a:effectLst/>
                        </a:rPr>
                        <a:t>S</a:t>
                      </a:r>
                      <a:r>
                        <a:rPr lang="es-ES" sz="1300" dirty="0">
                          <a:effectLst/>
                        </a:rPr>
                        <a:t>e mantienen con las transferencias de los fondos del gobierno central, descuidan el catastro y la recaudación, menos se preocupan en contratar técnicos capacitados para la función catastral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4181182269"/>
                  </a:ext>
                </a:extLst>
              </a:tr>
              <a:tr h="1669131"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Existencia de convenios de colaboración con la DGC para la </a:t>
                      </a:r>
                      <a:r>
                        <a:rPr lang="es-ES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tramitación</a:t>
                      </a:r>
                      <a:r>
                        <a:rPr lang="es-ES" sz="1300" b="0" dirty="0">
                          <a:solidFill>
                            <a:schemeClr val="tx1"/>
                          </a:solidFill>
                          <a:effectLst/>
                        </a:rPr>
                        <a:t> de expedientes de alteraciones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>
                    <a:solidFill>
                      <a:srgbClr val="CBE0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Existen convenios para generar y actualizar el catastro como es el caso del programa de catastro urbano</a:t>
                      </a:r>
                    </a:p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No se ha evidenciado convenios para tramitar expedientes de alteraciones (mantenimiento catastral)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marL="179388" indent="-179388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300" dirty="0">
                          <a:effectLst/>
                        </a:rPr>
                        <a:t>No existe la oferta de convenios para desarrollar actividades de mantenimiento catastral, se debe preparar un modelo de este servicio de parte de la entidad central (COFOPRI) acompañado de colaboradores externos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356905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5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22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7600" y="1010717"/>
            <a:ext cx="11776272" cy="49475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Al igual que el modelo institucional del SAT de Perú, el español es centralizado (excepto dos regiones), aunque más de la mitad de los municipios tienen convenio de colaboración entre estos y la DGC, colaborando en el mantenimiento y la actualización de los datos catastrales. 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En el ámbito español a Ley 13/2015 habla de “técnico competente” pero no existe una formación universitaria específica en materia catastral, sino parcialmente en grados, ingenierías o educación profesional. En España se han formado convenios de la DGC con consejos y colegios profesionales para fortalecer y establecer lineamientos para el desarrollo del técnico competente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La creación de oficinas catastrales de la DGC en los municipios permitió acercar presencialmente al ciudadano la información catastral en el modelo español.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La publicación de la cartografía catastral a través de la SEC como datos abiertos (restringidos o no dependiendo si se cuenta con certificado digital) fue un hito fundamental para el descubrimiento y uso de la Infraestructura de Datos de España (IDEE).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El acercamiento de los servicios digitales del catastro debe ser acompañado de la reducción de la brecha digital en el territorio y en los grupos vulnerables.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1D9DC23-888C-F88A-818D-4FF7792F742C}"/>
              </a:ext>
            </a:extLst>
          </p:cNvPr>
          <p:cNvSpPr txBox="1"/>
          <p:nvPr/>
        </p:nvSpPr>
        <p:spPr bwMode="auto">
          <a:xfrm>
            <a:off x="417600" y="187200"/>
            <a:ext cx="1050293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600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23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7600" y="1213968"/>
            <a:ext cx="11079000" cy="46653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Analizar el marco legal peruano en el tema, identificando vacíos, duplicidades o incongruencias y hacer un recopilatorio legislativo que permita a los interesados acceder a documentación actualizada.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Desde el punto de vista del MEF, desarrollar e implementar el modelo de interoperabilidad de información de trascendencia fiscal para emitir valores de suelo ajustados a la realidad.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En COFOPRI implementar el modelo de interoperabilidad para efectivizar el desarrollo del CUN, base gráfica de formalización e información de BDC del SNCP, y a la vez para esta interopere con el Catastro Fiscal.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Fomentar la elaboración y actualización de la cartografía de todas las ciudades del Perú, mediante la participación del sector privado, evitando duplicidades y procurando la reutilización de la información en el sector público, de manera similar que el modelo español.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Fomentar el asociacionismo entre los colegios profesionales, universidades y las municipalidades o instancias nacionales para fortalecer al capital humano dentro de la administración pública y sector privado.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2B3B9291-3D38-3180-4D79-8F14CC92D849}"/>
              </a:ext>
            </a:extLst>
          </p:cNvPr>
          <p:cNvSpPr txBox="1"/>
          <p:nvPr/>
        </p:nvSpPr>
        <p:spPr bwMode="auto">
          <a:xfrm>
            <a:off x="417600" y="187200"/>
            <a:ext cx="1050293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Recomendaciones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526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24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7600" y="1191180"/>
            <a:ext cx="11079000" cy="353686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Cambiar la percepción del ciudadano respecto al impuesto predial con campañas publicitarias que apoyen la labor y utilidad del catastro de cara a evitar el rechazo social.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Desarrollar normativa y estándares adecuados al uso y simplificada, con sus respectivos instructivos que permita una aplicación inequívoca por parte de los municipios.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Revisar los mecanismos de coordinación en materia de cartografía de referencia para evitar duplicidades y procurar la reutilización de la información en el sector público.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>
                <a:solidFill>
                  <a:schemeClr val="bg2">
                    <a:lumMod val="10000"/>
                  </a:schemeClr>
                </a:solidFill>
              </a:rPr>
              <a:t>Preparar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un plan estratégico para la llegada a esa instancia única de manera progresiva, respetando y fortaleciendo las instancias actuales. 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37B0B82-505B-07CE-4FE4-88209137B114}"/>
              </a:ext>
            </a:extLst>
          </p:cNvPr>
          <p:cNvSpPr txBox="1"/>
          <p:nvPr/>
        </p:nvSpPr>
        <p:spPr bwMode="auto">
          <a:xfrm>
            <a:off x="417600" y="187200"/>
            <a:ext cx="1050293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Recomendaciones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4393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25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7600" y="1412776"/>
            <a:ext cx="11355592" cy="43832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Abandonar métodos de </a:t>
            </a:r>
            <a:r>
              <a:rPr lang="es-ES" dirty="0" err="1">
                <a:solidFill>
                  <a:schemeClr val="bg2">
                    <a:lumMod val="10000"/>
                  </a:schemeClr>
                </a:solidFill>
              </a:rPr>
              <a:t>autoavaluo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del lado del ciudadano que ayudan al fraude fiscal y desarrollar mecanismos cuantitativos, cuantificables y objetivos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Desarrollar y disponer mecanismos agiles para que el ciudadano pueda reconocer posibles errores en el catastro mediante la visibilidad y acceso libre a la información catastral no protegida, como en el caso español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Ligar la información de la parcela catastral no solo al objetivo del impuesto predial sino a la coordinación con la finca registral, para que la parcela se adapte más a la realidad inmobiliaria y permita un reparto equitativo del impuesto predial más justo.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Contemplar la necesidad de periodos de adaptación y transición, de varios años, en la introducción de nuevos procesos, formatos o impuestos.</a:t>
            </a:r>
          </a:p>
          <a:p>
            <a:pPr marL="342900" indent="-342900">
              <a:lnSpc>
                <a:spcPts val="2160"/>
              </a:lnSpc>
              <a:spcAft>
                <a:spcPts val="1800"/>
              </a:spcAft>
              <a:buFontTx/>
              <a:buChar char="●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Preparar al mercado y al sector privado de los técnicos para adaptarse a los nuevos estándares y formatos. 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37B0B82-505B-07CE-4FE4-88209137B114}"/>
              </a:ext>
            </a:extLst>
          </p:cNvPr>
          <p:cNvSpPr txBox="1"/>
          <p:nvPr/>
        </p:nvSpPr>
        <p:spPr bwMode="auto">
          <a:xfrm>
            <a:off x="417600" y="187200"/>
            <a:ext cx="1050293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>
                <a:solidFill>
                  <a:srgbClr val="1A384E"/>
                </a:solidFill>
                <a:latin typeface="CircularXX TT"/>
                <a:cs typeface="CircularXX TT"/>
              </a:rPr>
              <a:t>Recomendaciones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4192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5F465A-5EA6-354C-BDEC-BCBBAF6D8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3</a:t>
            </a:fld>
            <a:endParaRPr lang="de-CH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C567B5-5622-97E8-D1E0-95CFFCBD143E}"/>
              </a:ext>
            </a:extLst>
          </p:cNvPr>
          <p:cNvSpPr/>
          <p:nvPr/>
        </p:nvSpPr>
        <p:spPr>
          <a:xfrm>
            <a:off x="420495" y="4868230"/>
            <a:ext cx="11488737" cy="635000"/>
          </a:xfrm>
          <a:prstGeom prst="rect">
            <a:avLst/>
          </a:prstGeom>
          <a:solidFill>
            <a:srgbClr val="D4A8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y Seguimiento Gobierno de Datos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52BCF6-4CA5-66D7-9A5E-37FF4B1CF03B}"/>
              </a:ext>
            </a:extLst>
          </p:cNvPr>
          <p:cNvSpPr/>
          <p:nvPr/>
        </p:nvSpPr>
        <p:spPr>
          <a:xfrm>
            <a:off x="8286557" y="1717043"/>
            <a:ext cx="3622675" cy="3046412"/>
          </a:xfrm>
          <a:prstGeom prst="rect">
            <a:avLst/>
          </a:prstGeom>
          <a:solidFill>
            <a:srgbClr val="97AA7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0E794B-9E3D-42DC-FA5A-27F5CF67047C}"/>
              </a:ext>
            </a:extLst>
          </p:cNvPr>
          <p:cNvSpPr/>
          <p:nvPr/>
        </p:nvSpPr>
        <p:spPr>
          <a:xfrm>
            <a:off x="4568632" y="1712280"/>
            <a:ext cx="3616325" cy="3051175"/>
          </a:xfrm>
          <a:prstGeom prst="rect">
            <a:avLst/>
          </a:prstGeom>
          <a:solidFill>
            <a:srgbClr val="BAD0E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E0763B-16A1-DD10-759F-94E25E2C2018}"/>
              </a:ext>
            </a:extLst>
          </p:cNvPr>
          <p:cNvSpPr/>
          <p:nvPr/>
        </p:nvSpPr>
        <p:spPr>
          <a:xfrm>
            <a:off x="420495" y="1717043"/>
            <a:ext cx="4037012" cy="3052762"/>
          </a:xfrm>
          <a:prstGeom prst="rect">
            <a:avLst/>
          </a:prstGeom>
          <a:solidFill>
            <a:srgbClr val="FDDD2E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464B25-5520-49A8-CC8C-9A3B2D12A1D2}"/>
              </a:ext>
            </a:extLst>
          </p:cNvPr>
          <p:cNvSpPr/>
          <p:nvPr/>
        </p:nvSpPr>
        <p:spPr>
          <a:xfrm>
            <a:off x="420495" y="1156655"/>
            <a:ext cx="4037012" cy="487363"/>
          </a:xfrm>
          <a:prstGeom prst="rect">
            <a:avLst/>
          </a:prstGeom>
          <a:solidFill>
            <a:srgbClr val="FDDD2E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CAPACIDADES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10F838-02BE-0115-B0F4-98E205295877}"/>
              </a:ext>
            </a:extLst>
          </p:cNvPr>
          <p:cNvSpPr/>
          <p:nvPr/>
        </p:nvSpPr>
        <p:spPr>
          <a:xfrm>
            <a:off x="4560695" y="1158243"/>
            <a:ext cx="3629025" cy="487362"/>
          </a:xfrm>
          <a:prstGeom prst="rect">
            <a:avLst/>
          </a:prstGeom>
          <a:solidFill>
            <a:srgbClr val="3E83B2"/>
          </a:solidFill>
          <a:ln w="127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7E5C73-60D4-03EA-6A38-EC0A8B79EE79}"/>
              </a:ext>
            </a:extLst>
          </p:cNvPr>
          <p:cNvSpPr/>
          <p:nvPr/>
        </p:nvSpPr>
        <p:spPr>
          <a:xfrm>
            <a:off x="8294495" y="1156655"/>
            <a:ext cx="3611562" cy="487363"/>
          </a:xfrm>
          <a:prstGeom prst="rect">
            <a:avLst/>
          </a:prstGeom>
          <a:solidFill>
            <a:srgbClr val="97AA71"/>
          </a:solidFill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 DATOS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9B0D4D-3ACC-5D25-45EF-51A4DCFA2A15}"/>
              </a:ext>
            </a:extLst>
          </p:cNvPr>
          <p:cNvSpPr/>
          <p:nvPr/>
        </p:nvSpPr>
        <p:spPr>
          <a:xfrm>
            <a:off x="431607" y="1788480"/>
            <a:ext cx="4025900" cy="461963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Catastro Urbano en Suiza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C4671C-BF40-3C4C-EAB2-078786D6135E}"/>
              </a:ext>
            </a:extLst>
          </p:cNvPr>
          <p:cNvSpPr/>
          <p:nvPr/>
        </p:nvSpPr>
        <p:spPr>
          <a:xfrm>
            <a:off x="431607" y="2337755"/>
            <a:ext cx="4025900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Seminarios especializados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A2BBD0-FB1B-EA9C-AD2D-B1C66EF8593C}"/>
              </a:ext>
            </a:extLst>
          </p:cNvPr>
          <p:cNvSpPr/>
          <p:nvPr/>
        </p:nvSpPr>
        <p:spPr>
          <a:xfrm>
            <a:off x="420495" y="5587368"/>
            <a:ext cx="11503025" cy="636587"/>
          </a:xfrm>
          <a:prstGeom prst="rect">
            <a:avLst/>
          </a:prstGeom>
          <a:solidFill>
            <a:srgbClr val="991D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GOBIERNO Y GESTIÓN DE DATOS EN CATASTRO URBANO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CF81F517-3DB3-3D75-5802-65BF562FFC4F}"/>
              </a:ext>
            </a:extLst>
          </p:cNvPr>
          <p:cNvSpPr/>
          <p:nvPr/>
        </p:nvSpPr>
        <p:spPr>
          <a:xfrm>
            <a:off x="5849744" y="5503230"/>
            <a:ext cx="1044575" cy="267432"/>
          </a:xfrm>
          <a:prstGeom prst="downArrow">
            <a:avLst/>
          </a:prstGeom>
          <a:solidFill>
            <a:srgbClr val="D4A8AD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27B3D724-FE44-8C30-60B1-19B88E891B6F}"/>
              </a:ext>
            </a:extLst>
          </p:cNvPr>
          <p:cNvSpPr/>
          <p:nvPr/>
        </p:nvSpPr>
        <p:spPr>
          <a:xfrm>
            <a:off x="1914332" y="4763455"/>
            <a:ext cx="1042988" cy="249721"/>
          </a:xfrm>
          <a:prstGeom prst="downArrow">
            <a:avLst/>
          </a:prstGeom>
          <a:solidFill>
            <a:srgbClr val="FDDD2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3616EA-590E-6596-986E-A8909C4ABE57}"/>
              </a:ext>
            </a:extLst>
          </p:cNvPr>
          <p:cNvSpPr/>
          <p:nvPr/>
        </p:nvSpPr>
        <p:spPr>
          <a:xfrm>
            <a:off x="431607" y="2898143"/>
            <a:ext cx="4025900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Experiencias (</a:t>
            </a:r>
            <a:r>
              <a:rPr lang="es-ES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s-ES" sz="1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-peer</a:t>
            </a: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16F0E6-676E-3DFC-52EF-0BC979F1DDBF}"/>
              </a:ext>
            </a:extLst>
          </p:cNvPr>
          <p:cNvSpPr/>
          <p:nvPr/>
        </p:nvSpPr>
        <p:spPr>
          <a:xfrm>
            <a:off x="428432" y="3472818"/>
            <a:ext cx="4029075" cy="468312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formativas y asociacionismo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16A60E-0CF9-468B-07F7-3794ADF7C7D7}"/>
              </a:ext>
            </a:extLst>
          </p:cNvPr>
          <p:cNvSpPr/>
          <p:nvPr/>
        </p:nvSpPr>
        <p:spPr>
          <a:xfrm>
            <a:off x="4568632" y="1790068"/>
            <a:ext cx="3616325" cy="461962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Información Catastral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35B26B-917E-9778-C55B-A7FFB61770DD}"/>
              </a:ext>
            </a:extLst>
          </p:cNvPr>
          <p:cNvSpPr/>
          <p:nvPr/>
        </p:nvSpPr>
        <p:spPr>
          <a:xfrm>
            <a:off x="4568632" y="2337755"/>
            <a:ext cx="3616325" cy="461963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Datos Espaciales Perú (IDEP) -  </a:t>
            </a:r>
            <a:r>
              <a:rPr lang="es-E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GeoPeru</a:t>
            </a:r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1E5456-D1C8-6022-A66B-2974ADA48F88}"/>
              </a:ext>
            </a:extLst>
          </p:cNvPr>
          <p:cNvSpPr/>
          <p:nvPr/>
        </p:nvSpPr>
        <p:spPr>
          <a:xfrm>
            <a:off x="4568632" y="2904493"/>
            <a:ext cx="3616325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Recaudación y Tributos Municipales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32C9DCD-8945-9D5D-7066-69CCD7926769}"/>
              </a:ext>
            </a:extLst>
          </p:cNvPr>
          <p:cNvSpPr/>
          <p:nvPr/>
        </p:nvSpPr>
        <p:spPr>
          <a:xfrm>
            <a:off x="8286557" y="1788480"/>
            <a:ext cx="3619500" cy="461963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institucional – Roles y responsabilidades producción de 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6977123-46E2-B32E-10DB-1E346B179E19}"/>
              </a:ext>
            </a:extLst>
          </p:cNvPr>
          <p:cNvSpPr/>
          <p:nvPr/>
        </p:nvSpPr>
        <p:spPr>
          <a:xfrm>
            <a:off x="8286557" y="2337755"/>
            <a:ext cx="3619500" cy="461963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ISO 19152:2012 LADM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28C9-238A-34FB-270D-454587063B2E}"/>
              </a:ext>
            </a:extLst>
          </p:cNvPr>
          <p:cNvSpPr/>
          <p:nvPr/>
        </p:nvSpPr>
        <p:spPr>
          <a:xfrm>
            <a:off x="8286557" y="2904493"/>
            <a:ext cx="3619500" cy="461962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datos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6C35126-DA27-90B1-4B20-0BB4BDAA2F65}"/>
              </a:ext>
            </a:extLst>
          </p:cNvPr>
          <p:cNvSpPr/>
          <p:nvPr/>
        </p:nvSpPr>
        <p:spPr>
          <a:xfrm>
            <a:off x="4568632" y="3471230"/>
            <a:ext cx="3616325" cy="469900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Urbano Nacional (OUN) - </a:t>
            </a:r>
            <a:r>
              <a:rPr lang="es-E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GeoPLan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C95C03-5176-FCBD-5111-F464F316D896}"/>
              </a:ext>
            </a:extLst>
          </p:cNvPr>
          <p:cNvSpPr/>
          <p:nvPr/>
        </p:nvSpPr>
        <p:spPr>
          <a:xfrm>
            <a:off x="8286557" y="3471230"/>
            <a:ext cx="3619500" cy="469900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Procesos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DF57CE3-8598-44D5-2E19-89C93656E7C3}"/>
              </a:ext>
            </a:extLst>
          </p:cNvPr>
          <p:cNvSpPr/>
          <p:nvPr/>
        </p:nvSpPr>
        <p:spPr>
          <a:xfrm>
            <a:off x="8286557" y="4037968"/>
            <a:ext cx="3619500" cy="468312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Técnicos Datos Catastro Urbano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0DD661C9-20FF-F0A2-5A7F-403A5BC4A1F2}"/>
              </a:ext>
            </a:extLst>
          </p:cNvPr>
          <p:cNvSpPr/>
          <p:nvPr/>
        </p:nvSpPr>
        <p:spPr>
          <a:xfrm>
            <a:off x="5849745" y="4764900"/>
            <a:ext cx="1044575" cy="243371"/>
          </a:xfrm>
          <a:prstGeom prst="downArrow">
            <a:avLst/>
          </a:prstGeom>
          <a:solidFill>
            <a:srgbClr val="BAD0E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1A506F1E-87E0-6809-C8E5-75FFF0FC612A}"/>
              </a:ext>
            </a:extLst>
          </p:cNvPr>
          <p:cNvSpPr/>
          <p:nvPr/>
        </p:nvSpPr>
        <p:spPr>
          <a:xfrm>
            <a:off x="9583545" y="4763455"/>
            <a:ext cx="1042987" cy="249721"/>
          </a:xfrm>
          <a:prstGeom prst="downArrow">
            <a:avLst/>
          </a:prstGeom>
          <a:solidFill>
            <a:srgbClr val="97AA7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68573C-462F-441A-83C8-1AF9E093B1C8}"/>
              </a:ext>
            </a:extLst>
          </p:cNvPr>
          <p:cNvSpPr/>
          <p:nvPr/>
        </p:nvSpPr>
        <p:spPr>
          <a:xfrm>
            <a:off x="428432" y="4039555"/>
            <a:ext cx="4029075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modelo institucional implementación del catastro urbano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8FE5012-74A9-BFEE-D6B4-F26D16B485AF}"/>
              </a:ext>
            </a:extLst>
          </p:cNvPr>
          <p:cNvSpPr/>
          <p:nvPr/>
        </p:nvSpPr>
        <p:spPr>
          <a:xfrm>
            <a:off x="4568632" y="4039555"/>
            <a:ext cx="3616325" cy="466725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 entre sistemas y modelos de intercambio de datos</a:t>
            </a:r>
          </a:p>
        </p:txBody>
      </p:sp>
      <p:sp>
        <p:nvSpPr>
          <p:cNvPr id="33" name="Content">
            <a:extLst>
              <a:ext uri="{FF2B5EF4-FFF2-40B4-BE49-F238E27FC236}">
                <a16:creationId xmlns:a16="http://schemas.microsoft.com/office/drawing/2014/main" id="{F302156F-D68E-EDF5-5045-2C3E004DF620}"/>
              </a:ext>
            </a:extLst>
          </p:cNvPr>
          <p:cNvSpPr txBox="1"/>
          <p:nvPr/>
        </p:nvSpPr>
        <p:spPr bwMode="auto">
          <a:xfrm>
            <a:off x="418808" y="280022"/>
            <a:ext cx="1050172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Esquema general medidas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341043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4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E1D6E1DC-2127-4BD0-A25E-D1A530AEA58D}"/>
              </a:ext>
            </a:extLst>
          </p:cNvPr>
          <p:cNvSpPr txBox="1"/>
          <p:nvPr/>
        </p:nvSpPr>
        <p:spPr bwMode="auto">
          <a:xfrm>
            <a:off x="418808" y="188640"/>
            <a:ext cx="1050172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M</a:t>
            </a:r>
            <a:r>
              <a:rPr lang="es-E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edidas complementarias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B3D7C4-4F82-BEEC-79DD-45E001033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57946"/>
              </p:ext>
            </p:extLst>
          </p:nvPr>
        </p:nvGraphicFramePr>
        <p:xfrm>
          <a:off x="479376" y="1124744"/>
          <a:ext cx="10812640" cy="40845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680333911"/>
                    </a:ext>
                  </a:extLst>
                </a:gridCol>
                <a:gridCol w="10380592">
                  <a:extLst>
                    <a:ext uri="{9D8B030D-6E8A-4147-A177-3AD203B41FA5}">
                      <a16:colId xmlns:a16="http://schemas.microsoft.com/office/drawing/2014/main" val="353202697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0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de la Medida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D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7279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Apoyar en la conceptualización y diseño del Sistema de Información Catastral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04698"/>
                  </a:ext>
                </a:extLst>
              </a:tr>
              <a:tr h="4583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en la articulación conceptual y técnica entre el OUN, el Sistema Nacional Catastral, y la IDEP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3931425"/>
                  </a:ext>
                </a:extLst>
              </a:tr>
              <a:tr h="6674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Apoyar en el diseño de una herramienta institucional para la (auto) evaluación de procesos, gestión de datos y tecnología en los municipios que sirva para seguimiento y priorización de acciones de fortalecimiento.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619927"/>
                  </a:ext>
                </a:extLst>
              </a:tr>
              <a:tr h="10934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y herramientas para promover el uso fiscal del catastro a nivel municipal, como parte de un paquete de fortalecimiento de capacidades a municipios. </a:t>
                      </a:r>
                    </a:p>
                    <a:p>
                      <a:pPr marL="0" marR="0" lvl="0" indent="0" algn="l" defTabSz="2921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Apoyo en establecer un marco tecnológico de interoperabilidad entre el Catastro Fiscal del MEF y el Catastro urbano del MVCS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69189"/>
                  </a:ext>
                </a:extLst>
              </a:tr>
              <a:tr h="1001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Fortalecer en la definición del modelo de gobernanza institucional y gobierno de datos, incluyendo la gestión y evaluación de los datos catastrales, clarificando roles y responsabilidades en torno al ciclo de vida del producto de datos catastrales, mapeo de actores y definición de perfiles institucionales.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106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0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5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F7638C6-DCC8-CED7-4D9E-9153A419BA2B}"/>
              </a:ext>
            </a:extLst>
          </p:cNvPr>
          <p:cNvSpPr txBox="1"/>
          <p:nvPr/>
        </p:nvSpPr>
        <p:spPr bwMode="auto">
          <a:xfrm>
            <a:off x="418808" y="188640"/>
            <a:ext cx="1050172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M</a:t>
            </a:r>
            <a:r>
              <a:rPr lang="es-E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edida complementaria 1.4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6395C2-EE6D-F7A7-D63B-094CF4F20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92038"/>
              </p:ext>
            </p:extLst>
          </p:nvPr>
        </p:nvGraphicFramePr>
        <p:xfrm>
          <a:off x="983433" y="1229790"/>
          <a:ext cx="10501727" cy="4431458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634332">
                  <a:extLst>
                    <a:ext uri="{9D8B030D-6E8A-4147-A177-3AD203B41FA5}">
                      <a16:colId xmlns:a16="http://schemas.microsoft.com/office/drawing/2014/main" val="1486664611"/>
                    </a:ext>
                  </a:extLst>
                </a:gridCol>
                <a:gridCol w="9867395">
                  <a:extLst>
                    <a:ext uri="{9D8B030D-6E8A-4147-A177-3AD203B41FA5}">
                      <a16:colId xmlns:a16="http://schemas.microsoft.com/office/drawing/2014/main" val="1936878943"/>
                    </a:ext>
                  </a:extLst>
                </a:gridCol>
              </a:tblGrid>
              <a:tr h="75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 y actividades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34205"/>
                  </a:ext>
                </a:extLst>
              </a:tr>
              <a:tr h="416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modelos relacionados al catastro urbano con fines fiscales en Perú, Latinoamérica, Europa, etc. y experiencias de explotación de datos catastrales por parte de actores (sector privado, sector público, academia)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594708330"/>
                  </a:ext>
                </a:extLst>
              </a:tr>
              <a:tr h="1552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una comparación de modelos documentados con los aspectos clave del catastro urbano con fines fiscales en Perú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4036288595"/>
                  </a:ext>
                </a:extLst>
              </a:tr>
              <a:tr h="439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Proponer posibles acciones para la adopción de partes de modelos relacionados al catastro urbano con fines fiscales a la realidad peruana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1632933611"/>
                  </a:ext>
                </a:extLst>
              </a:tr>
              <a:tr h="996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y describir mecanismos de actualización del catastro fiscal mediante procedimientos administrativos municipales (licenciamiento, etc.) y propuesta de solución tecnológica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1135688284"/>
                  </a:ext>
                </a:extLst>
              </a:tr>
              <a:tr h="780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y diseño conceptual de la interfaz para interoperabilidad entre Sistema de Información de Catastro urbano y Plataforma de Catastro Fiscal (PCF)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2058597861"/>
                  </a:ext>
                </a:extLst>
              </a:tr>
              <a:tr h="643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s-419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Articulación con el diseño e implementación con UE003 COFOPRI y MEF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6" marR="30436" marT="0" marB="0" anchor="ctr"/>
                </a:tc>
                <a:extLst>
                  <a:ext uri="{0D108BD9-81ED-4DB2-BD59-A6C34878D82A}">
                    <a16:rowId xmlns:a16="http://schemas.microsoft.com/office/drawing/2014/main" val="4069037276"/>
                  </a:ext>
                </a:extLst>
              </a:tr>
            </a:tbl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7EE07AE3-E086-09DC-0911-580481FD48EF}"/>
              </a:ext>
            </a:extLst>
          </p:cNvPr>
          <p:cNvSpPr/>
          <p:nvPr/>
        </p:nvSpPr>
        <p:spPr bwMode="auto">
          <a:xfrm>
            <a:off x="490816" y="1700808"/>
            <a:ext cx="420608" cy="2880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7B51970-9D20-3468-D154-D3A6ECF5C28E}"/>
              </a:ext>
            </a:extLst>
          </p:cNvPr>
          <p:cNvSpPr/>
          <p:nvPr/>
        </p:nvSpPr>
        <p:spPr bwMode="auto">
          <a:xfrm>
            <a:off x="490816" y="2339492"/>
            <a:ext cx="420608" cy="2880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CE5D56A-0F3E-E765-AD8E-30BE438F5015}"/>
              </a:ext>
            </a:extLst>
          </p:cNvPr>
          <p:cNvSpPr/>
          <p:nvPr/>
        </p:nvSpPr>
        <p:spPr bwMode="auto">
          <a:xfrm>
            <a:off x="490816" y="2896779"/>
            <a:ext cx="420608" cy="2880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8808" y="187200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Metodología desarrollada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6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5DE9E1C-D096-6770-5D95-2E82264D7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065566"/>
              </p:ext>
            </p:extLst>
          </p:nvPr>
        </p:nvGraphicFramePr>
        <p:xfrm>
          <a:off x="96688" y="1003205"/>
          <a:ext cx="12192000" cy="530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6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7600" y="187200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Estudio </a:t>
            </a: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sobre la situación del IP en Iberoamérica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7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F5B2615-40F3-F5B4-513D-1EA6536FF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7054"/>
              </p:ext>
            </p:extLst>
          </p:nvPr>
        </p:nvGraphicFramePr>
        <p:xfrm>
          <a:off x="479376" y="1284626"/>
          <a:ext cx="11419983" cy="4495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2118942091"/>
                    </a:ext>
                  </a:extLst>
                </a:gridCol>
                <a:gridCol w="9757299">
                  <a:extLst>
                    <a:ext uri="{9D8B030D-6E8A-4147-A177-3AD203B41FA5}">
                      <a16:colId xmlns:a16="http://schemas.microsoft.com/office/drawing/2014/main" val="151215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Título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La situación del impuesto predial en América Latina y el Caribe: El rol del catastro y otros factores determinantes.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Autoras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Sylvia Amado Aparicio (Uruguay) - Amalia Velasco Martín-Vares (España)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8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Fecha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Diciembre 2023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1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Acceso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http://www.catastrolatino.org/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1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Planteamiento inicial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A pesar de que en América Latina y el Caribe tienen una vasta experiencia en la definición e implementación de los impuestos sobre la propiedad inmobiliaria, </a:t>
                      </a:r>
                      <a:r>
                        <a:rPr lang="es-ES" sz="1600" b="0" u="sng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los resultados en su aplicación son inferiores al potencial</a:t>
                      </a: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, siendo las transferencias provenientes de los Gobiernos centrales su fuente de financiación.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0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Hipótesis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Garantizar una buena recaudación predial fortalecería el papel del catastro y consecuentemente garantizaría su sostenibilidad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586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Objetivo del estudio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Identificar el papel del catastro, y otros factores relacionados, en el desempeño de los impuestos recurrentes al Impuesto Predial para los países de la región a nivel subnacional y local.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3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cap="none" spc="0" dirty="0" err="1">
                          <a:solidFill>
                            <a:schemeClr val="dk1"/>
                          </a:solidFill>
                          <a:effectLst/>
                        </a:rPr>
                        <a:t>Instrumento</a:t>
                      </a:r>
                      <a:r>
                        <a:rPr lang="en-U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en-US" sz="1600" b="1" u="none" strike="noStrike" cap="none" spc="0" dirty="0" err="1">
                          <a:solidFill>
                            <a:schemeClr val="dk1"/>
                          </a:solidFill>
                          <a:effectLst/>
                        </a:rPr>
                        <a:t>investigación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 spc="0" dirty="0" err="1">
                          <a:solidFill>
                            <a:schemeClr val="dk1"/>
                          </a:solidFill>
                          <a:effectLst/>
                        </a:rPr>
                        <a:t>Cuestionario</a:t>
                      </a:r>
                      <a:r>
                        <a:rPr lang="en-U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cap="none" spc="0" dirty="0" err="1">
                          <a:solidFill>
                            <a:schemeClr val="dk1"/>
                          </a:solidFill>
                          <a:effectLst/>
                        </a:rPr>
                        <a:t>cuali</a:t>
                      </a:r>
                      <a:r>
                        <a:rPr lang="en-U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 –</a:t>
                      </a:r>
                      <a:r>
                        <a:rPr lang="en-US" sz="1600" b="0" u="none" strike="noStrike" cap="none" spc="0" dirty="0" err="1">
                          <a:solidFill>
                            <a:schemeClr val="dk1"/>
                          </a:solidFill>
                          <a:effectLst/>
                        </a:rPr>
                        <a:t>cuantitativo</a:t>
                      </a:r>
                      <a:r>
                        <a:rPr lang="en-US" sz="1600" b="0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s-ES" sz="1600" b="0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5D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1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8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F5B2615-40F3-F5B4-513D-1EA6536FF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05446"/>
              </p:ext>
            </p:extLst>
          </p:nvPr>
        </p:nvGraphicFramePr>
        <p:xfrm>
          <a:off x="417600" y="2125726"/>
          <a:ext cx="11439040" cy="31951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118942091"/>
                    </a:ext>
                  </a:extLst>
                </a:gridCol>
                <a:gridCol w="10225136">
                  <a:extLst>
                    <a:ext uri="{9D8B030D-6E8A-4147-A177-3AD203B41FA5}">
                      <a16:colId xmlns:a16="http://schemas.microsoft.com/office/drawing/2014/main" val="151215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Hallazgos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Heterogeneidad de sistemas de competencias, centralizados, descentralizados, mixtos, .s/ urbano/rural; s/funciones rectoras y operativas..) </a:t>
                      </a: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 parte de los municipios no tienen la capacidad suficiente, ni técnica ni financiera, para sustentar el trabajo catastral</a:t>
                      </a: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Grandes diferencias entre los municipios grandes y con medios, y los pequeños.</a:t>
                      </a: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“Surgen” otros sistemas que permiten el cobro del impuesto a la propiedad</a:t>
                      </a: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Inexistencia de procedimientos claros para la actualización catastral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8590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16DEC362-8C51-DA27-74A6-6A3775D74FC0}"/>
              </a:ext>
            </a:extLst>
          </p:cNvPr>
          <p:cNvSpPr txBox="1"/>
          <p:nvPr/>
        </p:nvSpPr>
        <p:spPr bwMode="auto">
          <a:xfrm>
            <a:off x="417600" y="187200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Estudio </a:t>
            </a: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sobre la situación del IP en Iberoamérica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5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9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F5B2615-40F3-F5B4-513D-1EA6536FF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53934"/>
              </p:ext>
            </p:extLst>
          </p:nvPr>
        </p:nvGraphicFramePr>
        <p:xfrm>
          <a:off x="421796" y="2110472"/>
          <a:ext cx="11355592" cy="27379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2926">
                  <a:extLst>
                    <a:ext uri="{9D8B030D-6E8A-4147-A177-3AD203B41FA5}">
                      <a16:colId xmlns:a16="http://schemas.microsoft.com/office/drawing/2014/main" val="2118942091"/>
                    </a:ext>
                  </a:extLst>
                </a:gridCol>
                <a:gridCol w="10292666">
                  <a:extLst>
                    <a:ext uri="{9D8B030D-6E8A-4147-A177-3AD203B41FA5}">
                      <a16:colId xmlns:a16="http://schemas.microsoft.com/office/drawing/2014/main" val="1512155085"/>
                    </a:ext>
                  </a:extLst>
                </a:gridCol>
              </a:tblGrid>
              <a:tr h="2637056">
                <a:tc>
                  <a:txBody>
                    <a:bodyPr/>
                    <a:lstStyle/>
                    <a:p>
                      <a:pPr marL="0" marR="0" indent="0" algn="l" defTabSz="2921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1" u="none" strike="noStrike" cap="none" spc="0" dirty="0">
                          <a:solidFill>
                            <a:schemeClr val="dk1"/>
                          </a:solidFill>
                          <a:effectLst/>
                        </a:rPr>
                        <a:t>Motivos</a:t>
                      </a:r>
                      <a:endParaRPr lang="es-ES" sz="1600" b="1" i="0" u="none" strike="noStrike" cap="none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inversión (Honduras) / Falta de recursos humanos capacitados (Paraguay) / Falta de capacidad tecnológica. Programas y plataformas obsoletas y sin capacidad suficiente (Paraguay) / Falta de datos interoperables (República Dominicana, Brasil, Perú) y Cartografía básica (Republica Dominicana)</a:t>
                      </a:r>
                    </a:p>
                    <a:p>
                      <a:pPr marL="285750" marR="0" lvl="1" indent="-285750" algn="l" defTabSz="29210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●"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Incongruencias en las normativas (Paraguay) y descoordinación institucional (Paraguay).</a:t>
                      </a:r>
                    </a:p>
                    <a:p>
                      <a:pPr marL="285750" marR="0" lvl="1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Actualizaciones masivas esporádicas, no muy frecuentes por el coste político, poco o nulo mantenimiento</a:t>
                      </a:r>
                    </a:p>
                    <a:p>
                      <a:pPr marL="285750" marR="0" lvl="1" indent="-285750" algn="l" defTabSz="29210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●"/>
                      </a:pPr>
                      <a:r>
                        <a:rPr lang="es-ES" sz="1600" b="0" i="0" u="none" strike="noStrike" cap="none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entrega de información de los contribuyentes e informalidad en el proceso de construcción y ampliación de propiedades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86970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16DEC362-8C51-DA27-74A6-6A3775D74FC0}"/>
              </a:ext>
            </a:extLst>
          </p:cNvPr>
          <p:cNvSpPr txBox="1"/>
          <p:nvPr/>
        </p:nvSpPr>
        <p:spPr bwMode="auto">
          <a:xfrm>
            <a:off x="417600" y="187200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Estudio </a:t>
            </a: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sobre la situación del IP en Iberoamérica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71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2965</Words>
  <Application>Microsoft Office PowerPoint</Application>
  <DocSecurity>0</DocSecurity>
  <PresentationFormat>Panorámica</PresentationFormat>
  <Paragraphs>363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Circular Pro Book</vt:lpstr>
      <vt:lpstr>CircularXX TT</vt:lpstr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Catastro</vt:lpstr>
      <vt:lpstr>Academia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Lorenz Jenni</dc:creator>
  <cp:lastModifiedBy>moises.poyatos@landnetwork.ch</cp:lastModifiedBy>
  <cp:revision>270</cp:revision>
  <dcterms:created xsi:type="dcterms:W3CDTF">2022-11-29T16:42:02Z</dcterms:created>
  <dcterms:modified xsi:type="dcterms:W3CDTF">2024-07-22T11:16:40Z</dcterms:modified>
  <dc:identifier/>
  <dc:language/>
  <cp:version/>
</cp:coreProperties>
</file>