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603" r:id="rId3"/>
    <p:sldId id="692" r:id="rId4"/>
    <p:sldId id="708" r:id="rId5"/>
    <p:sldId id="696" r:id="rId6"/>
    <p:sldId id="695" r:id="rId7"/>
    <p:sldId id="704" r:id="rId8"/>
    <p:sldId id="700" r:id="rId9"/>
    <p:sldId id="697" r:id="rId10"/>
    <p:sldId id="701" r:id="rId11"/>
    <p:sldId id="702" r:id="rId12"/>
    <p:sldId id="707" r:id="rId13"/>
    <p:sldId id="705" r:id="rId14"/>
    <p:sldId id="706" r:id="rId15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1DD319-ADCE-81C1-0C2D-3459EBAEB2DA}" name="moises.poyatos@landnetwork.ch" initials="m" userId="S::moises.poyatos@landnetwork.ch::b19d1b1b-6fc4-45ca-bd63-90da899a0a6b" providerId="AD"/>
  <p188:author id="{3A175374-CF3C-5383-1B7D-7D08BB468AE5}" name="Lorenz Jenni" initials="LJ" userId="S::lorenz.jenni@landnetwork.ch::49e37a1c-7549-4756-885b-a2312917c9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0EB"/>
    <a:srgbClr val="E7F0FF"/>
    <a:srgbClr val="C5D4EA"/>
    <a:srgbClr val="B0CAFE"/>
    <a:srgbClr val="7093D2"/>
    <a:srgbClr val="80E4FD"/>
    <a:srgbClr val="BFFDBD"/>
    <a:srgbClr val="AEFFFF"/>
    <a:srgbClr val="2ABAEF"/>
    <a:srgbClr val="9EE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FD6DF4-CD59-3BD8-7AA2-553E24972027}">
  <a:tblStyle styleId="{A2FD6DF4-CD59-3BD8-7AA2-553E24972027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88497" autoAdjust="0"/>
  </p:normalViewPr>
  <p:slideViewPr>
    <p:cSldViewPr>
      <p:cViewPr varScale="1">
        <p:scale>
          <a:sx n="69" d="100"/>
          <a:sy n="69" d="100"/>
        </p:scale>
        <p:origin x="7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BC229-16A4-4826-9ABD-A870BDB69EDD}" type="datetimeFigureOut">
              <a:rPr lang="de-CH" smtClean="0"/>
              <a:t>12.02.2025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1DEE-98C2-43AC-B4B1-A21BA5A7BEF1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13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ontent"/>
          <p:cNvSpPr txBox="1"/>
          <p:nvPr userDrawn="1"/>
        </p:nvSpPr>
        <p:spPr bwMode="auto">
          <a:xfrm>
            <a:off x="445092" y="8192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8" name="Content"/>
          <p:cNvSpPr txBox="1"/>
          <p:nvPr userDrawn="1"/>
        </p:nvSpPr>
        <p:spPr bwMode="auto">
          <a:xfrm>
            <a:off x="597492" y="9716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de-CH"/>
              <a:t>‹Nº›</a:t>
            </a:fld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000" y="280800"/>
            <a:ext cx="10985500" cy="716582"/>
          </a:xfrm>
        </p:spPr>
        <p:txBody>
          <a:bodyPr anchor="ctr" anchorCtr="0"/>
          <a:lstStyle>
            <a:lvl1pPr>
              <a:defRPr>
                <a:solidFill>
                  <a:srgbClr val="1A384E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CH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/>
          </p:nvPr>
        </p:nvSpPr>
        <p:spPr bwMode="auto"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 bwMode="auto"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Text für Folienpunkt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7" name="Rechteck"/>
          <p:cNvSpPr/>
          <p:nvPr userDrawn="1"/>
        </p:nvSpPr>
        <p:spPr bwMode="auto">
          <a:xfrm>
            <a:off x="0" y="6367893"/>
            <a:ext cx="12193753" cy="490107"/>
          </a:xfrm>
          <a:prstGeom prst="rect">
            <a:avLst/>
          </a:prstGeom>
          <a:solidFill>
            <a:srgbClr val="F0F0F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 sz="1600"/>
          </a:p>
        </p:txBody>
      </p:sp>
      <p:sp>
        <p:nvSpPr>
          <p:cNvPr id="9" name="| Author | Actual section of the presentation"/>
          <p:cNvSpPr txBox="1"/>
          <p:nvPr userDrawn="1"/>
        </p:nvSpPr>
        <p:spPr bwMode="auto">
          <a:xfrm>
            <a:off x="519763" y="6466549"/>
            <a:ext cx="5452411" cy="2513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l">
              <a:defRPr/>
            </a:pPr>
            <a:r>
              <a:rPr sz="1300" dirty="0"/>
              <a:t>| </a:t>
            </a:r>
            <a:r>
              <a:rPr lang="de-CH" sz="1300" dirty="0"/>
              <a:t>SECO Consulting Services </a:t>
            </a:r>
            <a:r>
              <a:rPr lang="de-CH" sz="1300" dirty="0" err="1"/>
              <a:t>for</a:t>
            </a:r>
            <a:r>
              <a:rPr lang="de-CH" sz="1300" dirty="0"/>
              <a:t> Cadastre </a:t>
            </a:r>
            <a:r>
              <a:rPr sz="1300" dirty="0"/>
              <a:t>| </a:t>
            </a:r>
            <a:r>
              <a:rPr lang="de-DE" sz="1300" dirty="0"/>
              <a:t>M1.4 – R1</a:t>
            </a:r>
            <a:endParaRPr sz="1300" dirty="0"/>
          </a:p>
        </p:txBody>
      </p:sp>
      <p:sp>
        <p:nvSpPr>
          <p:cNvPr id="10" name="Foliennummer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89931" y="6440900"/>
            <a:ext cx="513319" cy="302647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fld id="{2AF5163B-E8FD-4607-9224-21842DA39860}" type="slidenum">
              <a:rPr lang="de-CH"/>
              <a:t>‹Nº›</a:t>
            </a:fld>
            <a:endParaRPr lang="de-CH"/>
          </a:p>
        </p:txBody>
      </p:sp>
      <p:sp>
        <p:nvSpPr>
          <p:cNvPr id="4" name="| Author | Actual section of the presentation">
            <a:extLst>
              <a:ext uri="{FF2B5EF4-FFF2-40B4-BE49-F238E27FC236}">
                <a16:creationId xmlns:a16="http://schemas.microsoft.com/office/drawing/2014/main" id="{AF0611AF-3996-4E7E-D2E4-E059589FD443}"/>
              </a:ext>
            </a:extLst>
          </p:cNvPr>
          <p:cNvSpPr txBox="1"/>
          <p:nvPr userDrawn="1"/>
        </p:nvSpPr>
        <p:spPr bwMode="auto">
          <a:xfrm>
            <a:off x="6600056" y="6466549"/>
            <a:ext cx="5452411" cy="2513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r">
              <a:defRPr/>
            </a:pPr>
            <a:r>
              <a:rPr lang="de-CH" sz="1300" dirty="0" err="1"/>
              <a:t>Consortium</a:t>
            </a:r>
            <a:r>
              <a:rPr lang="de-CH" sz="1300" dirty="0"/>
              <a:t> Swiss Land Management Network</a:t>
            </a:r>
            <a:endParaRPr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marL="0" marR="0" indent="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85">
          <a:solidFill>
            <a:srgbClr val="002060"/>
          </a:solidFill>
          <a:latin typeface="CircularXX TT"/>
          <a:ea typeface="+mn-ea"/>
          <a:cs typeface="CircularXX TT"/>
        </a:defRPr>
      </a:lvl1pPr>
      <a:lvl2pPr marL="0" marR="0" indent="228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457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685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9144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11430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1371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600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828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304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1pPr>
      <a:lvl2pPr marL="609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2pPr>
      <a:lvl3pPr marL="914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3pPr>
      <a:lvl4pPr marL="1219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4pPr>
      <a:lvl5pPr marL="15240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5pPr>
      <a:lvl6pPr marL="1828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2133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2438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2743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228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457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685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9144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11430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1371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600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828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Stadt, Tag enthält.&#10;&#10;Automatisch generierte Beschreibu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E83B2">
                <a:tint val="45000"/>
                <a:satMod val="400000"/>
              </a:srgbClr>
            </a:duotone>
          </a:blip>
          <a:srcRect t="21729" r="717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0" y="0"/>
            <a:ext cx="12192000" cy="125614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FFFF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7" name="Lorenz Jenni, Ohio, 24.12.2020"/>
          <p:cNvSpPr txBox="1"/>
          <p:nvPr/>
        </p:nvSpPr>
        <p:spPr bwMode="auto">
          <a:xfrm>
            <a:off x="717980" y="2587066"/>
            <a:ext cx="10429323" cy="3098284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61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4000" b="1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 Pro Book"/>
            </a:endParaRPr>
          </a:p>
          <a:p>
            <a:pPr defTabSz="1219169">
              <a:defRPr/>
            </a:pPr>
            <a:endParaRPr lang="es-ES" sz="54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  <a:p>
            <a:pPr defTabSz="1219169">
              <a:defRPr/>
            </a:pPr>
            <a:r>
              <a:rPr lang="es-ES" sz="36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Comparación </a:t>
            </a:r>
            <a:r>
              <a:rPr lang="es-ES" sz="3600" b="0" i="0" u="none" strike="noStrike" cap="none" spc="0" dirty="0" smtClean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(Modelo Catastro</a:t>
            </a:r>
            <a:r>
              <a:rPr lang="es-ES" sz="3600" b="0" dirty="0" smtClean="0">
                <a:latin typeface="CircularXX TT"/>
                <a:cs typeface="CircularXX TT"/>
              </a:rPr>
              <a:t>) </a:t>
            </a:r>
            <a:r>
              <a:rPr lang="es-ES" sz="36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España y Perú</a:t>
            </a:r>
          </a:p>
          <a:p>
            <a:pPr defTabSz="1219169">
              <a:defRPr/>
            </a:pPr>
            <a:r>
              <a:rPr lang="es-ES" sz="3600" b="0" dirty="0">
                <a:latin typeface="CircularXX TT"/>
                <a:cs typeface="CircularXX TT"/>
              </a:rPr>
              <a:t>Medida Complementaria 1.4.</a:t>
            </a:r>
            <a:endParaRPr lang="es-ES" sz="32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32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</p:txBody>
      </p:sp>
      <p:sp>
        <p:nvSpPr>
          <p:cNvPr id="148" name="Länzscape of northern countries"/>
          <p:cNvSpPr txBox="1"/>
          <p:nvPr/>
        </p:nvSpPr>
        <p:spPr bwMode="auto">
          <a:xfrm>
            <a:off x="710338" y="2154772"/>
            <a:ext cx="11074293" cy="128240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lvl1pPr algn="l">
              <a:defRPr sz="105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«Consulting Services </a:t>
            </a:r>
            <a:r>
              <a:rPr kumimoji="0" lang="de-CH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for</a:t>
            </a: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Swiss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Accompanying Measures (SAM) in SECO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Cadastre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</a:t>
            </a: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Projects»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" y="219551"/>
            <a:ext cx="3548191" cy="7288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53489" y="259870"/>
            <a:ext cx="730244" cy="849121"/>
          </a:xfrm>
          <a:prstGeom prst="rect">
            <a:avLst/>
          </a:prstGeom>
        </p:spPr>
      </p:pic>
      <p:pic>
        <p:nvPicPr>
          <p:cNvPr id="16" name="Imagen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61189" y="423527"/>
            <a:ext cx="3109626" cy="390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662040" y="191501"/>
            <a:ext cx="1817988" cy="91748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710339" y="6325687"/>
            <a:ext cx="548023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ircularXX TT"/>
              </a:rPr>
              <a:t>SLM Swiss Land Management Foundation</a:t>
            </a:r>
            <a:endParaRPr lang="en-GB" sz="18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73988" y="6233652"/>
            <a:ext cx="557857" cy="557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10</a:t>
            </a:fld>
            <a:endParaRPr lang="de-CH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41594" y="351644"/>
            <a:ext cx="3413728" cy="716582"/>
          </a:xfrm>
        </p:spPr>
        <p:txBody>
          <a:bodyPr>
            <a:normAutofit/>
          </a:bodyPr>
          <a:lstStyle/>
          <a:p>
            <a:r>
              <a:rPr lang="es-PE" dirty="0"/>
              <a:t>Academia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23235" y="1003513"/>
            <a:ext cx="3407877" cy="267765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No hay formación </a:t>
            </a:r>
            <a:r>
              <a:rPr lang="es-ES" sz="1400" dirty="0"/>
              <a:t>única sobre el catastro, existen cursos de catastro dentro de la malla curricular de las carreras de </a:t>
            </a:r>
            <a:r>
              <a:rPr lang="es-ES" sz="1400" dirty="0" smtClean="0"/>
              <a:t>Ing. Geográfica </a:t>
            </a:r>
            <a:r>
              <a:rPr lang="es-ES" sz="1400" dirty="0"/>
              <a:t>y Agrimensura, se ofertan formaciones complementarias sobre gestión catastral y </a:t>
            </a:r>
            <a:r>
              <a:rPr lang="es-ES" sz="1400" dirty="0" smtClean="0"/>
              <a:t>en su mayoría se opta por cursos internacionales.</a:t>
            </a:r>
            <a:endParaRPr lang="es-ES" sz="1400" dirty="0"/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4511824" y="331299"/>
            <a:ext cx="3413728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 anchorCtr="0">
            <a:normAutofit/>
          </a:bodyPr>
          <a:lstStyle>
            <a:lvl1pPr marL="0" marR="0" indent="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85">
                <a:solidFill>
                  <a:srgbClr val="1A384E"/>
                </a:solidFill>
                <a:latin typeface="CircularXX TT"/>
                <a:ea typeface="+mn-ea"/>
                <a:cs typeface="CircularXX TT"/>
              </a:defRPr>
            </a:lvl1pPr>
            <a:lvl2pPr marL="0" marR="0" indent="228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457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685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9144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11430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1371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600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828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Técnicos 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8516853" y="351644"/>
            <a:ext cx="3413728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 anchorCtr="0">
            <a:normAutofit/>
          </a:bodyPr>
          <a:lstStyle>
            <a:lvl1pPr marL="0" marR="0" indent="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85">
                <a:solidFill>
                  <a:srgbClr val="1A384E"/>
                </a:solidFill>
                <a:latin typeface="CircularXX TT"/>
                <a:ea typeface="+mn-ea"/>
                <a:cs typeface="CircularXX TT"/>
              </a:defRPr>
            </a:lvl1pPr>
            <a:lvl2pPr marL="0" marR="0" indent="228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457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685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9144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11430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1371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600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828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Ciudadanos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3359696" y="980728"/>
            <a:ext cx="4752528" cy="29608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No cuenta con una certificación de personas basado en un ISO.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Se cuenta con un registro de verificadores catastral inscritos en la SUNARP dentro del marco de la ley del SNCP, a la fecha, hay alrededor de 800 verificadores a nivel nacional Su función esta </a:t>
            </a:r>
            <a:r>
              <a:rPr lang="es-ES" sz="1400" dirty="0" smtClean="0"/>
              <a:t>limitado </a:t>
            </a:r>
            <a:r>
              <a:rPr lang="es-ES" sz="1400" dirty="0"/>
              <a:t>a participar suscribiendo documentos técnicos para el Registro de </a:t>
            </a:r>
            <a:r>
              <a:rPr lang="es-ES" sz="1400" dirty="0" smtClean="0"/>
              <a:t>Predios, se debe fortalecer su intervención los municipios.</a:t>
            </a:r>
            <a:endParaRPr lang="es-ES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8112224" y="980728"/>
            <a:ext cx="3976601" cy="17081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Existe la percepción de relacionar el catastro con el cobro de impuesto.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Escasa cultura en tributación y catastro.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Rechazo a la gestión municipal por el mal servicio de los municipios.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285018" y="4599419"/>
            <a:ext cx="3407877" cy="17081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España: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Tampoco hay formación única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Titulación específica.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Cursos – jornadas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Convenios DGC – Universidad.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3655322" y="4472395"/>
            <a:ext cx="3407877" cy="17081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España: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Técnico competente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Convenios colectivos profesionales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Certificación de personas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Geómetra Europeo.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8396585" y="4472395"/>
            <a:ext cx="3407877" cy="17081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España: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Autenticación SEC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Consulta PIC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Asistencia comunicación DGC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Percepción.</a:t>
            </a:r>
            <a:endParaRPr lang="es-ES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11</a:t>
            </a:fld>
            <a:endParaRPr lang="de-CH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344" y="167891"/>
            <a:ext cx="10985500" cy="716582"/>
          </a:xfrm>
        </p:spPr>
        <p:txBody>
          <a:bodyPr/>
          <a:lstStyle/>
          <a:p>
            <a:r>
              <a:rPr lang="es-PE" dirty="0"/>
              <a:t>Valoración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96577"/>
              </p:ext>
            </p:extLst>
          </p:nvPr>
        </p:nvGraphicFramePr>
        <p:xfrm>
          <a:off x="341789" y="885082"/>
          <a:ext cx="11550686" cy="5242560"/>
        </p:xfrm>
        <a:graphic>
          <a:graphicData uri="http://schemas.openxmlformats.org/drawingml/2006/table">
            <a:tbl>
              <a:tblPr firstRow="1" bandRow="1">
                <a:tableStyleId>{A2FD6DF4-CD59-3BD8-7AA2-553E24972027}</a:tableStyleId>
              </a:tblPr>
              <a:tblGrid>
                <a:gridCol w="3377947">
                  <a:extLst>
                    <a:ext uri="{9D8B030D-6E8A-4147-A177-3AD203B41FA5}">
                      <a16:colId xmlns:a16="http://schemas.microsoft.com/office/drawing/2014/main" val="1993057264"/>
                    </a:ext>
                  </a:extLst>
                </a:gridCol>
                <a:gridCol w="3511231">
                  <a:extLst>
                    <a:ext uri="{9D8B030D-6E8A-4147-A177-3AD203B41FA5}">
                      <a16:colId xmlns:a16="http://schemas.microsoft.com/office/drawing/2014/main" val="3232372089"/>
                    </a:ext>
                  </a:extLst>
                </a:gridCol>
                <a:gridCol w="4661508">
                  <a:extLst>
                    <a:ext uri="{9D8B030D-6E8A-4147-A177-3AD203B41FA5}">
                      <a16:colId xmlns:a16="http://schemas.microsoft.com/office/drawing/2014/main" val="2827941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Insumos para el cálculo del </a:t>
                      </a:r>
                      <a:r>
                        <a:rPr lang="es-PE" sz="1600" b="0" i="0" u="none" strike="noStrike" cap="none" spc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Autoavalúo</a:t>
                      </a:r>
                      <a:endParaRPr lang="es-PE" sz="1600" b="0" i="0" u="none" strike="noStrike" cap="none" spc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Situación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0" i="0" u="none" strike="noStrike" cap="none" spc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Recomendación</a:t>
                      </a:r>
                      <a:endParaRPr lang="es-PE" sz="1600" b="0" i="0" u="none" strike="noStrike" cap="none" spc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4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s-ES" sz="1600" b="1" dirty="0">
                          <a:solidFill>
                            <a:srgbClr val="002060"/>
                          </a:solidFill>
                        </a:rPr>
                        <a:t>. Valor de suelo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</a:rPr>
                        <a:t>, aprobado por el MEF</a:t>
                      </a:r>
                    </a:p>
                    <a:p>
                      <a:pPr algn="l"/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Se aprueba cada año, solo 600 Municipios tienen planos arancelarios y de estos en su mayoría se aprueban sus valores con información desactualizada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0" i="0" u="none" strike="noStrike" cap="none" spc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Se recomienda implementar un modelo de</a:t>
                      </a:r>
                      <a:r>
                        <a:rPr lang="es-PE" sz="1600" b="0" i="0" u="none" strike="noStrike" cap="none" spc="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interoperabilidad con todas las entidades, que permita actualizar los valores de suelo.</a:t>
                      </a:r>
                    </a:p>
                    <a:p>
                      <a:r>
                        <a:rPr lang="es-PE" sz="1600" b="0" i="0" u="none" strike="noStrike" cap="none" spc="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Implementar un programa de producción cartográfica.</a:t>
                      </a:r>
                      <a:endParaRPr lang="es-PE" sz="1600" b="0" i="0" u="none" strike="noStrike" cap="none" spc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46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s-ES" sz="1600" b="0" i="0" u="none" strike="noStrike" cap="none" spc="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Valores unitarios edificatorios y obras complementarias</a:t>
                      </a:r>
                      <a:r>
                        <a:rPr lang="es-ES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aprobado por el MVCS</a:t>
                      </a:r>
                    </a:p>
                    <a:p>
                      <a:pPr algn="l"/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Son actualizados cada 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600" b="0" i="0" u="none" strike="noStrike" cap="none" spc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2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s-ES" sz="1600" b="1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Depreciaciones</a:t>
                      </a:r>
                      <a:r>
                        <a:rPr lang="es-ES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por material estructural y estado de conservación, 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Establecido por el </a:t>
                      </a:r>
                      <a:r>
                        <a:rPr lang="es-ES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reglamento nacional de tasaciones</a:t>
                      </a:r>
                    </a:p>
                    <a:p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82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s-ES" sz="1600" b="1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Información </a:t>
                      </a:r>
                      <a:r>
                        <a:rPr lang="es-ES" sz="1600" b="1" i="0" u="none" strike="noStrike" cap="none" spc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predial </a:t>
                      </a:r>
                      <a:r>
                        <a:rPr lang="es-ES" sz="1600" b="0" i="0" u="none" strike="noStrike" cap="none" spc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(terreno</a:t>
                      </a:r>
                      <a:r>
                        <a:rPr lang="es-ES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edificación, antigüedad, material</a:t>
                      </a:r>
                      <a:r>
                        <a:rPr lang="es-ES" sz="1600" b="0" i="0" u="none" strike="noStrike" cap="none" spc="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estructural, </a:t>
                      </a:r>
                      <a:r>
                        <a:rPr lang="es-ES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estado de conservación y uso), proporcionado por el contribuyente</a:t>
                      </a:r>
                    </a:p>
                    <a:p>
                      <a:pPr algn="l"/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0" i="0" u="none" strike="noStrike" cap="none" spc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Información en la mayoría</a:t>
                      </a:r>
                      <a:r>
                        <a:rPr lang="es-PE" sz="1600" b="0" i="0" u="none" strike="noStrike" cap="none" spc="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de los casos desactualizada, a pesar de que es obligatoria los contribuyentes no declaran sus modificaciones, por desconocimiento y otros por no pagar más impuestos</a:t>
                      </a:r>
                      <a:endParaRPr lang="es-PE" sz="1600" b="0" i="0" u="none" strike="noStrike" cap="none" spc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0" i="0" u="none" strike="noStrike" cap="none" spc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Desarrollar el catastro de manera progresiva</a:t>
                      </a:r>
                      <a:r>
                        <a:rPr lang="es-PE" sz="1600" b="0" i="0" u="none" strike="noStrike" cap="none" spc="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</a:p>
                    <a:p>
                      <a:r>
                        <a:rPr lang="es-PE" sz="1600" b="0" i="0" u="none" strike="noStrike" cap="none" spc="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Establecer el modelo de interoperabilidad para suministrar información catastral el cual permita verificar la información proporcionada por el  contribuyente.</a:t>
                      </a:r>
                      <a:endParaRPr lang="es-PE" sz="1600" b="0" i="0" u="none" strike="noStrike" cap="none" spc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0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12</a:t>
            </a:fld>
            <a:endParaRPr lang="de-CH"/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23D5FAC2-6E5D-A811-E7DF-1F6DC3A7F1F6}"/>
              </a:ext>
            </a:extLst>
          </p:cNvPr>
          <p:cNvSpPr txBox="1"/>
          <p:nvPr/>
        </p:nvSpPr>
        <p:spPr bwMode="auto">
          <a:xfrm>
            <a:off x="417600" y="187200"/>
            <a:ext cx="1158305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Análisis comparado España – Perú: Municipios</a:t>
            </a:r>
            <a:endParaRPr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C3884E-D619-70D6-08FA-FEBBB4326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3740"/>
              </p:ext>
            </p:extLst>
          </p:nvPr>
        </p:nvGraphicFramePr>
        <p:xfrm>
          <a:off x="51939" y="1392399"/>
          <a:ext cx="12088122" cy="4411712"/>
        </p:xfrm>
        <a:graphic>
          <a:graphicData uri="http://schemas.openxmlformats.org/drawingml/2006/table">
            <a:tbl>
              <a:tblPr firstRow="1" firstCol="1" bandRow="1">
                <a:tableStyleId>{A2FD6DF4-CD59-3BD8-7AA2-553E24972027}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1000607676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80092987"/>
                    </a:ext>
                  </a:extLst>
                </a:gridCol>
                <a:gridCol w="4383266">
                  <a:extLst>
                    <a:ext uri="{9D8B030D-6E8A-4147-A177-3AD203B41FA5}">
                      <a16:colId xmlns:a16="http://schemas.microsoft.com/office/drawing/2014/main" val="3305362833"/>
                    </a:ext>
                  </a:extLst>
                </a:gridCol>
              </a:tblGrid>
              <a:tr h="15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</a:rPr>
                        <a:t>Modelo Español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</a:rPr>
                        <a:t>Modelo Peruano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</a:rPr>
                        <a:t>Consideraciones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extLst>
                  <a:ext uri="{0D108BD9-81ED-4DB2-BD59-A6C34878D82A}">
                    <a16:rowId xmlns:a16="http://schemas.microsoft.com/office/drawing/2014/main" val="92521061"/>
                  </a:ext>
                </a:extLst>
              </a:tr>
              <a:tr h="7174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</a:rPr>
                        <a:t>Cobro del Impuesto de Bienes Inmuebles (IBI) que recae en los municipios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</a:rPr>
                        <a:t>El cobro de impuesto predial, recae en los municipios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</a:rPr>
                        <a:t>Las Municipalidades con potencial recaudatorio han mejorado sus procesos de </a:t>
                      </a:r>
                      <a:r>
                        <a:rPr lang="es-ES" sz="1300" dirty="0" smtClean="0">
                          <a:effectLst/>
                        </a:rPr>
                        <a:t>recaudación a través del catastro, pero son pocas, mantienen</a:t>
                      </a:r>
                      <a:r>
                        <a:rPr lang="es-ES" sz="1300" baseline="0" dirty="0" smtClean="0">
                          <a:effectLst/>
                        </a:rPr>
                        <a:t> su catastro.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extLst>
                  <a:ext uri="{0D108BD9-81ED-4DB2-BD59-A6C34878D82A}">
                    <a16:rowId xmlns:a16="http://schemas.microsoft.com/office/drawing/2014/main" val="2903765524"/>
                  </a:ext>
                </a:extLst>
              </a:tr>
              <a:tr h="1587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</a:rPr>
                        <a:t>Existencia de municipios con pocos recursos económicos, falta de técnicos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</a:rPr>
                        <a:t>Hay muchos municipios con pocos recursos y también carencia de técnicos capacitados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</a:rPr>
                        <a:t>También hay municipios con abundantes recursos por el CANON Minero o Energético.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</a:rPr>
                        <a:t>La mayoría de las municipalidades con pocos recursos y también con abundantes recursos provenientes de CANON, ubicadas en zonas alejadas, </a:t>
                      </a:r>
                      <a:r>
                        <a:rPr lang="es-ES" sz="1300" b="1" dirty="0">
                          <a:effectLst/>
                        </a:rPr>
                        <a:t>no generan cultura tributaria por considerar políticamente negativo</a:t>
                      </a:r>
                      <a:r>
                        <a:rPr lang="es-ES" sz="1300" dirty="0">
                          <a:effectLst/>
                        </a:rPr>
                        <a:t>, se mantienen con las transferencias de los fondos del gobierno central, descuidan el catastro y la recaudación, </a:t>
                      </a:r>
                      <a:r>
                        <a:rPr lang="es-ES" sz="1300" dirty="0" smtClean="0">
                          <a:effectLst/>
                        </a:rPr>
                        <a:t>no </a:t>
                      </a:r>
                      <a:r>
                        <a:rPr lang="es-ES" sz="1300" dirty="0">
                          <a:effectLst/>
                        </a:rPr>
                        <a:t>se preocupan en contratar técnicos capacitados para la función catastral.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extLst>
                  <a:ext uri="{0D108BD9-81ED-4DB2-BD59-A6C34878D82A}">
                    <a16:rowId xmlns:a16="http://schemas.microsoft.com/office/drawing/2014/main" val="4181182269"/>
                  </a:ext>
                </a:extLst>
              </a:tr>
              <a:tr h="16691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</a:rPr>
                        <a:t>Existencia de convenios de colaboración con la DGC para la tramitación de expedientes de alteraciones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</a:rPr>
                        <a:t>Existen convenios para generar y actualizar el catastro como es el caso del proyecto “Creación del servicio de catastro urbano en distritos priorizados de las provincias de Chiclayo y Lambayeque del Departamento de Lambayeque, la Provincia de Lima del Departamento de Lima y la Provincia de Piura del Departamento de Piura”,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</a:rPr>
                        <a:t>No se ha evidenciado convenios para tramitar expedientes de alteraciones (mantenimiento catastral)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dirty="0">
                          <a:effectLst/>
                        </a:rPr>
                        <a:t>No existe la oferta de convenios para desarrollar actividades de mantenimiento catastral, se debe preparar un modelo de este servicio de parte de la entidad central (COFOPRI) acompañado de colaboradores externos. 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14" marR="35914" marT="0" marB="0"/>
                </a:tc>
                <a:extLst>
                  <a:ext uri="{0D108BD9-81ED-4DB2-BD59-A6C34878D82A}">
                    <a16:rowId xmlns:a16="http://schemas.microsoft.com/office/drawing/2014/main" val="3569055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8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"/>
          <p:cNvSpPr txBox="1"/>
          <p:nvPr/>
        </p:nvSpPr>
        <p:spPr bwMode="auto">
          <a:xfrm>
            <a:off x="89931" y="-106528"/>
            <a:ext cx="12102069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Conclusiones y recomendaciones</a:t>
            </a:r>
            <a:endParaRPr dirty="0"/>
          </a:p>
        </p:txBody>
      </p:sp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13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81610" y="560321"/>
            <a:ext cx="11910724" cy="65556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Evaluar </a:t>
            </a:r>
            <a:r>
              <a:rPr lang="es-ES" sz="1600" dirty="0"/>
              <a:t>y desarrollar un marco legal para la consolidación de una sola institución catastral </a:t>
            </a:r>
            <a:r>
              <a:rPr lang="es-ES" sz="1600" dirty="0" smtClean="0"/>
              <a:t>nacional, similar al modelo Español.</a:t>
            </a:r>
            <a:endParaRPr lang="es-ES" sz="16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Preparar un plan estratégico para la llegada a esa instancia única de manera progresiva, respetando y fortaleciendo las instancias </a:t>
            </a:r>
            <a:r>
              <a:rPr lang="es-ES" sz="1600" dirty="0" smtClean="0"/>
              <a:t>actuales,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Para el MEF, desarrollar e implementar el modelo de interoperabilidad de información de trascendencia fiscal para emitir valores de suelo ajustados a la realidad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En COFOPRI implementar el modelo de interoperabilidad para efectivizar el desarrollo del CUN, Base gráfica de formalización e información de BDC del SNCP, y a la vez para </a:t>
            </a:r>
            <a:r>
              <a:rPr lang="es-ES" sz="1600" dirty="0" smtClean="0"/>
              <a:t>que esta inter opere </a:t>
            </a:r>
            <a:r>
              <a:rPr lang="es-ES" sz="1600" dirty="0" smtClean="0"/>
              <a:t>con el catastro Fiscal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Fomentar </a:t>
            </a:r>
            <a:r>
              <a:rPr lang="es-ES" sz="1600" dirty="0"/>
              <a:t>la elaboración y actualización de la cartografía de todas las ciudades del Perú, mediante la participación del sector privado, evitando </a:t>
            </a: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duplicidades y procurando la reutilización de la información en el sector </a:t>
            </a:r>
            <a:r>
              <a:rPr lang="es-ES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público, de manera similar que el modelo Español.</a:t>
            </a:r>
            <a:endParaRPr lang="es-ES" sz="16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normativa y estándares adecuados al uso y simplificada, con sus respectivos instructivos que permita una aplicación inequívoca por parte de los municipios.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Fomentar el asociacionismo entre los colegios profesionales, universidades y las municipalidades o instancias nacionales para fortalecer al capital humano dentro de la administración pública y sector privado.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6600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"/>
          <p:cNvSpPr txBox="1"/>
          <p:nvPr/>
        </p:nvSpPr>
        <p:spPr bwMode="auto">
          <a:xfrm>
            <a:off x="89931" y="280021"/>
            <a:ext cx="12102069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Conclusiones y próximos pasos</a:t>
            </a:r>
            <a:endParaRPr dirty="0"/>
          </a:p>
        </p:txBody>
      </p:sp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14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418808" y="860586"/>
            <a:ext cx="10717752" cy="3416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Abandonar progresivamente métodos de auto-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avaluo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lado del ciudadano que ayudan al fraude fiscal y desarrollar mecanismos cuantitativos, cuantificables y </a:t>
            </a:r>
            <a:r>
              <a:rPr lang="es-ES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objetivos, migrar a una valoración catastral.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Hacer campañas de sensibilización hacia la ciudadanía sobre la función catastral y fomentar la cultura tributaria, recogiendo las experiencias de éxito que algunas municipalidades </a:t>
            </a:r>
            <a:r>
              <a:rPr lang="es-ES" dirty="0" smtClean="0"/>
              <a:t>locales.</a:t>
            </a:r>
            <a:endParaRPr lang="es-E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Establecer un modelo de interoperabilidad para el </a:t>
            </a:r>
            <a:r>
              <a:rPr lang="es-ES" dirty="0" smtClean="0"/>
              <a:t>registro, catastro e información temática (regulaciones e interferencias) que </a:t>
            </a:r>
            <a:r>
              <a:rPr lang="es-ES" dirty="0"/>
              <a:t>permita cumplir con el objeto de la Ley 28294</a:t>
            </a:r>
            <a:r>
              <a:rPr lang="es-ES" dirty="0" smtClean="0"/>
              <a:t>, implementar el catastro multipropósito y la vinculación del </a:t>
            </a:r>
            <a:r>
              <a:rPr lang="es-ES" dirty="0"/>
              <a:t>catastro con el registro.</a:t>
            </a:r>
          </a:p>
        </p:txBody>
      </p:sp>
    </p:spTree>
    <p:extLst>
      <p:ext uri="{BB962C8B-B14F-4D97-AF65-F5344CB8AC3E}">
        <p14:creationId xmlns:p14="http://schemas.microsoft.com/office/powerpoint/2010/main" val="4393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"/>
          <p:cNvSpPr txBox="1"/>
          <p:nvPr/>
        </p:nvSpPr>
        <p:spPr bwMode="auto">
          <a:xfrm>
            <a:off x="418808" y="280022"/>
            <a:ext cx="11447451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de-CH" sz="4000" dirty="0">
                <a:solidFill>
                  <a:srgbClr val="1A384E"/>
                </a:solidFill>
                <a:latin typeface="CircularXX TT"/>
                <a:cs typeface="CircularXX TT"/>
              </a:rPr>
              <a:t>Objetivos presentación</a:t>
            </a:r>
            <a:endParaRPr dirty="0"/>
          </a:p>
        </p:txBody>
      </p:sp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2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418808" y="1412776"/>
            <a:ext cx="11354384" cy="23237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265113" indent="-2651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Metodología desarrollada para la descripción y comparación del Sistema de Administración del Territorio de España y Perú con énfasis en el </a:t>
            </a:r>
            <a:r>
              <a:rPr lang="es-ES" sz="2000" dirty="0" smtClean="0"/>
              <a:t>catastro</a:t>
            </a:r>
            <a:endParaRPr lang="es-ES" sz="2000" dirty="0"/>
          </a:p>
          <a:p>
            <a:pPr marL="265113" indent="-2651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Principales hallazgos y conclusiones por componente analizado</a:t>
            </a:r>
          </a:p>
          <a:p>
            <a:pPr marL="265113" indent="-2651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Análisis comparado del modelo peruano y </a:t>
            </a:r>
            <a:r>
              <a:rPr lang="es-ES" sz="2000" dirty="0" smtClean="0"/>
              <a:t>español</a:t>
            </a:r>
            <a:endParaRPr lang="es-ES" sz="2000" dirty="0"/>
          </a:p>
          <a:p>
            <a:pPr marL="265113" indent="-2651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Conclusiones generales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2687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6 Imagen" descr="Mapa&#10;&#10;Descripción generada automáticamente con confianza m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04664"/>
            <a:ext cx="4757379" cy="3856116"/>
          </a:xfrm>
          <a:prstGeom prst="rect">
            <a:avLst/>
          </a:prstGeom>
          <a:noFill/>
        </p:spPr>
      </p:pic>
      <p:sp>
        <p:nvSpPr>
          <p:cNvPr id="5" name="Content"/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caso español</a:t>
            </a:r>
            <a:endParaRPr dirty="0"/>
          </a:p>
        </p:txBody>
      </p:sp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3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3250" y="1196752"/>
            <a:ext cx="85170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Contexto: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Superficie total: 505.000 km</a:t>
            </a:r>
            <a:r>
              <a:rPr lang="es-ES" baseline="30000" dirty="0">
                <a:solidFill>
                  <a:schemeClr val="dk1"/>
                </a:solidFill>
              </a:rPr>
              <a:t>2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Población: 47’4 millones de habitantes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Miembro de la UE desde 1986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17 comunidades autónomas, 50 provincias y 8.131 municipios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 bwMode="auto">
          <a:xfrm>
            <a:off x="618541" y="2852936"/>
            <a:ext cx="54318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Cartografía: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Sistema de referencia: ETRS89 y REGAN</a:t>
            </a:r>
            <a:endParaRPr lang="es-ES" baseline="30000" dirty="0">
              <a:solidFill>
                <a:schemeClr val="dk1"/>
              </a:solidFill>
            </a:endParaRP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Proyección: UTM</a:t>
            </a:r>
          </a:p>
          <a:p>
            <a:pPr lvl="0" defTabSz="292100">
              <a:defRPr/>
            </a:pPr>
            <a:r>
              <a:rPr lang="es-ES" dirty="0">
                <a:solidFill>
                  <a:schemeClr val="dk1"/>
                </a:solidFill>
              </a:rPr>
              <a:t>Instituto Geográfico Nacional (IGN)</a:t>
            </a:r>
          </a:p>
          <a:p>
            <a:pPr lvl="0" defTabSz="292100">
              <a:defRPr/>
            </a:pPr>
            <a:r>
              <a:rPr lang="es-ES" dirty="0">
                <a:solidFill>
                  <a:schemeClr val="dk1"/>
                </a:solidFill>
              </a:rPr>
              <a:t>Institutos y organismos </a:t>
            </a:r>
            <a:r>
              <a:rPr lang="es-ES" dirty="0" smtClean="0">
                <a:solidFill>
                  <a:schemeClr val="dk1"/>
                </a:solidFill>
              </a:rPr>
              <a:t>autonómicos.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623392" y="4581128"/>
            <a:ext cx="1095006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Sistema de Administración del Territorio: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Catastro (Dirección General del Catastro -DGC y ...)</a:t>
            </a:r>
            <a:endParaRPr lang="es-ES" baseline="30000" dirty="0">
              <a:solidFill>
                <a:schemeClr val="dk1"/>
              </a:solidFill>
            </a:endParaRP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Registro y Notariado (Colegio Oficial de Registradores de la Propiedad y Mercantiles de España, CORPME; y Consejo General del Notariado, CGN)</a:t>
            </a:r>
          </a:p>
        </p:txBody>
      </p:sp>
    </p:spTree>
    <p:extLst>
      <p:ext uri="{BB962C8B-B14F-4D97-AF65-F5344CB8AC3E}">
        <p14:creationId xmlns:p14="http://schemas.microsoft.com/office/powerpoint/2010/main" val="18530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"/>
          <p:cNvSpPr txBox="1"/>
          <p:nvPr/>
        </p:nvSpPr>
        <p:spPr bwMode="auto">
          <a:xfrm>
            <a:off x="417601" y="187200"/>
            <a:ext cx="7190568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caso </a:t>
            </a:r>
            <a:r>
              <a:rPr lang="es-ES" sz="4000" dirty="0" smtClean="0">
                <a:solidFill>
                  <a:srgbClr val="1A384E"/>
                </a:solidFill>
                <a:latin typeface="CircularXX TT"/>
                <a:cs typeface="CircularXX TT"/>
              </a:rPr>
              <a:t>peruano</a:t>
            </a:r>
            <a:endParaRPr dirty="0"/>
          </a:p>
        </p:txBody>
      </p:sp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4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3250" y="1196752"/>
            <a:ext cx="851708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Contexto: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Superficie total: </a:t>
            </a:r>
            <a:r>
              <a:rPr lang="es-PE" dirty="0"/>
              <a:t>1,285,215.60 </a:t>
            </a:r>
            <a:r>
              <a:rPr lang="es-PE" dirty="0" smtClean="0"/>
              <a:t>km²</a:t>
            </a:r>
            <a:endParaRPr lang="es-ES" baseline="30000" dirty="0">
              <a:solidFill>
                <a:schemeClr val="dk1"/>
              </a:solidFill>
            </a:endParaRP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Población: </a:t>
            </a:r>
            <a:r>
              <a:rPr lang="es-PE" dirty="0" smtClean="0"/>
              <a:t>33’7</a:t>
            </a:r>
            <a:r>
              <a:rPr lang="es-ES" dirty="0" smtClean="0">
                <a:solidFill>
                  <a:schemeClr val="dk1"/>
                </a:solidFill>
              </a:rPr>
              <a:t> </a:t>
            </a:r>
            <a:r>
              <a:rPr lang="es-ES" dirty="0">
                <a:solidFill>
                  <a:schemeClr val="dk1"/>
                </a:solidFill>
              </a:rPr>
              <a:t>millones de habitantes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PE" dirty="0"/>
              <a:t>26 regiones 196 provincias 1,874 </a:t>
            </a:r>
            <a:r>
              <a:rPr lang="es-PE" dirty="0" smtClean="0"/>
              <a:t>distritos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 bwMode="auto">
          <a:xfrm>
            <a:off x="488912" y="2519025"/>
            <a:ext cx="5431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Cartografía: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PE" dirty="0"/>
              <a:t>Geocéntrico para las Américas – SIRGAS relacionado al DATUM horizontal </a:t>
            </a:r>
            <a:r>
              <a:rPr lang="es-PE" dirty="0" err="1"/>
              <a:t>World</a:t>
            </a:r>
            <a:r>
              <a:rPr lang="es-PE" dirty="0"/>
              <a:t> </a:t>
            </a:r>
            <a:r>
              <a:rPr lang="es-PE" dirty="0" err="1"/>
              <a:t>Geodetic</a:t>
            </a:r>
            <a:r>
              <a:rPr lang="es-PE" dirty="0"/>
              <a:t> </a:t>
            </a:r>
            <a:r>
              <a:rPr lang="es-PE" dirty="0" err="1"/>
              <a:t>System</a:t>
            </a:r>
            <a:r>
              <a:rPr lang="es-PE" dirty="0"/>
              <a:t> </a:t>
            </a:r>
            <a:r>
              <a:rPr lang="es-PE" dirty="0" smtClean="0"/>
              <a:t>WGS84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dk1"/>
                </a:solidFill>
              </a:rPr>
              <a:t>Proyección</a:t>
            </a:r>
            <a:r>
              <a:rPr lang="es-ES" dirty="0">
                <a:solidFill>
                  <a:schemeClr val="dk1"/>
                </a:solidFill>
              </a:rPr>
              <a:t>: UTM</a:t>
            </a:r>
          </a:p>
          <a:p>
            <a:pPr lvl="0" defTabSz="292100">
              <a:defRPr/>
            </a:pPr>
            <a:r>
              <a:rPr lang="es-ES" dirty="0">
                <a:solidFill>
                  <a:schemeClr val="dk1"/>
                </a:solidFill>
              </a:rPr>
              <a:t>Instituto Geográfico Nacional (IGN)</a:t>
            </a:r>
          </a:p>
          <a:p>
            <a:pPr lvl="0" defTabSz="292100">
              <a:defRPr/>
            </a:pPr>
            <a:r>
              <a:rPr lang="es-ES" dirty="0" smtClean="0">
                <a:solidFill>
                  <a:schemeClr val="dk1"/>
                </a:solidFill>
              </a:rPr>
              <a:t>Municipios y EGC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623392" y="4581128"/>
            <a:ext cx="109500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Sistema de Administración del Territorio: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Catastro </a:t>
            </a:r>
            <a:r>
              <a:rPr lang="es-ES" dirty="0" smtClean="0">
                <a:solidFill>
                  <a:schemeClr val="dk1"/>
                </a:solidFill>
              </a:rPr>
              <a:t>(Varias entidades)</a:t>
            </a:r>
            <a:endParaRPr lang="es-ES" baseline="30000" dirty="0">
              <a:solidFill>
                <a:schemeClr val="dk1"/>
              </a:solidFill>
            </a:endParaRP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Registro </a:t>
            </a:r>
            <a:r>
              <a:rPr lang="es-ES" dirty="0" smtClean="0">
                <a:solidFill>
                  <a:schemeClr val="dk1"/>
                </a:solidFill>
              </a:rPr>
              <a:t>(SUNARP)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dk1"/>
                </a:solidFill>
              </a:rPr>
              <a:t>Notarios (Colegio de Notarios del Perú)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endParaRPr lang="es-ES" dirty="0">
              <a:solidFill>
                <a:schemeClr val="dk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871" y="435686"/>
            <a:ext cx="4137597" cy="57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5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417602" y="1632085"/>
            <a:ext cx="49757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000" b="1" dirty="0">
                <a:solidFill>
                  <a:srgbClr val="1A384E"/>
                </a:solidFill>
                <a:latin typeface="CircularXX TT"/>
                <a:ea typeface="Circular Pro Book"/>
                <a:cs typeface="CircularXX TT"/>
              </a:rPr>
              <a:t>Análisis componentes: </a:t>
            </a:r>
          </a:p>
          <a:p>
            <a:pPr marL="285750" lvl="0" indent="-285750" defTabSz="292100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dk1"/>
                </a:solidFill>
              </a:rPr>
              <a:t>Estudio aspectos (experiencias</a:t>
            </a:r>
            <a:r>
              <a:rPr lang="es-ES" dirty="0" smtClean="0">
                <a:solidFill>
                  <a:schemeClr val="dk1"/>
                </a:solidFill>
              </a:rPr>
              <a:t>)</a:t>
            </a:r>
            <a:endParaRPr lang="es-ES" baseline="30000" dirty="0">
              <a:solidFill>
                <a:schemeClr val="dk1"/>
              </a:solidFill>
            </a:endParaRP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1DB9C99E-3B86-0E16-BB41-9F6579ABA029}"/>
              </a:ext>
            </a:extLst>
          </p:cNvPr>
          <p:cNvSpPr txBox="1"/>
          <p:nvPr/>
        </p:nvSpPr>
        <p:spPr bwMode="auto">
          <a:xfrm>
            <a:off x="417601" y="187200"/>
            <a:ext cx="6470487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caso </a:t>
            </a:r>
            <a:r>
              <a:rPr lang="es-ES" sz="4000" dirty="0" smtClean="0">
                <a:solidFill>
                  <a:srgbClr val="1A384E"/>
                </a:solidFill>
                <a:latin typeface="CircularXX TT"/>
                <a:cs typeface="CircularXX TT"/>
              </a:rPr>
              <a:t>español - peruano</a:t>
            </a:r>
            <a:endParaRPr dirty="0"/>
          </a:p>
        </p:txBody>
      </p:sp>
      <p:sp>
        <p:nvSpPr>
          <p:cNvPr id="5" name="CuadroTexto 4"/>
          <p:cNvSpPr txBox="1"/>
          <p:nvPr/>
        </p:nvSpPr>
        <p:spPr bwMode="auto">
          <a:xfrm>
            <a:off x="613594" y="2509513"/>
            <a:ext cx="8712967" cy="175432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s-PE" dirty="0" smtClean="0"/>
              <a:t>1. Actores</a:t>
            </a:r>
          </a:p>
          <a:p>
            <a:r>
              <a:rPr lang="es-PE" dirty="0" smtClean="0"/>
              <a:t>    Catastro, registro, municipios, técnicos, academia, ciudadanos</a:t>
            </a:r>
          </a:p>
          <a:p>
            <a:r>
              <a:rPr lang="es-PE" dirty="0" smtClean="0"/>
              <a:t>2. Marco Legal</a:t>
            </a:r>
          </a:p>
          <a:p>
            <a:r>
              <a:rPr lang="es-PE" dirty="0" smtClean="0"/>
              <a:t>3. Cartografía</a:t>
            </a:r>
          </a:p>
          <a:p>
            <a:r>
              <a:rPr lang="es-PE" dirty="0" smtClean="0"/>
              <a:t>4. Valoración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12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8" y="692696"/>
            <a:ext cx="11005784" cy="5662752"/>
          </a:xfrm>
          <a:prstGeom prst="rect">
            <a:avLst/>
          </a:prstGeom>
        </p:spPr>
      </p:pic>
      <p:sp>
        <p:nvSpPr>
          <p:cNvPr id="6" name="Inhaltsplatzhalter 2"/>
          <p:cNvSpPr txBox="1"/>
          <p:nvPr/>
        </p:nvSpPr>
        <p:spPr bwMode="auto">
          <a:xfrm>
            <a:off x="418808" y="1286313"/>
            <a:ext cx="11005784" cy="4878991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1A384E"/>
              </a:buClr>
              <a:buSzPct val="100000"/>
              <a:buNone/>
              <a:defRPr/>
            </a:pPr>
            <a:endParaRPr lang="es-ES" sz="1800" dirty="0"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2C9952-5BEA-4624-73EA-916618421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6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9403BF77-CA72-9F3E-9756-0CD06D855AA7}"/>
              </a:ext>
            </a:extLst>
          </p:cNvPr>
          <p:cNvSpPr txBox="1"/>
          <p:nvPr/>
        </p:nvSpPr>
        <p:spPr bwMode="auto">
          <a:xfrm>
            <a:off x="417600" y="187200"/>
            <a:ext cx="9350807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El caso </a:t>
            </a:r>
            <a:r>
              <a:rPr lang="es-ES" sz="4000" dirty="0" smtClean="0">
                <a:solidFill>
                  <a:srgbClr val="1A384E"/>
                </a:solidFill>
                <a:latin typeface="CircularXX TT"/>
                <a:cs typeface="CircularXX TT"/>
              </a:rPr>
              <a:t>español: Catastro y Registro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7</a:t>
            </a:fld>
            <a:endParaRPr lang="de-CH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El Caso Perú : Catastro </a:t>
            </a:r>
            <a:r>
              <a:rPr lang="es-PE" dirty="0"/>
              <a:t>y Registro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11499"/>
              </p:ext>
            </p:extLst>
          </p:nvPr>
        </p:nvGraphicFramePr>
        <p:xfrm>
          <a:off x="209596" y="834633"/>
          <a:ext cx="11724000" cy="5858996"/>
        </p:xfrm>
        <a:graphic>
          <a:graphicData uri="http://schemas.openxmlformats.org/drawingml/2006/table">
            <a:tbl>
              <a:tblPr firstRow="1" firstCol="1" bandRow="1">
                <a:tableStyleId>{A2FD6DF4-CD59-3BD8-7AA2-553E24972027}</a:tableStyleId>
              </a:tblPr>
              <a:tblGrid>
                <a:gridCol w="1764237">
                  <a:extLst>
                    <a:ext uri="{9D8B030D-6E8A-4147-A177-3AD203B41FA5}">
                      <a16:colId xmlns:a16="http://schemas.microsoft.com/office/drawing/2014/main" val="2736157882"/>
                    </a:ext>
                  </a:extLst>
                </a:gridCol>
                <a:gridCol w="6860523">
                  <a:extLst>
                    <a:ext uri="{9D8B030D-6E8A-4147-A177-3AD203B41FA5}">
                      <a16:colId xmlns:a16="http://schemas.microsoft.com/office/drawing/2014/main" val="4093687121"/>
                    </a:ext>
                  </a:extLst>
                </a:gridCol>
                <a:gridCol w="3099240">
                  <a:extLst>
                    <a:ext uri="{9D8B030D-6E8A-4147-A177-3AD203B41FA5}">
                      <a16:colId xmlns:a16="http://schemas.microsoft.com/office/drawing/2014/main" val="2424669707"/>
                    </a:ext>
                  </a:extLst>
                </a:gridCol>
              </a:tblGrid>
              <a:tr h="1535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COMPARATIVA CATASTRO-REGISTRO DE LA PROPIEDAD EN PERÚ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77938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Concepto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Catastro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Registro de la Propiedad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328993282"/>
                  </a:ext>
                </a:extLst>
              </a:tr>
              <a:tr h="796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Organismo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Municipalidades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MVCS y COFOPRI, CUN; COFOPRI, ST del SNCP y Formalización Urbana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MIDAGRI DIGESPACR,  </a:t>
                      </a:r>
                      <a:r>
                        <a:rPr lang="es-PE" sz="1100" dirty="0" err="1">
                          <a:effectLst/>
                        </a:rPr>
                        <a:t>GOREs</a:t>
                      </a:r>
                      <a:r>
                        <a:rPr lang="es-PE" sz="1100" dirty="0">
                          <a:effectLst/>
                        </a:rPr>
                        <a:t>, Catastro y Titulación Rural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SNCP, Catastro integrado y su vinculación con el Registro de predios,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MEF, Catastro Fiscal</a:t>
                      </a:r>
                      <a:endParaRPr lang="es-PE" sz="1200" dirty="0">
                        <a:effectLst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SUNARP</a:t>
                      </a:r>
                      <a:endParaRPr lang="es-PE" sz="1200" dirty="0">
                        <a:effectLst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4021031016"/>
                  </a:ext>
                </a:extLst>
              </a:tr>
              <a:tr h="153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Ministerio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Vivienda, Agricultura, Justicia y Economía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Justicia 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873770469"/>
                  </a:ext>
                </a:extLst>
              </a:tr>
              <a:tr h="614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Fin principal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Catastro Urbano, </a:t>
                      </a:r>
                      <a:r>
                        <a:rPr lang="es-PE" sz="1100" dirty="0" smtClean="0">
                          <a:effectLst/>
                        </a:rPr>
                        <a:t>Planificación, Gestión </a:t>
                      </a:r>
                      <a:r>
                        <a:rPr lang="es-PE" sz="1100" dirty="0">
                          <a:effectLst/>
                        </a:rPr>
                        <a:t>de </a:t>
                      </a:r>
                      <a:r>
                        <a:rPr lang="es-PE" sz="1100" dirty="0" smtClean="0">
                          <a:effectLst/>
                        </a:rPr>
                        <a:t>Riesgos</a:t>
                      </a:r>
                      <a:r>
                        <a:rPr lang="es-PE" sz="1100" baseline="0" dirty="0" smtClean="0">
                          <a:effectLst/>
                        </a:rPr>
                        <a:t> y tributación</a:t>
                      </a:r>
                      <a:endParaRPr lang="es-PE" sz="1200" dirty="0">
                        <a:effectLst/>
                      </a:endParaRPr>
                    </a:p>
                    <a:p>
                      <a:pPr marL="0" marR="0" indent="0" algn="ctr" defTabSz="2921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>
                          <a:effectLst/>
                        </a:rPr>
                        <a:t>Catastro Integrado, Multipropósito, </a:t>
                      </a:r>
                      <a:r>
                        <a:rPr lang="es-PE" sz="1200" dirty="0">
                          <a:effectLst/>
                        </a:rPr>
                        <a:t>vinculación catastro registro</a:t>
                      </a:r>
                      <a:endParaRPr lang="es-PE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Catastro Rural, Regularización de la propiedad y Titulación.</a:t>
                      </a: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Jurídico (seguridad jurídica)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1350919271"/>
                  </a:ext>
                </a:extLst>
              </a:tr>
              <a:tr h="39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Servicios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Cobro Impuesto Predial, vinculación catastro registro, procedimientos catastrales eventualmente en algunas municipalidades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Publicidad Registral e Inscripción de Derechos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1870962574"/>
                  </a:ext>
                </a:extLst>
              </a:tr>
              <a:tr h="1096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Año legislación origen sistema actual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Ley Nº 27972 Ley Orgánica de Municipalidades, 2003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Ley 28294 que crea el SNCP, 2004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Ley N° 31145 (SCR), del 27 de marzo de 2021</a:t>
                      </a:r>
                      <a:endParaRPr lang="es-PE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50" dirty="0">
                          <a:effectLst/>
                        </a:rPr>
                        <a:t>DL N°1365, 22 de julio de 2018, CUN</a:t>
                      </a:r>
                      <a:endParaRPr lang="es-PE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kern="50" dirty="0">
                          <a:effectLst/>
                        </a:rPr>
                        <a:t>Decreto Supremo N° 001-2020-VIVIENDA, formalización urbana y CUN.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DL 1557, 2023, catastro fiscal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effectLst/>
                        </a:rPr>
                        <a:t>Decreto Supremo Nº 226-2023-EF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/>
                        <a:t>Mediante Ley del 02 de Enero de 1888, se crea el RPI, mediante</a:t>
                      </a:r>
                      <a:r>
                        <a:rPr lang="es-PE" sz="1100" baseline="0" dirty="0"/>
                        <a:t> Ley 26366 de 1994 se crea la SUNARP y con Ley 27755, del 2002,  se crea el Registro de Predios.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baseline="0" dirty="0"/>
                        <a:t>Otras normas de modernización</a:t>
                      </a:r>
                      <a:endParaRPr lang="es-PE" sz="1100" dirty="0"/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934077733"/>
                  </a:ext>
                </a:extLst>
              </a:tr>
              <a:tr h="266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Unidad básica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Unidad catastral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Predio registral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810815247"/>
                  </a:ext>
                </a:extLst>
              </a:tr>
              <a:tr h="346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Identificador unidad básica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Código de Referencia catastral</a:t>
                      </a:r>
                      <a:endParaRPr lang="es-PE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Código Único Catastral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Partida electrónica</a:t>
                      </a:r>
                      <a:endParaRPr lang="es-PE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Ficha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1102142293"/>
                  </a:ext>
                </a:extLst>
              </a:tr>
              <a:tr h="39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Inscripción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Obligatoria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Sistema Registral declarativo (No obligatorio)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938016936"/>
                  </a:ext>
                </a:extLst>
              </a:tr>
              <a:tr h="540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Información gráfica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Rural: 1/2500, 1/5000 y 1/10,000</a:t>
                      </a:r>
                      <a:endParaRPr lang="es-PE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Urbana: 1/500 y 1/1000</a:t>
                      </a:r>
                      <a:endParaRPr lang="es-PE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 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Base Gráfica Registral de la SUNARP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1205297627"/>
                  </a:ext>
                </a:extLst>
              </a:tr>
              <a:tr h="153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Operatividad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Continuo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Discontinuo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95555592"/>
                  </a:ext>
                </a:extLst>
              </a:tr>
              <a:tr h="153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>
                          <a:effectLst/>
                        </a:rPr>
                        <a:t>Publicidad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Información de predios, no datos del titular, ni valor catastral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s-PE" sz="1100" dirty="0">
                          <a:effectLst/>
                        </a:rPr>
                        <a:t>Datos públicos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9" marR="42859" marT="0" marB="0"/>
                </a:tc>
                <a:extLst>
                  <a:ext uri="{0D108BD9-81ED-4DB2-BD59-A6C34878D82A}">
                    <a16:rowId xmlns:a16="http://schemas.microsoft.com/office/drawing/2014/main" val="3895847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8</a:t>
            </a:fld>
            <a:endParaRPr lang="de-CH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7983" y="251341"/>
            <a:ext cx="10985500" cy="716582"/>
          </a:xfrm>
        </p:spPr>
        <p:txBody>
          <a:bodyPr/>
          <a:lstStyle/>
          <a:p>
            <a:r>
              <a:rPr lang="es-PE" dirty="0"/>
              <a:t>El Catastro peruano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931" t="47047" r="53321" b="24407"/>
          <a:stretch/>
        </p:blipFill>
        <p:spPr>
          <a:xfrm>
            <a:off x="919800" y="3738426"/>
            <a:ext cx="1008113" cy="2088232"/>
          </a:xfrm>
          <a:prstGeom prst="rect">
            <a:avLst/>
          </a:prstGeom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137276" y="4301876"/>
            <a:ext cx="1584325" cy="977072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CUN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7515205" y="4323972"/>
            <a:ext cx="1584325" cy="977072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92D050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Catastro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 Rural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 bwMode="auto">
          <a:xfrm>
            <a:off x="5255749" y="3559148"/>
            <a:ext cx="1236236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b="1" dirty="0"/>
              <a:t>MVCS</a:t>
            </a:r>
          </a:p>
          <a:p>
            <a:pPr algn="ctr"/>
            <a:r>
              <a:rPr lang="es-PE" dirty="0"/>
              <a:t>COFOPRI</a:t>
            </a:r>
          </a:p>
        </p:txBody>
      </p:sp>
      <p:sp>
        <p:nvSpPr>
          <p:cNvPr id="12" name="CuadroTexto 11"/>
          <p:cNvSpPr txBox="1"/>
          <p:nvPr/>
        </p:nvSpPr>
        <p:spPr bwMode="auto">
          <a:xfrm>
            <a:off x="550351" y="3519050"/>
            <a:ext cx="1723550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dirty="0"/>
              <a:t>MEF</a:t>
            </a:r>
          </a:p>
          <a:p>
            <a:pPr algn="ctr"/>
            <a:r>
              <a:rPr lang="es-PE" dirty="0"/>
              <a:t>Catastro Fiscal</a:t>
            </a:r>
          </a:p>
        </p:txBody>
      </p:sp>
      <p:sp>
        <p:nvSpPr>
          <p:cNvPr id="13" name="CuadroTexto 12"/>
          <p:cNvSpPr txBox="1"/>
          <p:nvPr/>
        </p:nvSpPr>
        <p:spPr bwMode="auto">
          <a:xfrm>
            <a:off x="7485256" y="3648293"/>
            <a:ext cx="1544012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dirty="0"/>
              <a:t>MIDAGRI</a:t>
            </a:r>
          </a:p>
          <a:p>
            <a:pPr algn="ctr"/>
            <a:r>
              <a:rPr lang="es-PE" dirty="0" smtClean="0"/>
              <a:t>DIGESPARC</a:t>
            </a:r>
            <a:endParaRPr lang="es-PE" dirty="0"/>
          </a:p>
        </p:txBody>
      </p:sp>
      <p:sp>
        <p:nvSpPr>
          <p:cNvPr id="17" name="Rectángulo 16"/>
          <p:cNvSpPr/>
          <p:nvPr/>
        </p:nvSpPr>
        <p:spPr>
          <a:xfrm>
            <a:off x="7025658" y="1079962"/>
            <a:ext cx="2304256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 err="1"/>
              <a:t>GoRe</a:t>
            </a:r>
            <a:endParaRPr lang="es-PE" dirty="0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9893134" y="4329308"/>
            <a:ext cx="1584325" cy="971736"/>
          </a:xfrm>
          <a:prstGeom prst="can">
            <a:avLst>
              <a:gd name="adj" fmla="val 37221"/>
            </a:avLst>
          </a:prstGeom>
          <a:gradFill rotWithShape="1">
            <a:gsLst>
              <a:gs pos="0">
                <a:srgbClr val="002060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rgbClr val="00206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BDC</a:t>
            </a:r>
          </a:p>
        </p:txBody>
      </p:sp>
      <p:sp>
        <p:nvSpPr>
          <p:cNvPr id="11" name="CuadroTexto 10"/>
          <p:cNvSpPr txBox="1"/>
          <p:nvPr/>
        </p:nvSpPr>
        <p:spPr bwMode="auto">
          <a:xfrm>
            <a:off x="9792923" y="3529596"/>
            <a:ext cx="1800493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dirty="0"/>
              <a:t>SNCP</a:t>
            </a:r>
          </a:p>
          <a:p>
            <a:pPr algn="ctr"/>
            <a:r>
              <a:rPr lang="es-PE" dirty="0"/>
              <a:t>ST (COFOPRI)</a:t>
            </a:r>
          </a:p>
        </p:txBody>
      </p:sp>
      <p:sp>
        <p:nvSpPr>
          <p:cNvPr id="19" name="CuadroTexto 18"/>
          <p:cNvSpPr txBox="1"/>
          <p:nvPr/>
        </p:nvSpPr>
        <p:spPr bwMode="auto">
          <a:xfrm>
            <a:off x="9564069" y="829938"/>
            <a:ext cx="2358598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Municipalidades y otras entidades</a:t>
            </a:r>
          </a:p>
        </p:txBody>
      </p:sp>
      <p:sp>
        <p:nvSpPr>
          <p:cNvPr id="20" name="CuadroTexto 19"/>
          <p:cNvSpPr txBox="1"/>
          <p:nvPr/>
        </p:nvSpPr>
        <p:spPr bwMode="auto">
          <a:xfrm>
            <a:off x="5037002" y="5278377"/>
            <a:ext cx="1892120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En proceso de implementación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174500" y="5291916"/>
            <a:ext cx="2304256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En operación</a:t>
            </a:r>
          </a:p>
        </p:txBody>
      </p:sp>
      <p:sp>
        <p:nvSpPr>
          <p:cNvPr id="26" name="CuadroTexto 25"/>
          <p:cNvSpPr txBox="1"/>
          <p:nvPr/>
        </p:nvSpPr>
        <p:spPr bwMode="auto">
          <a:xfrm>
            <a:off x="269795" y="5573752"/>
            <a:ext cx="2358598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En proceso de implementación</a:t>
            </a:r>
          </a:p>
        </p:txBody>
      </p:sp>
      <p:sp>
        <p:nvSpPr>
          <p:cNvPr id="27" name="CuadroTexto 26"/>
          <p:cNvSpPr txBox="1"/>
          <p:nvPr/>
        </p:nvSpPr>
        <p:spPr bwMode="auto">
          <a:xfrm>
            <a:off x="9550943" y="5330842"/>
            <a:ext cx="2358598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En operación</a:t>
            </a:r>
          </a:p>
          <a:p>
            <a:pPr algn="ctr"/>
            <a:r>
              <a:rPr lang="es-PE" dirty="0" smtClean="0"/>
              <a:t>poco avance</a:t>
            </a:r>
            <a:endParaRPr lang="es-PE" dirty="0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2891017" y="4246767"/>
            <a:ext cx="1584325" cy="977072"/>
          </a:xfrm>
          <a:prstGeom prst="can">
            <a:avLst>
              <a:gd name="adj" fmla="val 35939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Base de predios urbanos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formalizados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 bwMode="auto">
          <a:xfrm>
            <a:off x="2985158" y="3708119"/>
            <a:ext cx="1236236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dirty="0"/>
              <a:t>COFOPRI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587642" y="5232211"/>
            <a:ext cx="2304256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En operación</a:t>
            </a:r>
          </a:p>
        </p:txBody>
      </p:sp>
      <p:cxnSp>
        <p:nvCxnSpPr>
          <p:cNvPr id="34" name="Conector angular 33"/>
          <p:cNvCxnSpPr>
            <a:stCxn id="23" idx="0"/>
            <a:endCxn id="12" idx="0"/>
          </p:cNvCxnSpPr>
          <p:nvPr/>
        </p:nvCxnSpPr>
        <p:spPr bwMode="auto">
          <a:xfrm rot="16200000" flipV="1">
            <a:off x="2413167" y="2518010"/>
            <a:ext cx="189069" cy="2191150"/>
          </a:xfrm>
          <a:prstGeom prst="bentConnector3">
            <a:avLst>
              <a:gd name="adj1" fmla="val 220908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36" name="Conector angular 35"/>
          <p:cNvCxnSpPr>
            <a:stCxn id="10" idx="0"/>
            <a:endCxn id="12" idx="0"/>
          </p:cNvCxnSpPr>
          <p:nvPr/>
        </p:nvCxnSpPr>
        <p:spPr bwMode="auto">
          <a:xfrm rot="16200000" flipV="1">
            <a:off x="3622948" y="1308228"/>
            <a:ext cx="40098" cy="4461741"/>
          </a:xfrm>
          <a:prstGeom prst="bentConnector3">
            <a:avLst>
              <a:gd name="adj1" fmla="val 670103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38" name="Conector angular 37"/>
          <p:cNvCxnSpPr>
            <a:stCxn id="13" idx="0"/>
            <a:endCxn id="12" idx="0"/>
          </p:cNvCxnSpPr>
          <p:nvPr/>
        </p:nvCxnSpPr>
        <p:spPr bwMode="auto">
          <a:xfrm rot="16200000" flipV="1">
            <a:off x="4770073" y="161104"/>
            <a:ext cx="129243" cy="6845136"/>
          </a:xfrm>
          <a:prstGeom prst="bentConnector3">
            <a:avLst>
              <a:gd name="adj1" fmla="val 276876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0" name="Conector angular 39"/>
          <p:cNvCxnSpPr>
            <a:stCxn id="11" idx="0"/>
            <a:endCxn id="12" idx="0"/>
          </p:cNvCxnSpPr>
          <p:nvPr/>
        </p:nvCxnSpPr>
        <p:spPr bwMode="auto">
          <a:xfrm rot="16200000" flipV="1">
            <a:off x="6047375" y="-1116199"/>
            <a:ext cx="10546" cy="9281044"/>
          </a:xfrm>
          <a:prstGeom prst="bentConnector3">
            <a:avLst>
              <a:gd name="adj1" fmla="val 2267647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2" name="Conector angular 41"/>
          <p:cNvCxnSpPr>
            <a:endCxn id="27" idx="2"/>
          </p:cNvCxnSpPr>
          <p:nvPr/>
        </p:nvCxnSpPr>
        <p:spPr bwMode="auto">
          <a:xfrm>
            <a:off x="3603277" y="5601543"/>
            <a:ext cx="7126965" cy="375630"/>
          </a:xfrm>
          <a:prstGeom prst="bentConnector4">
            <a:avLst>
              <a:gd name="adj1" fmla="val 70"/>
              <a:gd name="adj2" fmla="val 160858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6" name="Conector angular 45"/>
          <p:cNvCxnSpPr>
            <a:stCxn id="20" idx="2"/>
            <a:endCxn id="27" idx="2"/>
          </p:cNvCxnSpPr>
          <p:nvPr/>
        </p:nvCxnSpPr>
        <p:spPr bwMode="auto">
          <a:xfrm rot="16200000" flipH="1">
            <a:off x="8330420" y="3577350"/>
            <a:ext cx="52465" cy="4747180"/>
          </a:xfrm>
          <a:prstGeom prst="bentConnector3">
            <a:avLst>
              <a:gd name="adj1" fmla="val 535719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9" name="Conector angular 48"/>
          <p:cNvCxnSpPr>
            <a:stCxn id="21" idx="2"/>
            <a:endCxn id="27" idx="2"/>
          </p:cNvCxnSpPr>
          <p:nvPr/>
        </p:nvCxnSpPr>
        <p:spPr bwMode="auto">
          <a:xfrm rot="16200000" flipH="1">
            <a:off x="9370473" y="4617403"/>
            <a:ext cx="315925" cy="2403614"/>
          </a:xfrm>
          <a:prstGeom prst="bentConnector3">
            <a:avLst>
              <a:gd name="adj1" fmla="val 172359"/>
            </a:avLst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51" name="CuadroTexto 50"/>
          <p:cNvSpPr txBox="1"/>
          <p:nvPr/>
        </p:nvSpPr>
        <p:spPr bwMode="auto">
          <a:xfrm>
            <a:off x="3018487" y="4257792"/>
            <a:ext cx="1298752" cy="3077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sz="1400" dirty="0"/>
              <a:t>Formalización</a:t>
            </a:r>
          </a:p>
        </p:txBody>
      </p:sp>
      <p:sp>
        <p:nvSpPr>
          <p:cNvPr id="52" name="CuadroTexto 51"/>
          <p:cNvSpPr txBox="1"/>
          <p:nvPr/>
        </p:nvSpPr>
        <p:spPr bwMode="auto">
          <a:xfrm>
            <a:off x="5363417" y="4381884"/>
            <a:ext cx="1132041" cy="3077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sz="1400" dirty="0"/>
              <a:t>PGU - GRD</a:t>
            </a:r>
          </a:p>
        </p:txBody>
      </p:sp>
      <p:sp>
        <p:nvSpPr>
          <p:cNvPr id="53" name="CuadroTexto 52"/>
          <p:cNvSpPr txBox="1"/>
          <p:nvPr/>
        </p:nvSpPr>
        <p:spPr bwMode="auto">
          <a:xfrm>
            <a:off x="7634682" y="4356179"/>
            <a:ext cx="1298752" cy="3077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sz="1400" dirty="0"/>
              <a:t>Formalización</a:t>
            </a:r>
          </a:p>
        </p:txBody>
      </p:sp>
      <p:sp>
        <p:nvSpPr>
          <p:cNvPr id="54" name="CuadroTexto 53"/>
          <p:cNvSpPr txBox="1"/>
          <p:nvPr/>
        </p:nvSpPr>
        <p:spPr bwMode="auto">
          <a:xfrm>
            <a:off x="10033047" y="4329815"/>
            <a:ext cx="1298752" cy="3077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sz="1400" dirty="0"/>
              <a:t>Multipropósito</a:t>
            </a: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5320194" y="1503352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auto">
          <a:xfrm>
            <a:off x="5942338" y="1666612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57" name="AutoShape 13"/>
          <p:cNvSpPr>
            <a:spLocks noChangeArrowheads="1"/>
          </p:cNvSpPr>
          <p:nvPr/>
        </p:nvSpPr>
        <p:spPr bwMode="auto">
          <a:xfrm>
            <a:off x="5117306" y="1894370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58" name="AutoShape 13"/>
          <p:cNvSpPr>
            <a:spLocks noChangeArrowheads="1"/>
          </p:cNvSpPr>
          <p:nvPr/>
        </p:nvSpPr>
        <p:spPr bwMode="auto">
          <a:xfrm>
            <a:off x="5468801" y="2018307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5929437" y="2139022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4869064" y="114016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municipalidades</a:t>
            </a:r>
            <a:r>
              <a:rPr lang="es-PE" dirty="0"/>
              <a:t> </a:t>
            </a:r>
          </a:p>
        </p:txBody>
      </p:sp>
      <p:sp>
        <p:nvSpPr>
          <p:cNvPr id="61" name="Flecha arriba y abajo 60"/>
          <p:cNvSpPr/>
          <p:nvPr/>
        </p:nvSpPr>
        <p:spPr bwMode="auto">
          <a:xfrm>
            <a:off x="5983062" y="2587113"/>
            <a:ext cx="400970" cy="1052043"/>
          </a:xfrm>
          <a:prstGeom prst="upDownArrow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7360820" y="1394119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3" name="AutoShape 13"/>
          <p:cNvSpPr>
            <a:spLocks noChangeArrowheads="1"/>
          </p:cNvSpPr>
          <p:nvPr/>
        </p:nvSpPr>
        <p:spPr bwMode="auto">
          <a:xfrm>
            <a:off x="7497199" y="1571671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4" name="AutoShape 13"/>
          <p:cNvSpPr>
            <a:spLocks noChangeArrowheads="1"/>
          </p:cNvSpPr>
          <p:nvPr/>
        </p:nvSpPr>
        <p:spPr bwMode="auto">
          <a:xfrm>
            <a:off x="7665620" y="1698919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5" name="AutoShape 13"/>
          <p:cNvSpPr>
            <a:spLocks noChangeArrowheads="1"/>
          </p:cNvSpPr>
          <p:nvPr/>
        </p:nvSpPr>
        <p:spPr bwMode="auto">
          <a:xfrm>
            <a:off x="7801999" y="1876471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6" name="AutoShape 13"/>
          <p:cNvSpPr>
            <a:spLocks noChangeArrowheads="1"/>
          </p:cNvSpPr>
          <p:nvPr/>
        </p:nvSpPr>
        <p:spPr bwMode="auto">
          <a:xfrm>
            <a:off x="7954399" y="2003719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7" name="AutoShape 13"/>
          <p:cNvSpPr>
            <a:spLocks noChangeArrowheads="1"/>
          </p:cNvSpPr>
          <p:nvPr/>
        </p:nvSpPr>
        <p:spPr bwMode="auto">
          <a:xfrm>
            <a:off x="8106799" y="2156119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8" name="AutoShape 13"/>
          <p:cNvSpPr>
            <a:spLocks noChangeArrowheads="1"/>
          </p:cNvSpPr>
          <p:nvPr/>
        </p:nvSpPr>
        <p:spPr bwMode="auto">
          <a:xfrm>
            <a:off x="8259199" y="2308519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69" name="Flecha arriba y abajo 68"/>
          <p:cNvSpPr/>
          <p:nvPr/>
        </p:nvSpPr>
        <p:spPr bwMode="auto">
          <a:xfrm>
            <a:off x="7835288" y="2549814"/>
            <a:ext cx="400970" cy="1052043"/>
          </a:xfrm>
          <a:prstGeom prst="upDownArrow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0" name="AutoShape 13"/>
          <p:cNvSpPr>
            <a:spLocks noChangeArrowheads="1"/>
          </p:cNvSpPr>
          <p:nvPr/>
        </p:nvSpPr>
        <p:spPr bwMode="auto">
          <a:xfrm>
            <a:off x="9599505" y="1672766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4" name="AutoShape 13"/>
          <p:cNvSpPr>
            <a:spLocks noChangeArrowheads="1"/>
          </p:cNvSpPr>
          <p:nvPr/>
        </p:nvSpPr>
        <p:spPr bwMode="auto">
          <a:xfrm>
            <a:off x="9751905" y="1825166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5" name="AutoShape 13"/>
          <p:cNvSpPr>
            <a:spLocks noChangeArrowheads="1"/>
          </p:cNvSpPr>
          <p:nvPr/>
        </p:nvSpPr>
        <p:spPr bwMode="auto">
          <a:xfrm>
            <a:off x="9904305" y="1977566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6" name="AutoShape 13"/>
          <p:cNvSpPr>
            <a:spLocks noChangeArrowheads="1"/>
          </p:cNvSpPr>
          <p:nvPr/>
        </p:nvSpPr>
        <p:spPr bwMode="auto">
          <a:xfrm>
            <a:off x="10056705" y="2129966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7" name="AutoShape 13"/>
          <p:cNvSpPr>
            <a:spLocks noChangeArrowheads="1"/>
          </p:cNvSpPr>
          <p:nvPr/>
        </p:nvSpPr>
        <p:spPr bwMode="auto">
          <a:xfrm>
            <a:off x="377620" y="1941965"/>
            <a:ext cx="633574" cy="472409"/>
          </a:xfrm>
          <a:prstGeom prst="can">
            <a:avLst>
              <a:gd name="adj" fmla="val 43231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CUL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8" name="AutoShape 13"/>
          <p:cNvSpPr>
            <a:spLocks noChangeArrowheads="1"/>
          </p:cNvSpPr>
          <p:nvPr/>
        </p:nvSpPr>
        <p:spPr bwMode="auto">
          <a:xfrm>
            <a:off x="935220" y="1546760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79" name="AutoShape 13"/>
          <p:cNvSpPr>
            <a:spLocks noChangeArrowheads="1"/>
          </p:cNvSpPr>
          <p:nvPr/>
        </p:nvSpPr>
        <p:spPr bwMode="auto">
          <a:xfrm>
            <a:off x="1370894" y="1863589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1" name="AutoShape 13"/>
          <p:cNvSpPr>
            <a:spLocks noChangeArrowheads="1"/>
          </p:cNvSpPr>
          <p:nvPr/>
        </p:nvSpPr>
        <p:spPr bwMode="auto">
          <a:xfrm>
            <a:off x="970516" y="2288578"/>
            <a:ext cx="587258" cy="472409"/>
          </a:xfrm>
          <a:prstGeom prst="can">
            <a:avLst>
              <a:gd name="adj" fmla="val 43231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OE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2" name="Flecha arriba y abajo 81"/>
          <p:cNvSpPr/>
          <p:nvPr/>
        </p:nvSpPr>
        <p:spPr bwMode="auto">
          <a:xfrm>
            <a:off x="634704" y="2595225"/>
            <a:ext cx="400970" cy="1052043"/>
          </a:xfrm>
          <a:prstGeom prst="upDownArrow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3" name="Flecha arriba y abajo 82"/>
          <p:cNvSpPr/>
          <p:nvPr/>
        </p:nvSpPr>
        <p:spPr bwMode="auto">
          <a:xfrm>
            <a:off x="10695344" y="2504281"/>
            <a:ext cx="400970" cy="1052043"/>
          </a:xfrm>
          <a:prstGeom prst="upDownArrow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5" name="AutoShape 13"/>
          <p:cNvSpPr>
            <a:spLocks noChangeArrowheads="1"/>
          </p:cNvSpPr>
          <p:nvPr/>
        </p:nvSpPr>
        <p:spPr bwMode="auto">
          <a:xfrm>
            <a:off x="3101100" y="1494693"/>
            <a:ext cx="633574" cy="472409"/>
          </a:xfrm>
          <a:prstGeom prst="can">
            <a:avLst>
              <a:gd name="adj" fmla="val 432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CR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auto">
          <a:xfrm>
            <a:off x="3536774" y="1811522"/>
            <a:ext cx="587258" cy="472409"/>
          </a:xfrm>
          <a:prstGeom prst="can">
            <a:avLst>
              <a:gd name="adj" fmla="val 43231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EGC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8" name="AutoShape 13"/>
          <p:cNvSpPr>
            <a:spLocks noChangeArrowheads="1"/>
          </p:cNvSpPr>
          <p:nvPr/>
        </p:nvSpPr>
        <p:spPr bwMode="auto">
          <a:xfrm>
            <a:off x="2889531" y="2003719"/>
            <a:ext cx="587258" cy="472409"/>
          </a:xfrm>
          <a:prstGeom prst="can">
            <a:avLst>
              <a:gd name="adj" fmla="val 43231"/>
            </a:avLst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entury Gothic" panose="020B0502020202020204" pitchFamily="34" charset="0"/>
              </a:rPr>
              <a:t>OE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89" name="Flecha arriba y abajo 88"/>
          <p:cNvSpPr/>
          <p:nvPr/>
        </p:nvSpPr>
        <p:spPr bwMode="auto">
          <a:xfrm>
            <a:off x="3151905" y="2717292"/>
            <a:ext cx="400970" cy="1052043"/>
          </a:xfrm>
          <a:prstGeom prst="upDownArrow">
            <a:avLst/>
          </a:prstGeom>
          <a:solidFill>
            <a:srgbClr val="002060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0" name="AutoShape 13"/>
          <p:cNvSpPr>
            <a:spLocks noChangeArrowheads="1"/>
          </p:cNvSpPr>
          <p:nvPr/>
        </p:nvSpPr>
        <p:spPr bwMode="auto">
          <a:xfrm>
            <a:off x="3601429" y="2093166"/>
            <a:ext cx="587258" cy="472409"/>
          </a:xfrm>
          <a:prstGeom prst="can">
            <a:avLst>
              <a:gd name="adj" fmla="val 4323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 err="1">
                <a:latin typeface="Century Gothic" panose="020B0502020202020204" pitchFamily="34" charset="0"/>
              </a:rPr>
              <a:t>RdP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91" name="AutoShape 13"/>
          <p:cNvSpPr>
            <a:spLocks noChangeArrowheads="1"/>
          </p:cNvSpPr>
          <p:nvPr/>
        </p:nvSpPr>
        <p:spPr bwMode="auto">
          <a:xfrm>
            <a:off x="10491563" y="1837586"/>
            <a:ext cx="587258" cy="472409"/>
          </a:xfrm>
          <a:prstGeom prst="can">
            <a:avLst>
              <a:gd name="adj" fmla="val 4323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 err="1">
                <a:latin typeface="Century Gothic" panose="020B0502020202020204" pitchFamily="34" charset="0"/>
              </a:rPr>
              <a:t>RdP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92" name="AutoShape 13"/>
          <p:cNvSpPr>
            <a:spLocks noChangeArrowheads="1"/>
          </p:cNvSpPr>
          <p:nvPr/>
        </p:nvSpPr>
        <p:spPr bwMode="auto">
          <a:xfrm>
            <a:off x="1533627" y="2334447"/>
            <a:ext cx="587258" cy="472409"/>
          </a:xfrm>
          <a:prstGeom prst="can">
            <a:avLst>
              <a:gd name="adj" fmla="val 4323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600" b="1" dirty="0" err="1">
                <a:latin typeface="Century Gothic" panose="020B0502020202020204" pitchFamily="34" charset="0"/>
              </a:rPr>
              <a:t>RdP</a:t>
            </a:r>
            <a:endParaRPr lang="es-ES" altLang="es-PE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9</a:t>
            </a:fld>
            <a:endParaRPr lang="de-CH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41594" y="351644"/>
            <a:ext cx="3413728" cy="716582"/>
          </a:xfrm>
        </p:spPr>
        <p:txBody>
          <a:bodyPr/>
          <a:lstStyle/>
          <a:p>
            <a:r>
              <a:rPr lang="es-PE" dirty="0"/>
              <a:t>Catastro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95835" y="1001259"/>
            <a:ext cx="3407877" cy="20313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Incompleto, desactualizado</a:t>
            </a:r>
            <a:endParaRPr lang="es-ES" sz="1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Sin mantenimiento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Fines: multipropósito, fiscal, planificación y gestión de riesgos, formalización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Gestionado por varias </a:t>
            </a:r>
            <a:r>
              <a:rPr lang="es-ES" sz="1400" dirty="0" smtClean="0"/>
              <a:t>entidades. </a:t>
            </a:r>
            <a:endParaRPr lang="es-ES" sz="1400" dirty="0"/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4511824" y="331299"/>
            <a:ext cx="3413728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 anchorCtr="0">
            <a:normAutofit/>
          </a:bodyPr>
          <a:lstStyle>
            <a:lvl1pPr marL="0" marR="0" indent="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85">
                <a:solidFill>
                  <a:srgbClr val="1A384E"/>
                </a:solidFill>
                <a:latin typeface="CircularXX TT"/>
                <a:ea typeface="+mn-ea"/>
                <a:cs typeface="CircularXX TT"/>
              </a:defRPr>
            </a:lvl1pPr>
            <a:lvl2pPr marL="0" marR="0" indent="228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457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685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9144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11430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1371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600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828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Cartografía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8516853" y="351644"/>
            <a:ext cx="3413728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 anchorCtr="0">
            <a:normAutofit fontScale="92500"/>
          </a:bodyPr>
          <a:lstStyle>
            <a:lvl1pPr marL="0" marR="0" indent="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85">
                <a:solidFill>
                  <a:srgbClr val="1A384E"/>
                </a:solidFill>
                <a:latin typeface="CircularXX TT"/>
                <a:ea typeface="+mn-ea"/>
                <a:cs typeface="CircularXX TT"/>
              </a:defRPr>
            </a:lvl1pPr>
            <a:lvl2pPr marL="0" marR="0" indent="228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457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indent="685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9144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indent="11430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indent="13716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indent="16002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1828800" algn="l" defTabSz="1219169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250" b="1" i="0" u="none" strike="noStrike" cap="none" spc="-85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Municipalidades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3709726" y="980728"/>
            <a:ext cx="4064216" cy="29608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Incompleta, dispersa, discontinua y desactualizada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Con distintas precisiones en posicionamiento y medición.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Presenta solapes entre lo urbano y rural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Cartografía Básica casi nula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Falta de una política y exigencia para producir y actualizar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Escasa participación del sector privado.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7925552" y="908720"/>
            <a:ext cx="4163273" cy="332398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La mayoría sin catastro y sin personal técnico capacitado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No cuentan con </a:t>
            </a:r>
            <a:r>
              <a:rPr lang="es-PE" sz="1400" dirty="0"/>
              <a:t>su plan de desarrollo catastral</a:t>
            </a:r>
            <a:r>
              <a:rPr lang="es-PE" sz="1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400" dirty="0" smtClean="0"/>
              <a:t>No cumplen en destinar el </a:t>
            </a:r>
            <a:r>
              <a:rPr lang="es-ES" sz="1400" dirty="0" smtClean="0"/>
              <a:t>5</a:t>
            </a:r>
            <a:r>
              <a:rPr lang="es-ES" sz="1400" dirty="0"/>
              <a:t>% de la recaudación </a:t>
            </a:r>
            <a:r>
              <a:rPr lang="es-ES" sz="1400" dirty="0" smtClean="0"/>
              <a:t>para el </a:t>
            </a:r>
            <a:r>
              <a:rPr lang="es-PE" sz="1400" dirty="0" smtClean="0"/>
              <a:t>mantenimiento </a:t>
            </a:r>
            <a:r>
              <a:rPr lang="es-PE" sz="1400" dirty="0"/>
              <a:t>del </a:t>
            </a:r>
            <a:r>
              <a:rPr lang="es-PE" sz="1400" dirty="0" smtClean="0"/>
              <a:t>catastro y para las </a:t>
            </a:r>
            <a:r>
              <a:rPr lang="es-PE" sz="1400" dirty="0"/>
              <a:t>acciones de la administración tributaria.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400" dirty="0" smtClean="0"/>
              <a:t>No </a:t>
            </a:r>
            <a:r>
              <a:rPr lang="es-PE" sz="1400" dirty="0"/>
              <a:t>hay convenios de colaboración para manteamiento catastral</a:t>
            </a:r>
            <a:r>
              <a:rPr lang="es-PE" sz="1400" dirty="0" smtClean="0"/>
              <a:t>.</a:t>
            </a:r>
            <a:endParaRPr lang="es-PE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312549" y="4328323"/>
            <a:ext cx="3407877" cy="13849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España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Completo, centralizado en la DGC.</a:t>
            </a:r>
          </a:p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Actualizado y con mantenimiento continuo.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3863752" y="4321930"/>
            <a:ext cx="3407877" cy="166821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España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Completa, con actualización periódica, de todo el </a:t>
            </a:r>
            <a:r>
              <a:rPr lang="es-ES" sz="1400" dirty="0" smtClean="0">
                <a:solidFill>
                  <a:srgbClr val="002060"/>
                </a:solidFill>
              </a:rPr>
              <a:t>territorio, a cargo del IGN con apoyo del sector privado.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07E282-7F9E-472A-C570-B7D312C88F15}"/>
              </a:ext>
            </a:extLst>
          </p:cNvPr>
          <p:cNvSpPr txBox="1"/>
          <p:nvPr/>
        </p:nvSpPr>
        <p:spPr bwMode="auto">
          <a:xfrm>
            <a:off x="7925552" y="4249826"/>
            <a:ext cx="3407877" cy="17081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rgbClr val="002060"/>
                </a:solidFill>
              </a:rPr>
              <a:t>España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Pocos recursos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Convenios de colaboración con la DGC para el mantenimiento catastral</a:t>
            </a:r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000000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</TotalTime>
  <Words>1801</Words>
  <Application>Microsoft Office PowerPoint</Application>
  <DocSecurity>0</DocSecurity>
  <PresentationFormat>Panorámica</PresentationFormat>
  <Paragraphs>264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Circular Pro Book</vt:lpstr>
      <vt:lpstr>CircularXX TT</vt:lpstr>
      <vt:lpstr>Helvetica Neue</vt:lpstr>
      <vt:lpstr>Helvetica Neue Medium</vt:lpstr>
      <vt:lpstr>Times New Roman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Caso Perú : Catastro y Registro</vt:lpstr>
      <vt:lpstr>El Catastro peruano</vt:lpstr>
      <vt:lpstr>Catastro</vt:lpstr>
      <vt:lpstr>Academia</vt:lpstr>
      <vt:lpstr>Valoración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Lorenz Jenni</dc:creator>
  <cp:lastModifiedBy>Abel Alarco</cp:lastModifiedBy>
  <cp:revision>276</cp:revision>
  <dcterms:created xsi:type="dcterms:W3CDTF">2022-11-29T16:42:02Z</dcterms:created>
  <dcterms:modified xsi:type="dcterms:W3CDTF">2025-02-12T15:26:22Z</dcterms:modified>
  <dc:identifier/>
  <dc:language/>
  <cp:version/>
</cp:coreProperties>
</file>