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2F1_461FE1EF.xml" ContentType="application/vnd.ms-powerpoint.comments+xml"/>
  <Override PartName="/ppt/comments/modernComment_2A0_5F71684C.xml" ContentType="application/vnd.ms-powerpoint.comments+xml"/>
  <Override PartName="/ppt/comments/modernComment_29C_529A0C25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2ED_5036B775.xml" ContentType="application/vnd.ms-powerpoint.comments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753" r:id="rId3"/>
    <p:sldId id="752" r:id="rId4"/>
    <p:sldId id="672" r:id="rId5"/>
    <p:sldId id="668" r:id="rId6"/>
    <p:sldId id="731" r:id="rId7"/>
    <p:sldId id="741" r:id="rId8"/>
    <p:sldId id="685" r:id="rId9"/>
    <p:sldId id="738" r:id="rId10"/>
    <p:sldId id="676" r:id="rId11"/>
    <p:sldId id="681" r:id="rId12"/>
    <p:sldId id="680" r:id="rId13"/>
    <p:sldId id="683" r:id="rId14"/>
    <p:sldId id="693" r:id="rId15"/>
    <p:sldId id="694" r:id="rId16"/>
    <p:sldId id="695" r:id="rId17"/>
    <p:sldId id="743" r:id="rId18"/>
    <p:sldId id="748" r:id="rId19"/>
    <p:sldId id="745" r:id="rId20"/>
    <p:sldId id="746" r:id="rId21"/>
    <p:sldId id="749" r:id="rId22"/>
    <p:sldId id="747" r:id="rId23"/>
  </p:sldIdLst>
  <p:sldSz cx="12192000" cy="6858000"/>
  <p:notesSz cx="12192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175374-CF3C-5383-1B7D-7D08BB468AE5}" name="Lorenz Jenni" initials="LJ" userId="S::lorenz.jenni@landnetwork.ch::49e37a1c-7549-4756-885b-a2312917c9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0FF"/>
    <a:srgbClr val="B5D0EB"/>
    <a:srgbClr val="C5D4EA"/>
    <a:srgbClr val="B0CAFE"/>
    <a:srgbClr val="7093D2"/>
    <a:srgbClr val="80E4FD"/>
    <a:srgbClr val="BFFDBD"/>
    <a:srgbClr val="AEFFFF"/>
    <a:srgbClr val="2ABAEF"/>
    <a:srgbClr val="9EE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FD6DF4-CD59-3BD8-7AA2-553E24972027}">
  <a:tblStyle styleId="{A2FD6DF4-CD59-3BD8-7AA2-553E24972027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6" autoAdjust="0"/>
    <p:restoredTop sz="89256" autoAdjust="0"/>
  </p:normalViewPr>
  <p:slideViewPr>
    <p:cSldViewPr>
      <p:cViewPr>
        <p:scale>
          <a:sx n="80" d="100"/>
          <a:sy n="80" d="100"/>
        </p:scale>
        <p:origin x="675" y="-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906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29C_529A0C2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E6FF551-F80E-4F3C-B1CC-55A5FD6A9998}" authorId="{3A175374-CF3C-5383-1B7D-7D08BB468AE5}" created="2025-03-06T09:16:40.24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85827365" sldId="668"/>
      <ac:spMk id="5" creationId="{A32075B0-B935-634C-53FB-0531609A2CF1}"/>
      <ac:txMk cp="0">
        <ac:context len="233" hash="1930069913"/>
      </ac:txMk>
    </ac:txMkLst>
    <p188:pos x="6365117" y="590776"/>
    <p188:txBody>
      <a:bodyPr/>
      <a:lstStyle/>
      <a:p>
        <a:r>
          <a:rPr lang="de-CH"/>
          <a:t>Donde se hace uso de la informacion catastral en combinacion con los planes territoriales y otros...</a:t>
        </a:r>
      </a:p>
    </p188:txBody>
  </p188:cm>
</p188:cmLst>
</file>

<file path=ppt/comments/modernComment_2A0_5F71684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722B7AF-5B4C-46F3-A478-6091DDF7F223}" authorId="{3A175374-CF3C-5383-1B7D-7D08BB468AE5}" created="2025-03-06T09:15:18.964">
    <pc:sldMkLst xmlns:pc="http://schemas.microsoft.com/office/powerpoint/2013/main/command">
      <pc:docMk/>
      <pc:sldMk cId="1601267788" sldId="672"/>
    </pc:sldMkLst>
    <p188:txBody>
      <a:bodyPr/>
      <a:lstStyle/>
      <a:p>
        <a:r>
          <a:rPr lang="de-CH"/>
          <a:t>No entiendo porque hay dos esquemas de presentacion en esa PPT</a:t>
        </a:r>
      </a:p>
    </p188:txBody>
  </p188:cm>
  <p188:cm id="{9E1E7710-1C11-4415-9F58-A5B93F0531DA}" authorId="{3A175374-CF3C-5383-1B7D-7D08BB468AE5}" created="2025-03-06T09:21:14.023">
    <pc:sldMkLst xmlns:pc="http://schemas.microsoft.com/office/powerpoint/2013/main/command">
      <pc:docMk/>
      <pc:sldMk cId="1601267788" sldId="672"/>
    </pc:sldMkLst>
    <p188:txBody>
      <a:bodyPr/>
      <a:lstStyle/>
      <a:p>
        <a:r>
          <a:rPr lang="de-CH"/>
          <a:t>Se puede incluir una unica slide donde se explica como se relaciona con la medida(s)?</a:t>
        </a:r>
      </a:p>
    </p188:txBody>
  </p188:cm>
</p188:cmLst>
</file>

<file path=ppt/comments/modernComment_2ED_5036B77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4DC9D0-BC30-4A31-BC12-AF303FC9DBB7}" authorId="{3A175374-CF3C-5383-1B7D-7D08BB468AE5}" status="resolved" created="2025-03-06T09:35:53.02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45763189" sldId="749"/>
      <ac:spMk id="3" creationId="{C9530588-AE37-D245-DFE8-1574ABA0B7AB}"/>
      <ac:txMk cp="47" len="38">
        <ac:context len="1118" hash="4225279754"/>
      </ac:txMk>
    </ac:txMkLst>
    <p188:pos x="11952877" y="219115"/>
    <p188:txBody>
      <a:bodyPr/>
      <a:lstStyle/>
      <a:p>
        <a:r>
          <a:rPr lang="de-CH"/>
          <a:t>No entiendo eso</a:t>
        </a:r>
      </a:p>
    </p188:txBody>
  </p188:cm>
</p188:cmLst>
</file>

<file path=ppt/comments/modernComment_2F1_461FE1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148017-850C-45BC-84C0-EB2F713C4ED8}" authorId="{3A175374-CF3C-5383-1B7D-7D08BB468AE5}" created="2025-03-06T09:15:18.964">
    <pc:sldMkLst xmlns:pc="http://schemas.microsoft.com/office/powerpoint/2013/main/command">
      <pc:docMk/>
      <pc:sldMk cId="1601267788" sldId="672"/>
    </pc:sldMkLst>
    <p188:txBody>
      <a:bodyPr/>
      <a:lstStyle/>
      <a:p>
        <a:r>
          <a:rPr lang="de-CH"/>
          <a:t>No entiendo porque hay dos esquemas de presentacion en esa PPT</a:t>
        </a:r>
      </a:p>
    </p188:txBody>
  </p188:cm>
  <p188:cm id="{0C25F824-3435-4227-B4DB-69C3213789A0}" authorId="{3A175374-CF3C-5383-1B7D-7D08BB468AE5}" created="2025-03-06T09:21:14.023">
    <pc:sldMkLst xmlns:pc="http://schemas.microsoft.com/office/powerpoint/2013/main/command">
      <pc:docMk/>
      <pc:sldMk cId="1601267788" sldId="672"/>
    </pc:sldMkLst>
    <p188:txBody>
      <a:bodyPr/>
      <a:lstStyle/>
      <a:p>
        <a:r>
          <a:rPr lang="de-CH"/>
          <a:t>Se puede incluir una unica slide donde se explica como se relaciona con la medida(s)?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A7291AD-2F6A-E3B2-31D4-1BA8E977B1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D2DF75-6728-E24A-6AD9-BEBA9E3939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7CE45-EF60-4A10-B43A-650B20E41722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DEFC1A-D3FE-3FD2-A366-D58F3B2F69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16007FB-3446-C98E-DDF0-1A17AD4988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838E9-61D1-407C-82CF-52230DFBDE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717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BC229-16A4-4826-9ABD-A870BDB69EDD}" type="datetimeFigureOut">
              <a:rPr lang="de-CH" smtClean="0"/>
              <a:t>16.07.2025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01DEE-98C2-43AC-B4B1-A21BA5A7BEF1}" type="slidenum">
              <a:rPr lang="de-CH" smtClean="0"/>
              <a:t>‹Nº›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21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F887-7AC0-E4EE-5ADE-FD9AA42B9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872ED61-2F94-F37D-5F06-9264EF8B2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C1813E6-86A8-B507-C41B-3A58611B9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1D1D1B"/>
                </a:solidFill>
                <a:effectLst/>
                <a:latin typeface="Open Sans" panose="020B0606030504020204" pitchFamily="34" charset="0"/>
              </a:rPr>
              <a:t>Sistema que </a:t>
            </a:r>
            <a:r>
              <a:rPr lang="es-ES" b="1" i="0" dirty="0">
                <a:solidFill>
                  <a:srgbClr val="1D1D1B"/>
                </a:solidFill>
                <a:effectLst/>
                <a:latin typeface="Open Sans" panose="020B0606030504020204" pitchFamily="34" charset="0"/>
              </a:rPr>
              <a:t>permite aproximarse de forma homogénea y comparable a la realidad urbanística</a:t>
            </a:r>
            <a:r>
              <a:rPr lang="es-ES" b="0" i="0" dirty="0">
                <a:solidFill>
                  <a:srgbClr val="1D1D1B"/>
                </a:solidFill>
                <a:effectLst/>
                <a:latin typeface="Open Sans" panose="020B0606030504020204" pitchFamily="34" charset="0"/>
              </a:rPr>
              <a:t>, y que garantiza la máxima compatibilidad, coordinación y complementariedad con el resto de sistemas de información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8FF938-4946-86A1-E2E7-60DD67E21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4397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2D76C-4F54-4D1B-FDB0-C7531B085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D1FE671-077B-5CF9-2B5C-E0473D03F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4825A1E-01E1-F00F-AC8C-01DD8A62C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853018-FEC1-E5E1-0BC5-325B06C5A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6738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1D1D1B"/>
                </a:solidFill>
                <a:effectLst/>
                <a:latin typeface="Open Sans" panose="020B0606030504020204" pitchFamily="34" charset="0"/>
              </a:rPr>
              <a:t>Sistema que </a:t>
            </a:r>
            <a:r>
              <a:rPr lang="es-ES" b="1" i="0" dirty="0">
                <a:solidFill>
                  <a:srgbClr val="1D1D1B"/>
                </a:solidFill>
                <a:effectLst/>
                <a:latin typeface="Open Sans" panose="020B0606030504020204" pitchFamily="34" charset="0"/>
              </a:rPr>
              <a:t>permite aproximarse de forma homogénea y comparable a la realidad urbanística</a:t>
            </a:r>
            <a:r>
              <a:rPr lang="es-ES" b="0" i="0" dirty="0">
                <a:solidFill>
                  <a:srgbClr val="1D1D1B"/>
                </a:solidFill>
                <a:effectLst/>
                <a:latin typeface="Open Sans" panose="020B0606030504020204" pitchFamily="34" charset="0"/>
              </a:rPr>
              <a:t>, y que garantiza la máxima compatibilidad, coordinación y complementariedad con el resto de sistemas de información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406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Municipios integrados en el SIU por comunidad autónoma</a:t>
            </a:r>
          </a:p>
          <a:p>
            <a:r>
              <a:rPr lang="es-ES" b="1" i="0" dirty="0">
                <a:solidFill>
                  <a:srgbClr val="1D1D1B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En la actualidad, el SIU ofrece información urbanística de 5.557 municipios en los que habita el 98,11% de la población y el 100% de las áreas urbanas.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342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3026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54393-00D8-7950-1746-F1EA50EC1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4C3ED30-A2D7-D23B-108F-A94E8A49F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410221B-CA9B-C20E-DE82-0224A23FA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B81EC5-EC59-988E-D4D3-B0D7D5406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4015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4F11D-A07E-402F-433F-7A4403306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DA423E5-1ADA-F394-D5A9-294D5CD63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4EBFAC-38E0-1FE8-AEEB-6E334B1FB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700DCE-97EF-66D8-014A-ADF7D43C4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944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82EDF-05D7-7FF2-4049-EF15D2C83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915451-8356-5A1D-A287-77A2DCE19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D63D2F-7401-6DC4-E563-95F105C56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DE8EB4-E617-8A17-71E6-9BB237B2D3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419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E5115-3DB3-E0EE-2990-A671DF176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5D7DF15-D2EC-52B2-9A7E-896CCEEB7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8C72196-C385-D5B0-38A0-2E4BA7CD4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9F8D74-F278-900C-5683-07FFD4CA6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3557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9785B-A353-D7E2-4005-C790975BD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02683B4-CCC2-F533-3A2E-D332883CA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79B7EBF-B633-48BE-DFAB-E514E073C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631FB5-3BBA-CA23-E4D4-4A538471B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01DEE-98C2-43AC-B4B1-A21BA5A7BEF1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127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Content"/>
          <p:cNvSpPr txBox="1"/>
          <p:nvPr userDrawn="1"/>
        </p:nvSpPr>
        <p:spPr bwMode="auto">
          <a:xfrm>
            <a:off x="445092" y="819202"/>
            <a:ext cx="3004027" cy="97462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sz="6000"/>
              <a:t>Content</a:t>
            </a:r>
            <a:endParaRPr/>
          </a:p>
        </p:txBody>
      </p:sp>
      <p:sp>
        <p:nvSpPr>
          <p:cNvPr id="8" name="Content"/>
          <p:cNvSpPr txBox="1"/>
          <p:nvPr userDrawn="1"/>
        </p:nvSpPr>
        <p:spPr bwMode="auto">
          <a:xfrm>
            <a:off x="597492" y="971602"/>
            <a:ext cx="3004027" cy="97462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120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r>
              <a:rPr sz="6000"/>
              <a:t>Content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CH"/>
              <a:t>‹Nº›</a:t>
            </a:fld>
            <a:endParaRPr lang="de-CH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234000" y="280800"/>
            <a:ext cx="10985500" cy="716582"/>
          </a:xfrm>
        </p:spPr>
        <p:txBody>
          <a:bodyPr anchor="ctr" anchorCtr="0"/>
          <a:lstStyle>
            <a:lvl1pPr>
              <a:defRPr>
                <a:solidFill>
                  <a:srgbClr val="1A384E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de-CH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 bwMode="auto"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defRPr/>
            </a:pPr>
            <a:r>
              <a:t>Folientitel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defRPr/>
            </a:pPr>
            <a:r>
              <a:t>Text für Folienpunkt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7" name="Rechteck"/>
          <p:cNvSpPr/>
          <p:nvPr userDrawn="1"/>
        </p:nvSpPr>
        <p:spPr bwMode="auto">
          <a:xfrm>
            <a:off x="0" y="6367893"/>
            <a:ext cx="12193753" cy="490107"/>
          </a:xfrm>
          <a:prstGeom prst="rect">
            <a:avLst/>
          </a:prstGeom>
          <a:solidFill>
            <a:srgbClr val="F0F0F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1600"/>
          </a:p>
        </p:txBody>
      </p:sp>
      <p:sp>
        <p:nvSpPr>
          <p:cNvPr id="9" name="| Author | Actual section of the presentation"/>
          <p:cNvSpPr txBox="1"/>
          <p:nvPr userDrawn="1"/>
        </p:nvSpPr>
        <p:spPr bwMode="auto">
          <a:xfrm>
            <a:off x="519763" y="6466548"/>
            <a:ext cx="7016397" cy="251351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3E83B2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algn="l">
              <a:defRPr/>
            </a:pPr>
            <a:r>
              <a:rPr sz="1300" dirty="0"/>
              <a:t>| </a:t>
            </a:r>
            <a:r>
              <a:rPr lang="es-ES" sz="1300" dirty="0"/>
              <a:t>SECO SAM | Caso Uso – Insumos para el uso de Datos de Catastro en OUN</a:t>
            </a:r>
            <a:endParaRPr sz="1300" dirty="0"/>
          </a:p>
        </p:txBody>
      </p:sp>
      <p:sp>
        <p:nvSpPr>
          <p:cNvPr id="10" name="Foliennummer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89931" y="6440900"/>
            <a:ext cx="513319" cy="302647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3E83B2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>
              <a:defRPr/>
            </a:pPr>
            <a:fld id="{2AF5163B-E8FD-4607-9224-21842DA39860}" type="slidenum">
              <a:rPr lang="de-CH"/>
              <a:t>‹Nº›</a:t>
            </a:fld>
            <a:endParaRPr lang="de-CH"/>
          </a:p>
        </p:txBody>
      </p:sp>
      <p:sp>
        <p:nvSpPr>
          <p:cNvPr id="4" name="| Author | Actual section of the presentation">
            <a:extLst>
              <a:ext uri="{FF2B5EF4-FFF2-40B4-BE49-F238E27FC236}">
                <a16:creationId xmlns:a16="http://schemas.microsoft.com/office/drawing/2014/main" id="{AF0611AF-3996-4E7E-D2E4-E059589FD443}"/>
              </a:ext>
            </a:extLst>
          </p:cNvPr>
          <p:cNvSpPr txBox="1"/>
          <p:nvPr userDrawn="1"/>
        </p:nvSpPr>
        <p:spPr bwMode="auto">
          <a:xfrm>
            <a:off x="6600056" y="6466549"/>
            <a:ext cx="5452411" cy="251350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3E83B2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algn="r">
              <a:defRPr/>
            </a:pPr>
            <a:r>
              <a:rPr lang="de-CH" sz="1300" dirty="0" err="1"/>
              <a:t>Consortium</a:t>
            </a:r>
            <a:r>
              <a:rPr lang="de-CH" sz="1300" dirty="0"/>
              <a:t> Swiss Land Management Network</a:t>
            </a:r>
            <a:endParaRPr sz="13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marL="0" marR="0" indent="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-85">
          <a:solidFill>
            <a:srgbClr val="002060"/>
          </a:solidFill>
          <a:latin typeface="CircularXX TT"/>
          <a:ea typeface="+mn-ea"/>
          <a:cs typeface="CircularXX TT"/>
        </a:defRPr>
      </a:lvl1pPr>
      <a:lvl2pPr marL="0" marR="0" indent="2286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4572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3pPr>
      <a:lvl4pPr marL="0" marR="0" indent="6858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9144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5pPr>
      <a:lvl6pPr marL="0" marR="0" indent="11430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6pPr>
      <a:lvl7pPr marL="0" marR="0" indent="13716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7pPr>
      <a:lvl8pPr marL="0" marR="0" indent="16002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8pPr>
      <a:lvl9pPr marL="0" marR="0" indent="1828800" algn="l" defTabSz="1219169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>
          <a:solidFill>
            <a:srgbClr val="000000"/>
          </a:solidFill>
          <a:latin typeface="+mn-lt"/>
          <a:ea typeface="+mn-ea"/>
          <a:cs typeface="+mn-cs"/>
        </a:defRPr>
      </a:lvl9pPr>
    </p:titleStyle>
    <p:bodyStyle>
      <a:lvl1pPr marL="3048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CircularXX TT"/>
          <a:ea typeface="+mn-ea"/>
          <a:cs typeface="CircularXX TT"/>
        </a:defRPr>
      </a:lvl1pPr>
      <a:lvl2pPr marL="6096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CircularXX TT"/>
          <a:ea typeface="+mn-ea"/>
          <a:cs typeface="CircularXX TT"/>
        </a:defRPr>
      </a:lvl2pPr>
      <a:lvl3pPr marL="9144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CircularXX TT"/>
          <a:ea typeface="+mn-ea"/>
          <a:cs typeface="CircularXX TT"/>
        </a:defRPr>
      </a:lvl3pPr>
      <a:lvl4pPr marL="12192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CircularXX TT"/>
          <a:ea typeface="+mn-ea"/>
          <a:cs typeface="CircularXX TT"/>
        </a:defRPr>
      </a:lvl4pPr>
      <a:lvl5pPr marL="15240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CircularXX TT"/>
          <a:ea typeface="+mn-ea"/>
          <a:cs typeface="CircularXX TT"/>
        </a:defRPr>
      </a:lvl5pPr>
      <a:lvl6pPr marL="18288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6pPr>
      <a:lvl7pPr marL="21336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7pPr>
      <a:lvl8pPr marL="24384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8pPr>
      <a:lvl9pPr marL="2743200" marR="0" indent="-304800" algn="l" defTabSz="1219169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lvl1pPr marL="0" marR="0" indent="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2286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4572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6858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9144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11430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13716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16002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1828800" algn="ctr" defTabSz="2921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F1_461FE1EF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ED_5036B77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A0_5F71684C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9C_529A0C2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110E3C-2D5A-9924-B9B8-87DBF47E7F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76F8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261328"/>
            <a:ext cx="12192000" cy="5596672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0" y="0"/>
            <a:ext cx="12192000" cy="1256145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FFFFFF"/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32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48" name="Länzscape of northern countries"/>
          <p:cNvSpPr txBox="1"/>
          <p:nvPr/>
        </p:nvSpPr>
        <p:spPr bwMode="auto">
          <a:xfrm>
            <a:off x="710338" y="2154772"/>
            <a:ext cx="11074293" cy="1282402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b">
            <a:spAutoFit/>
          </a:bodyPr>
          <a:lstStyle>
            <a:lvl1pPr algn="l">
              <a:defRPr sz="105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marL="0" marR="0" lvl="0" indent="0" algn="just" defTabSz="1219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«Consulting Services </a:t>
            </a:r>
            <a:r>
              <a:rPr kumimoji="0" lang="de-CH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for</a:t>
            </a:r>
            <a:r>
              <a:rPr kumimoji="0" lang="de-CH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 Swiss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Accompanying Measures (SAM) in SECO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Cadastre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 </a:t>
            </a:r>
            <a:r>
              <a:rPr kumimoji="0" lang="de-CH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Projects»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6218" y="219551"/>
            <a:ext cx="3548191" cy="72886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153489" y="259870"/>
            <a:ext cx="730244" cy="849121"/>
          </a:xfrm>
          <a:prstGeom prst="rect">
            <a:avLst/>
          </a:prstGeom>
        </p:spPr>
      </p:pic>
      <p:pic>
        <p:nvPicPr>
          <p:cNvPr id="16" name="Imagen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61189" y="423527"/>
            <a:ext cx="3109626" cy="390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662040" y="191501"/>
            <a:ext cx="1817988" cy="91748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 bwMode="auto">
          <a:xfrm>
            <a:off x="710339" y="6325687"/>
            <a:ext cx="5480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8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CircularXX TT"/>
              </a:rPr>
              <a:t>SLM Swiss Land Management Foundation</a:t>
            </a:r>
            <a:endParaRPr lang="en-GB" sz="18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73988" y="6233652"/>
            <a:ext cx="557857" cy="557857"/>
          </a:xfrm>
          <a:prstGeom prst="rect">
            <a:avLst/>
          </a:prstGeom>
        </p:spPr>
      </p:pic>
      <p:sp>
        <p:nvSpPr>
          <p:cNvPr id="2" name="Lorenz Jenni, Ohio, 24.12.2020">
            <a:extLst>
              <a:ext uri="{FF2B5EF4-FFF2-40B4-BE49-F238E27FC236}">
                <a16:creationId xmlns:a16="http://schemas.microsoft.com/office/drawing/2014/main" id="{4E8BA6C5-7479-2BA9-76F2-59024E0228C3}"/>
              </a:ext>
            </a:extLst>
          </p:cNvPr>
          <p:cNvSpPr txBox="1"/>
          <p:nvPr/>
        </p:nvSpPr>
        <p:spPr bwMode="auto">
          <a:xfrm>
            <a:off x="717980" y="3866078"/>
            <a:ext cx="10562596" cy="1959511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61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algn="just" defTabSz="1219169">
              <a:defRPr/>
            </a:pPr>
            <a:r>
              <a:rPr lang="es-ES" sz="320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CircularXX TT"/>
                <a:cs typeface="CircularXX TT"/>
              </a:rPr>
              <a:t>Caso de Uso 1</a:t>
            </a:r>
            <a:r>
              <a:rPr lang="es-ES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CircularXX TT"/>
                <a:cs typeface="CircularXX TT"/>
              </a:rPr>
              <a:t>: </a:t>
            </a:r>
            <a:r>
              <a:rPr lang="es-ES" sz="3200" dirty="0">
                <a:latin typeface="CircularXX TT" panose="020B0504010101010104" pitchFamily="34" charset="0"/>
              </a:rPr>
              <a:t>Descubrimiento, acceso, uso y descarga de datos de planes territoriales y catastro usando el Sistema de Información Urbana (SIU) de España</a:t>
            </a:r>
          </a:p>
          <a:p>
            <a:pPr defTabSz="1219169">
              <a:defRPr/>
            </a:pPr>
            <a:endParaRPr lang="es-ES" sz="2800" b="0" dirty="0">
              <a:latin typeface="CircularXX T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87EF5F0-3AE3-6B45-BB6F-84263463C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10</a:t>
            </a:fld>
            <a:endParaRPr lang="de-CH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53E4C20-12D1-914D-598A-F55FE6CE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1. Sistema de Información Urbana (SIU)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067FB4-24E6-0B93-1CD1-FEED0353A6E0}"/>
              </a:ext>
            </a:extLst>
          </p:cNvPr>
          <p:cNvSpPr txBox="1"/>
          <p:nvPr/>
        </p:nvSpPr>
        <p:spPr bwMode="auto">
          <a:xfrm>
            <a:off x="339810" y="1255553"/>
            <a:ext cx="11649914" cy="33590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Objetivos</a:t>
            </a:r>
          </a:p>
          <a:p>
            <a:pPr marL="285750" lvl="1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Promover la transparencia en suelo y urbanismo. </a:t>
            </a:r>
          </a:p>
          <a:p>
            <a:pPr marL="285750" lvl="1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Conocer el planeamiento en vigor</a:t>
            </a:r>
          </a:p>
          <a:p>
            <a:pPr marL="285750" lvl="1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Conocer la disponibilidad de suelo y la evolución en su ocupación</a:t>
            </a:r>
          </a:p>
          <a:p>
            <a:pPr marL="285750" lvl="1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Coordinación y complementación con las administraciones competentes</a:t>
            </a:r>
          </a:p>
          <a:p>
            <a:pPr marL="285750" lvl="1" indent="-285750"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Compatibilidad e interoperabilidad con otros sistemas de información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656462-2605-9B12-381C-F8E4F6A176CE}"/>
              </a:ext>
            </a:extLst>
          </p:cNvPr>
          <p:cNvSpPr txBox="1"/>
          <p:nvPr/>
        </p:nvSpPr>
        <p:spPr bwMode="auto">
          <a:xfrm>
            <a:off x="0" y="6093296"/>
            <a:ext cx="611241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1200" dirty="0"/>
              <a:t>https://www.mivau.gob.es/urbanismo-y-suelo/sistema-de-informacion-urbana</a:t>
            </a:r>
          </a:p>
        </p:txBody>
      </p:sp>
    </p:spTree>
    <p:extLst>
      <p:ext uri="{BB962C8B-B14F-4D97-AF65-F5344CB8AC3E}">
        <p14:creationId xmlns:p14="http://schemas.microsoft.com/office/powerpoint/2010/main" val="3216457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87EF5F0-3AE3-6B45-BB6F-84263463C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11</a:t>
            </a:fld>
            <a:endParaRPr lang="de-CH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DA9D06-C414-8B9D-63D5-8943DEED0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7768" y="1159977"/>
            <a:ext cx="8184232" cy="493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3956A50E-E16D-89C3-B8C1-AD6744B6423F}"/>
              </a:ext>
            </a:extLst>
          </p:cNvPr>
          <p:cNvSpPr txBox="1">
            <a:spLocks/>
          </p:cNvSpPr>
          <p:nvPr/>
        </p:nvSpPr>
        <p:spPr bwMode="auto">
          <a:xfrm>
            <a:off x="263352" y="264556"/>
            <a:ext cx="11068738" cy="7165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 anchorCtr="0">
            <a:normAutofit/>
          </a:bodyPr>
          <a:lstStyle>
            <a:lvl1pPr marL="0" marR="0" indent="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-85">
                <a:solidFill>
                  <a:srgbClr val="1A384E"/>
                </a:solidFill>
                <a:latin typeface="CircularXX TT"/>
                <a:ea typeface="+mn-ea"/>
                <a:cs typeface="CircularXX TT"/>
              </a:defRPr>
            </a:lvl1pPr>
            <a:lvl2pPr marL="0" marR="0" indent="2286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1. Sistema de Información Urbana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76612D1-2DDA-9797-4F75-EAC6ECB2FCE8}"/>
              </a:ext>
            </a:extLst>
          </p:cNvPr>
          <p:cNvSpPr txBox="1"/>
          <p:nvPr/>
        </p:nvSpPr>
        <p:spPr bwMode="auto">
          <a:xfrm>
            <a:off x="603250" y="2060848"/>
            <a:ext cx="5040560" cy="224869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SIU ofrece información urbanística de 5.557 municipios donde,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habita el 98,11% de la población y el 100% de las áreas urbanas</a:t>
            </a:r>
            <a:endParaRPr lang="es-ES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2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87EF5F0-3AE3-6B45-BB6F-84263463C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12</a:t>
            </a:fld>
            <a:endParaRPr lang="de-CH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9A607B-E850-FC44-518C-DD499522C46E}"/>
              </a:ext>
            </a:extLst>
          </p:cNvPr>
          <p:cNvSpPr txBox="1"/>
          <p:nvPr/>
        </p:nvSpPr>
        <p:spPr bwMode="auto">
          <a:xfrm>
            <a:off x="234000" y="1124744"/>
            <a:ext cx="115716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s-ES" sz="2000" dirty="0">
                <a:solidFill>
                  <a:schemeClr val="dk1"/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Está documentado y es de acceso público el modelo de datos del SIU, donde, la información urbanística constituye el objeto principal del SIU y representa el eje que articula su modelo de datos, diferenciando las Clases de Suelo y las Áreas de Desarrollo.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B196D2B-AC13-23C2-0043-2ADA6637B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797340"/>
              </p:ext>
            </p:extLst>
          </p:nvPr>
        </p:nvGraphicFramePr>
        <p:xfrm>
          <a:off x="346590" y="2268147"/>
          <a:ext cx="7344816" cy="3124200"/>
        </p:xfrm>
        <a:graphic>
          <a:graphicData uri="http://schemas.openxmlformats.org/drawingml/2006/table">
            <a:tbl>
              <a:tblPr/>
              <a:tblGrid>
                <a:gridCol w="3672408">
                  <a:extLst>
                    <a:ext uri="{9D8B030D-6E8A-4147-A177-3AD203B41FA5}">
                      <a16:colId xmlns:a16="http://schemas.microsoft.com/office/drawing/2014/main" val="1834291234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80565406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800" b="1" i="0" u="none" strike="noStrike" dirty="0">
                          <a:solidFill>
                            <a:srgbClr val="1D1D1B"/>
                          </a:solidFill>
                          <a:effectLst/>
                          <a:latin typeface="CircularXX TT" panose="020B0504010101010104" pitchFamily="34" charset="0"/>
                          <a:cs typeface="CircularXX TT" panose="020B0504010101010104" pitchFamily="34" charset="0"/>
                        </a:rPr>
                        <a:t>Clases de Suelo </a:t>
                      </a:r>
                      <a:endParaRPr lang="es-ES" sz="1800" dirty="0">
                        <a:effectLst/>
                        <a:latin typeface="CircularXX TT" panose="020B0504010101010104" pitchFamily="34" charset="0"/>
                        <a:cs typeface="CircularXX TT" panose="020B05040101010101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s-ES" sz="1800" b="1" i="0" u="none" strike="noStrike" dirty="0">
                          <a:solidFill>
                            <a:srgbClr val="1D1D1B"/>
                          </a:solidFill>
                          <a:effectLst/>
                          <a:latin typeface="CircularXX TT" panose="020B0504010101010104" pitchFamily="34" charset="0"/>
                          <a:cs typeface="CircularXX TT" panose="020B0504010101010104" pitchFamily="34" charset="0"/>
                        </a:rPr>
                        <a:t>Áreas de Desarrollo</a:t>
                      </a:r>
                      <a:endParaRPr lang="es-ES" sz="1800" dirty="0">
                        <a:effectLst/>
                        <a:latin typeface="CircularXX TT" panose="020B0504010101010104" pitchFamily="34" charset="0"/>
                        <a:cs typeface="CircularXX TT" panose="020B05040101010101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8518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0" i="0" u="none" strike="noStrike" cap="none" spc="0" dirty="0">
                          <a:solidFill>
                            <a:srgbClr val="000000"/>
                          </a:solidFill>
                          <a:effectLst/>
                          <a:latin typeface="CircularXX TT" panose="020B0504010101010104" pitchFamily="34" charset="0"/>
                          <a:ea typeface="+mn-ea"/>
                          <a:cs typeface="CircularXX TT" panose="020B0504010101010104" pitchFamily="34" charset="0"/>
                        </a:rPr>
                        <a:t>Suelo urbano consolidado.  </a:t>
                      </a: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0" i="0" u="none" strike="noStrike" cap="none" spc="0" dirty="0">
                          <a:solidFill>
                            <a:srgbClr val="000000"/>
                          </a:solidFill>
                          <a:effectLst/>
                          <a:latin typeface="CircularXX TT" panose="020B0504010101010104" pitchFamily="34" charset="0"/>
                          <a:ea typeface="+mn-ea"/>
                          <a:cs typeface="CircularXX TT" panose="020B0504010101010104" pitchFamily="34" charset="0"/>
                        </a:rPr>
                        <a:t>Suelo urbano no consolidado.  </a:t>
                      </a: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0" i="0" u="none" strike="noStrike" cap="none" spc="0" dirty="0">
                          <a:solidFill>
                            <a:srgbClr val="000000"/>
                          </a:solidFill>
                          <a:effectLst/>
                          <a:latin typeface="CircularXX TT" panose="020B0504010101010104" pitchFamily="34" charset="0"/>
                          <a:ea typeface="+mn-ea"/>
                          <a:cs typeface="CircularXX TT" panose="020B0504010101010104" pitchFamily="34" charset="0"/>
                        </a:rPr>
                        <a:t>Suelo urbanizable delimitado o sectorizado.  </a:t>
                      </a: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0" i="0" u="none" strike="noStrike" cap="none" spc="0" dirty="0">
                          <a:solidFill>
                            <a:srgbClr val="000000"/>
                          </a:solidFill>
                          <a:effectLst/>
                          <a:latin typeface="CircularXX TT" panose="020B0504010101010104" pitchFamily="34" charset="0"/>
                          <a:ea typeface="+mn-ea"/>
                          <a:cs typeface="CircularXX TT" panose="020B0504010101010104" pitchFamily="34" charset="0"/>
                        </a:rPr>
                        <a:t>Suelo urbanizable no delimitado o sectorizado.  </a:t>
                      </a:r>
                    </a:p>
                    <a:p>
                      <a:pPr marL="285750" indent="-285750"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0" i="0" u="none" strike="noStrike" cap="none" spc="0" dirty="0">
                          <a:solidFill>
                            <a:srgbClr val="000000"/>
                          </a:solidFill>
                          <a:effectLst/>
                          <a:latin typeface="CircularXX TT" panose="020B0504010101010104" pitchFamily="34" charset="0"/>
                          <a:ea typeface="+mn-ea"/>
                          <a:cs typeface="CircularXX TT" panose="020B0504010101010104" pitchFamily="34" charset="0"/>
                        </a:rPr>
                        <a:t>Suelo no urbanizable.  Sistemas generales y otros.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9388" indent="-179388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ircularXX TT" panose="020B0504010101010104" pitchFamily="34" charset="0"/>
                          <a:cs typeface="CircularXX TT" panose="020B0504010101010104" pitchFamily="34" charset="0"/>
                        </a:rPr>
                        <a:t>Sectores que el planeamiento define en </a:t>
                      </a: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ircularXX TT" panose="020B0504010101010104" pitchFamily="34" charset="0"/>
                          <a:cs typeface="CircularXX TT" panose="020B0504010101010104" pitchFamily="34" charset="0"/>
                        </a:rPr>
                        <a:t>suelo clasificado como Suelo urbanizable delimitado o sectorizado o en Suelo urbano no consolidado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ircularXX TT" panose="020B0504010101010104" pitchFamily="34" charset="0"/>
                          <a:cs typeface="CircularXX TT" panose="020B0504010101010104" pitchFamily="34" charset="0"/>
                        </a:rPr>
                        <a:t>. Recogiendo información de dos tipos: </a:t>
                      </a:r>
                      <a:endParaRPr lang="es-ES" sz="1800" dirty="0">
                        <a:effectLst/>
                        <a:latin typeface="CircularXX TT" panose="020B0504010101010104" pitchFamily="34" charset="0"/>
                        <a:cs typeface="CircularXX TT" panose="020B0504010101010104" pitchFamily="34" charset="0"/>
                      </a:endParaRPr>
                    </a:p>
                    <a:p>
                      <a:pPr marL="719138" indent="-180975"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ircularXX TT" panose="020B0504010101010104" pitchFamily="34" charset="0"/>
                          <a:cs typeface="CircularXX TT" panose="020B0504010101010104" pitchFamily="34" charset="0"/>
                        </a:rPr>
                        <a:t>Determinaciones básicas</a:t>
                      </a:r>
                    </a:p>
                    <a:p>
                      <a:pPr marL="719138" indent="-180975"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ircularXX TT" panose="020B0504010101010104" pitchFamily="34" charset="0"/>
                          <a:cs typeface="CircularXX TT" panose="020B0504010101010104" pitchFamily="34" charset="0"/>
                        </a:rPr>
                        <a:t>Datos relativos a su situación actual y grado de desarrollo.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9156637"/>
                  </a:ext>
                </a:extLst>
              </a:tr>
            </a:tbl>
          </a:graphicData>
        </a:graphic>
      </p:graphicFrame>
      <p:sp>
        <p:nvSpPr>
          <p:cNvPr id="8" name="Título 2">
            <a:extLst>
              <a:ext uri="{FF2B5EF4-FFF2-40B4-BE49-F238E27FC236}">
                <a16:creationId xmlns:a16="http://schemas.microsoft.com/office/drawing/2014/main" id="{1FFBFBC1-B147-99E9-B423-8AFDAB789037}"/>
              </a:ext>
            </a:extLst>
          </p:cNvPr>
          <p:cNvSpPr txBox="1">
            <a:spLocks/>
          </p:cNvSpPr>
          <p:nvPr/>
        </p:nvSpPr>
        <p:spPr bwMode="auto">
          <a:xfrm>
            <a:off x="238470" y="224539"/>
            <a:ext cx="10985500" cy="7165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 anchorCtr="0">
            <a:normAutofit/>
          </a:bodyPr>
          <a:lstStyle>
            <a:lvl1pPr marL="0" marR="0" indent="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-85">
                <a:solidFill>
                  <a:srgbClr val="1A384E"/>
                </a:solidFill>
                <a:latin typeface="CircularXX TT"/>
                <a:ea typeface="+mn-ea"/>
                <a:cs typeface="CircularXX TT"/>
              </a:defRPr>
            </a:lvl1pPr>
            <a:lvl2pPr marL="0" marR="0" indent="2286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1219169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50" b="1" i="0" u="none" strike="noStrike" cap="none" spc="-8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1. Sistema de Información Urbana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A59EB4-9AD9-D34C-FBD0-FA08BA24A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2184" y="2270581"/>
            <a:ext cx="4235538" cy="346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A2AB99A-E87E-C84B-1241-CF6D87002D01}"/>
              </a:ext>
            </a:extLst>
          </p:cNvPr>
          <p:cNvSpPr txBox="1"/>
          <p:nvPr/>
        </p:nvSpPr>
        <p:spPr bwMode="auto">
          <a:xfrm>
            <a:off x="0" y="5949280"/>
            <a:ext cx="761106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1200" dirty="0"/>
              <a:t>https://publicaciones.transportes.gob.es/downloadcustom/sample/3720</a:t>
            </a:r>
          </a:p>
        </p:txBody>
      </p:sp>
    </p:spTree>
    <p:extLst>
      <p:ext uri="{BB962C8B-B14F-4D97-AF65-F5344CB8AC3E}">
        <p14:creationId xmlns:p14="http://schemas.microsoft.com/office/powerpoint/2010/main" val="2061577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87EF5F0-3AE3-6B45-BB6F-84263463C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13</a:t>
            </a:fld>
            <a:endParaRPr lang="de-CH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79488B-BA61-4468-682E-03A34781E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62958"/>
            <a:ext cx="55446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D281A10-B4B6-8A97-B7E4-F43C7306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064" y="1163530"/>
            <a:ext cx="6541616" cy="48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D254B966-BBC9-BF3D-0F14-F75CBA85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1. Sistema de Información Urbana</a:t>
            </a:r>
          </a:p>
        </p:txBody>
      </p:sp>
    </p:spTree>
    <p:extLst>
      <p:ext uri="{BB962C8B-B14F-4D97-AF65-F5344CB8AC3E}">
        <p14:creationId xmlns:p14="http://schemas.microsoft.com/office/powerpoint/2010/main" val="2458702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E992949-48F0-2F5D-447C-AFE6D1E7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87" y="1466521"/>
            <a:ext cx="10560496" cy="4816394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87EF5F0-3AE3-6B45-BB6F-84263463C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14</a:t>
            </a:fld>
            <a:endParaRPr lang="de-CH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0AE72C7B-21C4-F8F5-728D-F912501D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1. Sistema de Información Urbana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A8307E-EB05-6EB6-7E57-F367017050BC}"/>
              </a:ext>
            </a:extLst>
          </p:cNvPr>
          <p:cNvSpPr txBox="1"/>
          <p:nvPr/>
        </p:nvSpPr>
        <p:spPr bwMode="auto">
          <a:xfrm>
            <a:off x="603250" y="5972144"/>
            <a:ext cx="350371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https://mapas.fomento.gob.es/VisorSIU/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C3D9D7-335C-63A3-6696-920C70A5697A}"/>
              </a:ext>
            </a:extLst>
          </p:cNvPr>
          <p:cNvSpPr txBox="1"/>
          <p:nvPr/>
        </p:nvSpPr>
        <p:spPr bwMode="auto">
          <a:xfrm>
            <a:off x="479376" y="836712"/>
            <a:ext cx="5040560" cy="5866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Acceso al visor del SIU</a:t>
            </a:r>
            <a:endParaRPr lang="es-E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26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87EF5F0-3AE3-6B45-BB6F-84263463C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15</a:t>
            </a:fld>
            <a:endParaRPr lang="de-CH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0AE72C7B-21C4-F8F5-728D-F912501D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1. Sistema de Información Urbana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DEE8DE-F7B9-83F2-0F95-BEEF22515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/>
          <a:stretch/>
        </p:blipFill>
        <p:spPr>
          <a:xfrm>
            <a:off x="394449" y="1441025"/>
            <a:ext cx="10848528" cy="46996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07185F3-2EAB-1804-CD95-9BF2F75D234E}"/>
              </a:ext>
            </a:extLst>
          </p:cNvPr>
          <p:cNvSpPr txBox="1"/>
          <p:nvPr/>
        </p:nvSpPr>
        <p:spPr bwMode="auto">
          <a:xfrm>
            <a:off x="8400256" y="5850526"/>
            <a:ext cx="329040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1400" dirty="0"/>
              <a:t>mapas.fomento.gob.es/VisorSIU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2DE01C-469A-E092-778F-FD7A6EF3E2D0}"/>
              </a:ext>
            </a:extLst>
          </p:cNvPr>
          <p:cNvSpPr txBox="1"/>
          <p:nvPr/>
        </p:nvSpPr>
        <p:spPr bwMode="auto">
          <a:xfrm>
            <a:off x="479376" y="836712"/>
            <a:ext cx="5040560" cy="5866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Capas disponibles en el SIU</a:t>
            </a:r>
          </a:p>
        </p:txBody>
      </p:sp>
    </p:spTree>
    <p:extLst>
      <p:ext uri="{BB962C8B-B14F-4D97-AF65-F5344CB8AC3E}">
        <p14:creationId xmlns:p14="http://schemas.microsoft.com/office/powerpoint/2010/main" val="3223948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87EF5F0-3AE3-6B45-BB6F-84263463C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16</a:t>
            </a:fld>
            <a:endParaRPr lang="de-CH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0AE72C7B-21C4-F8F5-728D-F912501D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1. Sistema de Información Urbana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7A6FEB0-D268-0CCA-2BB3-4C9C8F829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86354"/>
              </p:ext>
            </p:extLst>
          </p:nvPr>
        </p:nvGraphicFramePr>
        <p:xfrm>
          <a:off x="89931" y="1178754"/>
          <a:ext cx="11954943" cy="509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4981">
                  <a:extLst>
                    <a:ext uri="{9D8B030D-6E8A-4147-A177-3AD203B41FA5}">
                      <a16:colId xmlns:a16="http://schemas.microsoft.com/office/drawing/2014/main" val="479166239"/>
                    </a:ext>
                  </a:extLst>
                </a:gridCol>
                <a:gridCol w="3984981">
                  <a:extLst>
                    <a:ext uri="{9D8B030D-6E8A-4147-A177-3AD203B41FA5}">
                      <a16:colId xmlns:a16="http://schemas.microsoft.com/office/drawing/2014/main" val="2171365588"/>
                    </a:ext>
                  </a:extLst>
                </a:gridCol>
                <a:gridCol w="3984981">
                  <a:extLst>
                    <a:ext uri="{9D8B030D-6E8A-4147-A177-3AD203B41FA5}">
                      <a16:colId xmlns:a16="http://schemas.microsoft.com/office/drawing/2014/main" val="4837999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i="0" u="none" strike="noStrike" cap="none" spc="0" dirty="0">
                          <a:solidFill>
                            <a:schemeClr val="tx1"/>
                          </a:solidFill>
                          <a:latin typeface="CircularXX TT" panose="020B0504010101010104"/>
                          <a:ea typeface="+mn-ea"/>
                          <a:cs typeface="+mn-cs"/>
                        </a:rPr>
                        <a:t>Servicios Web de Visualización en el SIU (WMS)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i="0" u="none" strike="noStrike" cap="none" spc="0" dirty="0">
                          <a:solidFill>
                            <a:schemeClr val="tx1"/>
                          </a:solidFill>
                          <a:latin typeface="CircularXX TT" panose="020B0504010101010104"/>
                          <a:ea typeface="+mn-ea"/>
                          <a:cs typeface="+mn-cs"/>
                        </a:rPr>
                        <a:t>Servicios de Descarga (WFS)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b="1" i="0" u="none" strike="noStrike" cap="none" spc="0" dirty="0">
                          <a:solidFill>
                            <a:schemeClr val="tx1"/>
                          </a:solidFill>
                          <a:latin typeface="CircularXX TT" panose="020B0504010101010104"/>
                          <a:ea typeface="+mn-ea"/>
                          <a:cs typeface="+mn-cs"/>
                        </a:rPr>
                        <a:t>Servicios de Descarga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031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latin typeface="CircularXX TT" panose="020B0504010101010104"/>
                          <a:ea typeface="+mn-ea"/>
                          <a:cs typeface="+mn-cs"/>
                        </a:rPr>
                        <a:t>https://mapas.fomento.gob.es/arcgis/services/SIU/Servicios_OGC/MapServer/WMSServer?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latin typeface="CircularXX TT" panose="020B0504010101010104"/>
                          <a:ea typeface="+mn-ea"/>
                          <a:cs typeface="+mn-cs"/>
                        </a:rPr>
                        <a:t>https://mapas.fomento.gob.es/arcgis/services/SIU/Servicios_OGC/MapServer/WFSServer?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u="none" strike="noStrike" cap="none" spc="0" dirty="0">
                          <a:solidFill>
                            <a:schemeClr val="tx1"/>
                          </a:solidFill>
                          <a:latin typeface="CircularXX TT" panose="020B0504010101010104"/>
                          <a:ea typeface="+mn-ea"/>
                          <a:cs typeface="+mn-cs"/>
                        </a:rPr>
                        <a:t>https://cdn.mivau.gob.es/portal-web-mivau/urbanismo-suelo/clases_suelo_20241202.zip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648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2921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 b="0" i="0" u="none" strike="noStrike" cap="none" spc="0" dirty="0">
                        <a:solidFill>
                          <a:schemeClr val="tx1"/>
                        </a:solidFill>
                        <a:latin typeface="CircularXX TT" panose="020B05040101010101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562603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D376378A-26AD-9F67-0BFE-5906658C15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097"/>
          <a:stretch/>
        </p:blipFill>
        <p:spPr>
          <a:xfrm>
            <a:off x="257983" y="2504628"/>
            <a:ext cx="3509798" cy="177415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D5E314-AA43-FA21-C9C4-167DA6FA40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98" y="4440254"/>
            <a:ext cx="3575354" cy="17415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91BCFF-5872-21AD-F643-22C21AD0DC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792"/>
          <a:stretch/>
        </p:blipFill>
        <p:spPr>
          <a:xfrm>
            <a:off x="4266957" y="2446936"/>
            <a:ext cx="3600889" cy="17407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3863232-2336-7FB6-9CEC-D0E64BB51E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039" y="4440254"/>
            <a:ext cx="3816425" cy="1740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90A6100-06C2-1F9A-9F88-82DD65926F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6"/>
          <a:stretch/>
        </p:blipFill>
        <p:spPr>
          <a:xfrm>
            <a:off x="8112224" y="2420888"/>
            <a:ext cx="3816424" cy="93626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26BF9DD-640C-12D9-B477-E2DFBBD7D1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28"/>
          <a:stretch/>
        </p:blipFill>
        <p:spPr>
          <a:xfrm>
            <a:off x="8143407" y="4858685"/>
            <a:ext cx="3816425" cy="9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28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D1D86-2CE7-D34E-6350-66067194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CABFF26-EA96-DD57-10E1-57EFF8B076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17</a:t>
            </a:fld>
            <a:endParaRPr lang="de-CH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8C4387BE-5391-2045-69A8-9D4C82FB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2. Capas disponibles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BAE5567-FF63-2D0D-71CE-141A8BB1A0BB}"/>
              </a:ext>
            </a:extLst>
          </p:cNvPr>
          <p:cNvSpPr txBox="1"/>
          <p:nvPr/>
        </p:nvSpPr>
        <p:spPr bwMode="auto">
          <a:xfrm>
            <a:off x="341233" y="2828835"/>
            <a:ext cx="2261600" cy="1200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Planeamiento Urbanístico Vigente</a:t>
            </a:r>
            <a:endParaRPr lang="es-E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3E4B36-05A3-4077-C878-230CB1D762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1348677"/>
            <a:ext cx="9318384" cy="49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1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1ACF1-5E02-41EC-A08A-E3F982BF2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D4632CE-5C73-822E-65BD-F78EC89AD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18</a:t>
            </a:fld>
            <a:endParaRPr lang="de-CH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2339743D-EF1A-6C92-E87F-ED1654BB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2. Capas disponibles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4C1A907-D573-FEE4-466E-B9C1026FBE6D}"/>
              </a:ext>
            </a:extLst>
          </p:cNvPr>
          <p:cNvSpPr txBox="1"/>
          <p:nvPr/>
        </p:nvSpPr>
        <p:spPr bwMode="auto">
          <a:xfrm>
            <a:off x="234000" y="2420888"/>
            <a:ext cx="2448272" cy="1200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Antigüedad del Planeamiento Urbanístico</a:t>
            </a:r>
            <a:endParaRPr lang="es-E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C61760-A017-856B-AF79-6938DBB721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342" y="1268761"/>
            <a:ext cx="9329003" cy="491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61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A7177-B5F7-BE3D-E9F8-20BB308F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16E939F-8E68-F150-D082-EB8F1B329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19</a:t>
            </a:fld>
            <a:endParaRPr lang="de-CH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13E8DDAD-7398-3C5C-EECC-D8174362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2. Capas disponibles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B0C343B-043B-0F5D-B350-22B350DD7427}"/>
              </a:ext>
            </a:extLst>
          </p:cNvPr>
          <p:cNvSpPr txBox="1"/>
          <p:nvPr/>
        </p:nvSpPr>
        <p:spPr bwMode="auto">
          <a:xfrm>
            <a:off x="234000" y="2132856"/>
            <a:ext cx="2477624" cy="193899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Acceso a capas </a:t>
            </a:r>
            <a:r>
              <a:rPr lang="es-ES" sz="2400" b="1" dirty="0" err="1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complemen-tarias</a:t>
            </a: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 – 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externas (por defecto): </a:t>
            </a:r>
            <a:r>
              <a:rPr lang="es-ES" sz="2400" dirty="0" err="1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p.e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. Catastro</a:t>
            </a:r>
            <a:endParaRPr lang="es-E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26F0F5-F433-1ECF-D7A0-AC1CC22611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1268760"/>
            <a:ext cx="9239126" cy="48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1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FBF79-A89D-2706-F869-E5EC1824D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A52A38F-04A2-030D-069F-F05D6717C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2</a:t>
            </a:fld>
            <a:endParaRPr lang="de-CH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BDE6514-C133-7913-49EB-DAE688A5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Esquema Sesión de Trabajo</a:t>
            </a:r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4A8AACAA-A29C-E283-E602-BC1F22321415}"/>
              </a:ext>
            </a:extLst>
          </p:cNvPr>
          <p:cNvSpPr/>
          <p:nvPr/>
        </p:nvSpPr>
        <p:spPr bwMode="auto">
          <a:xfrm>
            <a:off x="486022" y="1916832"/>
            <a:ext cx="11219956" cy="25922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Presentación Objetivos Sesión de Trabajo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Esquema del Caso de Uso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La observación espacial en el sistema de planificación territorial en Suiza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Sistema de Información Urbana (SIU) de España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Definición de actividades en el marco del apoyo en la herramienta de seguimiento y monitoreo de planes y cartera de inversiones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Conclusiones y próximos pasos</a:t>
            </a:r>
          </a:p>
        </p:txBody>
      </p:sp>
    </p:spTree>
    <p:extLst>
      <p:ext uri="{BB962C8B-B14F-4D97-AF65-F5344CB8AC3E}">
        <p14:creationId xmlns:p14="http://schemas.microsoft.com/office/powerpoint/2010/main" val="11764945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E0ACB-859D-71A8-3AF2-319E5A38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09F58F3-F787-E984-A9A4-A2C234061D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20</a:t>
            </a:fld>
            <a:endParaRPr lang="de-CH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984F1322-59B7-E76C-F689-C0155608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2. Capas disponibles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7A8DC9-A20C-14C7-0379-D39BFC1803F2}"/>
              </a:ext>
            </a:extLst>
          </p:cNvPr>
          <p:cNvSpPr txBox="1"/>
          <p:nvPr/>
        </p:nvSpPr>
        <p:spPr bwMode="auto">
          <a:xfrm>
            <a:off x="234000" y="2204864"/>
            <a:ext cx="2765656" cy="193899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Acceso a capas complementarias – externas 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(personalizable): </a:t>
            </a:r>
            <a:r>
              <a:rPr lang="es-ES" sz="2400" dirty="0" err="1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p.e</a:t>
            </a: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. Catastro.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65C932-7057-4B94-B3AE-3DE38203BE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656" y="1381396"/>
            <a:ext cx="9139445" cy="476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54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5CFEA-D09D-C077-3DF3-7B5C3BDDD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6B38FC8-B1A0-D018-D4EA-4BCBBE505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21</a:t>
            </a:fld>
            <a:endParaRPr lang="de-CH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CCEBB5D1-89C2-4973-2EBE-472D2244D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3. Usuarios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530588-AE37-D245-DFE8-1574ABA0B7AB}"/>
              </a:ext>
            </a:extLst>
          </p:cNvPr>
          <p:cNvSpPr txBox="1"/>
          <p:nvPr/>
        </p:nvSpPr>
        <p:spPr bwMode="auto">
          <a:xfrm>
            <a:off x="234000" y="1064119"/>
            <a:ext cx="11478624" cy="466281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marL="285750" indent="-285750" algn="just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El perfil de usuario genérico puede descubrir (no dispone de un catálogo de metadatos), consultar, acceder y descargar datos relacionados con urbanismo. No se pueden hacer análisis o consultas en la plataforma, por lo que la explotación y uso de datos se debe hacer en clientes externos al SIU. De forma específica los roles pueden describirse de la siguiente manera:</a:t>
            </a:r>
          </a:p>
          <a:p>
            <a:pPr marL="742950" lvl="1" indent="-285750" algn="just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Administraciones públicas: </a:t>
            </a: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Ayuntamientos (Gobiernos Locales), comunidades autónomas (Regiones) y </a:t>
            </a:r>
            <a:r>
              <a:rPr lang="es-ES" sz="1900" dirty="0" err="1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otrs</a:t>
            </a: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 organismos estatales que gestionan o deben conocer el planeamiento urbanístico y territorial.</a:t>
            </a:r>
          </a:p>
          <a:p>
            <a:pPr marL="742950" lvl="1" indent="-285750" algn="just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Profesionales en materia de urbanismo: </a:t>
            </a: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Planificadores urbanos, arquitectos e ingenieros que necesitan información sobre normativa, usos del suelo y ordenación del territorio.</a:t>
            </a:r>
          </a:p>
          <a:p>
            <a:pPr marL="742950" lvl="1" indent="-285750" algn="just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Sector privado: </a:t>
            </a: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Empresas y particulares que buscan oportunidades de desarrollo en función del planeamiento urbanístico, como inversores y promotores inmobiliarios.</a:t>
            </a:r>
          </a:p>
          <a:p>
            <a:pPr marL="742950" lvl="1" indent="-285750" algn="just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Investigadores y académicos: </a:t>
            </a: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Universidades y centros de estudio que analizan el desarrollo urbano y su impacto.</a:t>
            </a:r>
          </a:p>
          <a:p>
            <a:pPr marL="742950" lvl="1" indent="-285750" algn="just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Ciudadanos: </a:t>
            </a:r>
            <a:r>
              <a:rPr lang="es-ES" sz="19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Interesados en conocer la normativa de su municipio, el uso del suelo o proyectos futuros.</a:t>
            </a:r>
          </a:p>
        </p:txBody>
      </p:sp>
    </p:spTree>
    <p:extLst>
      <p:ext uri="{BB962C8B-B14F-4D97-AF65-F5344CB8AC3E}">
        <p14:creationId xmlns:p14="http://schemas.microsoft.com/office/powerpoint/2010/main" val="13457631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9013-AF11-2226-070C-FA194E4B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9CD9B7A-B581-80DA-1100-F70A580BDB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22</a:t>
            </a:fld>
            <a:endParaRPr lang="de-CH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948B18E3-698C-C372-EEAB-A35C2B54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4. Resumen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1DA81B-8DB0-8CDE-730E-E5DD9E05B4CF}"/>
              </a:ext>
            </a:extLst>
          </p:cNvPr>
          <p:cNvSpPr txBox="1"/>
          <p:nvPr/>
        </p:nvSpPr>
        <p:spPr bwMode="auto">
          <a:xfrm>
            <a:off x="234000" y="1268760"/>
            <a:ext cx="11550632" cy="463203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marL="285750" indent="-285750" rtl="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A partir del SIU se dispone una plataforma para poder visualizar, acceder y descargar capas en materia de suelo y urbanismo en España.</a:t>
            </a:r>
          </a:p>
          <a:p>
            <a:pPr marL="285750" indent="-285750" rtl="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Su operación y alcance están recogida en un marco legal específico.</a:t>
            </a:r>
          </a:p>
          <a:p>
            <a:pPr marL="285750" indent="-285750" rtl="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Permiten acceder a otra información de interés en el ámbito de la toma de decisiones y planificación urbanística.</a:t>
            </a:r>
          </a:p>
          <a:p>
            <a:pPr marL="285750" indent="-285750" rtl="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Tiene documentación en torno al modelo de datos del SIU (https://publicaciones.transportes.gob.es/downloadcustom/sample/3720)</a:t>
            </a:r>
          </a:p>
          <a:p>
            <a:pPr marL="285750" indent="-285750" rtl="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El acceso es libre y permite descargar las capas sin registro y sin coste, en formatos abiertos, interoperables con otros sistemas fácilmente.</a:t>
            </a:r>
          </a:p>
          <a:p>
            <a:pPr marL="285750" indent="-285750" rtl="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No permite hacer o personalizar consultas entre las capas como, por ejemplo, afectación de la planificación urbanística (plan) frente al catastro (predio).</a:t>
            </a:r>
          </a:p>
        </p:txBody>
      </p:sp>
    </p:spTree>
    <p:extLst>
      <p:ext uri="{BB962C8B-B14F-4D97-AF65-F5344CB8AC3E}">
        <p14:creationId xmlns:p14="http://schemas.microsoft.com/office/powerpoint/2010/main" val="29471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CA22B68-4FA2-6090-04CC-8250041BE62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8E57D6-84FD-E481-8F33-78D1A6DD98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76F8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261328"/>
            <a:ext cx="12192000" cy="559667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ECAA909-15C2-BE40-E016-5AAEDD86680C}"/>
              </a:ext>
            </a:extLst>
          </p:cNvPr>
          <p:cNvSpPr/>
          <p:nvPr/>
        </p:nvSpPr>
        <p:spPr bwMode="auto">
          <a:xfrm>
            <a:off x="0" y="0"/>
            <a:ext cx="12192000" cy="1256145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FFFFFF"/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32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48" name="Länzscape of northern countries">
            <a:extLst>
              <a:ext uri="{FF2B5EF4-FFF2-40B4-BE49-F238E27FC236}">
                <a16:creationId xmlns:a16="http://schemas.microsoft.com/office/drawing/2014/main" id="{66927346-D660-219A-9983-04DF05461A17}"/>
              </a:ext>
            </a:extLst>
          </p:cNvPr>
          <p:cNvSpPr txBox="1"/>
          <p:nvPr/>
        </p:nvSpPr>
        <p:spPr bwMode="auto">
          <a:xfrm>
            <a:off x="710338" y="2154772"/>
            <a:ext cx="11074293" cy="1282402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b">
            <a:spAutoFit/>
          </a:bodyPr>
          <a:lstStyle>
            <a:lvl1pPr algn="l">
              <a:defRPr sz="105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marL="0" marR="0" lvl="0" indent="0" algn="just" defTabSz="1219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«Consulting Services </a:t>
            </a:r>
            <a:r>
              <a:rPr kumimoji="0" lang="de-CH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for</a:t>
            </a:r>
            <a:r>
              <a:rPr kumimoji="0" lang="de-CH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 Swiss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Accompanying Measures (SAM) in SECO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Cadastre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 </a:t>
            </a:r>
            <a:r>
              <a:rPr kumimoji="0" lang="de-CH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Projects»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7CD32B-64AF-6603-13C6-A3F0B7EB13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6218" y="219551"/>
            <a:ext cx="3548191" cy="7288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E3EC769-6210-C12C-B54E-0E88C4B00A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153489" y="259870"/>
            <a:ext cx="730244" cy="849121"/>
          </a:xfrm>
          <a:prstGeom prst="rect">
            <a:avLst/>
          </a:prstGeom>
        </p:spPr>
      </p:pic>
      <p:pic>
        <p:nvPicPr>
          <p:cNvPr id="16" name="Imagen 9">
            <a:extLst>
              <a:ext uri="{FF2B5EF4-FFF2-40B4-BE49-F238E27FC236}">
                <a16:creationId xmlns:a16="http://schemas.microsoft.com/office/drawing/2014/main" id="{0443EFDD-74F0-59DB-738F-8DE654996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61189" y="423527"/>
            <a:ext cx="3109626" cy="390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7DA080E-1041-73B7-6BDD-04E5AC8723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662040" y="191501"/>
            <a:ext cx="1817988" cy="91748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A3C651E-2C93-6437-1583-8C31AABE923E}"/>
              </a:ext>
            </a:extLst>
          </p:cNvPr>
          <p:cNvSpPr txBox="1"/>
          <p:nvPr/>
        </p:nvSpPr>
        <p:spPr bwMode="auto">
          <a:xfrm>
            <a:off x="710339" y="6325687"/>
            <a:ext cx="5480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8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CircularXX TT"/>
              </a:rPr>
              <a:t>SLM Swiss Land Management Foundation</a:t>
            </a:r>
            <a:endParaRPr lang="en-GB" sz="18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3FA8AF-6CAD-E0EB-353B-524091CDF6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73988" y="6233652"/>
            <a:ext cx="557857" cy="557857"/>
          </a:xfrm>
          <a:prstGeom prst="rect">
            <a:avLst/>
          </a:prstGeom>
        </p:spPr>
      </p:pic>
      <p:sp>
        <p:nvSpPr>
          <p:cNvPr id="2" name="Lorenz Jenni, Ohio, 24.12.2020">
            <a:extLst>
              <a:ext uri="{FF2B5EF4-FFF2-40B4-BE49-F238E27FC236}">
                <a16:creationId xmlns:a16="http://schemas.microsoft.com/office/drawing/2014/main" id="{70F90094-545F-DB28-6558-4E6362173009}"/>
              </a:ext>
            </a:extLst>
          </p:cNvPr>
          <p:cNvSpPr txBox="1"/>
          <p:nvPr/>
        </p:nvSpPr>
        <p:spPr bwMode="auto">
          <a:xfrm>
            <a:off x="717980" y="3866078"/>
            <a:ext cx="10562596" cy="1959511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61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algn="just" defTabSz="1219169">
              <a:defRPr/>
            </a:pPr>
            <a:r>
              <a:rPr lang="es-ES" sz="320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CircularXX TT"/>
                <a:cs typeface="CircularXX TT"/>
              </a:rPr>
              <a:t>Caso de Uso 1</a:t>
            </a:r>
            <a:r>
              <a:rPr lang="es-ES" sz="32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CircularXX TT"/>
                <a:cs typeface="CircularXX TT"/>
              </a:rPr>
              <a:t>: </a:t>
            </a:r>
            <a:r>
              <a:rPr lang="es-ES" sz="3200" dirty="0">
                <a:latin typeface="CircularXX TT" panose="020B0504010101010104" pitchFamily="34" charset="0"/>
              </a:rPr>
              <a:t>Descubrimiento, acceso, uso y descarga de datos de planes territoriales y catastro usando el Sistema de Información Urbana (SIU) de España</a:t>
            </a:r>
          </a:p>
          <a:p>
            <a:pPr defTabSz="1219169">
              <a:defRPr/>
            </a:pPr>
            <a:endParaRPr lang="es-ES" sz="2800" b="0" dirty="0">
              <a:latin typeface="CircularXX TT"/>
            </a:endParaRPr>
          </a:p>
        </p:txBody>
      </p:sp>
    </p:spTree>
    <p:extLst>
      <p:ext uri="{BB962C8B-B14F-4D97-AF65-F5344CB8AC3E}">
        <p14:creationId xmlns:p14="http://schemas.microsoft.com/office/powerpoint/2010/main" val="41295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9E1E49-F98E-F9FE-90C4-AD562E786E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4</a:t>
            </a:fld>
            <a:endParaRPr lang="de-CH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86005DB-ABFD-712E-DE7D-E963EC0C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Esquema presentación</a:t>
            </a:r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6C4D6F99-406C-6F74-CEE2-138E5EF93C9A}"/>
              </a:ext>
            </a:extLst>
          </p:cNvPr>
          <p:cNvSpPr/>
          <p:nvPr/>
        </p:nvSpPr>
        <p:spPr bwMode="auto">
          <a:xfrm>
            <a:off x="486022" y="1916832"/>
            <a:ext cx="11219956" cy="25922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Objetivos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Esquema del Caso de Uso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Sistema de Información Urbano (SIU) en España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Indicadores disponibles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Usuarios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Resumen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Hallazgos desde el enfoque del OUN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Aplicación en el marco del OUN</a:t>
            </a:r>
          </a:p>
        </p:txBody>
      </p:sp>
    </p:spTree>
    <p:extLst>
      <p:ext uri="{BB962C8B-B14F-4D97-AF65-F5344CB8AC3E}">
        <p14:creationId xmlns:p14="http://schemas.microsoft.com/office/powerpoint/2010/main" val="16012677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EE6D3E5-55B7-76E8-C16B-546CE290E4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5</a:t>
            </a:fld>
            <a:endParaRPr lang="de-CH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AC19719-EA51-D63A-F726-0AA0A8A1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2075B0-B935-634C-53FB-0531609A2CF1}"/>
              </a:ext>
            </a:extLst>
          </p:cNvPr>
          <p:cNvSpPr txBox="1"/>
          <p:nvPr/>
        </p:nvSpPr>
        <p:spPr bwMode="auto">
          <a:xfrm>
            <a:off x="335360" y="1268760"/>
            <a:ext cx="11377264" cy="187743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 marL="285750" indent="-285750" algn="just" rtl="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CircularXX TT" panose="020B0504010101010104" pitchFamily="34" charset="0"/>
              </a:rPr>
              <a:t>Describir el Sistema de Información Urbano (SIU) en España del Ministerio de Vivienda y Agenda Urbana (MVAU) de España.</a:t>
            </a:r>
          </a:p>
          <a:p>
            <a:pPr marL="285750" indent="-285750" algn="just" rtl="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CircularXX TT" panose="020B0504010101010104" pitchFamily="34" charset="0"/>
              </a:rPr>
              <a:t>Relacionar e identificar potenciales funcionalidades, análisis e indicadores en el OUN a partir del caso de uso.</a:t>
            </a:r>
          </a:p>
        </p:txBody>
      </p:sp>
    </p:spTree>
    <p:extLst>
      <p:ext uri="{BB962C8B-B14F-4D97-AF65-F5344CB8AC3E}">
        <p14:creationId xmlns:p14="http://schemas.microsoft.com/office/powerpoint/2010/main" val="13858273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25180A7-0FCB-73C5-ACA6-D95FF1962AF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A087DE2-1C83-EC41-2397-23F4F47A28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76F8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261328"/>
            <a:ext cx="12192000" cy="559667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DD067F-E72B-363C-12A2-8045C4FAE35C}"/>
              </a:ext>
            </a:extLst>
          </p:cNvPr>
          <p:cNvSpPr/>
          <p:nvPr/>
        </p:nvSpPr>
        <p:spPr bwMode="auto">
          <a:xfrm>
            <a:off x="0" y="0"/>
            <a:ext cx="12192000" cy="1256145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FFFFFF"/>
            </a:solidFill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CH" sz="32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47" name="Lorenz Jenni, Ohio, 24.12.2020">
            <a:extLst>
              <a:ext uri="{FF2B5EF4-FFF2-40B4-BE49-F238E27FC236}">
                <a16:creationId xmlns:a16="http://schemas.microsoft.com/office/drawing/2014/main" id="{7141D2B9-6CE4-8E22-A988-A9FDAD43C48A}"/>
              </a:ext>
            </a:extLst>
          </p:cNvPr>
          <p:cNvSpPr txBox="1"/>
          <p:nvPr/>
        </p:nvSpPr>
        <p:spPr bwMode="auto">
          <a:xfrm>
            <a:off x="717980" y="4573963"/>
            <a:ext cx="10562596" cy="543739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61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algn="just" defTabSz="1219169">
              <a:defRPr/>
            </a:pPr>
            <a:r>
              <a:rPr lang="es-ES" sz="320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CircularXX TT"/>
                <a:cs typeface="CircularXX TT"/>
              </a:rPr>
              <a:t>Sistema de Información Urbana (SIU)</a:t>
            </a:r>
          </a:p>
        </p:txBody>
      </p:sp>
      <p:sp>
        <p:nvSpPr>
          <p:cNvPr id="148" name="Länzscape of northern countries">
            <a:extLst>
              <a:ext uri="{FF2B5EF4-FFF2-40B4-BE49-F238E27FC236}">
                <a16:creationId xmlns:a16="http://schemas.microsoft.com/office/drawing/2014/main" id="{44F80E25-1E1A-B24E-3BEB-6FD083A2D063}"/>
              </a:ext>
            </a:extLst>
          </p:cNvPr>
          <p:cNvSpPr txBox="1"/>
          <p:nvPr/>
        </p:nvSpPr>
        <p:spPr bwMode="auto">
          <a:xfrm>
            <a:off x="710338" y="2154772"/>
            <a:ext cx="11074293" cy="1282402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b">
            <a:spAutoFit/>
          </a:bodyPr>
          <a:lstStyle>
            <a:lvl1pPr algn="l">
              <a:defRPr sz="10500" b="1">
                <a:solidFill>
                  <a:srgbClr val="FFFFFF"/>
                </a:solidFill>
                <a:latin typeface="Circular Pro Book"/>
                <a:ea typeface="Circular Pro Book"/>
                <a:cs typeface="Circular Pro Book"/>
              </a:defRPr>
            </a:lvl1pPr>
          </a:lstStyle>
          <a:p>
            <a:pPr marL="0" marR="0" lvl="0" indent="0" algn="just" defTabSz="1219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«Consulting Services </a:t>
            </a:r>
            <a:r>
              <a:rPr kumimoji="0" lang="de-CH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for</a:t>
            </a:r>
            <a:r>
              <a:rPr kumimoji="0" lang="de-CH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 Swiss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Accompanying Measures (SAM) in SECO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Cadastre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 </a:t>
            </a:r>
            <a:r>
              <a:rPr kumimoji="0" lang="de-CH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ularXX TT"/>
                <a:cs typeface="Circular Pro Book"/>
              </a:rPr>
              <a:t>Projects»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D203B0-C253-1DB7-AA4C-EBCCA4B49F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6218" y="219551"/>
            <a:ext cx="3548191" cy="7288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58C982B-AA5E-5339-5026-4D40FCFE80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153489" y="259870"/>
            <a:ext cx="730244" cy="849121"/>
          </a:xfrm>
          <a:prstGeom prst="rect">
            <a:avLst/>
          </a:prstGeom>
        </p:spPr>
      </p:pic>
      <p:pic>
        <p:nvPicPr>
          <p:cNvPr id="16" name="Imagen 9">
            <a:extLst>
              <a:ext uri="{FF2B5EF4-FFF2-40B4-BE49-F238E27FC236}">
                <a16:creationId xmlns:a16="http://schemas.microsoft.com/office/drawing/2014/main" id="{ECFB4AB1-3598-FFE0-4BCD-8DD2FF001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61189" y="423527"/>
            <a:ext cx="3109626" cy="390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F3FAFA4-E940-EF17-548F-35B576D595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662040" y="191501"/>
            <a:ext cx="1817988" cy="91748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4CC0EE7-7751-F54C-64AB-1294C5739AAF}"/>
              </a:ext>
            </a:extLst>
          </p:cNvPr>
          <p:cNvSpPr txBox="1"/>
          <p:nvPr/>
        </p:nvSpPr>
        <p:spPr bwMode="auto">
          <a:xfrm>
            <a:off x="710339" y="6325687"/>
            <a:ext cx="5480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8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CircularXX TT"/>
              </a:rPr>
              <a:t>SLM Swiss Land Management Foundation</a:t>
            </a:r>
            <a:endParaRPr lang="en-GB" sz="1800" b="0" i="0" u="none" strike="noStrike" cap="none" spc="0">
              <a:ln>
                <a:noFill/>
              </a:ln>
              <a:solidFill>
                <a:srgbClr val="FFFFFF"/>
              </a:solidFill>
              <a:latin typeface="Helvetica Neue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A098EB8-CA4B-67D0-5730-01DF5770AA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73988" y="6233652"/>
            <a:ext cx="557857" cy="5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0F39B-080B-67D6-B152-366BA9B05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AF73B48-976D-686F-2863-7C783F92A8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7</a:t>
            </a:fld>
            <a:endParaRPr lang="de-CH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2604164-34F8-C84D-D85C-A4BFD136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Esquema del Caso de Uso</a:t>
            </a:r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22921C7C-E924-6377-EA17-54129DBA28B8}"/>
              </a:ext>
            </a:extLst>
          </p:cNvPr>
          <p:cNvSpPr/>
          <p:nvPr/>
        </p:nvSpPr>
        <p:spPr bwMode="auto">
          <a:xfrm>
            <a:off x="486022" y="1916832"/>
            <a:ext cx="11219956" cy="25922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Sistema de Información Urbana (SIU)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Capas disponibles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Usuarios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Resumen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</a:rPr>
              <a:t>Hallazgos desde el enfoque del OUN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s-ES" sz="2400" dirty="0">
              <a:solidFill>
                <a:schemeClr val="tx1">
                  <a:lumMod val="50000"/>
                </a:schemeClr>
              </a:solidFill>
              <a:latin typeface="CircularXX TT" panose="020B0504010101010104" pitchFamily="34" charset="0"/>
              <a:cs typeface="CircularXX TT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13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87EF5F0-3AE3-6B45-BB6F-84263463C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8</a:t>
            </a:fld>
            <a:endParaRPr lang="de-CH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0AE72C7B-21C4-F8F5-728D-F912501D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280800"/>
            <a:ext cx="10985500" cy="716582"/>
          </a:xfrm>
        </p:spPr>
        <p:txBody>
          <a:bodyPr/>
          <a:lstStyle/>
          <a:p>
            <a:r>
              <a:rPr lang="es-ES" dirty="0"/>
              <a:t>1. Sistema de Información Urbana (SIU)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11C36BD-C473-28DD-8C3E-9E9644C55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77" y="898184"/>
            <a:ext cx="12158593" cy="546036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CA13B5B-369F-FF79-BD15-6571829B22B6}"/>
              </a:ext>
            </a:extLst>
          </p:cNvPr>
          <p:cNvSpPr txBox="1"/>
          <p:nvPr/>
        </p:nvSpPr>
        <p:spPr bwMode="auto">
          <a:xfrm>
            <a:off x="6456" y="6138253"/>
            <a:ext cx="7673719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900" dirty="0"/>
              <a:t>https://www.mivau.gob.es/urbanismo-y-suelo/sistema-de-informacion-urbana</a:t>
            </a:r>
          </a:p>
        </p:txBody>
      </p:sp>
    </p:spTree>
    <p:extLst>
      <p:ext uri="{BB962C8B-B14F-4D97-AF65-F5344CB8AC3E}">
        <p14:creationId xmlns:p14="http://schemas.microsoft.com/office/powerpoint/2010/main" val="1811923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46B5E-3008-066A-B411-562B1C141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543048A-7DB0-3CB6-5F7F-9810569A4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B4B4D-7CA3-9044-876B-883B54F8677D}" type="slidenum">
              <a:rPr lang="de-CH" smtClean="0"/>
              <a:t>9</a:t>
            </a:fld>
            <a:endParaRPr lang="de-CH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903A0A6-8D03-01C2-8878-BAD428EB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1. Sistema de Información Urbana (SIU)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B379C-A795-6DAA-F6D8-C7000F5273D3}"/>
              </a:ext>
            </a:extLst>
          </p:cNvPr>
          <p:cNvSpPr txBox="1"/>
          <p:nvPr/>
        </p:nvSpPr>
        <p:spPr bwMode="auto">
          <a:xfrm>
            <a:off x="339810" y="1255553"/>
            <a:ext cx="11649914" cy="3600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just" rtl="0" fontAlgn="base">
              <a:spcBef>
                <a:spcPts val="0"/>
              </a:spcBef>
              <a:spcAft>
                <a:spcPts val="1800"/>
              </a:spcAft>
            </a:pPr>
            <a:r>
              <a:rPr lang="es-ES" sz="2400" b="1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Alcance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Promover la transparencia en materia de suelo y urbanismo en España.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Sistema público general e integrado de información (Ley de Suelo y Rehabilitación Urbana).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2008 se creó el Grupo de Trabajo del SIU con instituciones y actores relevantes.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CircularXX TT" panose="020B0504010101010104" pitchFamily="34" charset="0"/>
                <a:cs typeface="CircularXX TT" panose="020B0504010101010104" pitchFamily="34" charset="0"/>
              </a:rPr>
              <a:t>Subraya la necesidad y oportunidad de integrar la información urbanística en los sistemas de información acercando a los ciudadanos instrumentos de planeamiento.</a:t>
            </a:r>
          </a:p>
        </p:txBody>
      </p:sp>
      <p:sp>
        <p:nvSpPr>
          <p:cNvPr id="4" name="CuadroTexto 4">
            <a:extLst>
              <a:ext uri="{FF2B5EF4-FFF2-40B4-BE49-F238E27FC236}">
                <a16:creationId xmlns:a16="http://schemas.microsoft.com/office/drawing/2014/main" id="{53AD58D5-EC42-D7C5-A4C8-9F32D60F97F2}"/>
              </a:ext>
            </a:extLst>
          </p:cNvPr>
          <p:cNvSpPr txBox="1"/>
          <p:nvPr/>
        </p:nvSpPr>
        <p:spPr bwMode="auto">
          <a:xfrm>
            <a:off x="0" y="6093296"/>
            <a:ext cx="611241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1200" dirty="0"/>
              <a:t>https://www.mivau.gob.es/urbanismo-y-suelo/sistema-de-informacion-urbana</a:t>
            </a:r>
          </a:p>
        </p:txBody>
      </p:sp>
    </p:spTree>
    <p:extLst>
      <p:ext uri="{BB962C8B-B14F-4D97-AF65-F5344CB8AC3E}">
        <p14:creationId xmlns:p14="http://schemas.microsoft.com/office/powerpoint/2010/main" val="2169504141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000000"/>
        </a:solid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1722</TotalTime>
  <Words>1281</Words>
  <Application>Microsoft Office PowerPoint</Application>
  <DocSecurity>0</DocSecurity>
  <PresentationFormat>Panorámica</PresentationFormat>
  <Paragraphs>171</Paragraphs>
  <Slides>22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Circular Pro Book</vt:lpstr>
      <vt:lpstr>CircularXX TT</vt:lpstr>
      <vt:lpstr>Helvetica Neue</vt:lpstr>
      <vt:lpstr>Helvetica Neue Medium</vt:lpstr>
      <vt:lpstr>Open Sans</vt:lpstr>
      <vt:lpstr>21_BasicWhite</vt:lpstr>
      <vt:lpstr>Presentación de PowerPoint</vt:lpstr>
      <vt:lpstr>Esquema Sesión de Trabajo</vt:lpstr>
      <vt:lpstr>Presentación de PowerPoint</vt:lpstr>
      <vt:lpstr>Esquema presentación</vt:lpstr>
      <vt:lpstr>Objetivos</vt:lpstr>
      <vt:lpstr>Presentación de PowerPoint</vt:lpstr>
      <vt:lpstr>Esquema del Caso de Uso</vt:lpstr>
      <vt:lpstr>1. Sistema de Información Urbana (SIU)</vt:lpstr>
      <vt:lpstr>1. Sistema de Información Urbana (SIU)</vt:lpstr>
      <vt:lpstr>1. Sistema de Información Urbana (SIU)</vt:lpstr>
      <vt:lpstr>Presentación de PowerPoint</vt:lpstr>
      <vt:lpstr>Presentación de PowerPoint</vt:lpstr>
      <vt:lpstr>1. Sistema de Información Urbana</vt:lpstr>
      <vt:lpstr>1. Sistema de Información Urbana</vt:lpstr>
      <vt:lpstr>1. Sistema de Información Urbana</vt:lpstr>
      <vt:lpstr>1. Sistema de Información Urbana</vt:lpstr>
      <vt:lpstr>2. Capas disponibles</vt:lpstr>
      <vt:lpstr>2. Capas disponibles</vt:lpstr>
      <vt:lpstr>2. Capas disponibles</vt:lpstr>
      <vt:lpstr>2. Capas disponibles</vt:lpstr>
      <vt:lpstr>3. Usuarios</vt:lpstr>
      <vt:lpstr>4. Resumen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Lorenz Jenni</dc:creator>
  <cp:keywords/>
  <dc:description/>
  <cp:lastModifiedBy>Moisés Poyatos</cp:lastModifiedBy>
  <cp:revision>247</cp:revision>
  <dcterms:created xsi:type="dcterms:W3CDTF">2022-11-29T16:42:02Z</dcterms:created>
  <dcterms:modified xsi:type="dcterms:W3CDTF">2025-07-17T13:27:43Z</dcterms:modified>
  <cp:category/>
  <dc:identifier/>
  <cp:contentStatus/>
  <dc:language/>
  <cp:version/>
</cp:coreProperties>
</file>