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7" r:id="rId3"/>
    <p:sldId id="260" r:id="rId4"/>
    <p:sldId id="317" r:id="rId5"/>
    <p:sldId id="312" r:id="rId6"/>
    <p:sldId id="318" r:id="rId7"/>
    <p:sldId id="268" r:id="rId8"/>
    <p:sldId id="319" r:id="rId9"/>
    <p:sldId id="320" r:id="rId10"/>
    <p:sldId id="321" r:id="rId11"/>
    <p:sldId id="322" r:id="rId12"/>
    <p:sldId id="323" r:id="rId13"/>
    <p:sldId id="278" r:id="rId14"/>
  </p:sldIdLst>
  <p:sldSz cx="12192000" cy="6858000"/>
  <p:notesSz cx="12192000" cy="6858000"/>
  <p:defaultTextStyle>
    <a:defPPr>
      <a:defRPr lang="de-DE"/>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7A2772C-8E45-E49C-2BE9-95EB7CD51472}" name="Moises Poyatos" initials="MP" userId="25116a8277636f59" providerId="Windows Live"/>
  <p188:author id="{2A9A6B96-2F33-DA6C-73FA-6D56731E1D03}" name="Mariela Perez-Costa" initials="MP" userId="S::mperezcosta@worldbank.org::e1e1c151-a33f-4e9b-8dda-c53cb789de4c" providerId="AD"/>
  <p188:author id="{9A997EE6-B883-7BB4-2B1B-D976C2D48EEA}" name="Lorenz Jenni (LOJN)" initials="LJ(" userId="S::LOJN@IP-CONSULT.DE::cd8c079b-44c5-478a-a0d6-47294d75cd75"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1A384E"/>
    <a:srgbClr val="3E83B2"/>
    <a:srgbClr val="66C7FF"/>
    <a:srgbClr val="97AA71"/>
    <a:srgbClr val="778D50"/>
    <a:srgbClr val="BAD0E9"/>
    <a:srgbClr val="FDDD2E"/>
    <a:srgbClr val="D4A8AD"/>
    <a:srgbClr val="5E5E5E"/>
    <a:srgbClr val="DEDF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2FD6DF4-CD59-3BD8-7AA2-553E24972027}">
  <a:tblStyle styleId="{A2FD6DF4-CD59-3BD8-7AA2-553E24972027}" styleName="Medium Style 2 - Accent 1">
    <a:wholeTbl>
      <a:tcTxStyle>
        <a:fontRef idx="minor"/>
        <a:schemeClr val="dk1"/>
      </a:tcTxStyle>
      <a:tcStyle>
        <a:tcBdr>
          <a:left>
            <a:ln w="12700">
              <a:solidFill>
                <a:schemeClr val="lt1"/>
              </a:solidFill>
            </a:ln>
          </a:left>
          <a:right>
            <a:ln w="12700">
              <a:solidFill>
                <a:schemeClr val="lt1"/>
              </a:solidFill>
            </a:ln>
          </a:right>
          <a:top>
            <a:ln w="12700">
              <a:solidFill>
                <a:schemeClr val="lt1"/>
              </a:solidFill>
            </a:ln>
          </a:top>
          <a:bottom>
            <a:ln w="12700">
              <a:solidFill>
                <a:schemeClr val="lt1"/>
              </a:solidFill>
            </a:ln>
          </a:bottom>
          <a:insideH>
            <a:ln w="12700">
              <a:solidFill>
                <a:schemeClr val="lt1"/>
              </a:solidFill>
            </a:ln>
          </a:insideH>
          <a:insideV>
            <a:ln w="12700">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schemeClr val="lt1"/>
      </a:tcTxStyle>
      <a:tcStyle>
        <a:tcBdr/>
        <a:fill>
          <a:solidFill>
            <a:schemeClr val="accent1"/>
          </a:solidFill>
        </a:fill>
      </a:tcStyle>
    </a:lastCol>
    <a:firstCol>
      <a:tcTxStyle b="on">
        <a:fontRef idx="minor"/>
        <a:schemeClr val="lt1"/>
      </a:tcTxStyle>
      <a:tcStyle>
        <a:tcBdr/>
        <a:fill>
          <a:solidFill>
            <a:schemeClr val="accent1"/>
          </a:solidFill>
        </a:fill>
      </a:tcStyle>
    </a:firstCol>
    <a:lastRow>
      <a:tcTxStyle b="on">
        <a:fontRef idx="minor"/>
        <a:schemeClr val="lt1"/>
      </a:tcTxStyle>
      <a:tcStyle>
        <a:tcBdr>
          <a:top>
            <a:ln w="38100">
              <a:solidFill>
                <a:schemeClr val="lt1"/>
              </a:solidFill>
            </a:ln>
          </a:top>
        </a:tcBdr>
        <a:fill>
          <a:solidFill>
            <a:schemeClr val="accent1"/>
          </a:solidFill>
        </a:fill>
      </a:tcStyle>
    </a:lastRow>
    <a:seCell>
      <a:tcStyle>
        <a:tcBdr/>
      </a:tcStyle>
    </a:seCell>
    <a:swCell>
      <a:tcStyle>
        <a:tcBdr/>
      </a:tcStyle>
    </a:swCell>
    <a:firstRow>
      <a:tcTxStyle b="on">
        <a:fontRef idx="minor"/>
        <a:schemeClr val="lt1"/>
      </a:tcTxStyle>
      <a:tcStyle>
        <a:tcBdr>
          <a:bottom>
            <a:ln w="38100">
              <a:solidFill>
                <a:schemeClr val="lt1"/>
              </a:solidFill>
            </a:ln>
          </a:bottom>
        </a:tcBdr>
        <a:fill>
          <a:solidFill>
            <a:schemeClr val="accent1"/>
          </a:solidFill>
        </a:fill>
      </a:tcStyle>
    </a:firstRow>
    <a:neCell>
      <a:tcStyle>
        <a:tcBdr/>
      </a:tcStyle>
    </a:neCell>
    <a:nwCell>
      <a:tcStyle>
        <a:tcBdr/>
      </a:tcStyle>
    </a:nwCell>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5758FB7-9AC5-4552-8A53-C91805E547FA}" styleName="Designformatvorlage 1 - Akz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C2FFA5D-87B4-456A-9821-1D502468CF0F}" styleName="Designformatvorlage 1 - Akz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Helle Formatvorlage 2 - Akz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947" autoAdjust="0"/>
    <p:restoredTop sz="96035" autoAdjust="0"/>
  </p:normalViewPr>
  <p:slideViewPr>
    <p:cSldViewPr>
      <p:cViewPr varScale="1">
        <p:scale>
          <a:sx n="114" d="100"/>
          <a:sy n="114" d="100"/>
        </p:scale>
        <p:origin x="472" y="168"/>
      </p:cViewPr>
      <p:guideLst>
        <p:guide orient="horz" pos="2160"/>
        <p:guide pos="2880"/>
      </p:guideLst>
    </p:cSldViewPr>
  </p:slideViewPr>
  <p:notesTextViewPr>
    <p:cViewPr>
      <p:scale>
        <a:sx n="150" d="100"/>
        <a:sy n="15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63" Type="http://schemas.microsoft.com/office/2018/10/relationships/authors" Targe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de-CH"/>
          </a:p>
        </p:txBody>
      </p:sp>
      <p:sp>
        <p:nvSpPr>
          <p:cNvPr id="3" name="Datumsplatzhalter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759BC229-16A4-4826-9ABD-A870BDB69EDD}" type="datetimeFigureOut">
              <a:rPr lang="de-CH" smtClean="0"/>
              <a:t>08.07.25</a:t>
            </a:fld>
            <a:endParaRPr lang="de-CH"/>
          </a:p>
        </p:txBody>
      </p:sp>
      <p:sp>
        <p:nvSpPr>
          <p:cNvPr id="4" name="Folienbildplatzhalter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de-CH"/>
          </a:p>
        </p:txBody>
      </p:sp>
      <p:sp>
        <p:nvSpPr>
          <p:cNvPr id="5" name="Notizenplatzhalter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6" name="Fußzeilenplatzhalter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de-CH"/>
          </a:p>
        </p:txBody>
      </p:sp>
      <p:sp>
        <p:nvSpPr>
          <p:cNvPr id="7" name="Foliennummernplatzhalter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D8201DEE-98C2-43AC-B4B1-A21BA5A7BEF1}" type="slidenum">
              <a:rPr lang="de-CH" smtClean="0"/>
              <a:t>‹Nr.›</a:t>
            </a:fld>
            <a:endParaRPr lang="de-CH"/>
          </a:p>
        </p:txBody>
      </p:sp>
    </p:spTree>
    <p:extLst>
      <p:ext uri="{BB962C8B-B14F-4D97-AF65-F5344CB8AC3E}">
        <p14:creationId xmlns:p14="http://schemas.microsoft.com/office/powerpoint/2010/main" val="4321302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s-ES_tradnl" noProof="0" dirty="0"/>
          </a:p>
        </p:txBody>
      </p:sp>
      <p:sp>
        <p:nvSpPr>
          <p:cNvPr id="4" name="Foliennummernplatzhalter 3"/>
          <p:cNvSpPr>
            <a:spLocks noGrp="1"/>
          </p:cNvSpPr>
          <p:nvPr>
            <p:ph type="sldNum" sz="quarter" idx="5"/>
          </p:nvPr>
        </p:nvSpPr>
        <p:spPr/>
        <p:txBody>
          <a:bodyPr/>
          <a:lstStyle/>
          <a:p>
            <a:fld id="{D8201DEE-98C2-43AC-B4B1-A21BA5A7BEF1}" type="slidenum">
              <a:rPr lang="de-CH" smtClean="0"/>
              <a:t>1</a:t>
            </a:fld>
            <a:endParaRPr lang="de-CH"/>
          </a:p>
        </p:txBody>
      </p:sp>
    </p:spTree>
    <p:extLst>
      <p:ext uri="{BB962C8B-B14F-4D97-AF65-F5344CB8AC3E}">
        <p14:creationId xmlns:p14="http://schemas.microsoft.com/office/powerpoint/2010/main" val="39187638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s-ES_tradnl" sz="1200" kern="1200" noProof="0" dirty="0">
                <a:solidFill>
                  <a:schemeClr val="tx1"/>
                </a:solidFill>
                <a:effectLst/>
                <a:latin typeface="+mn-lt"/>
                <a:ea typeface="+mn-ea"/>
                <a:cs typeface="+mn-cs"/>
              </a:rPr>
              <a:t>Este informe sobre el seguimiento </a:t>
            </a:r>
            <a:r>
              <a:rPr lang="es-ES_tradnl" sz="1200" kern="1200" noProof="0" dirty="0" err="1">
                <a:solidFill>
                  <a:schemeClr val="tx1"/>
                </a:solidFill>
                <a:effectLst/>
                <a:latin typeface="+mn-lt"/>
                <a:ea typeface="+mn-ea"/>
                <a:cs typeface="+mn-cs"/>
              </a:rPr>
              <a:t>socioespacial</a:t>
            </a:r>
            <a:r>
              <a:rPr lang="es-ES_tradnl" sz="1200" kern="1200" noProof="0" dirty="0">
                <a:solidFill>
                  <a:schemeClr val="tx1"/>
                </a:solidFill>
                <a:effectLst/>
                <a:latin typeface="+mn-lt"/>
                <a:ea typeface="+mn-ea"/>
                <a:cs typeface="+mn-cs"/>
              </a:rPr>
              <a:t> del desarrollo urbano de Zúrich aborda cuestiones relativas al desarrollo socialmente aceptable del centro de la ciudad en el contexto de los procesos de renovación estructural y densificación, y proporciona información sobre la composición de la población e indicaciones para el futuro desarrollo estructural de la ciudad de Zúrich a pequeña escala.</a:t>
            </a:r>
          </a:p>
          <a:p>
            <a:endParaRPr lang="es-ES_tradnl" sz="1200" kern="1200" noProof="0" dirty="0">
              <a:solidFill>
                <a:schemeClr val="tx1"/>
              </a:solidFill>
              <a:effectLst/>
              <a:latin typeface="+mn-lt"/>
              <a:ea typeface="+mn-ea"/>
              <a:cs typeface="+mn-cs"/>
            </a:endParaRPr>
          </a:p>
          <a:p>
            <a:r>
              <a:rPr lang="es-ES_tradnl" sz="1200" kern="1200" noProof="0" dirty="0">
                <a:solidFill>
                  <a:schemeClr val="tx1"/>
                </a:solidFill>
                <a:effectLst/>
                <a:latin typeface="+mn-lt"/>
                <a:ea typeface="+mn-ea"/>
                <a:cs typeface="+mn-cs"/>
              </a:rPr>
              <a:t>El informe se divide en dos partes: un seguimiento </a:t>
            </a:r>
            <a:r>
              <a:rPr lang="es-ES_tradnl" sz="1200" kern="1200" noProof="0" dirty="0" err="1">
                <a:solidFill>
                  <a:schemeClr val="tx1"/>
                </a:solidFill>
                <a:effectLst/>
                <a:latin typeface="+mn-lt"/>
                <a:ea typeface="+mn-ea"/>
                <a:cs typeface="+mn-cs"/>
              </a:rPr>
              <a:t>socioespacial</a:t>
            </a:r>
            <a:r>
              <a:rPr lang="es-ES_tradnl" sz="1200" kern="1200" noProof="0" dirty="0">
                <a:solidFill>
                  <a:schemeClr val="tx1"/>
                </a:solidFill>
                <a:effectLst/>
                <a:latin typeface="+mn-lt"/>
                <a:ea typeface="+mn-ea"/>
                <a:cs typeface="+mn-cs"/>
              </a:rPr>
              <a:t> general y un seguimiento </a:t>
            </a:r>
            <a:r>
              <a:rPr lang="es-ES_tradnl" sz="1200" kern="1200" noProof="0" dirty="0" err="1">
                <a:solidFill>
                  <a:schemeClr val="tx1"/>
                </a:solidFill>
                <a:effectLst/>
                <a:latin typeface="+mn-lt"/>
                <a:ea typeface="+mn-ea"/>
                <a:cs typeface="+mn-cs"/>
              </a:rPr>
              <a:t>socioespacial</a:t>
            </a:r>
            <a:r>
              <a:rPr lang="es-ES_tradnl" sz="1200" kern="1200" noProof="0" dirty="0">
                <a:solidFill>
                  <a:schemeClr val="tx1"/>
                </a:solidFill>
                <a:effectLst/>
                <a:latin typeface="+mn-lt"/>
                <a:ea typeface="+mn-ea"/>
                <a:cs typeface="+mn-cs"/>
              </a:rPr>
              <a:t> relacionado con la planificación del desarrollo municipal.</a:t>
            </a:r>
          </a:p>
        </p:txBody>
      </p:sp>
      <p:sp>
        <p:nvSpPr>
          <p:cNvPr id="4" name="Foliennummernplatzhalter 3"/>
          <p:cNvSpPr>
            <a:spLocks noGrp="1"/>
          </p:cNvSpPr>
          <p:nvPr>
            <p:ph type="sldNum" sz="quarter" idx="5"/>
          </p:nvPr>
        </p:nvSpPr>
        <p:spPr/>
        <p:txBody>
          <a:bodyPr/>
          <a:lstStyle/>
          <a:p>
            <a:fld id="{D8201DEE-98C2-43AC-B4B1-A21BA5A7BEF1}" type="slidenum">
              <a:rPr lang="de-CH" smtClean="0"/>
              <a:t>10</a:t>
            </a:fld>
            <a:endParaRPr lang="de-CH"/>
          </a:p>
        </p:txBody>
      </p:sp>
    </p:spTree>
    <p:extLst>
      <p:ext uri="{BB962C8B-B14F-4D97-AF65-F5344CB8AC3E}">
        <p14:creationId xmlns:p14="http://schemas.microsoft.com/office/powerpoint/2010/main" val="15126315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s-ES_tradnl" sz="1200" kern="1200" noProof="0" dirty="0">
                <a:solidFill>
                  <a:schemeClr val="tx1"/>
                </a:solidFill>
                <a:effectLst/>
                <a:latin typeface="+mn-lt"/>
                <a:ea typeface="+mn-ea"/>
                <a:cs typeface="+mn-cs"/>
              </a:rPr>
              <a:t>Este informe sobre el seguimiento </a:t>
            </a:r>
            <a:r>
              <a:rPr lang="es-ES_tradnl" sz="1200" kern="1200" noProof="0" dirty="0" err="1">
                <a:solidFill>
                  <a:schemeClr val="tx1"/>
                </a:solidFill>
                <a:effectLst/>
                <a:latin typeface="+mn-lt"/>
                <a:ea typeface="+mn-ea"/>
                <a:cs typeface="+mn-cs"/>
              </a:rPr>
              <a:t>socioespacial</a:t>
            </a:r>
            <a:r>
              <a:rPr lang="es-ES_tradnl" sz="1200" kern="1200" noProof="0" dirty="0">
                <a:solidFill>
                  <a:schemeClr val="tx1"/>
                </a:solidFill>
                <a:effectLst/>
                <a:latin typeface="+mn-lt"/>
                <a:ea typeface="+mn-ea"/>
                <a:cs typeface="+mn-cs"/>
              </a:rPr>
              <a:t> del desarrollo urbano de Zúrich aborda cuestiones relativas al desarrollo socialmente aceptable del centro de la ciudad en el contexto de los procesos de renovación estructural y densificación, y proporciona información sobre la composición de la población e indicaciones para el futuro desarrollo estructural de la ciudad de Zúrich a pequeña escala.</a:t>
            </a:r>
          </a:p>
          <a:p>
            <a:endParaRPr lang="es-ES_tradnl" sz="1200" kern="1200" noProof="0" dirty="0">
              <a:solidFill>
                <a:schemeClr val="tx1"/>
              </a:solidFill>
              <a:effectLst/>
              <a:latin typeface="+mn-lt"/>
              <a:ea typeface="+mn-ea"/>
              <a:cs typeface="+mn-cs"/>
            </a:endParaRPr>
          </a:p>
          <a:p>
            <a:r>
              <a:rPr lang="es-ES_tradnl" sz="1200" kern="1200" noProof="0" dirty="0">
                <a:solidFill>
                  <a:schemeClr val="tx1"/>
                </a:solidFill>
                <a:effectLst/>
                <a:latin typeface="+mn-lt"/>
                <a:ea typeface="+mn-ea"/>
                <a:cs typeface="+mn-cs"/>
              </a:rPr>
              <a:t>El informe se divide en dos partes: un seguimiento </a:t>
            </a:r>
            <a:r>
              <a:rPr lang="es-ES_tradnl" sz="1200" kern="1200" noProof="0" dirty="0" err="1">
                <a:solidFill>
                  <a:schemeClr val="tx1"/>
                </a:solidFill>
                <a:effectLst/>
                <a:latin typeface="+mn-lt"/>
                <a:ea typeface="+mn-ea"/>
                <a:cs typeface="+mn-cs"/>
              </a:rPr>
              <a:t>socioespacial</a:t>
            </a:r>
            <a:r>
              <a:rPr lang="es-ES_tradnl" sz="1200" kern="1200" noProof="0" dirty="0">
                <a:solidFill>
                  <a:schemeClr val="tx1"/>
                </a:solidFill>
                <a:effectLst/>
                <a:latin typeface="+mn-lt"/>
                <a:ea typeface="+mn-ea"/>
                <a:cs typeface="+mn-cs"/>
              </a:rPr>
              <a:t> general y un seguimiento </a:t>
            </a:r>
            <a:r>
              <a:rPr lang="es-ES_tradnl" sz="1200" kern="1200" noProof="0" dirty="0" err="1">
                <a:solidFill>
                  <a:schemeClr val="tx1"/>
                </a:solidFill>
                <a:effectLst/>
                <a:latin typeface="+mn-lt"/>
                <a:ea typeface="+mn-ea"/>
                <a:cs typeface="+mn-cs"/>
              </a:rPr>
              <a:t>socioespacial</a:t>
            </a:r>
            <a:r>
              <a:rPr lang="es-ES_tradnl" sz="1200" kern="1200" noProof="0" dirty="0">
                <a:solidFill>
                  <a:schemeClr val="tx1"/>
                </a:solidFill>
                <a:effectLst/>
                <a:latin typeface="+mn-lt"/>
                <a:ea typeface="+mn-ea"/>
                <a:cs typeface="+mn-cs"/>
              </a:rPr>
              <a:t> relacionado con la planificación del desarrollo municipal.</a:t>
            </a:r>
          </a:p>
        </p:txBody>
      </p:sp>
      <p:sp>
        <p:nvSpPr>
          <p:cNvPr id="4" name="Foliennummernplatzhalter 3"/>
          <p:cNvSpPr>
            <a:spLocks noGrp="1"/>
          </p:cNvSpPr>
          <p:nvPr>
            <p:ph type="sldNum" sz="quarter" idx="5"/>
          </p:nvPr>
        </p:nvSpPr>
        <p:spPr/>
        <p:txBody>
          <a:bodyPr/>
          <a:lstStyle/>
          <a:p>
            <a:fld id="{D8201DEE-98C2-43AC-B4B1-A21BA5A7BEF1}" type="slidenum">
              <a:rPr lang="de-CH" smtClean="0"/>
              <a:t>11</a:t>
            </a:fld>
            <a:endParaRPr lang="de-CH"/>
          </a:p>
        </p:txBody>
      </p:sp>
    </p:spTree>
    <p:extLst>
      <p:ext uri="{BB962C8B-B14F-4D97-AF65-F5344CB8AC3E}">
        <p14:creationId xmlns:p14="http://schemas.microsoft.com/office/powerpoint/2010/main" val="9571145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s-ES_tradnl" sz="1200" kern="1200" noProof="0" dirty="0">
                <a:solidFill>
                  <a:schemeClr val="tx1"/>
                </a:solidFill>
                <a:effectLst/>
                <a:latin typeface="+mn-lt"/>
                <a:ea typeface="+mn-ea"/>
                <a:cs typeface="+mn-cs"/>
              </a:rPr>
              <a:t>Este informe sobre el seguimiento </a:t>
            </a:r>
            <a:r>
              <a:rPr lang="es-ES_tradnl" sz="1200" kern="1200" noProof="0" dirty="0" err="1">
                <a:solidFill>
                  <a:schemeClr val="tx1"/>
                </a:solidFill>
                <a:effectLst/>
                <a:latin typeface="+mn-lt"/>
                <a:ea typeface="+mn-ea"/>
                <a:cs typeface="+mn-cs"/>
              </a:rPr>
              <a:t>socioespacial</a:t>
            </a:r>
            <a:r>
              <a:rPr lang="es-ES_tradnl" sz="1200" kern="1200" noProof="0" dirty="0">
                <a:solidFill>
                  <a:schemeClr val="tx1"/>
                </a:solidFill>
                <a:effectLst/>
                <a:latin typeface="+mn-lt"/>
                <a:ea typeface="+mn-ea"/>
                <a:cs typeface="+mn-cs"/>
              </a:rPr>
              <a:t> del desarrollo urbano de Zúrich aborda cuestiones relativas al desarrollo socialmente aceptable del centro de la ciudad en el contexto de los procesos de renovación estructural y densificación, y proporciona información sobre la composición de la población e indicaciones para el futuro desarrollo estructural de la ciudad de Zúrich a pequeña escala.</a:t>
            </a:r>
          </a:p>
          <a:p>
            <a:endParaRPr lang="es-ES_tradnl" sz="1200" kern="1200" noProof="0" dirty="0">
              <a:solidFill>
                <a:schemeClr val="tx1"/>
              </a:solidFill>
              <a:effectLst/>
              <a:latin typeface="+mn-lt"/>
              <a:ea typeface="+mn-ea"/>
              <a:cs typeface="+mn-cs"/>
            </a:endParaRPr>
          </a:p>
          <a:p>
            <a:r>
              <a:rPr lang="es-ES_tradnl" sz="1200" kern="1200" noProof="0" dirty="0">
                <a:solidFill>
                  <a:schemeClr val="tx1"/>
                </a:solidFill>
                <a:effectLst/>
                <a:latin typeface="+mn-lt"/>
                <a:ea typeface="+mn-ea"/>
                <a:cs typeface="+mn-cs"/>
              </a:rPr>
              <a:t>El informe se divide en dos partes: un seguimiento </a:t>
            </a:r>
            <a:r>
              <a:rPr lang="es-ES_tradnl" sz="1200" kern="1200" noProof="0" dirty="0" err="1">
                <a:solidFill>
                  <a:schemeClr val="tx1"/>
                </a:solidFill>
                <a:effectLst/>
                <a:latin typeface="+mn-lt"/>
                <a:ea typeface="+mn-ea"/>
                <a:cs typeface="+mn-cs"/>
              </a:rPr>
              <a:t>socioespacial</a:t>
            </a:r>
            <a:r>
              <a:rPr lang="es-ES_tradnl" sz="1200" kern="1200" noProof="0" dirty="0">
                <a:solidFill>
                  <a:schemeClr val="tx1"/>
                </a:solidFill>
                <a:effectLst/>
                <a:latin typeface="+mn-lt"/>
                <a:ea typeface="+mn-ea"/>
                <a:cs typeface="+mn-cs"/>
              </a:rPr>
              <a:t> general y un seguimiento </a:t>
            </a:r>
            <a:r>
              <a:rPr lang="es-ES_tradnl" sz="1200" kern="1200" noProof="0" dirty="0" err="1">
                <a:solidFill>
                  <a:schemeClr val="tx1"/>
                </a:solidFill>
                <a:effectLst/>
                <a:latin typeface="+mn-lt"/>
                <a:ea typeface="+mn-ea"/>
                <a:cs typeface="+mn-cs"/>
              </a:rPr>
              <a:t>socioespacial</a:t>
            </a:r>
            <a:r>
              <a:rPr lang="es-ES_tradnl" sz="1200" kern="1200" noProof="0" dirty="0">
                <a:solidFill>
                  <a:schemeClr val="tx1"/>
                </a:solidFill>
                <a:effectLst/>
                <a:latin typeface="+mn-lt"/>
                <a:ea typeface="+mn-ea"/>
                <a:cs typeface="+mn-cs"/>
              </a:rPr>
              <a:t> relacionado con la planificación del desarrollo municipal.</a:t>
            </a:r>
          </a:p>
        </p:txBody>
      </p:sp>
      <p:sp>
        <p:nvSpPr>
          <p:cNvPr id="4" name="Foliennummernplatzhalter 3"/>
          <p:cNvSpPr>
            <a:spLocks noGrp="1"/>
          </p:cNvSpPr>
          <p:nvPr>
            <p:ph type="sldNum" sz="quarter" idx="5"/>
          </p:nvPr>
        </p:nvSpPr>
        <p:spPr/>
        <p:txBody>
          <a:bodyPr/>
          <a:lstStyle/>
          <a:p>
            <a:fld id="{D8201DEE-98C2-43AC-B4B1-A21BA5A7BEF1}" type="slidenum">
              <a:rPr lang="de-CH" smtClean="0"/>
              <a:t>12</a:t>
            </a:fld>
            <a:endParaRPr lang="de-CH"/>
          </a:p>
        </p:txBody>
      </p:sp>
    </p:spTree>
    <p:extLst>
      <p:ext uri="{BB962C8B-B14F-4D97-AF65-F5344CB8AC3E}">
        <p14:creationId xmlns:p14="http://schemas.microsoft.com/office/powerpoint/2010/main" val="21161338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s-ES_tradnl" noProof="0" dirty="0"/>
          </a:p>
        </p:txBody>
      </p:sp>
      <p:sp>
        <p:nvSpPr>
          <p:cNvPr id="4" name="Foliennummernplatzhalter 3"/>
          <p:cNvSpPr>
            <a:spLocks noGrp="1"/>
          </p:cNvSpPr>
          <p:nvPr>
            <p:ph type="sldNum" sz="quarter" idx="5"/>
          </p:nvPr>
        </p:nvSpPr>
        <p:spPr/>
        <p:txBody>
          <a:bodyPr/>
          <a:lstStyle/>
          <a:p>
            <a:fld id="{D8201DEE-98C2-43AC-B4B1-A21BA5A7BEF1}" type="slidenum">
              <a:rPr lang="de-CH" smtClean="0"/>
              <a:t>13</a:t>
            </a:fld>
            <a:endParaRPr lang="de-CH"/>
          </a:p>
        </p:txBody>
      </p:sp>
    </p:spTree>
    <p:extLst>
      <p:ext uri="{BB962C8B-B14F-4D97-AF65-F5344CB8AC3E}">
        <p14:creationId xmlns:p14="http://schemas.microsoft.com/office/powerpoint/2010/main" val="33632201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-&gt; Folie</a:t>
            </a:r>
          </a:p>
        </p:txBody>
      </p:sp>
      <p:sp>
        <p:nvSpPr>
          <p:cNvPr id="4" name="Foliennummernplatzhalter 3"/>
          <p:cNvSpPr>
            <a:spLocks noGrp="1"/>
          </p:cNvSpPr>
          <p:nvPr>
            <p:ph type="sldNum" sz="quarter" idx="5"/>
          </p:nvPr>
        </p:nvSpPr>
        <p:spPr/>
        <p:txBody>
          <a:bodyPr/>
          <a:lstStyle/>
          <a:p>
            <a:fld id="{D8201DEE-98C2-43AC-B4B1-A21BA5A7BEF1}" type="slidenum">
              <a:rPr lang="de-CH" smtClean="0"/>
              <a:t>2</a:t>
            </a:fld>
            <a:endParaRPr lang="de-CH"/>
          </a:p>
        </p:txBody>
      </p:sp>
    </p:spTree>
    <p:extLst>
      <p:ext uri="{BB962C8B-B14F-4D97-AF65-F5344CB8AC3E}">
        <p14:creationId xmlns:p14="http://schemas.microsoft.com/office/powerpoint/2010/main" val="25668986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kern="1200" dirty="0">
                <a:solidFill>
                  <a:schemeClr val="tx1"/>
                </a:solidFill>
                <a:effectLst/>
                <a:latin typeface="+mn-lt"/>
                <a:ea typeface="+mn-ea"/>
                <a:cs typeface="+mn-cs"/>
              </a:rPr>
              <a:t>El fuerte crecimiento de las áreas de asentamiento en las últimas décadas suele ser el centro de atención del desarrollo espacial de Suiza. En los últimos años, las áreas de asentamiento han crecido menos que en décadas anteriores. Sin embargo, se siguen perdiendo muchas tierras de cultivo valiosas.</a:t>
            </a:r>
            <a:endParaRPr lang="de-CH" sz="1200" kern="1200" dirty="0">
              <a:solidFill>
                <a:schemeClr val="tx1"/>
              </a:solidFill>
              <a:effectLst/>
              <a:latin typeface="+mn-lt"/>
              <a:ea typeface="+mn-ea"/>
              <a:cs typeface="+mn-cs"/>
            </a:endParaRPr>
          </a:p>
          <a:p>
            <a:endParaRPr lang="de-DE" dirty="0"/>
          </a:p>
        </p:txBody>
      </p:sp>
      <p:sp>
        <p:nvSpPr>
          <p:cNvPr id="4" name="Foliennummernplatzhalter 3"/>
          <p:cNvSpPr>
            <a:spLocks noGrp="1"/>
          </p:cNvSpPr>
          <p:nvPr>
            <p:ph type="sldNum" sz="quarter" idx="5"/>
          </p:nvPr>
        </p:nvSpPr>
        <p:spPr/>
        <p:txBody>
          <a:bodyPr/>
          <a:lstStyle/>
          <a:p>
            <a:fld id="{D8201DEE-98C2-43AC-B4B1-A21BA5A7BEF1}" type="slidenum">
              <a:rPr lang="de-CH" smtClean="0"/>
              <a:t>3</a:t>
            </a:fld>
            <a:endParaRPr lang="de-CH"/>
          </a:p>
        </p:txBody>
      </p:sp>
    </p:spTree>
    <p:extLst>
      <p:ext uri="{BB962C8B-B14F-4D97-AF65-F5344CB8AC3E}">
        <p14:creationId xmlns:p14="http://schemas.microsoft.com/office/powerpoint/2010/main" val="15823717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kern="1200" dirty="0">
                <a:solidFill>
                  <a:schemeClr val="tx1"/>
                </a:solidFill>
                <a:effectLst/>
                <a:latin typeface="+mn-lt"/>
                <a:ea typeface="+mn-ea"/>
                <a:cs typeface="+mn-cs"/>
              </a:rPr>
              <a:t>El fuerte crecimiento de las áreas de asentamiento en las últimas décadas suele ser el centro de atención del desarrollo espacial de Suiza. En los últimos años, las áreas de asentamiento han crecido menos que en décadas anteriores. Sin embargo, se siguen perdiendo muchas tierras de cultivo valiosas.</a:t>
            </a:r>
            <a:endParaRPr lang="de-CH" sz="1200" kern="1200" dirty="0">
              <a:solidFill>
                <a:schemeClr val="tx1"/>
              </a:solidFill>
              <a:effectLst/>
              <a:latin typeface="+mn-lt"/>
              <a:ea typeface="+mn-ea"/>
              <a:cs typeface="+mn-cs"/>
            </a:endParaRPr>
          </a:p>
          <a:p>
            <a:endParaRPr lang="de-DE" dirty="0"/>
          </a:p>
        </p:txBody>
      </p:sp>
      <p:sp>
        <p:nvSpPr>
          <p:cNvPr id="4" name="Foliennummernplatzhalter 3"/>
          <p:cNvSpPr>
            <a:spLocks noGrp="1"/>
          </p:cNvSpPr>
          <p:nvPr>
            <p:ph type="sldNum" sz="quarter" idx="5"/>
          </p:nvPr>
        </p:nvSpPr>
        <p:spPr/>
        <p:txBody>
          <a:bodyPr/>
          <a:lstStyle/>
          <a:p>
            <a:fld id="{D8201DEE-98C2-43AC-B4B1-A21BA5A7BEF1}" type="slidenum">
              <a:rPr lang="de-CH" smtClean="0"/>
              <a:t>4</a:t>
            </a:fld>
            <a:endParaRPr lang="de-CH"/>
          </a:p>
        </p:txBody>
      </p:sp>
    </p:spTree>
    <p:extLst>
      <p:ext uri="{BB962C8B-B14F-4D97-AF65-F5344CB8AC3E}">
        <p14:creationId xmlns:p14="http://schemas.microsoft.com/office/powerpoint/2010/main" val="15884782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s-ES" sz="1200" kern="1200" dirty="0">
                <a:solidFill>
                  <a:schemeClr val="tx1"/>
                </a:solidFill>
                <a:effectLst/>
                <a:latin typeface="+mn-lt"/>
                <a:ea typeface="+mn-ea"/>
                <a:cs typeface="+mn-cs"/>
              </a:rPr>
              <a:t>El cantón de Zúrich institucionalizó la observación espacial hace más de 40 años. Entre otras cosas, ayuda a las autoridades responsables a revisar sus estrategias de desarrollo espacial y también el cumplimiento de los objetivos del plan estructural cantonal. Los resultados se incorporan a la revisión de los instrumentos de planificación estratégica y operativa.</a:t>
            </a:r>
            <a:endParaRPr lang="de-CH"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La observación contiene los datos siguientes sobre espacio y asentamientos:</a:t>
            </a:r>
            <a:endParaRPr lang="de-CH" sz="1200" kern="1200" dirty="0">
              <a:solidFill>
                <a:schemeClr val="tx1"/>
              </a:solidFill>
              <a:effectLst/>
              <a:latin typeface="+mn-lt"/>
              <a:ea typeface="+mn-ea"/>
              <a:cs typeface="+mn-cs"/>
            </a:endParaRPr>
          </a:p>
          <a:p>
            <a:pPr lvl="0"/>
            <a:r>
              <a:rPr lang="es-ES" sz="1200" kern="1200" dirty="0">
                <a:solidFill>
                  <a:schemeClr val="tx1"/>
                </a:solidFill>
                <a:effectLst/>
                <a:latin typeface="+mn-lt"/>
                <a:ea typeface="+mn-ea"/>
                <a:cs typeface="+mn-cs"/>
              </a:rPr>
              <a:t>Zonas edificables por municipio y región: En el marco del programa de observación espacial del cantón de Zúrich, la Oficina de Ordenación del Territorio estudia anualmente el tamaño de las zonas edificadas, el estado de desarrollo de los edificios y el consumo a 15 años en las zonas edificadas y no edificadas. </a:t>
            </a:r>
          </a:p>
          <a:p>
            <a:pPr lvl="0"/>
            <a:r>
              <a:rPr lang="es-ES" sz="1200" kern="1200" dirty="0">
                <a:solidFill>
                  <a:schemeClr val="tx1"/>
                </a:solidFill>
                <a:effectLst/>
                <a:latin typeface="+mn-lt"/>
                <a:ea typeface="+mn-ea"/>
                <a:cs typeface="+mn-cs"/>
              </a:rPr>
              <a:t>Observación por hectárea: Se dispone de datos de alta resolución sobre la población, los empleados y los edificios por hectárea. En el navegador SIG, puede visualizar los datos para distintas unidades espaciales (por hectárea, en un radio de libre elección, en cualquier polígono y en los municipios).</a:t>
            </a:r>
            <a:endParaRPr lang="de-CH" sz="1200" kern="1200" dirty="0">
              <a:solidFill>
                <a:schemeClr val="tx1"/>
              </a:solidFill>
              <a:effectLst/>
              <a:latin typeface="+mn-lt"/>
              <a:ea typeface="+mn-ea"/>
              <a:cs typeface="+mn-cs"/>
            </a:endParaRPr>
          </a:p>
          <a:p>
            <a:pPr lvl="0"/>
            <a:r>
              <a:rPr lang="es-ES" sz="1200" kern="1200" dirty="0">
                <a:solidFill>
                  <a:schemeClr val="tx1"/>
                </a:solidFill>
                <a:effectLst/>
                <a:latin typeface="+mn-lt"/>
                <a:ea typeface="+mn-ea"/>
                <a:cs typeface="+mn-cs"/>
              </a:rPr>
              <a:t>Observación a nivel de barrio y de parcela: Los datos de alta resolución sobre asentamientos y desarrollo comercial están disponibles a nivel de barrio. Puede ver las características clave de las zonas de trabajo a nivel de parcela. El navegador SIG y el conjunto de datos descargables proporcionan la misma información.</a:t>
            </a:r>
            <a:endParaRPr lang="de-CH" sz="1200" kern="1200" dirty="0">
              <a:solidFill>
                <a:schemeClr val="tx1"/>
              </a:solidFill>
              <a:effectLst/>
              <a:latin typeface="+mn-lt"/>
              <a:ea typeface="+mn-ea"/>
              <a:cs typeface="+mn-cs"/>
            </a:endParaRPr>
          </a:p>
        </p:txBody>
      </p:sp>
      <p:sp>
        <p:nvSpPr>
          <p:cNvPr id="4" name="Foliennummernplatzhalter 3"/>
          <p:cNvSpPr>
            <a:spLocks noGrp="1"/>
          </p:cNvSpPr>
          <p:nvPr>
            <p:ph type="sldNum" sz="quarter" idx="5"/>
          </p:nvPr>
        </p:nvSpPr>
        <p:spPr/>
        <p:txBody>
          <a:bodyPr/>
          <a:lstStyle/>
          <a:p>
            <a:fld id="{D8201DEE-98C2-43AC-B4B1-A21BA5A7BEF1}" type="slidenum">
              <a:rPr lang="de-CH" smtClean="0"/>
              <a:t>5</a:t>
            </a:fld>
            <a:endParaRPr lang="de-CH"/>
          </a:p>
        </p:txBody>
      </p:sp>
    </p:spTree>
    <p:extLst>
      <p:ext uri="{BB962C8B-B14F-4D97-AF65-F5344CB8AC3E}">
        <p14:creationId xmlns:p14="http://schemas.microsoft.com/office/powerpoint/2010/main" val="18972817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s-ES" sz="1200" kern="1200" dirty="0">
                <a:solidFill>
                  <a:schemeClr val="tx1"/>
                </a:solidFill>
                <a:effectLst/>
                <a:latin typeface="+mn-lt"/>
                <a:ea typeface="+mn-ea"/>
                <a:cs typeface="+mn-cs"/>
              </a:rPr>
              <a:t>El cantón de Zúrich institucionalizó la observación espacial hace más de 40 años. Entre otras cosas, ayuda a las autoridades responsables a revisar sus estrategias de desarrollo espacial y también el cumplimiento de los objetivos del plan estructural cantonal. Los resultados se incorporan a la revisión de los instrumentos de planificación estratégica y operativa.</a:t>
            </a:r>
            <a:endParaRPr lang="de-CH"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La observación contiene los datos siguientes sobre espacio y asentamientos:</a:t>
            </a:r>
            <a:endParaRPr lang="de-CH" sz="1200" kern="1200" dirty="0">
              <a:solidFill>
                <a:schemeClr val="tx1"/>
              </a:solidFill>
              <a:effectLst/>
              <a:latin typeface="+mn-lt"/>
              <a:ea typeface="+mn-ea"/>
              <a:cs typeface="+mn-cs"/>
            </a:endParaRPr>
          </a:p>
          <a:p>
            <a:pPr lvl="0"/>
            <a:r>
              <a:rPr lang="es-ES" sz="1200" kern="1200" dirty="0">
                <a:solidFill>
                  <a:schemeClr val="tx1"/>
                </a:solidFill>
                <a:effectLst/>
                <a:latin typeface="+mn-lt"/>
                <a:ea typeface="+mn-ea"/>
                <a:cs typeface="+mn-cs"/>
              </a:rPr>
              <a:t>Zonas edificables por municipio y región: En el marco del programa de observación espacial del cantón de Zúrich, la Oficina de Ordenación del Territorio estudia anualmente el tamaño de las zonas edificadas, el estado de desarrollo de los edificios y el consumo a 15 años en las zonas edificadas y no edificadas. </a:t>
            </a:r>
          </a:p>
          <a:p>
            <a:pPr lvl="0"/>
            <a:r>
              <a:rPr lang="es-ES" sz="1200" kern="1200" dirty="0">
                <a:solidFill>
                  <a:schemeClr val="tx1"/>
                </a:solidFill>
                <a:effectLst/>
                <a:latin typeface="+mn-lt"/>
                <a:ea typeface="+mn-ea"/>
                <a:cs typeface="+mn-cs"/>
              </a:rPr>
              <a:t>Observación por hectárea: Se dispone de datos de alta resolución sobre la población, los empleados y los edificios por hectárea. En el navegador SIG, puede visualizar los datos para distintas unidades espaciales (por hectárea, en un radio de libre elección, en cualquier polígono y en los municipios).</a:t>
            </a:r>
            <a:endParaRPr lang="de-CH" sz="1200" kern="1200" dirty="0">
              <a:solidFill>
                <a:schemeClr val="tx1"/>
              </a:solidFill>
              <a:effectLst/>
              <a:latin typeface="+mn-lt"/>
              <a:ea typeface="+mn-ea"/>
              <a:cs typeface="+mn-cs"/>
            </a:endParaRPr>
          </a:p>
          <a:p>
            <a:pPr lvl="0"/>
            <a:r>
              <a:rPr lang="es-ES" sz="1200" kern="1200" dirty="0">
                <a:solidFill>
                  <a:schemeClr val="tx1"/>
                </a:solidFill>
                <a:effectLst/>
                <a:latin typeface="+mn-lt"/>
                <a:ea typeface="+mn-ea"/>
                <a:cs typeface="+mn-cs"/>
              </a:rPr>
              <a:t>Observación a nivel de barrio y de parcela: Los datos de alta resolución sobre asentamientos y desarrollo comercial están disponibles a nivel de barrio. Puede ver las características clave de las zonas de trabajo a nivel de parcela. El navegador SIG y el conjunto de datos descargables proporcionan la misma información.</a:t>
            </a:r>
            <a:endParaRPr lang="de-CH" sz="1200" kern="1200" dirty="0">
              <a:solidFill>
                <a:schemeClr val="tx1"/>
              </a:solidFill>
              <a:effectLst/>
              <a:latin typeface="+mn-lt"/>
              <a:ea typeface="+mn-ea"/>
              <a:cs typeface="+mn-cs"/>
            </a:endParaRPr>
          </a:p>
        </p:txBody>
      </p:sp>
      <p:sp>
        <p:nvSpPr>
          <p:cNvPr id="4" name="Foliennummernplatzhalter 3"/>
          <p:cNvSpPr>
            <a:spLocks noGrp="1"/>
          </p:cNvSpPr>
          <p:nvPr>
            <p:ph type="sldNum" sz="quarter" idx="5"/>
          </p:nvPr>
        </p:nvSpPr>
        <p:spPr/>
        <p:txBody>
          <a:bodyPr/>
          <a:lstStyle/>
          <a:p>
            <a:fld id="{D8201DEE-98C2-43AC-B4B1-A21BA5A7BEF1}" type="slidenum">
              <a:rPr lang="de-CH" smtClean="0"/>
              <a:t>6</a:t>
            </a:fld>
            <a:endParaRPr lang="de-CH"/>
          </a:p>
        </p:txBody>
      </p:sp>
    </p:spTree>
    <p:extLst>
      <p:ext uri="{BB962C8B-B14F-4D97-AF65-F5344CB8AC3E}">
        <p14:creationId xmlns:p14="http://schemas.microsoft.com/office/powerpoint/2010/main" val="8539012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s-ES_tradnl" sz="1200" kern="1200" noProof="0" dirty="0">
                <a:solidFill>
                  <a:schemeClr val="tx1"/>
                </a:solidFill>
                <a:effectLst/>
                <a:latin typeface="+mn-lt"/>
                <a:ea typeface="+mn-ea"/>
                <a:cs typeface="+mn-cs"/>
              </a:rPr>
              <a:t>Este informe sobre el seguimiento </a:t>
            </a:r>
            <a:r>
              <a:rPr lang="es-ES_tradnl" sz="1200" kern="1200" noProof="0" dirty="0" err="1">
                <a:solidFill>
                  <a:schemeClr val="tx1"/>
                </a:solidFill>
                <a:effectLst/>
                <a:latin typeface="+mn-lt"/>
                <a:ea typeface="+mn-ea"/>
                <a:cs typeface="+mn-cs"/>
              </a:rPr>
              <a:t>socioespacial</a:t>
            </a:r>
            <a:r>
              <a:rPr lang="es-ES_tradnl" sz="1200" kern="1200" noProof="0" dirty="0">
                <a:solidFill>
                  <a:schemeClr val="tx1"/>
                </a:solidFill>
                <a:effectLst/>
                <a:latin typeface="+mn-lt"/>
                <a:ea typeface="+mn-ea"/>
                <a:cs typeface="+mn-cs"/>
              </a:rPr>
              <a:t> del desarrollo urbano de Zúrich aborda cuestiones relativas al desarrollo socialmente aceptable del centro de la ciudad en el contexto de los procesos de renovación estructural y densificación, y proporciona información sobre la composición de la población e indicaciones para el futuro desarrollo estructural de la ciudad de Zúrich a pequeña escala.</a:t>
            </a:r>
          </a:p>
          <a:p>
            <a:endParaRPr lang="es-ES_tradnl" sz="1200" kern="1200" noProof="0" dirty="0">
              <a:solidFill>
                <a:schemeClr val="tx1"/>
              </a:solidFill>
              <a:effectLst/>
              <a:latin typeface="+mn-lt"/>
              <a:ea typeface="+mn-ea"/>
              <a:cs typeface="+mn-cs"/>
            </a:endParaRPr>
          </a:p>
          <a:p>
            <a:r>
              <a:rPr lang="es-ES_tradnl" sz="1200" kern="1200" noProof="0" dirty="0">
                <a:solidFill>
                  <a:schemeClr val="tx1"/>
                </a:solidFill>
                <a:effectLst/>
                <a:latin typeface="+mn-lt"/>
                <a:ea typeface="+mn-ea"/>
                <a:cs typeface="+mn-cs"/>
              </a:rPr>
              <a:t>El informe se divide en dos partes: un seguimiento </a:t>
            </a:r>
            <a:r>
              <a:rPr lang="es-ES_tradnl" sz="1200" kern="1200" noProof="0" dirty="0" err="1">
                <a:solidFill>
                  <a:schemeClr val="tx1"/>
                </a:solidFill>
                <a:effectLst/>
                <a:latin typeface="+mn-lt"/>
                <a:ea typeface="+mn-ea"/>
                <a:cs typeface="+mn-cs"/>
              </a:rPr>
              <a:t>socioespacial</a:t>
            </a:r>
            <a:r>
              <a:rPr lang="es-ES_tradnl" sz="1200" kern="1200" noProof="0" dirty="0">
                <a:solidFill>
                  <a:schemeClr val="tx1"/>
                </a:solidFill>
                <a:effectLst/>
                <a:latin typeface="+mn-lt"/>
                <a:ea typeface="+mn-ea"/>
                <a:cs typeface="+mn-cs"/>
              </a:rPr>
              <a:t> general y un seguimiento </a:t>
            </a:r>
            <a:r>
              <a:rPr lang="es-ES_tradnl" sz="1200" kern="1200" noProof="0" dirty="0" err="1">
                <a:solidFill>
                  <a:schemeClr val="tx1"/>
                </a:solidFill>
                <a:effectLst/>
                <a:latin typeface="+mn-lt"/>
                <a:ea typeface="+mn-ea"/>
                <a:cs typeface="+mn-cs"/>
              </a:rPr>
              <a:t>socioespacial</a:t>
            </a:r>
            <a:r>
              <a:rPr lang="es-ES_tradnl" sz="1200" kern="1200" noProof="0" dirty="0">
                <a:solidFill>
                  <a:schemeClr val="tx1"/>
                </a:solidFill>
                <a:effectLst/>
                <a:latin typeface="+mn-lt"/>
                <a:ea typeface="+mn-ea"/>
                <a:cs typeface="+mn-cs"/>
              </a:rPr>
              <a:t> relacionado con la planificación del desarrollo municipal.</a:t>
            </a:r>
          </a:p>
        </p:txBody>
      </p:sp>
      <p:sp>
        <p:nvSpPr>
          <p:cNvPr id="4" name="Foliennummernplatzhalter 3"/>
          <p:cNvSpPr>
            <a:spLocks noGrp="1"/>
          </p:cNvSpPr>
          <p:nvPr>
            <p:ph type="sldNum" sz="quarter" idx="5"/>
          </p:nvPr>
        </p:nvSpPr>
        <p:spPr/>
        <p:txBody>
          <a:bodyPr/>
          <a:lstStyle/>
          <a:p>
            <a:fld id="{D8201DEE-98C2-43AC-B4B1-A21BA5A7BEF1}" type="slidenum">
              <a:rPr lang="de-CH" smtClean="0"/>
              <a:t>7</a:t>
            </a:fld>
            <a:endParaRPr lang="de-CH"/>
          </a:p>
        </p:txBody>
      </p:sp>
    </p:spTree>
    <p:extLst>
      <p:ext uri="{BB962C8B-B14F-4D97-AF65-F5344CB8AC3E}">
        <p14:creationId xmlns:p14="http://schemas.microsoft.com/office/powerpoint/2010/main" val="20658340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s-ES_tradnl" sz="1200" kern="1200" noProof="0" dirty="0">
                <a:solidFill>
                  <a:schemeClr val="tx1"/>
                </a:solidFill>
                <a:effectLst/>
                <a:latin typeface="+mn-lt"/>
                <a:ea typeface="+mn-ea"/>
                <a:cs typeface="+mn-cs"/>
              </a:rPr>
              <a:t>Este informe sobre el seguimiento </a:t>
            </a:r>
            <a:r>
              <a:rPr lang="es-ES_tradnl" sz="1200" kern="1200" noProof="0" dirty="0" err="1">
                <a:solidFill>
                  <a:schemeClr val="tx1"/>
                </a:solidFill>
                <a:effectLst/>
                <a:latin typeface="+mn-lt"/>
                <a:ea typeface="+mn-ea"/>
                <a:cs typeface="+mn-cs"/>
              </a:rPr>
              <a:t>socioespacial</a:t>
            </a:r>
            <a:r>
              <a:rPr lang="es-ES_tradnl" sz="1200" kern="1200" noProof="0" dirty="0">
                <a:solidFill>
                  <a:schemeClr val="tx1"/>
                </a:solidFill>
                <a:effectLst/>
                <a:latin typeface="+mn-lt"/>
                <a:ea typeface="+mn-ea"/>
                <a:cs typeface="+mn-cs"/>
              </a:rPr>
              <a:t> del desarrollo urbano de Zúrich aborda cuestiones relativas al desarrollo socialmente aceptable del centro de la ciudad en el contexto de los procesos de renovación estructural y densificación, y proporciona información sobre la composición de la población e indicaciones para el futuro desarrollo estructural de la ciudad de Zúrich a pequeña escala.</a:t>
            </a:r>
          </a:p>
          <a:p>
            <a:endParaRPr lang="es-ES_tradnl" sz="1200" kern="1200" noProof="0" dirty="0">
              <a:solidFill>
                <a:schemeClr val="tx1"/>
              </a:solidFill>
              <a:effectLst/>
              <a:latin typeface="+mn-lt"/>
              <a:ea typeface="+mn-ea"/>
              <a:cs typeface="+mn-cs"/>
            </a:endParaRPr>
          </a:p>
          <a:p>
            <a:r>
              <a:rPr lang="es-ES_tradnl" sz="1200" kern="1200" noProof="0" dirty="0">
                <a:solidFill>
                  <a:schemeClr val="tx1"/>
                </a:solidFill>
                <a:effectLst/>
                <a:latin typeface="+mn-lt"/>
                <a:ea typeface="+mn-ea"/>
                <a:cs typeface="+mn-cs"/>
              </a:rPr>
              <a:t>El informe se divide en dos partes: un seguimiento </a:t>
            </a:r>
            <a:r>
              <a:rPr lang="es-ES_tradnl" sz="1200" kern="1200" noProof="0" dirty="0" err="1">
                <a:solidFill>
                  <a:schemeClr val="tx1"/>
                </a:solidFill>
                <a:effectLst/>
                <a:latin typeface="+mn-lt"/>
                <a:ea typeface="+mn-ea"/>
                <a:cs typeface="+mn-cs"/>
              </a:rPr>
              <a:t>socioespacial</a:t>
            </a:r>
            <a:r>
              <a:rPr lang="es-ES_tradnl" sz="1200" kern="1200" noProof="0" dirty="0">
                <a:solidFill>
                  <a:schemeClr val="tx1"/>
                </a:solidFill>
                <a:effectLst/>
                <a:latin typeface="+mn-lt"/>
                <a:ea typeface="+mn-ea"/>
                <a:cs typeface="+mn-cs"/>
              </a:rPr>
              <a:t> general y un seguimiento </a:t>
            </a:r>
            <a:r>
              <a:rPr lang="es-ES_tradnl" sz="1200" kern="1200" noProof="0" dirty="0" err="1">
                <a:solidFill>
                  <a:schemeClr val="tx1"/>
                </a:solidFill>
                <a:effectLst/>
                <a:latin typeface="+mn-lt"/>
                <a:ea typeface="+mn-ea"/>
                <a:cs typeface="+mn-cs"/>
              </a:rPr>
              <a:t>socioespacial</a:t>
            </a:r>
            <a:r>
              <a:rPr lang="es-ES_tradnl" sz="1200" kern="1200" noProof="0" dirty="0">
                <a:solidFill>
                  <a:schemeClr val="tx1"/>
                </a:solidFill>
                <a:effectLst/>
                <a:latin typeface="+mn-lt"/>
                <a:ea typeface="+mn-ea"/>
                <a:cs typeface="+mn-cs"/>
              </a:rPr>
              <a:t> relacionado con la planificación del desarrollo municipal.</a:t>
            </a:r>
          </a:p>
        </p:txBody>
      </p:sp>
      <p:sp>
        <p:nvSpPr>
          <p:cNvPr id="4" name="Foliennummernplatzhalter 3"/>
          <p:cNvSpPr>
            <a:spLocks noGrp="1"/>
          </p:cNvSpPr>
          <p:nvPr>
            <p:ph type="sldNum" sz="quarter" idx="5"/>
          </p:nvPr>
        </p:nvSpPr>
        <p:spPr/>
        <p:txBody>
          <a:bodyPr/>
          <a:lstStyle/>
          <a:p>
            <a:fld id="{D8201DEE-98C2-43AC-B4B1-A21BA5A7BEF1}" type="slidenum">
              <a:rPr lang="de-CH" smtClean="0"/>
              <a:t>8</a:t>
            </a:fld>
            <a:endParaRPr lang="de-CH"/>
          </a:p>
        </p:txBody>
      </p:sp>
    </p:spTree>
    <p:extLst>
      <p:ext uri="{BB962C8B-B14F-4D97-AF65-F5344CB8AC3E}">
        <p14:creationId xmlns:p14="http://schemas.microsoft.com/office/powerpoint/2010/main" val="33898699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s-ES_tradnl" sz="1200" kern="1200" noProof="0" dirty="0">
                <a:solidFill>
                  <a:schemeClr val="tx1"/>
                </a:solidFill>
                <a:effectLst/>
                <a:latin typeface="+mn-lt"/>
                <a:ea typeface="+mn-ea"/>
                <a:cs typeface="+mn-cs"/>
              </a:rPr>
              <a:t>Este informe sobre el seguimiento </a:t>
            </a:r>
            <a:r>
              <a:rPr lang="es-ES_tradnl" sz="1200" kern="1200" noProof="0" dirty="0" err="1">
                <a:solidFill>
                  <a:schemeClr val="tx1"/>
                </a:solidFill>
                <a:effectLst/>
                <a:latin typeface="+mn-lt"/>
                <a:ea typeface="+mn-ea"/>
                <a:cs typeface="+mn-cs"/>
              </a:rPr>
              <a:t>socioespacial</a:t>
            </a:r>
            <a:r>
              <a:rPr lang="es-ES_tradnl" sz="1200" kern="1200" noProof="0" dirty="0">
                <a:solidFill>
                  <a:schemeClr val="tx1"/>
                </a:solidFill>
                <a:effectLst/>
                <a:latin typeface="+mn-lt"/>
                <a:ea typeface="+mn-ea"/>
                <a:cs typeface="+mn-cs"/>
              </a:rPr>
              <a:t> del desarrollo urbano de Zúrich aborda cuestiones relativas al desarrollo socialmente aceptable del centro de la ciudad en el contexto de los procesos de renovación estructural y densificación, y proporciona información sobre la composición de la población e indicaciones para el futuro desarrollo estructural de la ciudad de Zúrich a pequeña escala.</a:t>
            </a:r>
          </a:p>
          <a:p>
            <a:endParaRPr lang="es-ES_tradnl" sz="1200" kern="1200" noProof="0" dirty="0">
              <a:solidFill>
                <a:schemeClr val="tx1"/>
              </a:solidFill>
              <a:effectLst/>
              <a:latin typeface="+mn-lt"/>
              <a:ea typeface="+mn-ea"/>
              <a:cs typeface="+mn-cs"/>
            </a:endParaRPr>
          </a:p>
          <a:p>
            <a:r>
              <a:rPr lang="es-ES_tradnl" sz="1200" kern="1200" noProof="0" dirty="0">
                <a:solidFill>
                  <a:schemeClr val="tx1"/>
                </a:solidFill>
                <a:effectLst/>
                <a:latin typeface="+mn-lt"/>
                <a:ea typeface="+mn-ea"/>
                <a:cs typeface="+mn-cs"/>
              </a:rPr>
              <a:t>El informe se divide en dos partes: un seguimiento </a:t>
            </a:r>
            <a:r>
              <a:rPr lang="es-ES_tradnl" sz="1200" kern="1200" noProof="0" dirty="0" err="1">
                <a:solidFill>
                  <a:schemeClr val="tx1"/>
                </a:solidFill>
                <a:effectLst/>
                <a:latin typeface="+mn-lt"/>
                <a:ea typeface="+mn-ea"/>
                <a:cs typeface="+mn-cs"/>
              </a:rPr>
              <a:t>socioespacial</a:t>
            </a:r>
            <a:r>
              <a:rPr lang="es-ES_tradnl" sz="1200" kern="1200" noProof="0" dirty="0">
                <a:solidFill>
                  <a:schemeClr val="tx1"/>
                </a:solidFill>
                <a:effectLst/>
                <a:latin typeface="+mn-lt"/>
                <a:ea typeface="+mn-ea"/>
                <a:cs typeface="+mn-cs"/>
              </a:rPr>
              <a:t> general y un seguimiento </a:t>
            </a:r>
            <a:r>
              <a:rPr lang="es-ES_tradnl" sz="1200" kern="1200" noProof="0" dirty="0" err="1">
                <a:solidFill>
                  <a:schemeClr val="tx1"/>
                </a:solidFill>
                <a:effectLst/>
                <a:latin typeface="+mn-lt"/>
                <a:ea typeface="+mn-ea"/>
                <a:cs typeface="+mn-cs"/>
              </a:rPr>
              <a:t>socioespacial</a:t>
            </a:r>
            <a:r>
              <a:rPr lang="es-ES_tradnl" sz="1200" kern="1200" noProof="0" dirty="0">
                <a:solidFill>
                  <a:schemeClr val="tx1"/>
                </a:solidFill>
                <a:effectLst/>
                <a:latin typeface="+mn-lt"/>
                <a:ea typeface="+mn-ea"/>
                <a:cs typeface="+mn-cs"/>
              </a:rPr>
              <a:t> relacionado con la planificación del desarrollo municipal.</a:t>
            </a:r>
          </a:p>
        </p:txBody>
      </p:sp>
      <p:sp>
        <p:nvSpPr>
          <p:cNvPr id="4" name="Foliennummernplatzhalter 3"/>
          <p:cNvSpPr>
            <a:spLocks noGrp="1"/>
          </p:cNvSpPr>
          <p:nvPr>
            <p:ph type="sldNum" sz="quarter" idx="5"/>
          </p:nvPr>
        </p:nvSpPr>
        <p:spPr/>
        <p:txBody>
          <a:bodyPr/>
          <a:lstStyle/>
          <a:p>
            <a:fld id="{D8201DEE-98C2-43AC-B4B1-A21BA5A7BEF1}" type="slidenum">
              <a:rPr lang="de-CH" smtClean="0"/>
              <a:t>9</a:t>
            </a:fld>
            <a:endParaRPr lang="de-CH"/>
          </a:p>
        </p:txBody>
      </p:sp>
    </p:spTree>
    <p:extLst>
      <p:ext uri="{BB962C8B-B14F-4D97-AF65-F5344CB8AC3E}">
        <p14:creationId xmlns:p14="http://schemas.microsoft.com/office/powerpoint/2010/main" val="28265704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userDrawn="1">
  <p:cSld name="Leer">
    <p:spTree>
      <p:nvGrpSpPr>
        <p:cNvPr id="1" name=""/>
        <p:cNvGrpSpPr/>
        <p:nvPr/>
      </p:nvGrpSpPr>
      <p:grpSpPr bwMode="auto">
        <a:xfrm>
          <a:off x="0" y="0"/>
          <a:ext cx="0" cy="0"/>
          <a:chOff x="0" y="0"/>
          <a:chExt cx="0" cy="0"/>
        </a:xfrm>
      </p:grpSpPr>
      <p:sp>
        <p:nvSpPr>
          <p:cNvPr id="7" name="Content"/>
          <p:cNvSpPr txBox="1"/>
          <p:nvPr userDrawn="1"/>
        </p:nvSpPr>
        <p:spPr bwMode="auto">
          <a:xfrm>
            <a:off x="445092" y="819202"/>
            <a:ext cx="3004027" cy="974626"/>
          </a:xfrm>
          <a:prstGeom prst="rect">
            <a:avLst/>
          </a:prstGeom>
          <a:ln w="12700">
            <a:miter lim="400000"/>
          </a:ln>
        </p:spPr>
        <p:txBody>
          <a:bodyPr wrap="none" lIns="25400" tIns="25400" rIns="25400" bIns="25400" anchor="ctr">
            <a:spAutoFit/>
          </a:bodyPr>
          <a:lstStyle>
            <a:lvl1pPr algn="l">
              <a:defRPr sz="12000" b="1">
                <a:solidFill>
                  <a:srgbClr val="FFFFFF"/>
                </a:solidFill>
                <a:latin typeface="Circular Pro Book"/>
                <a:ea typeface="Circular Pro Book"/>
                <a:cs typeface="Circular Pro Book"/>
              </a:defRPr>
            </a:lvl1pPr>
          </a:lstStyle>
          <a:p>
            <a:pPr>
              <a:defRPr/>
            </a:pPr>
            <a:r>
              <a:rPr sz="6000"/>
              <a:t>Content</a:t>
            </a:r>
            <a:endParaRPr/>
          </a:p>
        </p:txBody>
      </p:sp>
      <p:sp>
        <p:nvSpPr>
          <p:cNvPr id="8" name="Content"/>
          <p:cNvSpPr txBox="1"/>
          <p:nvPr userDrawn="1"/>
        </p:nvSpPr>
        <p:spPr bwMode="auto">
          <a:xfrm>
            <a:off x="597492" y="971602"/>
            <a:ext cx="3004027" cy="974626"/>
          </a:xfrm>
          <a:prstGeom prst="rect">
            <a:avLst/>
          </a:prstGeom>
          <a:ln w="12700">
            <a:miter lim="400000"/>
          </a:ln>
        </p:spPr>
        <p:txBody>
          <a:bodyPr wrap="none" lIns="25400" tIns="25400" rIns="25400" bIns="25400" anchor="ctr">
            <a:spAutoFit/>
          </a:bodyPr>
          <a:lstStyle>
            <a:lvl1pPr algn="l">
              <a:defRPr sz="12000" b="1">
                <a:solidFill>
                  <a:srgbClr val="FFFFFF"/>
                </a:solidFill>
                <a:latin typeface="Circular Pro Book"/>
                <a:ea typeface="Circular Pro Book"/>
                <a:cs typeface="Circular Pro Book"/>
              </a:defRPr>
            </a:lvl1pPr>
          </a:lstStyle>
          <a:p>
            <a:pPr>
              <a:defRPr/>
            </a:pPr>
            <a:r>
              <a:rPr sz="6000"/>
              <a:t>Content</a:t>
            </a:r>
            <a:endParaRPr/>
          </a:p>
        </p:txBody>
      </p:sp>
      <p:sp>
        <p:nvSpPr>
          <p:cNvPr id="2" name="Foliennummernplatzhalter 1"/>
          <p:cNvSpPr>
            <a:spLocks noGrp="1"/>
          </p:cNvSpPr>
          <p:nvPr>
            <p:ph type="sldNum" sz="quarter" idx="10"/>
          </p:nvPr>
        </p:nvSpPr>
        <p:spPr bwMode="auto"/>
        <p:txBody>
          <a:bodyPr/>
          <a:lstStyle/>
          <a:p>
            <a:pPr>
              <a:defRPr/>
            </a:pPr>
            <a:fld id="{86CB4B4D-7CA3-9044-876B-883B54F8677D}" type="slidenum">
              <a:rPr lang="de-CH"/>
              <a:t>‹Nr.›</a:t>
            </a:fld>
            <a:endParaRPr lang="de-CH"/>
          </a:p>
        </p:txBody>
      </p:sp>
      <p:sp>
        <p:nvSpPr>
          <p:cNvPr id="5" name="Titel 4"/>
          <p:cNvSpPr>
            <a:spLocks noGrp="1"/>
          </p:cNvSpPr>
          <p:nvPr>
            <p:ph type="title"/>
          </p:nvPr>
        </p:nvSpPr>
        <p:spPr bwMode="auto">
          <a:xfrm>
            <a:off x="234000" y="280800"/>
            <a:ext cx="10985500" cy="716582"/>
          </a:xfrm>
        </p:spPr>
        <p:txBody>
          <a:bodyPr anchor="ctr" anchorCtr="0"/>
          <a:lstStyle>
            <a:lvl1pPr>
              <a:defRPr>
                <a:solidFill>
                  <a:srgbClr val="1A384E"/>
                </a:solidFill>
              </a:defRPr>
            </a:lvl1pPr>
          </a:lstStyle>
          <a:p>
            <a:pPr>
              <a:defRPr/>
            </a:pPr>
            <a:r>
              <a:rPr lang="de-DE"/>
              <a:t>Mastertitelformat bearbeiten</a:t>
            </a:r>
            <a:endParaRPr lang="de-CH"/>
          </a:p>
        </p:txBody>
      </p:sp>
    </p:spTree>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bwMode="auto">
        <a:xfrm>
          <a:off x="0" y="0"/>
          <a:ext cx="0" cy="0"/>
          <a:chOff x="0" y="0"/>
          <a:chExt cx="0" cy="0"/>
        </a:xfrm>
      </p:grpSpPr>
      <p:sp>
        <p:nvSpPr>
          <p:cNvPr id="2" name="Folientitel"/>
          <p:cNvSpPr txBox="1">
            <a:spLocks noGrp="1"/>
          </p:cNvSpPr>
          <p:nvPr>
            <p:ph type="title" hasCustomPrompt="1"/>
          </p:nvPr>
        </p:nvSpPr>
        <p:spPr bwMode="auto">
          <a:xfrm>
            <a:off x="603250" y="539750"/>
            <a:ext cx="10985500" cy="716582"/>
          </a:xfrm>
          <a:prstGeom prst="rect">
            <a:avLst/>
          </a:prstGeom>
          <a:ln w="12700">
            <a:miter lim="400000"/>
          </a:ln>
        </p:spPr>
        <p:txBody>
          <a:bodyPr lIns="50800" tIns="50800" rIns="50800" bIns="50800">
            <a:normAutofit/>
          </a:bodyPr>
          <a:lstStyle/>
          <a:p>
            <a:pPr>
              <a:defRPr/>
            </a:pPr>
            <a:r>
              <a:t>Folientitel</a:t>
            </a:r>
          </a:p>
        </p:txBody>
      </p:sp>
      <p:sp>
        <p:nvSpPr>
          <p:cNvPr id="3" name="Textebene 1…"/>
          <p:cNvSpPr txBox="1">
            <a:spLocks noGrp="1"/>
          </p:cNvSpPr>
          <p:nvPr>
            <p:ph type="body" idx="1" hasCustomPrompt="1"/>
          </p:nvPr>
        </p:nvSpPr>
        <p:spPr bwMode="auto">
          <a:xfrm>
            <a:off x="603250" y="2124252"/>
            <a:ext cx="10985500" cy="4128006"/>
          </a:xfrm>
          <a:prstGeom prst="rect">
            <a:avLst/>
          </a:prstGeom>
          <a:ln w="12700">
            <a:miter lim="400000"/>
          </a:ln>
        </p:spPr>
        <p:txBody>
          <a:bodyPr lIns="50800" tIns="50800" rIns="50800" bIns="50800">
            <a:normAutofit/>
          </a:bodyPr>
          <a:lstStyle/>
          <a:p>
            <a:pPr>
              <a:defRPr/>
            </a:pPr>
            <a:r>
              <a:t>Text für Folienpunkt</a:t>
            </a:r>
          </a:p>
          <a:p>
            <a:pPr lvl="1">
              <a:defRPr/>
            </a:pPr>
            <a:endParaRPr/>
          </a:p>
          <a:p>
            <a:pPr lvl="2">
              <a:defRPr/>
            </a:pPr>
            <a:endParaRPr/>
          </a:p>
          <a:p>
            <a:pPr lvl="3">
              <a:defRPr/>
            </a:pPr>
            <a:endParaRPr/>
          </a:p>
          <a:p>
            <a:pPr lvl="4">
              <a:defRPr/>
            </a:pPr>
            <a:endParaRPr/>
          </a:p>
        </p:txBody>
      </p:sp>
      <p:sp>
        <p:nvSpPr>
          <p:cNvPr id="7" name="Rechteck"/>
          <p:cNvSpPr/>
          <p:nvPr userDrawn="1"/>
        </p:nvSpPr>
        <p:spPr bwMode="auto">
          <a:xfrm>
            <a:off x="0" y="6367893"/>
            <a:ext cx="12193753" cy="490107"/>
          </a:xfrm>
          <a:prstGeom prst="rect">
            <a:avLst/>
          </a:prstGeom>
          <a:solidFill>
            <a:srgbClr val="F0F0F3"/>
          </a:solidFill>
          <a:ln w="12700">
            <a:miter lim="400000"/>
          </a:ln>
        </p:spPr>
        <p:txBody>
          <a:bodyPr lIns="25400" tIns="25400" rIns="25400" bIns="25400" anchor="ctr"/>
          <a:lstStyle/>
          <a:p>
            <a:pPr defTabSz="412750">
              <a:defRPr sz="3200">
                <a:solidFill>
                  <a:srgbClr val="FFFFFF"/>
                </a:solidFill>
                <a:latin typeface="Helvetica Neue Medium"/>
                <a:ea typeface="Helvetica Neue Medium"/>
                <a:cs typeface="Helvetica Neue Medium"/>
              </a:defRPr>
            </a:pPr>
            <a:endParaRPr sz="1600"/>
          </a:p>
        </p:txBody>
      </p:sp>
      <p:sp>
        <p:nvSpPr>
          <p:cNvPr id="9" name="| Author | Actual section of the presentation"/>
          <p:cNvSpPr txBox="1"/>
          <p:nvPr userDrawn="1"/>
        </p:nvSpPr>
        <p:spPr bwMode="auto">
          <a:xfrm>
            <a:off x="519763" y="6466548"/>
            <a:ext cx="5864269" cy="251351"/>
          </a:xfrm>
          <a:prstGeom prst="rect">
            <a:avLst/>
          </a:prstGeom>
          <a:ln w="12700">
            <a:miter lim="400000"/>
          </a:ln>
        </p:spPr>
        <p:txBody>
          <a:bodyPr wrap="square" lIns="25400" tIns="25400" rIns="25400" bIns="25400" anchor="ctr">
            <a:spAutoFit/>
          </a:bodyPr>
          <a:lstStyle>
            <a:lvl1pPr>
              <a:defRPr sz="2600">
                <a:solidFill>
                  <a:srgbClr val="3E83B2"/>
                </a:solidFill>
                <a:latin typeface="Circular Pro Book"/>
                <a:ea typeface="Circular Pro Book"/>
                <a:cs typeface="Circular Pro Book"/>
              </a:defRPr>
            </a:lvl1pPr>
          </a:lstStyle>
          <a:p>
            <a:pPr algn="l">
              <a:defRPr/>
            </a:pPr>
            <a:r>
              <a:rPr sz="1300" dirty="0"/>
              <a:t>| </a:t>
            </a:r>
            <a:r>
              <a:rPr lang="de-CH" sz="1300" dirty="0"/>
              <a:t>SECO Consulting Services </a:t>
            </a:r>
            <a:r>
              <a:rPr lang="de-CH" sz="1300" dirty="0" err="1"/>
              <a:t>for</a:t>
            </a:r>
            <a:r>
              <a:rPr lang="de-CH" sz="1300" dirty="0"/>
              <a:t> Cadastre </a:t>
            </a:r>
            <a:r>
              <a:rPr sz="1300" dirty="0"/>
              <a:t>| </a:t>
            </a:r>
            <a:r>
              <a:rPr lang="de-DE" sz="1300" dirty="0" err="1"/>
              <a:t>Catastro</a:t>
            </a:r>
            <a:r>
              <a:rPr lang="de-DE" sz="1300" dirty="0"/>
              <a:t> / </a:t>
            </a:r>
            <a:r>
              <a:rPr lang="de-DE" sz="1300" dirty="0" err="1"/>
              <a:t>Planificación</a:t>
            </a:r>
            <a:r>
              <a:rPr lang="de-DE" sz="1300" dirty="0"/>
              <a:t> / </a:t>
            </a:r>
            <a:r>
              <a:rPr lang="de-DE" sz="1300" dirty="0" err="1"/>
              <a:t>Experiencia</a:t>
            </a:r>
            <a:r>
              <a:rPr lang="de-DE" sz="1300" dirty="0"/>
              <a:t> </a:t>
            </a:r>
            <a:r>
              <a:rPr lang="de-DE" sz="1300" dirty="0" err="1"/>
              <a:t>Suiza</a:t>
            </a:r>
            <a:endParaRPr sz="1300" dirty="0"/>
          </a:p>
        </p:txBody>
      </p:sp>
      <p:sp>
        <p:nvSpPr>
          <p:cNvPr id="10" name="Foliennummer"/>
          <p:cNvSpPr txBox="1">
            <a:spLocks noGrp="1"/>
          </p:cNvSpPr>
          <p:nvPr>
            <p:ph type="sldNum" sz="quarter" idx="4"/>
          </p:nvPr>
        </p:nvSpPr>
        <p:spPr bwMode="auto">
          <a:xfrm>
            <a:off x="89931" y="6440900"/>
            <a:ext cx="513319" cy="302647"/>
          </a:xfrm>
          <a:prstGeom prst="rect">
            <a:avLst/>
          </a:prstGeom>
        </p:spPr>
        <p:txBody>
          <a:bodyPr/>
          <a:lstStyle>
            <a:lvl1pPr>
              <a:defRPr sz="1300">
                <a:solidFill>
                  <a:srgbClr val="3E83B2"/>
                </a:solidFill>
                <a:latin typeface="Circular Pro Book"/>
                <a:ea typeface="Circular Pro Book"/>
                <a:cs typeface="Circular Pro Book"/>
              </a:defRPr>
            </a:lvl1pPr>
          </a:lstStyle>
          <a:p>
            <a:pPr>
              <a:defRPr/>
            </a:pPr>
            <a:fld id="{2AF5163B-E8FD-4607-9224-21842DA39860}" type="slidenum">
              <a:rPr lang="de-CH"/>
              <a:t>‹Nr.›</a:t>
            </a:fld>
            <a:endParaRPr lang="de-CH"/>
          </a:p>
        </p:txBody>
      </p:sp>
      <p:sp>
        <p:nvSpPr>
          <p:cNvPr id="4" name="| Author | Actual section of the presentation">
            <a:extLst>
              <a:ext uri="{FF2B5EF4-FFF2-40B4-BE49-F238E27FC236}">
                <a16:creationId xmlns:a16="http://schemas.microsoft.com/office/drawing/2014/main" id="{AF0611AF-3996-4E7E-D2E4-E059589FD443}"/>
              </a:ext>
            </a:extLst>
          </p:cNvPr>
          <p:cNvSpPr txBox="1"/>
          <p:nvPr userDrawn="1"/>
        </p:nvSpPr>
        <p:spPr bwMode="auto">
          <a:xfrm>
            <a:off x="6600056" y="6466549"/>
            <a:ext cx="5452411" cy="251350"/>
          </a:xfrm>
          <a:prstGeom prst="rect">
            <a:avLst/>
          </a:prstGeom>
          <a:ln w="12700">
            <a:miter lim="400000"/>
          </a:ln>
        </p:spPr>
        <p:txBody>
          <a:bodyPr wrap="square" lIns="25400" tIns="25400" rIns="25400" bIns="25400" anchor="ctr">
            <a:spAutoFit/>
          </a:bodyPr>
          <a:lstStyle>
            <a:lvl1pPr>
              <a:defRPr sz="2600">
                <a:solidFill>
                  <a:srgbClr val="3E83B2"/>
                </a:solidFill>
                <a:latin typeface="Circular Pro Book"/>
                <a:ea typeface="Circular Pro Book"/>
                <a:cs typeface="Circular Pro Book"/>
              </a:defRPr>
            </a:lvl1pPr>
          </a:lstStyle>
          <a:p>
            <a:pPr algn="r">
              <a:defRPr/>
            </a:pPr>
            <a:r>
              <a:rPr lang="de-CH" sz="1300" dirty="0" err="1"/>
              <a:t>Consortium</a:t>
            </a:r>
            <a:r>
              <a:rPr lang="de-CH" sz="1300" dirty="0"/>
              <a:t> Swiss Land Management Network</a:t>
            </a:r>
            <a:endParaRPr sz="1300" dirty="0"/>
          </a:p>
        </p:txBody>
      </p:sp>
    </p:spTree>
  </p:cSld>
  <p:clrMap bg1="lt1" tx1="dk1" bg2="lt2" tx2="dk2" accent1="accent1" accent2="accent2" accent3="accent3" accent4="accent4" accent5="accent5" accent6="accent6" hlink="hlink" folHlink="folHlink"/>
  <p:sldLayoutIdLst>
    <p:sldLayoutId id="2147483649" r:id="rId1"/>
  </p:sldLayoutIdLst>
  <p:hf hdr="0" dt="0"/>
  <p:txStyles>
    <p:titleStyle>
      <a:lvl1pPr marL="0" marR="0" indent="0" algn="l" defTabSz="1219169">
        <a:lnSpc>
          <a:spcPct val="80000"/>
        </a:lnSpc>
        <a:spcBef>
          <a:spcPts val="0"/>
        </a:spcBef>
        <a:spcAft>
          <a:spcPts val="0"/>
        </a:spcAft>
        <a:buClrTx/>
        <a:buSzTx/>
        <a:buFontTx/>
        <a:buNone/>
        <a:defRPr sz="4000" b="0" i="0" u="none" strike="noStrike" cap="none" spc="-85">
          <a:solidFill>
            <a:srgbClr val="002060"/>
          </a:solidFill>
          <a:latin typeface="CircularXX TT"/>
          <a:ea typeface="+mn-ea"/>
          <a:cs typeface="CircularXX TT"/>
        </a:defRPr>
      </a:lvl1pPr>
      <a:lvl2pPr marL="0" marR="0" indent="228600" algn="l" defTabSz="1219169">
        <a:lnSpc>
          <a:spcPct val="80000"/>
        </a:lnSpc>
        <a:spcBef>
          <a:spcPts val="0"/>
        </a:spcBef>
        <a:spcAft>
          <a:spcPts val="0"/>
        </a:spcAft>
        <a:buClrTx/>
        <a:buSzTx/>
        <a:buFontTx/>
        <a:buNone/>
        <a:defRPr sz="4250" b="1" i="0" u="none" strike="noStrike" cap="none" spc="-85">
          <a:solidFill>
            <a:srgbClr val="000000"/>
          </a:solidFill>
          <a:latin typeface="+mn-lt"/>
          <a:ea typeface="+mn-ea"/>
          <a:cs typeface="+mn-cs"/>
        </a:defRPr>
      </a:lvl2pPr>
      <a:lvl3pPr marL="0" marR="0" indent="457200" algn="l" defTabSz="1219169">
        <a:lnSpc>
          <a:spcPct val="80000"/>
        </a:lnSpc>
        <a:spcBef>
          <a:spcPts val="0"/>
        </a:spcBef>
        <a:spcAft>
          <a:spcPts val="0"/>
        </a:spcAft>
        <a:buClrTx/>
        <a:buSzTx/>
        <a:buFontTx/>
        <a:buNone/>
        <a:defRPr sz="4250" b="1" i="0" u="none" strike="noStrike" cap="none" spc="-85">
          <a:solidFill>
            <a:srgbClr val="000000"/>
          </a:solidFill>
          <a:latin typeface="+mn-lt"/>
          <a:ea typeface="+mn-ea"/>
          <a:cs typeface="+mn-cs"/>
        </a:defRPr>
      </a:lvl3pPr>
      <a:lvl4pPr marL="0" marR="0" indent="685800" algn="l" defTabSz="1219169">
        <a:lnSpc>
          <a:spcPct val="80000"/>
        </a:lnSpc>
        <a:spcBef>
          <a:spcPts val="0"/>
        </a:spcBef>
        <a:spcAft>
          <a:spcPts val="0"/>
        </a:spcAft>
        <a:buClrTx/>
        <a:buSzTx/>
        <a:buFontTx/>
        <a:buNone/>
        <a:defRPr sz="4250" b="1" i="0" u="none" strike="noStrike" cap="none" spc="-85">
          <a:solidFill>
            <a:srgbClr val="000000"/>
          </a:solidFill>
          <a:latin typeface="+mn-lt"/>
          <a:ea typeface="+mn-ea"/>
          <a:cs typeface="+mn-cs"/>
        </a:defRPr>
      </a:lvl4pPr>
      <a:lvl5pPr marL="0" marR="0" indent="914400" algn="l" defTabSz="1219169">
        <a:lnSpc>
          <a:spcPct val="80000"/>
        </a:lnSpc>
        <a:spcBef>
          <a:spcPts val="0"/>
        </a:spcBef>
        <a:spcAft>
          <a:spcPts val="0"/>
        </a:spcAft>
        <a:buClrTx/>
        <a:buSzTx/>
        <a:buFontTx/>
        <a:buNone/>
        <a:defRPr sz="4250" b="1" i="0" u="none" strike="noStrike" cap="none" spc="-85">
          <a:solidFill>
            <a:srgbClr val="000000"/>
          </a:solidFill>
          <a:latin typeface="+mn-lt"/>
          <a:ea typeface="+mn-ea"/>
          <a:cs typeface="+mn-cs"/>
        </a:defRPr>
      </a:lvl5pPr>
      <a:lvl6pPr marL="0" marR="0" indent="1143000" algn="l" defTabSz="1219169">
        <a:lnSpc>
          <a:spcPct val="80000"/>
        </a:lnSpc>
        <a:spcBef>
          <a:spcPts val="0"/>
        </a:spcBef>
        <a:spcAft>
          <a:spcPts val="0"/>
        </a:spcAft>
        <a:buClrTx/>
        <a:buSzTx/>
        <a:buFontTx/>
        <a:buNone/>
        <a:defRPr sz="4250" b="1" i="0" u="none" strike="noStrike" cap="none" spc="-85">
          <a:solidFill>
            <a:srgbClr val="000000"/>
          </a:solidFill>
          <a:latin typeface="+mn-lt"/>
          <a:ea typeface="+mn-ea"/>
          <a:cs typeface="+mn-cs"/>
        </a:defRPr>
      </a:lvl6pPr>
      <a:lvl7pPr marL="0" marR="0" indent="1371600" algn="l" defTabSz="1219169">
        <a:lnSpc>
          <a:spcPct val="80000"/>
        </a:lnSpc>
        <a:spcBef>
          <a:spcPts val="0"/>
        </a:spcBef>
        <a:spcAft>
          <a:spcPts val="0"/>
        </a:spcAft>
        <a:buClrTx/>
        <a:buSzTx/>
        <a:buFontTx/>
        <a:buNone/>
        <a:defRPr sz="4250" b="1" i="0" u="none" strike="noStrike" cap="none" spc="-85">
          <a:solidFill>
            <a:srgbClr val="000000"/>
          </a:solidFill>
          <a:latin typeface="+mn-lt"/>
          <a:ea typeface="+mn-ea"/>
          <a:cs typeface="+mn-cs"/>
        </a:defRPr>
      </a:lvl7pPr>
      <a:lvl8pPr marL="0" marR="0" indent="1600200" algn="l" defTabSz="1219169">
        <a:lnSpc>
          <a:spcPct val="80000"/>
        </a:lnSpc>
        <a:spcBef>
          <a:spcPts val="0"/>
        </a:spcBef>
        <a:spcAft>
          <a:spcPts val="0"/>
        </a:spcAft>
        <a:buClrTx/>
        <a:buSzTx/>
        <a:buFontTx/>
        <a:buNone/>
        <a:defRPr sz="4250" b="1" i="0" u="none" strike="noStrike" cap="none" spc="-85">
          <a:solidFill>
            <a:srgbClr val="000000"/>
          </a:solidFill>
          <a:latin typeface="+mn-lt"/>
          <a:ea typeface="+mn-ea"/>
          <a:cs typeface="+mn-cs"/>
        </a:defRPr>
      </a:lvl8pPr>
      <a:lvl9pPr marL="0" marR="0" indent="1828800" algn="l" defTabSz="1219169">
        <a:lnSpc>
          <a:spcPct val="80000"/>
        </a:lnSpc>
        <a:spcBef>
          <a:spcPts val="0"/>
        </a:spcBef>
        <a:spcAft>
          <a:spcPts val="0"/>
        </a:spcAft>
        <a:buClrTx/>
        <a:buSzTx/>
        <a:buFontTx/>
        <a:buNone/>
        <a:defRPr sz="4250" b="1" i="0" u="none" strike="noStrike" cap="none" spc="-85">
          <a:solidFill>
            <a:srgbClr val="000000"/>
          </a:solidFill>
          <a:latin typeface="+mn-lt"/>
          <a:ea typeface="+mn-ea"/>
          <a:cs typeface="+mn-cs"/>
        </a:defRPr>
      </a:lvl9pPr>
    </p:titleStyle>
    <p:bodyStyle>
      <a:lvl1pPr marL="304800" marR="0" indent="-304800" algn="l" defTabSz="1219169">
        <a:lnSpc>
          <a:spcPct val="90000"/>
        </a:lnSpc>
        <a:spcBef>
          <a:spcPts val="2250"/>
        </a:spcBef>
        <a:spcAft>
          <a:spcPts val="0"/>
        </a:spcAft>
        <a:buClrTx/>
        <a:buSzPct val="123000"/>
        <a:buFontTx/>
        <a:buChar char="•"/>
        <a:defRPr sz="2400" b="0" i="0" u="none" strike="noStrike" cap="none" spc="0">
          <a:solidFill>
            <a:srgbClr val="000000"/>
          </a:solidFill>
          <a:latin typeface="CircularXX TT"/>
          <a:ea typeface="+mn-ea"/>
          <a:cs typeface="CircularXX TT"/>
        </a:defRPr>
      </a:lvl1pPr>
      <a:lvl2pPr marL="609600" marR="0" indent="-304800" algn="l" defTabSz="1219169">
        <a:lnSpc>
          <a:spcPct val="90000"/>
        </a:lnSpc>
        <a:spcBef>
          <a:spcPts val="2250"/>
        </a:spcBef>
        <a:spcAft>
          <a:spcPts val="0"/>
        </a:spcAft>
        <a:buClrTx/>
        <a:buSzPct val="123000"/>
        <a:buFontTx/>
        <a:buChar char="•"/>
        <a:defRPr sz="2400" b="0" i="0" u="none" strike="noStrike" cap="none" spc="0">
          <a:solidFill>
            <a:srgbClr val="000000"/>
          </a:solidFill>
          <a:latin typeface="CircularXX TT"/>
          <a:ea typeface="+mn-ea"/>
          <a:cs typeface="CircularXX TT"/>
        </a:defRPr>
      </a:lvl2pPr>
      <a:lvl3pPr marL="914400" marR="0" indent="-304800" algn="l" defTabSz="1219169">
        <a:lnSpc>
          <a:spcPct val="90000"/>
        </a:lnSpc>
        <a:spcBef>
          <a:spcPts val="2250"/>
        </a:spcBef>
        <a:spcAft>
          <a:spcPts val="0"/>
        </a:spcAft>
        <a:buClrTx/>
        <a:buSzPct val="123000"/>
        <a:buFontTx/>
        <a:buChar char="•"/>
        <a:defRPr sz="2400" b="0" i="0" u="none" strike="noStrike" cap="none" spc="0">
          <a:solidFill>
            <a:srgbClr val="000000"/>
          </a:solidFill>
          <a:latin typeface="CircularXX TT"/>
          <a:ea typeface="+mn-ea"/>
          <a:cs typeface="CircularXX TT"/>
        </a:defRPr>
      </a:lvl3pPr>
      <a:lvl4pPr marL="1219200" marR="0" indent="-304800" algn="l" defTabSz="1219169">
        <a:lnSpc>
          <a:spcPct val="90000"/>
        </a:lnSpc>
        <a:spcBef>
          <a:spcPts val="2250"/>
        </a:spcBef>
        <a:spcAft>
          <a:spcPts val="0"/>
        </a:spcAft>
        <a:buClrTx/>
        <a:buSzPct val="123000"/>
        <a:buFontTx/>
        <a:buChar char="•"/>
        <a:defRPr sz="2400" b="0" i="0" u="none" strike="noStrike" cap="none" spc="0">
          <a:solidFill>
            <a:srgbClr val="000000"/>
          </a:solidFill>
          <a:latin typeface="CircularXX TT"/>
          <a:ea typeface="+mn-ea"/>
          <a:cs typeface="CircularXX TT"/>
        </a:defRPr>
      </a:lvl4pPr>
      <a:lvl5pPr marL="1524000" marR="0" indent="-304800" algn="l" defTabSz="1219169">
        <a:lnSpc>
          <a:spcPct val="90000"/>
        </a:lnSpc>
        <a:spcBef>
          <a:spcPts val="2250"/>
        </a:spcBef>
        <a:spcAft>
          <a:spcPts val="0"/>
        </a:spcAft>
        <a:buClrTx/>
        <a:buSzPct val="123000"/>
        <a:buFontTx/>
        <a:buChar char="•"/>
        <a:defRPr sz="2400" b="0" i="0" u="none" strike="noStrike" cap="none" spc="0">
          <a:solidFill>
            <a:srgbClr val="000000"/>
          </a:solidFill>
          <a:latin typeface="CircularXX TT"/>
          <a:ea typeface="+mn-ea"/>
          <a:cs typeface="CircularXX TT"/>
        </a:defRPr>
      </a:lvl5pPr>
      <a:lvl6pPr marL="1828800" marR="0" indent="-304800" algn="l" defTabSz="1219169">
        <a:lnSpc>
          <a:spcPct val="90000"/>
        </a:lnSpc>
        <a:spcBef>
          <a:spcPts val="2250"/>
        </a:spcBef>
        <a:spcAft>
          <a:spcPts val="0"/>
        </a:spcAft>
        <a:buClrTx/>
        <a:buSzPct val="123000"/>
        <a:buFontTx/>
        <a:buChar char="•"/>
        <a:defRPr sz="2400" b="0" i="0" u="none" strike="noStrike" cap="none" spc="0">
          <a:solidFill>
            <a:srgbClr val="000000"/>
          </a:solidFill>
          <a:latin typeface="+mn-lt"/>
          <a:ea typeface="+mn-ea"/>
          <a:cs typeface="+mn-cs"/>
        </a:defRPr>
      </a:lvl6pPr>
      <a:lvl7pPr marL="2133600" marR="0" indent="-304800" algn="l" defTabSz="1219169">
        <a:lnSpc>
          <a:spcPct val="90000"/>
        </a:lnSpc>
        <a:spcBef>
          <a:spcPts val="2250"/>
        </a:spcBef>
        <a:spcAft>
          <a:spcPts val="0"/>
        </a:spcAft>
        <a:buClrTx/>
        <a:buSzPct val="123000"/>
        <a:buFontTx/>
        <a:buChar char="•"/>
        <a:defRPr sz="2400" b="0" i="0" u="none" strike="noStrike" cap="none" spc="0">
          <a:solidFill>
            <a:srgbClr val="000000"/>
          </a:solidFill>
          <a:latin typeface="+mn-lt"/>
          <a:ea typeface="+mn-ea"/>
          <a:cs typeface="+mn-cs"/>
        </a:defRPr>
      </a:lvl7pPr>
      <a:lvl8pPr marL="2438400" marR="0" indent="-304800" algn="l" defTabSz="1219169">
        <a:lnSpc>
          <a:spcPct val="90000"/>
        </a:lnSpc>
        <a:spcBef>
          <a:spcPts val="2250"/>
        </a:spcBef>
        <a:spcAft>
          <a:spcPts val="0"/>
        </a:spcAft>
        <a:buClrTx/>
        <a:buSzPct val="123000"/>
        <a:buFontTx/>
        <a:buChar char="•"/>
        <a:defRPr sz="2400" b="0" i="0" u="none" strike="noStrike" cap="none" spc="0">
          <a:solidFill>
            <a:srgbClr val="000000"/>
          </a:solidFill>
          <a:latin typeface="+mn-lt"/>
          <a:ea typeface="+mn-ea"/>
          <a:cs typeface="+mn-cs"/>
        </a:defRPr>
      </a:lvl8pPr>
      <a:lvl9pPr marL="2743200" marR="0" indent="-304800" algn="l" defTabSz="1219169">
        <a:lnSpc>
          <a:spcPct val="90000"/>
        </a:lnSpc>
        <a:spcBef>
          <a:spcPts val="2250"/>
        </a:spcBef>
        <a:spcAft>
          <a:spcPts val="0"/>
        </a:spcAft>
        <a:buClrTx/>
        <a:buSzPct val="123000"/>
        <a:buFontTx/>
        <a:buChar char="•"/>
        <a:defRPr sz="2400" b="0" i="0" u="none" strike="noStrike" cap="none" spc="0">
          <a:solidFill>
            <a:srgbClr val="000000"/>
          </a:solidFill>
          <a:latin typeface="+mn-lt"/>
          <a:ea typeface="+mn-ea"/>
          <a:cs typeface="+mn-cs"/>
        </a:defRPr>
      </a:lvl9pPr>
    </p:bodyStyle>
    <p:otherStyle>
      <a:lvl1pPr marL="0" marR="0" indent="0" algn="ctr" defTabSz="292100">
        <a:lnSpc>
          <a:spcPct val="100000"/>
        </a:lnSpc>
        <a:spcBef>
          <a:spcPts val="0"/>
        </a:spcBef>
        <a:spcAft>
          <a:spcPts val="0"/>
        </a:spcAft>
        <a:buClrTx/>
        <a:buSzTx/>
        <a:buFontTx/>
        <a:buNone/>
        <a:defRPr sz="900" b="0" i="0" u="none" strike="noStrike" cap="none" spc="0">
          <a:solidFill>
            <a:schemeClr val="tx1"/>
          </a:solidFill>
          <a:latin typeface="+mn-lt"/>
          <a:ea typeface="+mn-ea"/>
          <a:cs typeface="+mn-cs"/>
        </a:defRPr>
      </a:lvl1pPr>
      <a:lvl2pPr marL="0" marR="0" indent="228600" algn="ctr" defTabSz="292100">
        <a:lnSpc>
          <a:spcPct val="100000"/>
        </a:lnSpc>
        <a:spcBef>
          <a:spcPts val="0"/>
        </a:spcBef>
        <a:spcAft>
          <a:spcPts val="0"/>
        </a:spcAft>
        <a:buClrTx/>
        <a:buSzTx/>
        <a:buFontTx/>
        <a:buNone/>
        <a:defRPr sz="900" b="0" i="0" u="none" strike="noStrike" cap="none" spc="0">
          <a:solidFill>
            <a:schemeClr val="tx1"/>
          </a:solidFill>
          <a:latin typeface="+mn-lt"/>
          <a:ea typeface="+mn-ea"/>
          <a:cs typeface="+mn-cs"/>
        </a:defRPr>
      </a:lvl2pPr>
      <a:lvl3pPr marL="0" marR="0" indent="457200" algn="ctr" defTabSz="292100">
        <a:lnSpc>
          <a:spcPct val="100000"/>
        </a:lnSpc>
        <a:spcBef>
          <a:spcPts val="0"/>
        </a:spcBef>
        <a:spcAft>
          <a:spcPts val="0"/>
        </a:spcAft>
        <a:buClrTx/>
        <a:buSzTx/>
        <a:buFontTx/>
        <a:buNone/>
        <a:defRPr sz="900" b="0" i="0" u="none" strike="noStrike" cap="none" spc="0">
          <a:solidFill>
            <a:schemeClr val="tx1"/>
          </a:solidFill>
          <a:latin typeface="+mn-lt"/>
          <a:ea typeface="+mn-ea"/>
          <a:cs typeface="+mn-cs"/>
        </a:defRPr>
      </a:lvl3pPr>
      <a:lvl4pPr marL="0" marR="0" indent="685800" algn="ctr" defTabSz="292100">
        <a:lnSpc>
          <a:spcPct val="100000"/>
        </a:lnSpc>
        <a:spcBef>
          <a:spcPts val="0"/>
        </a:spcBef>
        <a:spcAft>
          <a:spcPts val="0"/>
        </a:spcAft>
        <a:buClrTx/>
        <a:buSzTx/>
        <a:buFontTx/>
        <a:buNone/>
        <a:defRPr sz="900" b="0" i="0" u="none" strike="noStrike" cap="none" spc="0">
          <a:solidFill>
            <a:schemeClr val="tx1"/>
          </a:solidFill>
          <a:latin typeface="+mn-lt"/>
          <a:ea typeface="+mn-ea"/>
          <a:cs typeface="+mn-cs"/>
        </a:defRPr>
      </a:lvl4pPr>
      <a:lvl5pPr marL="0" marR="0" indent="914400" algn="ctr" defTabSz="292100">
        <a:lnSpc>
          <a:spcPct val="100000"/>
        </a:lnSpc>
        <a:spcBef>
          <a:spcPts val="0"/>
        </a:spcBef>
        <a:spcAft>
          <a:spcPts val="0"/>
        </a:spcAft>
        <a:buClrTx/>
        <a:buSzTx/>
        <a:buFontTx/>
        <a:buNone/>
        <a:defRPr sz="900" b="0" i="0" u="none" strike="noStrike" cap="none" spc="0">
          <a:solidFill>
            <a:schemeClr val="tx1"/>
          </a:solidFill>
          <a:latin typeface="+mn-lt"/>
          <a:ea typeface="+mn-ea"/>
          <a:cs typeface="+mn-cs"/>
        </a:defRPr>
      </a:lvl5pPr>
      <a:lvl6pPr marL="0" marR="0" indent="1143000" algn="ctr" defTabSz="292100">
        <a:lnSpc>
          <a:spcPct val="100000"/>
        </a:lnSpc>
        <a:spcBef>
          <a:spcPts val="0"/>
        </a:spcBef>
        <a:spcAft>
          <a:spcPts val="0"/>
        </a:spcAft>
        <a:buClrTx/>
        <a:buSzTx/>
        <a:buFontTx/>
        <a:buNone/>
        <a:defRPr sz="900" b="0" i="0" u="none" strike="noStrike" cap="none" spc="0">
          <a:solidFill>
            <a:schemeClr val="tx1"/>
          </a:solidFill>
          <a:latin typeface="+mn-lt"/>
          <a:ea typeface="+mn-ea"/>
          <a:cs typeface="+mn-cs"/>
        </a:defRPr>
      </a:lvl6pPr>
      <a:lvl7pPr marL="0" marR="0" indent="1371600" algn="ctr" defTabSz="292100">
        <a:lnSpc>
          <a:spcPct val="100000"/>
        </a:lnSpc>
        <a:spcBef>
          <a:spcPts val="0"/>
        </a:spcBef>
        <a:spcAft>
          <a:spcPts val="0"/>
        </a:spcAft>
        <a:buClrTx/>
        <a:buSzTx/>
        <a:buFontTx/>
        <a:buNone/>
        <a:defRPr sz="900" b="0" i="0" u="none" strike="noStrike" cap="none" spc="0">
          <a:solidFill>
            <a:schemeClr val="tx1"/>
          </a:solidFill>
          <a:latin typeface="+mn-lt"/>
          <a:ea typeface="+mn-ea"/>
          <a:cs typeface="+mn-cs"/>
        </a:defRPr>
      </a:lvl7pPr>
      <a:lvl8pPr marL="0" marR="0" indent="1600200" algn="ctr" defTabSz="292100">
        <a:lnSpc>
          <a:spcPct val="100000"/>
        </a:lnSpc>
        <a:spcBef>
          <a:spcPts val="0"/>
        </a:spcBef>
        <a:spcAft>
          <a:spcPts val="0"/>
        </a:spcAft>
        <a:buClrTx/>
        <a:buSzTx/>
        <a:buFontTx/>
        <a:buNone/>
        <a:defRPr sz="900" b="0" i="0" u="none" strike="noStrike" cap="none" spc="0">
          <a:solidFill>
            <a:schemeClr val="tx1"/>
          </a:solidFill>
          <a:latin typeface="+mn-lt"/>
          <a:ea typeface="+mn-ea"/>
          <a:cs typeface="+mn-cs"/>
        </a:defRPr>
      </a:lvl8pPr>
      <a:lvl9pPr marL="0" marR="0" indent="1828800" algn="ctr" defTabSz="292100">
        <a:lnSpc>
          <a:spcPct val="100000"/>
        </a:lnSpc>
        <a:spcBef>
          <a:spcPts val="0"/>
        </a:spcBef>
        <a:spcAft>
          <a:spcPts val="0"/>
        </a:spcAft>
        <a:buClrTx/>
        <a:buSzTx/>
        <a:buFontTx/>
        <a:buNone/>
        <a:defRPr sz="900" b="0" i="0" u="none" strike="noStrike" cap="none" spc="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image" Target="../media/image1.png"/><Relationship Id="rId7"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microsoft.com/office/2007/relationships/hdphoto" Target="../media/hdphoto1.wdp"/><Relationship Id="rId9"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image" Target="../media/image1.png"/><Relationship Id="rId7" Type="http://schemas.openxmlformats.org/officeDocument/2006/relationships/image" Target="../media/image4.jp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microsoft.com/office/2007/relationships/hdphoto" Target="../media/hdphoto1.wdp"/><Relationship Id="rId9"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3" Type="http://schemas.openxmlformats.org/officeDocument/2006/relationships/hyperlink" Target="https://www.are.admin.ch/are/de/home/raumentwicklung-und-raumplanung/grundlagen-und-daten/web-gis-are.html"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2.jpg"/></Relationships>
</file>

<file path=ppt/slides/_rels/slide6.xml.rels><?xml version="1.0" encoding="UTF-8" standalone="yes"?>
<Relationships xmlns="http://schemas.openxmlformats.org/package/2006/relationships"><Relationship Id="rId3" Type="http://schemas.openxmlformats.org/officeDocument/2006/relationships/hyperlink" Target="https://geo.zh.ch/maps"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emf"/><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www.stadt-zuerich.ch/de/stadtleben/stadtportraet/zuerich-digital/geodaten.html#stadtplan"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8.jp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13" name="Grafik 12">
            <a:extLst>
              <a:ext uri="{FF2B5EF4-FFF2-40B4-BE49-F238E27FC236}">
                <a16:creationId xmlns:a16="http://schemas.microsoft.com/office/drawing/2014/main" id="{FB283D87-7EFD-3647-ABC4-10FD72418816}"/>
              </a:ext>
            </a:extLst>
          </p:cNvPr>
          <p:cNvPicPr>
            <a:picLocks noChangeAspect="1"/>
          </p:cNvPicPr>
          <p:nvPr/>
        </p:nvPicPr>
        <p:blipFill>
          <a:blip r:embed="rId3" cstate="screen">
            <a:duotone>
              <a:prstClr val="black"/>
              <a:srgbClr val="276F8B">
                <a:tint val="45000"/>
                <a:satMod val="400000"/>
              </a:srgbClr>
            </a:duotone>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a:ext>
            </a:extLst>
          </a:blip>
          <a:stretch>
            <a:fillRect/>
          </a:stretch>
        </p:blipFill>
        <p:spPr bwMode="auto">
          <a:xfrm>
            <a:off x="0" y="1124744"/>
            <a:ext cx="12195283" cy="5734800"/>
          </a:xfrm>
          <a:prstGeom prst="rect">
            <a:avLst/>
          </a:prstGeom>
        </p:spPr>
      </p:pic>
      <p:sp>
        <p:nvSpPr>
          <p:cNvPr id="5" name="Rechteck 4"/>
          <p:cNvSpPr/>
          <p:nvPr/>
        </p:nvSpPr>
        <p:spPr bwMode="auto">
          <a:xfrm>
            <a:off x="0" y="0"/>
            <a:ext cx="12192000" cy="1256145"/>
          </a:xfrm>
          <a:prstGeom prst="rect">
            <a:avLst/>
          </a:prstGeom>
          <a:solidFill>
            <a:schemeClr val="bg1"/>
          </a:solidFill>
          <a:ln w="12700" cap="flat">
            <a:solidFill>
              <a:srgbClr val="FFFFFF"/>
            </a:solidFill>
            <a:miter lim="400000"/>
          </a:ln>
          <a:effectLst/>
        </p:spPr>
        <p:style>
          <a:lnRef idx="0">
            <a:srgbClr val="000000"/>
          </a:lnRef>
          <a:fillRef idx="0">
            <a:srgbClr val="000000"/>
          </a:fillRef>
          <a:effectRef idx="0">
            <a:srgbClr val="00000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a:lnSpc>
                <a:spcPct val="100000"/>
              </a:lnSpc>
              <a:spcBef>
                <a:spcPts val="0"/>
              </a:spcBef>
              <a:spcAft>
                <a:spcPts val="0"/>
              </a:spcAft>
              <a:buClrTx/>
              <a:buSzTx/>
              <a:buFontTx/>
              <a:buNone/>
              <a:defRPr/>
            </a:pPr>
            <a:endParaRPr lang="de-CH" sz="3200" b="0" i="0" u="none" strike="noStrike" cap="none" spc="0">
              <a:ln>
                <a:noFill/>
              </a:ln>
              <a:solidFill>
                <a:srgbClr val="FFFFFF"/>
              </a:solidFill>
              <a:latin typeface="Helvetica Neue Medium"/>
              <a:ea typeface="Helvetica Neue Medium"/>
              <a:cs typeface="Helvetica Neue Medium"/>
            </a:endParaRPr>
          </a:p>
        </p:txBody>
      </p:sp>
      <p:sp>
        <p:nvSpPr>
          <p:cNvPr id="147" name="Lorenz Jenni, Ohio, 24.12.2020"/>
          <p:cNvSpPr txBox="1"/>
          <p:nvPr/>
        </p:nvSpPr>
        <p:spPr bwMode="auto">
          <a:xfrm>
            <a:off x="717980" y="2340844"/>
            <a:ext cx="10429323" cy="3590727"/>
          </a:xfrm>
          <a:prstGeom prst="rect">
            <a:avLst/>
          </a:prstGeom>
          <a:noFill/>
          <a:ln w="12700">
            <a:miter lim="400000"/>
          </a:ln>
        </p:spPr>
        <p:txBody>
          <a:bodyPr wrap="square" lIns="25400" tIns="25400" rIns="25400" bIns="25400" anchor="ctr">
            <a:spAutoFit/>
          </a:bodyPr>
          <a:lstStyle>
            <a:lvl1pPr algn="l">
              <a:defRPr sz="6100" b="1">
                <a:solidFill>
                  <a:srgbClr val="FFFFFF"/>
                </a:solidFill>
                <a:latin typeface="Circular Pro Book"/>
                <a:ea typeface="Circular Pro Book"/>
                <a:cs typeface="Circular Pro Book"/>
              </a:defRPr>
            </a:lvl1pPr>
          </a:lstStyle>
          <a:p>
            <a:pPr marL="0" marR="0" lvl="0" indent="0" algn="l" defTabSz="1219169">
              <a:lnSpc>
                <a:spcPct val="100000"/>
              </a:lnSpc>
              <a:spcBef>
                <a:spcPts val="0"/>
              </a:spcBef>
              <a:spcAft>
                <a:spcPts val="0"/>
              </a:spcAft>
              <a:buClrTx/>
              <a:buSzTx/>
              <a:buFontTx/>
              <a:buNone/>
              <a:defRPr/>
            </a:pPr>
            <a:endParaRPr lang="de-CH" sz="4000" b="1" i="0" u="none" strike="noStrike" cap="none" spc="0" dirty="0">
              <a:ln>
                <a:noFill/>
              </a:ln>
              <a:solidFill>
                <a:srgbClr val="FFFFFF"/>
              </a:solidFill>
              <a:latin typeface="CircularXX TT"/>
              <a:cs typeface="Circular Pro Book"/>
            </a:endParaRPr>
          </a:p>
          <a:p>
            <a:pPr defTabSz="1219169">
              <a:defRPr/>
            </a:pPr>
            <a:endParaRPr lang="es-ES" sz="5400" b="0" i="0" u="none" strike="noStrike" cap="none" spc="0" dirty="0">
              <a:ln>
                <a:noFill/>
              </a:ln>
              <a:solidFill>
                <a:srgbClr val="FFFFFF"/>
              </a:solidFill>
              <a:latin typeface="CircularXX TT"/>
              <a:cs typeface="CircularXX TT"/>
            </a:endParaRPr>
          </a:p>
          <a:p>
            <a:pPr defTabSz="1219169">
              <a:defRPr/>
            </a:pPr>
            <a:r>
              <a:rPr lang="es-ES" sz="4000" cap="all" dirty="0">
                <a:latin typeface="CircularXX TT"/>
                <a:cs typeface="CircularXX TT"/>
              </a:rPr>
              <a:t>La observación espacial en el sistema de planificación territorial en Suiza</a:t>
            </a:r>
            <a:endParaRPr lang="es-ES" sz="4000" i="0" u="none" strike="noStrike" cap="all" spc="0" dirty="0">
              <a:ln>
                <a:noFill/>
              </a:ln>
              <a:solidFill>
                <a:srgbClr val="FFFFFF"/>
              </a:solidFill>
              <a:latin typeface="CircularXX TT"/>
              <a:cs typeface="CircularXX TT"/>
            </a:endParaRPr>
          </a:p>
          <a:p>
            <a:pPr marL="0" marR="0" lvl="0" indent="0" algn="l" defTabSz="1219169">
              <a:lnSpc>
                <a:spcPct val="100000"/>
              </a:lnSpc>
              <a:spcBef>
                <a:spcPts val="0"/>
              </a:spcBef>
              <a:spcAft>
                <a:spcPts val="0"/>
              </a:spcAft>
              <a:buClrTx/>
              <a:buSzTx/>
              <a:buFontTx/>
              <a:buNone/>
              <a:defRPr/>
            </a:pPr>
            <a:endParaRPr lang="de-CH" sz="2800" b="0" dirty="0">
              <a:latin typeface="CircularXX TT"/>
              <a:cs typeface="CircularXX TT"/>
            </a:endParaRPr>
          </a:p>
          <a:p>
            <a:pPr lvl="0" defTabSz="1219169">
              <a:defRPr/>
            </a:pPr>
            <a:r>
              <a:rPr lang="es-ES" sz="2800" b="0" dirty="0">
                <a:latin typeface="CircularXX TT"/>
                <a:ea typeface="Times New Roman" panose="02020603050405020304" pitchFamily="18" charset="0"/>
                <a:cs typeface="CircularXX TT"/>
              </a:rPr>
              <a:t>Taller de intercambio von MVCS, </a:t>
            </a:r>
            <a:r>
              <a:rPr lang="de-CH" sz="2800" b="0" dirty="0">
                <a:latin typeface="CircularXX TT"/>
                <a:ea typeface="Times New Roman" panose="02020603050405020304" pitchFamily="18" charset="0"/>
                <a:cs typeface="CircularXX TT"/>
              </a:rPr>
              <a:t>9 de Julio</a:t>
            </a:r>
            <a:r>
              <a:rPr lang="de-CH" sz="2800" b="0" dirty="0">
                <a:latin typeface="CircularXX TT"/>
                <a:cs typeface="CircularXX TT"/>
              </a:rPr>
              <a:t>, 2025</a:t>
            </a:r>
            <a:endParaRPr sz="2800" b="0" i="0" u="none" strike="noStrike" cap="none" spc="0" dirty="0">
              <a:ln>
                <a:noFill/>
              </a:ln>
              <a:solidFill>
                <a:srgbClr val="FFFFFF"/>
              </a:solidFill>
              <a:latin typeface="CircularXX TT"/>
              <a:cs typeface="CircularXX TT"/>
            </a:endParaRPr>
          </a:p>
        </p:txBody>
      </p:sp>
      <p:sp>
        <p:nvSpPr>
          <p:cNvPr id="148" name="Länzscape of northern countries"/>
          <p:cNvSpPr txBox="1"/>
          <p:nvPr/>
        </p:nvSpPr>
        <p:spPr bwMode="auto">
          <a:xfrm>
            <a:off x="710338" y="3078101"/>
            <a:ext cx="11074293" cy="359073"/>
          </a:xfrm>
          <a:prstGeom prst="rect">
            <a:avLst/>
          </a:prstGeom>
          <a:ln w="12700">
            <a:miter lim="400000"/>
          </a:ln>
        </p:spPr>
        <p:txBody>
          <a:bodyPr wrap="square" lIns="25400" tIns="25400" rIns="25400" bIns="25400" anchor="b">
            <a:spAutoFit/>
          </a:bodyPr>
          <a:lstStyle>
            <a:lvl1pPr algn="l">
              <a:defRPr sz="10500" b="1">
                <a:solidFill>
                  <a:srgbClr val="FFFFFF"/>
                </a:solidFill>
                <a:latin typeface="Circular Pro Book"/>
                <a:ea typeface="Circular Pro Book"/>
                <a:cs typeface="Circular Pro Book"/>
              </a:defRPr>
            </a:lvl1pPr>
          </a:lstStyle>
          <a:p>
            <a:pPr marL="0" marR="0" lvl="0" indent="0" algn="l" defTabSz="1219169" eaLnBrk="1" fontAlgn="auto" latinLnBrk="0" hangingPunct="1">
              <a:lnSpc>
                <a:spcPct val="100000"/>
              </a:lnSpc>
              <a:spcBef>
                <a:spcPts val="0"/>
              </a:spcBef>
              <a:spcAft>
                <a:spcPts val="0"/>
              </a:spcAft>
              <a:buClrTx/>
              <a:buSzTx/>
              <a:buFontTx/>
              <a:buNone/>
              <a:tabLst/>
              <a:defRPr/>
            </a:pPr>
            <a:r>
              <a:rPr kumimoji="0" lang="de-CH" sz="2000" b="0" i="0" u="none" strike="noStrike" kern="0" cap="none" spc="0" normalizeH="0" baseline="0" noProof="0" dirty="0">
                <a:ln>
                  <a:noFill/>
                </a:ln>
                <a:solidFill>
                  <a:srgbClr val="FFFFFF"/>
                </a:solidFill>
                <a:effectLst/>
                <a:uLnTx/>
                <a:uFillTx/>
                <a:latin typeface="CircularXX TT"/>
                <a:cs typeface="Circular Pro Book"/>
              </a:rPr>
              <a:t>«Consulting Services </a:t>
            </a:r>
            <a:r>
              <a:rPr kumimoji="0" lang="de-CH" sz="2000" b="0" i="0" u="none" strike="noStrike" kern="0" cap="none" spc="0" normalizeH="0" baseline="0" noProof="0" dirty="0" err="1">
                <a:ln>
                  <a:noFill/>
                </a:ln>
                <a:solidFill>
                  <a:srgbClr val="FFFFFF"/>
                </a:solidFill>
                <a:effectLst/>
                <a:uLnTx/>
                <a:uFillTx/>
                <a:latin typeface="CircularXX TT"/>
                <a:cs typeface="Circular Pro Book"/>
              </a:rPr>
              <a:t>for</a:t>
            </a:r>
            <a:r>
              <a:rPr kumimoji="0" lang="de-CH" sz="2000" b="0" i="0" u="none" strike="noStrike" kern="0" cap="none" spc="0" normalizeH="0" baseline="0" noProof="0" dirty="0">
                <a:ln>
                  <a:noFill/>
                </a:ln>
                <a:solidFill>
                  <a:srgbClr val="FFFFFF"/>
                </a:solidFill>
                <a:effectLst/>
                <a:uLnTx/>
                <a:uFillTx/>
                <a:latin typeface="CircularXX TT"/>
                <a:cs typeface="Circular Pro Book"/>
              </a:rPr>
              <a:t> Swiss </a:t>
            </a:r>
            <a:r>
              <a:rPr kumimoji="0" lang="en-US" sz="2000" b="0" i="0" u="none" strike="noStrike" kern="0" cap="none" spc="0" normalizeH="0" baseline="0" noProof="0" dirty="0">
                <a:ln>
                  <a:noFill/>
                </a:ln>
                <a:solidFill>
                  <a:srgbClr val="FFFFFF"/>
                </a:solidFill>
                <a:effectLst/>
                <a:uLnTx/>
                <a:uFillTx/>
                <a:latin typeface="CircularXX TT"/>
                <a:cs typeface="Circular Pro Book"/>
              </a:rPr>
              <a:t>Accompanying Measures (SAM) in SECO </a:t>
            </a:r>
            <a:r>
              <a:rPr kumimoji="0" lang="en-US" sz="2000" b="0" i="0" u="none" strike="noStrike" kern="0" cap="none" spc="0" normalizeH="0" baseline="0" noProof="0" dirty="0" err="1">
                <a:ln>
                  <a:noFill/>
                </a:ln>
                <a:solidFill>
                  <a:srgbClr val="FFFFFF"/>
                </a:solidFill>
                <a:effectLst/>
                <a:uLnTx/>
                <a:uFillTx/>
                <a:latin typeface="CircularXX TT"/>
                <a:cs typeface="Circular Pro Book"/>
              </a:rPr>
              <a:t>Cadastre</a:t>
            </a:r>
            <a:r>
              <a:rPr kumimoji="0" lang="en-US" sz="2000" b="0" i="0" u="none" strike="noStrike" kern="0" cap="none" spc="0" normalizeH="0" baseline="0" noProof="0" dirty="0">
                <a:ln>
                  <a:noFill/>
                </a:ln>
                <a:solidFill>
                  <a:srgbClr val="FFFFFF"/>
                </a:solidFill>
                <a:effectLst/>
                <a:uLnTx/>
                <a:uFillTx/>
                <a:latin typeface="CircularXX TT"/>
                <a:cs typeface="Circular Pro Book"/>
              </a:rPr>
              <a:t> </a:t>
            </a:r>
            <a:r>
              <a:rPr kumimoji="0" lang="de-CH" sz="2000" b="0" i="0" u="none" strike="noStrike" kern="0" cap="none" spc="0" normalizeH="0" baseline="0" noProof="0" dirty="0">
                <a:ln>
                  <a:noFill/>
                </a:ln>
                <a:solidFill>
                  <a:srgbClr val="FFFFFF"/>
                </a:solidFill>
                <a:effectLst/>
                <a:uLnTx/>
                <a:uFillTx/>
                <a:latin typeface="CircularXX TT"/>
                <a:cs typeface="Circular Pro Book"/>
              </a:rPr>
              <a:t>Projects»</a:t>
            </a:r>
          </a:p>
        </p:txBody>
      </p:sp>
      <p:pic>
        <p:nvPicPr>
          <p:cNvPr id="7" name="Grafik 6"/>
          <p:cNvPicPr>
            <a:picLocks noChangeAspect="1"/>
          </p:cNvPicPr>
          <p:nvPr/>
        </p:nvPicPr>
        <p:blipFill>
          <a:blip r:embed="rId5" cstate="print">
            <a:extLst>
              <a:ext uri="{28A0092B-C50C-407E-A947-70E740481C1C}">
                <a14:useLocalDpi xmlns:a14="http://schemas.microsoft.com/office/drawing/2010/main"/>
              </a:ext>
            </a:extLst>
          </a:blip>
          <a:stretch/>
        </p:blipFill>
        <p:spPr bwMode="auto">
          <a:xfrm>
            <a:off x="106218" y="219551"/>
            <a:ext cx="3548191" cy="728861"/>
          </a:xfrm>
          <a:prstGeom prst="rect">
            <a:avLst/>
          </a:prstGeom>
        </p:spPr>
      </p:pic>
      <p:pic>
        <p:nvPicPr>
          <p:cNvPr id="11" name="Grafik 10"/>
          <p:cNvPicPr>
            <a:picLocks noChangeAspect="1"/>
          </p:cNvPicPr>
          <p:nvPr/>
        </p:nvPicPr>
        <p:blipFill>
          <a:blip r:embed="rId6" cstate="print">
            <a:extLst>
              <a:ext uri="{28A0092B-C50C-407E-A947-70E740481C1C}">
                <a14:useLocalDpi xmlns:a14="http://schemas.microsoft.com/office/drawing/2010/main"/>
              </a:ext>
            </a:extLst>
          </a:blip>
          <a:stretch/>
        </p:blipFill>
        <p:spPr bwMode="auto">
          <a:xfrm>
            <a:off x="4153489" y="259870"/>
            <a:ext cx="730244" cy="849121"/>
          </a:xfrm>
          <a:prstGeom prst="rect">
            <a:avLst/>
          </a:prstGeom>
        </p:spPr>
      </p:pic>
      <p:pic>
        <p:nvPicPr>
          <p:cNvPr id="16" name="Imagen 9"/>
          <p:cNvPicPr>
            <a:picLocks noChangeAspect="1"/>
          </p:cNvPicPr>
          <p:nvPr/>
        </p:nvPicPr>
        <p:blipFill>
          <a:blip r:embed="rId7"/>
          <a:stretch/>
        </p:blipFill>
        <p:spPr bwMode="auto">
          <a:xfrm>
            <a:off x="8561189" y="423527"/>
            <a:ext cx="3109626" cy="390600"/>
          </a:xfrm>
          <a:prstGeom prst="rect">
            <a:avLst/>
          </a:prstGeom>
        </p:spPr>
      </p:pic>
      <p:pic>
        <p:nvPicPr>
          <p:cNvPr id="6" name="Grafik 5"/>
          <p:cNvPicPr>
            <a:picLocks noChangeAspect="1"/>
          </p:cNvPicPr>
          <p:nvPr/>
        </p:nvPicPr>
        <p:blipFill>
          <a:blip r:embed="rId8"/>
          <a:stretch/>
        </p:blipFill>
        <p:spPr bwMode="auto">
          <a:xfrm>
            <a:off x="5662040" y="191501"/>
            <a:ext cx="1817988" cy="917489"/>
          </a:xfrm>
          <a:prstGeom prst="rect">
            <a:avLst/>
          </a:prstGeom>
        </p:spPr>
      </p:pic>
      <p:sp>
        <p:nvSpPr>
          <p:cNvPr id="12" name="Textfeld 11"/>
          <p:cNvSpPr txBox="1"/>
          <p:nvPr/>
        </p:nvSpPr>
        <p:spPr bwMode="auto">
          <a:xfrm>
            <a:off x="710339" y="6325687"/>
            <a:ext cx="5480238" cy="369332"/>
          </a:xfrm>
          <a:prstGeom prst="rect">
            <a:avLst/>
          </a:prstGeom>
          <a:noFill/>
          <a:ln w="12700" cap="flat">
            <a:noFill/>
            <a:miter lim="400000"/>
          </a:ln>
          <a:effectLst/>
        </p:spPr>
        <p:style>
          <a:lnRef idx="0">
            <a:srgbClr val="000000"/>
          </a:lnRef>
          <a:fillRef idx="0">
            <a:srgbClr val="000000"/>
          </a:fillRef>
          <a:effectRef idx="0">
            <a:srgbClr val="000000"/>
          </a:effectRef>
          <a:fontRef idx="none"/>
        </p:style>
        <p:txBody>
          <a:bodyPr wrap="square">
            <a:spAutoFit/>
          </a:bodyPr>
          <a:lstStyle/>
          <a:p>
            <a:pPr marL="0" marR="0" lvl="0" indent="0" algn="l" defTabSz="1219169">
              <a:lnSpc>
                <a:spcPct val="100000"/>
              </a:lnSpc>
              <a:spcBef>
                <a:spcPts val="0"/>
              </a:spcBef>
              <a:spcAft>
                <a:spcPts val="0"/>
              </a:spcAft>
              <a:buClrTx/>
              <a:buSzTx/>
              <a:buFontTx/>
              <a:buNone/>
              <a:defRPr/>
            </a:pPr>
            <a:r>
              <a:rPr lang="en-GB" sz="1800" b="1" i="0" u="none" strike="noStrike" cap="none" spc="0">
                <a:ln>
                  <a:noFill/>
                </a:ln>
                <a:solidFill>
                  <a:srgbClr val="FFFFFF"/>
                </a:solidFill>
                <a:latin typeface="CircularXX TT"/>
              </a:rPr>
              <a:t>SLM Swiss Land Management Foundation</a:t>
            </a:r>
            <a:endParaRPr lang="en-GB" sz="1800" b="0" i="0" u="none" strike="noStrike" cap="none" spc="0">
              <a:ln>
                <a:noFill/>
              </a:ln>
              <a:solidFill>
                <a:srgbClr val="FFFFFF"/>
              </a:solidFill>
              <a:latin typeface="Helvetica Neue"/>
            </a:endParaRPr>
          </a:p>
        </p:txBody>
      </p:sp>
      <p:pic>
        <p:nvPicPr>
          <p:cNvPr id="14" name="Grafik 13"/>
          <p:cNvPicPr>
            <a:picLocks noChangeAspect="1"/>
          </p:cNvPicPr>
          <p:nvPr/>
        </p:nvPicPr>
        <p:blipFill>
          <a:blip r:embed="rId9" cstate="print">
            <a:extLst>
              <a:ext uri="{28A0092B-C50C-407E-A947-70E740481C1C}">
                <a14:useLocalDpi xmlns:a14="http://schemas.microsoft.com/office/drawing/2010/main"/>
              </a:ext>
            </a:extLst>
          </a:blip>
          <a:stretch/>
        </p:blipFill>
        <p:spPr bwMode="auto">
          <a:xfrm>
            <a:off x="173988" y="6233652"/>
            <a:ext cx="557857" cy="557857"/>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400">
        <p:fade/>
      </p:transition>
    </mc:Choice>
    <mc:Fallback xmlns:w="http://schemas.openxmlformats.org/wordprocessingml/2006/main" xmlns:m="http://schemas.openxmlformats.org/officeDocument/2006/math" xmlns="">
      <p:transition spd="med" advClick="1">
        <p:fade thruBlk="0"/>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35D93277-F95E-2C46-AFD5-F2CFA3854177}"/>
              </a:ext>
            </a:extLst>
          </p:cNvPr>
          <p:cNvSpPr>
            <a:spLocks noGrp="1"/>
          </p:cNvSpPr>
          <p:nvPr>
            <p:ph type="sldNum" sz="quarter" idx="10"/>
          </p:nvPr>
        </p:nvSpPr>
        <p:spPr/>
        <p:txBody>
          <a:bodyPr/>
          <a:lstStyle/>
          <a:p>
            <a:pPr>
              <a:defRPr/>
            </a:pPr>
            <a:fld id="{86CB4B4D-7CA3-9044-876B-883B54F8677D}" type="slidenum">
              <a:rPr lang="es-ES_tradnl" smtClean="0"/>
              <a:t>10</a:t>
            </a:fld>
            <a:endParaRPr lang="es-ES_tradnl"/>
          </a:p>
        </p:txBody>
      </p:sp>
      <p:sp>
        <p:nvSpPr>
          <p:cNvPr id="3" name="Titel 2">
            <a:extLst>
              <a:ext uri="{FF2B5EF4-FFF2-40B4-BE49-F238E27FC236}">
                <a16:creationId xmlns:a16="http://schemas.microsoft.com/office/drawing/2014/main" id="{F0F356F5-4D8F-D048-A55A-92A4877A05BB}"/>
              </a:ext>
            </a:extLst>
          </p:cNvPr>
          <p:cNvSpPr>
            <a:spLocks noGrp="1"/>
          </p:cNvSpPr>
          <p:nvPr>
            <p:ph type="title"/>
          </p:nvPr>
        </p:nvSpPr>
        <p:spPr/>
        <p:txBody>
          <a:bodyPr>
            <a:normAutofit/>
          </a:bodyPr>
          <a:lstStyle/>
          <a:p>
            <a:r>
              <a:rPr lang="es-ES" dirty="0">
                <a:latin typeface="CircularXX TT" panose="020B0504010101010104" pitchFamily="34" charset="0"/>
                <a:cs typeface="CircularXX TT" panose="020B0504010101010104" pitchFamily="34" charset="0"/>
              </a:rPr>
              <a:t>Nivel municipal – </a:t>
            </a:r>
            <a:r>
              <a:rPr lang="es-ES_tradnl" dirty="0"/>
              <a:t>Indicadores de observación espacial</a:t>
            </a:r>
          </a:p>
        </p:txBody>
      </p:sp>
      <p:graphicFrame>
        <p:nvGraphicFramePr>
          <p:cNvPr id="5" name="Tabelle 4">
            <a:extLst>
              <a:ext uri="{FF2B5EF4-FFF2-40B4-BE49-F238E27FC236}">
                <a16:creationId xmlns:a16="http://schemas.microsoft.com/office/drawing/2014/main" id="{0132CA61-F1C7-F844-98E9-865701E3B9BB}"/>
              </a:ext>
            </a:extLst>
          </p:cNvPr>
          <p:cNvGraphicFramePr>
            <a:graphicFrameLocks noGrp="1"/>
          </p:cNvGraphicFramePr>
          <p:nvPr>
            <p:extLst>
              <p:ext uri="{D42A27DB-BD31-4B8C-83A1-F6EECF244321}">
                <p14:modId xmlns:p14="http://schemas.microsoft.com/office/powerpoint/2010/main" val="3583561840"/>
              </p:ext>
            </p:extLst>
          </p:nvPr>
        </p:nvGraphicFramePr>
        <p:xfrm>
          <a:off x="839416" y="1124744"/>
          <a:ext cx="10297143" cy="5031889"/>
        </p:xfrm>
        <a:graphic>
          <a:graphicData uri="http://schemas.openxmlformats.org/drawingml/2006/table">
            <a:tbl>
              <a:tblPr firstRow="1" bandRow="1">
                <a:tableStyleId>{A2FD6DF4-CD59-3BD8-7AA2-553E24972027}</a:tableStyleId>
              </a:tblPr>
              <a:tblGrid>
                <a:gridCol w="3432381">
                  <a:extLst>
                    <a:ext uri="{9D8B030D-6E8A-4147-A177-3AD203B41FA5}">
                      <a16:colId xmlns:a16="http://schemas.microsoft.com/office/drawing/2014/main" val="296244558"/>
                    </a:ext>
                  </a:extLst>
                </a:gridCol>
                <a:gridCol w="3432381">
                  <a:extLst>
                    <a:ext uri="{9D8B030D-6E8A-4147-A177-3AD203B41FA5}">
                      <a16:colId xmlns:a16="http://schemas.microsoft.com/office/drawing/2014/main" val="4238334536"/>
                    </a:ext>
                  </a:extLst>
                </a:gridCol>
                <a:gridCol w="3432381">
                  <a:extLst>
                    <a:ext uri="{9D8B030D-6E8A-4147-A177-3AD203B41FA5}">
                      <a16:colId xmlns:a16="http://schemas.microsoft.com/office/drawing/2014/main" val="3203486658"/>
                    </a:ext>
                  </a:extLst>
                </a:gridCol>
              </a:tblGrid>
              <a:tr h="444649">
                <a:tc>
                  <a:txBody>
                    <a:bodyPr/>
                    <a:lstStyle/>
                    <a:p>
                      <a:pPr algn="l"/>
                      <a:r>
                        <a:rPr lang="es-ES_tradnl" sz="1300" noProof="0" dirty="0"/>
                        <a:t>Indicador</a:t>
                      </a:r>
                    </a:p>
                  </a:txBody>
                  <a:tcPr/>
                </a:tc>
                <a:tc>
                  <a:txBody>
                    <a:bodyPr/>
                    <a:lstStyle/>
                    <a:p>
                      <a:pPr algn="l"/>
                      <a:r>
                        <a:rPr lang="es-ES_tradnl" sz="1300" noProof="0"/>
                        <a:t>Pertinencia</a:t>
                      </a:r>
                    </a:p>
                  </a:txBody>
                  <a:tcPr/>
                </a:tc>
                <a:tc>
                  <a:txBody>
                    <a:bodyPr/>
                    <a:lstStyle/>
                    <a:p>
                      <a:pPr algn="l"/>
                      <a:r>
                        <a:rPr lang="es-ES_tradnl" sz="1300" noProof="0"/>
                        <a:t>Referencia a la planificación territorial</a:t>
                      </a:r>
                    </a:p>
                  </a:txBody>
                  <a:tcPr/>
                </a:tc>
                <a:extLst>
                  <a:ext uri="{0D108BD9-81ED-4DB2-BD59-A6C34878D82A}">
                    <a16:rowId xmlns:a16="http://schemas.microsoft.com/office/drawing/2014/main" val="1048763184"/>
                  </a:ext>
                </a:extLst>
              </a:tr>
              <a:tr h="444649">
                <a:tc>
                  <a:txBody>
                    <a:bodyPr/>
                    <a:lstStyle/>
                    <a:p>
                      <a:pPr algn="l"/>
                      <a:r>
                        <a:rPr lang="es-ES_tradnl" sz="1300" noProof="0" dirty="0"/>
                        <a:t>Aprovechamiento de zonas edificables (índice de utilización)</a:t>
                      </a:r>
                    </a:p>
                  </a:txBody>
                  <a:tcPr/>
                </a:tc>
                <a:tc>
                  <a:txBody>
                    <a:bodyPr/>
                    <a:lstStyle/>
                    <a:p>
                      <a:pPr algn="l"/>
                      <a:r>
                        <a:rPr lang="es-ES_tradnl" sz="1300" noProof="0" dirty="0"/>
                        <a:t>Mide la densidad de construcción</a:t>
                      </a:r>
                    </a:p>
                  </a:txBody>
                  <a:tcPr/>
                </a:tc>
                <a:tc>
                  <a:txBody>
                    <a:bodyPr/>
                    <a:lstStyle/>
                    <a:p>
                      <a:pPr algn="l"/>
                      <a:r>
                        <a:rPr lang="es-ES_tradnl" sz="1300" noProof="0" dirty="0"/>
                        <a:t>Supervisión del cumplimiento y el uso del potencial de construcción</a:t>
                      </a:r>
                    </a:p>
                  </a:txBody>
                  <a:tcPr/>
                </a:tc>
                <a:extLst>
                  <a:ext uri="{0D108BD9-81ED-4DB2-BD59-A6C34878D82A}">
                    <a16:rowId xmlns:a16="http://schemas.microsoft.com/office/drawing/2014/main" val="1739123704"/>
                  </a:ext>
                </a:extLst>
              </a:tr>
              <a:tr h="444649">
                <a:tc>
                  <a:txBody>
                    <a:bodyPr/>
                    <a:lstStyle/>
                    <a:p>
                      <a:pPr algn="l"/>
                      <a:r>
                        <a:rPr lang="es-ES_tradnl" sz="1300" noProof="0"/>
                        <a:t>Parque de edificios y actividad de construcción</a:t>
                      </a:r>
                    </a:p>
                  </a:txBody>
                  <a:tcPr/>
                </a:tc>
                <a:tc>
                  <a:txBody>
                    <a:bodyPr/>
                    <a:lstStyle/>
                    <a:p>
                      <a:pPr algn="l"/>
                      <a:r>
                        <a:rPr lang="es-ES_tradnl" sz="1300" noProof="0" dirty="0"/>
                        <a:t>Número de edificios nuevos, conversiones, densificación</a:t>
                      </a:r>
                    </a:p>
                  </a:txBody>
                  <a:tcPr/>
                </a:tc>
                <a:tc>
                  <a:txBody>
                    <a:bodyPr/>
                    <a:lstStyle/>
                    <a:p>
                      <a:pPr algn="l"/>
                      <a:r>
                        <a:rPr lang="es-ES_tradnl" sz="1300" noProof="0" dirty="0"/>
                        <a:t>Revisión de las ordenanzas de zonificación y las prioridades de desarrollo</a:t>
                      </a:r>
                    </a:p>
                  </a:txBody>
                  <a:tcPr/>
                </a:tc>
                <a:extLst>
                  <a:ext uri="{0D108BD9-81ED-4DB2-BD59-A6C34878D82A}">
                    <a16:rowId xmlns:a16="http://schemas.microsoft.com/office/drawing/2014/main" val="2893701522"/>
                  </a:ext>
                </a:extLst>
              </a:tr>
              <a:tr h="444649">
                <a:tc>
                  <a:txBody>
                    <a:bodyPr/>
                    <a:lstStyle/>
                    <a:p>
                      <a:pPr algn="l"/>
                      <a:r>
                        <a:rPr lang="es-ES_tradnl" sz="1300" noProof="0"/>
                        <a:t>Parque de viviendas por tamaño y forma de propiedad</a:t>
                      </a:r>
                    </a:p>
                  </a:txBody>
                  <a:tcPr/>
                </a:tc>
                <a:tc>
                  <a:txBody>
                    <a:bodyPr/>
                    <a:lstStyle/>
                    <a:p>
                      <a:pPr algn="l"/>
                      <a:r>
                        <a:rPr lang="es-ES_tradnl" sz="1300" noProof="0" dirty="0"/>
                        <a:t>Mezcla social, necesidades de vivienda</a:t>
                      </a:r>
                    </a:p>
                  </a:txBody>
                  <a:tcPr/>
                </a:tc>
                <a:tc>
                  <a:txBody>
                    <a:bodyPr/>
                    <a:lstStyle/>
                    <a:p>
                      <a:pPr algn="l"/>
                      <a:r>
                        <a:rPr lang="es-ES_tradnl" sz="1300" noProof="0" dirty="0"/>
                        <a:t>Consecución de objetivos en zonas residenciales (por ejemplo, viviendas familiares)</a:t>
                      </a:r>
                    </a:p>
                  </a:txBody>
                  <a:tcPr/>
                </a:tc>
                <a:extLst>
                  <a:ext uri="{0D108BD9-81ED-4DB2-BD59-A6C34878D82A}">
                    <a16:rowId xmlns:a16="http://schemas.microsoft.com/office/drawing/2014/main" val="3734239526"/>
                  </a:ext>
                </a:extLst>
              </a:tr>
              <a:tr h="293133">
                <a:tc>
                  <a:txBody>
                    <a:bodyPr/>
                    <a:lstStyle/>
                    <a:p>
                      <a:pPr algn="l"/>
                      <a:r>
                        <a:rPr lang="es-ES_tradnl" sz="1300" noProof="0" dirty="0"/>
                        <a:t>Desarrollo y densidad de población</a:t>
                      </a:r>
                    </a:p>
                  </a:txBody>
                  <a:tcPr/>
                </a:tc>
                <a:tc>
                  <a:txBody>
                    <a:bodyPr/>
                    <a:lstStyle/>
                    <a:p>
                      <a:pPr algn="l"/>
                      <a:r>
                        <a:rPr lang="es-ES_tradnl" sz="1300" noProof="0" dirty="0"/>
                        <a:t>Por barrios, estructura por edades, origen</a:t>
                      </a:r>
                    </a:p>
                  </a:txBody>
                  <a:tcPr/>
                </a:tc>
                <a:tc>
                  <a:txBody>
                    <a:bodyPr/>
                    <a:lstStyle/>
                    <a:p>
                      <a:pPr algn="l"/>
                      <a:r>
                        <a:rPr lang="es-ES_tradnl" sz="1300" noProof="0" dirty="0"/>
                        <a:t>Supervisión de los supuestos de planificación para el desarrollo</a:t>
                      </a:r>
                    </a:p>
                  </a:txBody>
                  <a:tcPr/>
                </a:tc>
                <a:extLst>
                  <a:ext uri="{0D108BD9-81ED-4DB2-BD59-A6C34878D82A}">
                    <a16:rowId xmlns:a16="http://schemas.microsoft.com/office/drawing/2014/main" val="3112934561"/>
                  </a:ext>
                </a:extLst>
              </a:tr>
              <a:tr h="444649">
                <a:tc>
                  <a:txBody>
                    <a:bodyPr/>
                    <a:lstStyle/>
                    <a:p>
                      <a:pPr algn="l"/>
                      <a:r>
                        <a:rPr lang="es-ES_tradnl" sz="1300" noProof="0" dirty="0"/>
                        <a:t>Índice de vacantes y uso temporal</a:t>
                      </a:r>
                    </a:p>
                  </a:txBody>
                  <a:tcPr/>
                </a:tc>
                <a:tc>
                  <a:txBody>
                    <a:bodyPr/>
                    <a:lstStyle/>
                    <a:p>
                      <a:pPr marL="0" marR="0" lvl="0" indent="0" algn="l" defTabSz="292100" eaLnBrk="1" fontAlgn="auto" latinLnBrk="0" hangingPunct="1">
                        <a:lnSpc>
                          <a:spcPct val="100000"/>
                        </a:lnSpc>
                        <a:spcBef>
                          <a:spcPts val="0"/>
                        </a:spcBef>
                        <a:spcAft>
                          <a:spcPts val="0"/>
                        </a:spcAft>
                        <a:buClrTx/>
                        <a:buSzTx/>
                        <a:buFontTx/>
                        <a:buNone/>
                        <a:tabLst/>
                        <a:defRPr/>
                      </a:pPr>
                      <a:r>
                        <a:rPr lang="es-ES_tradnl" sz="1300" noProof="0" dirty="0"/>
                        <a:t>Eficiencia de uso</a:t>
                      </a:r>
                    </a:p>
                  </a:txBody>
                  <a:tcPr/>
                </a:tc>
                <a:tc>
                  <a:txBody>
                    <a:bodyPr/>
                    <a:lstStyle/>
                    <a:p>
                      <a:pPr algn="l"/>
                      <a:r>
                        <a:rPr lang="es-ES_tradnl" sz="1300" noProof="0" dirty="0"/>
                        <a:t>Indicaciones de lagunas de planificación o exceso de capacidad</a:t>
                      </a:r>
                    </a:p>
                  </a:txBody>
                  <a:tcPr/>
                </a:tc>
                <a:extLst>
                  <a:ext uri="{0D108BD9-81ED-4DB2-BD59-A6C34878D82A}">
                    <a16:rowId xmlns:a16="http://schemas.microsoft.com/office/drawing/2014/main" val="497192049"/>
                  </a:ext>
                </a:extLst>
              </a:tr>
              <a:tr h="444649">
                <a:tc>
                  <a:txBody>
                    <a:bodyPr/>
                    <a:lstStyle/>
                    <a:p>
                      <a:pPr algn="l"/>
                      <a:r>
                        <a:rPr lang="es-ES_tradnl" sz="1300" noProof="0" dirty="0"/>
                        <a:t>Porcentaje de espacio verde / sellado</a:t>
                      </a:r>
                    </a:p>
                  </a:txBody>
                  <a:tcPr/>
                </a:tc>
                <a:tc>
                  <a:txBody>
                    <a:bodyPr/>
                    <a:lstStyle/>
                    <a:p>
                      <a:pPr algn="l"/>
                      <a:r>
                        <a:rPr lang="es-ES_tradnl" sz="1300" noProof="0" dirty="0"/>
                        <a:t>Objetivos medioambientales y climáticos</a:t>
                      </a:r>
                    </a:p>
                  </a:txBody>
                  <a:tcPr/>
                </a:tc>
                <a:tc>
                  <a:txBody>
                    <a:bodyPr/>
                    <a:lstStyle/>
                    <a:p>
                      <a:pPr algn="l"/>
                      <a:r>
                        <a:rPr lang="es-ES_tradnl" sz="1300" noProof="0" dirty="0"/>
                        <a:t>Supervisión de las zonas de espacios abiertos y los objetivos de </a:t>
                      </a:r>
                      <a:r>
                        <a:rPr lang="es-ES_tradnl" sz="1300" noProof="0" dirty="0" err="1"/>
                        <a:t>ecologización</a:t>
                      </a:r>
                      <a:endParaRPr lang="es-ES_tradnl" sz="1300" noProof="0" dirty="0"/>
                    </a:p>
                  </a:txBody>
                  <a:tcPr/>
                </a:tc>
                <a:extLst>
                  <a:ext uri="{0D108BD9-81ED-4DB2-BD59-A6C34878D82A}">
                    <a16:rowId xmlns:a16="http://schemas.microsoft.com/office/drawing/2014/main" val="2133115901"/>
                  </a:ext>
                </a:extLst>
              </a:tr>
              <a:tr h="444649">
                <a:tc>
                  <a:txBody>
                    <a:bodyPr/>
                    <a:lstStyle/>
                    <a:p>
                      <a:pPr algn="l"/>
                      <a:r>
                        <a:rPr lang="es-ES_tradnl" sz="1300" noProof="0" dirty="0"/>
                        <a:t>Accesibilidad de las infraestructuras (por ejemplo, escuelas, transporte público)</a:t>
                      </a:r>
                    </a:p>
                  </a:txBody>
                  <a:tcPr/>
                </a:tc>
                <a:tc>
                  <a:txBody>
                    <a:bodyPr/>
                    <a:lstStyle/>
                    <a:p>
                      <a:pPr algn="l"/>
                      <a:r>
                        <a:rPr lang="es-ES_tradnl" sz="1300" noProof="0" dirty="0"/>
                        <a:t>Calidad de vida, conexiones de transporte</a:t>
                      </a:r>
                    </a:p>
                  </a:txBody>
                  <a:tcPr/>
                </a:tc>
                <a:tc>
                  <a:txBody>
                    <a:bodyPr/>
                    <a:lstStyle/>
                    <a:p>
                      <a:pPr algn="l"/>
                      <a:r>
                        <a:rPr lang="es-ES_tradnl" sz="1300" noProof="0" dirty="0"/>
                        <a:t>Supervisión de los requisitos del plan estructural para el suministro</a:t>
                      </a:r>
                    </a:p>
                  </a:txBody>
                  <a:tcPr/>
                </a:tc>
                <a:extLst>
                  <a:ext uri="{0D108BD9-81ED-4DB2-BD59-A6C34878D82A}">
                    <a16:rowId xmlns:a16="http://schemas.microsoft.com/office/drawing/2014/main" val="2470758353"/>
                  </a:ext>
                </a:extLst>
              </a:tr>
              <a:tr h="444649">
                <a:tc>
                  <a:txBody>
                    <a:bodyPr/>
                    <a:lstStyle/>
                    <a:p>
                      <a:pPr algn="l"/>
                      <a:r>
                        <a:rPr lang="es-ES_tradnl" sz="1300" noProof="0" dirty="0"/>
                        <a:t>Volumen de tráfico (reparto modal)</a:t>
                      </a:r>
                    </a:p>
                  </a:txBody>
                  <a:tcPr/>
                </a:tc>
                <a:tc>
                  <a:txBody>
                    <a:bodyPr/>
                    <a:lstStyle/>
                    <a:p>
                      <a:pPr algn="l"/>
                      <a:r>
                        <a:rPr lang="es-ES_tradnl" sz="1300" noProof="0" dirty="0"/>
                        <a:t>Control del desarrollo del tráfico</a:t>
                      </a:r>
                    </a:p>
                  </a:txBody>
                  <a:tcPr/>
                </a:tc>
                <a:tc>
                  <a:txBody>
                    <a:bodyPr/>
                    <a:lstStyle/>
                    <a:p>
                      <a:pPr algn="l"/>
                      <a:r>
                        <a:rPr lang="es-ES_tradnl" sz="1300" noProof="0" dirty="0"/>
                        <a:t>Objetivos de reducción del transporte privado motorizado</a:t>
                      </a:r>
                    </a:p>
                  </a:txBody>
                  <a:tcPr/>
                </a:tc>
                <a:extLst>
                  <a:ext uri="{0D108BD9-81ED-4DB2-BD59-A6C34878D82A}">
                    <a16:rowId xmlns:a16="http://schemas.microsoft.com/office/drawing/2014/main" val="1213396184"/>
                  </a:ext>
                </a:extLst>
              </a:tr>
              <a:tr h="444649">
                <a:tc>
                  <a:txBody>
                    <a:bodyPr/>
                    <a:lstStyle/>
                    <a:p>
                      <a:pPr algn="l"/>
                      <a:r>
                        <a:rPr lang="es-ES_tradnl" sz="1300" noProof="0" dirty="0"/>
                        <a:t>Contaminación acústica, contaminación térmica, calidad del aire</a:t>
                      </a:r>
                    </a:p>
                  </a:txBody>
                  <a:tcPr/>
                </a:tc>
                <a:tc>
                  <a:txBody>
                    <a:bodyPr/>
                    <a:lstStyle/>
                    <a:p>
                      <a:pPr algn="l"/>
                      <a:r>
                        <a:rPr lang="es-ES_tradnl" sz="1300" noProof="0" dirty="0"/>
                        <a:t>Indicadores medioambientales</a:t>
                      </a:r>
                    </a:p>
                  </a:txBody>
                  <a:tcPr/>
                </a:tc>
                <a:tc>
                  <a:txBody>
                    <a:bodyPr/>
                    <a:lstStyle/>
                    <a:p>
                      <a:pPr algn="l"/>
                      <a:r>
                        <a:rPr lang="es-ES_tradnl" sz="1300" noProof="0" dirty="0"/>
                        <a:t>Supervisión de los requisitos de planificación ecológica</a:t>
                      </a:r>
                    </a:p>
                  </a:txBody>
                  <a:tcPr/>
                </a:tc>
                <a:extLst>
                  <a:ext uri="{0D108BD9-81ED-4DB2-BD59-A6C34878D82A}">
                    <a16:rowId xmlns:a16="http://schemas.microsoft.com/office/drawing/2014/main" val="4112902824"/>
                  </a:ext>
                </a:extLst>
              </a:tr>
            </a:tbl>
          </a:graphicData>
        </a:graphic>
      </p:graphicFrame>
    </p:spTree>
    <p:extLst>
      <p:ext uri="{BB962C8B-B14F-4D97-AF65-F5344CB8AC3E}">
        <p14:creationId xmlns:p14="http://schemas.microsoft.com/office/powerpoint/2010/main" val="37246394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35D93277-F95E-2C46-AFD5-F2CFA3854177}"/>
              </a:ext>
            </a:extLst>
          </p:cNvPr>
          <p:cNvSpPr>
            <a:spLocks noGrp="1"/>
          </p:cNvSpPr>
          <p:nvPr>
            <p:ph type="sldNum" sz="quarter" idx="10"/>
          </p:nvPr>
        </p:nvSpPr>
        <p:spPr/>
        <p:txBody>
          <a:bodyPr/>
          <a:lstStyle/>
          <a:p>
            <a:pPr>
              <a:defRPr/>
            </a:pPr>
            <a:fld id="{86CB4B4D-7CA3-9044-876B-883B54F8677D}" type="slidenum">
              <a:rPr lang="es-ES_tradnl" smtClean="0"/>
              <a:t>11</a:t>
            </a:fld>
            <a:endParaRPr lang="es-ES_tradnl"/>
          </a:p>
        </p:txBody>
      </p:sp>
      <p:sp>
        <p:nvSpPr>
          <p:cNvPr id="3" name="Titel 2">
            <a:extLst>
              <a:ext uri="{FF2B5EF4-FFF2-40B4-BE49-F238E27FC236}">
                <a16:creationId xmlns:a16="http://schemas.microsoft.com/office/drawing/2014/main" id="{F0F356F5-4D8F-D048-A55A-92A4877A05BB}"/>
              </a:ext>
            </a:extLst>
          </p:cNvPr>
          <p:cNvSpPr>
            <a:spLocks noGrp="1"/>
          </p:cNvSpPr>
          <p:nvPr>
            <p:ph type="title"/>
          </p:nvPr>
        </p:nvSpPr>
        <p:spPr/>
        <p:txBody>
          <a:bodyPr>
            <a:normAutofit/>
          </a:bodyPr>
          <a:lstStyle/>
          <a:p>
            <a:r>
              <a:rPr lang="es-ES_tradnl" dirty="0">
                <a:latin typeface="CircularXX TT" panose="020B0504010101010104" pitchFamily="34" charset="0"/>
                <a:cs typeface="CircularXX TT" panose="020B0504010101010104" pitchFamily="34" charset="0"/>
              </a:rPr>
              <a:t>Nivel municipal – Cronología de proceso de control</a:t>
            </a:r>
            <a:endParaRPr lang="es-ES_tradnl" dirty="0"/>
          </a:p>
        </p:txBody>
      </p:sp>
      <p:graphicFrame>
        <p:nvGraphicFramePr>
          <p:cNvPr id="4" name="Tabelle 3">
            <a:extLst>
              <a:ext uri="{FF2B5EF4-FFF2-40B4-BE49-F238E27FC236}">
                <a16:creationId xmlns:a16="http://schemas.microsoft.com/office/drawing/2014/main" id="{C0C500FA-FD25-B64C-8996-0629D2002B3F}"/>
              </a:ext>
            </a:extLst>
          </p:cNvPr>
          <p:cNvGraphicFramePr>
            <a:graphicFrameLocks noGrp="1"/>
          </p:cNvGraphicFramePr>
          <p:nvPr>
            <p:extLst>
              <p:ext uri="{D42A27DB-BD31-4B8C-83A1-F6EECF244321}">
                <p14:modId xmlns:p14="http://schemas.microsoft.com/office/powerpoint/2010/main" val="229043280"/>
              </p:ext>
            </p:extLst>
          </p:nvPr>
        </p:nvGraphicFramePr>
        <p:xfrm>
          <a:off x="1559496" y="1268760"/>
          <a:ext cx="8600505" cy="4648584"/>
        </p:xfrm>
        <a:graphic>
          <a:graphicData uri="http://schemas.openxmlformats.org/drawingml/2006/table">
            <a:tbl>
              <a:tblPr firstRow="1" bandRow="1">
                <a:tableStyleId>{A2FD6DF4-CD59-3BD8-7AA2-553E24972027}</a:tableStyleId>
              </a:tblPr>
              <a:tblGrid>
                <a:gridCol w="2866835">
                  <a:extLst>
                    <a:ext uri="{9D8B030D-6E8A-4147-A177-3AD203B41FA5}">
                      <a16:colId xmlns:a16="http://schemas.microsoft.com/office/drawing/2014/main" val="4082481283"/>
                    </a:ext>
                  </a:extLst>
                </a:gridCol>
                <a:gridCol w="2866835">
                  <a:extLst>
                    <a:ext uri="{9D8B030D-6E8A-4147-A177-3AD203B41FA5}">
                      <a16:colId xmlns:a16="http://schemas.microsoft.com/office/drawing/2014/main" val="3269551029"/>
                    </a:ext>
                  </a:extLst>
                </a:gridCol>
                <a:gridCol w="2866835">
                  <a:extLst>
                    <a:ext uri="{9D8B030D-6E8A-4147-A177-3AD203B41FA5}">
                      <a16:colId xmlns:a16="http://schemas.microsoft.com/office/drawing/2014/main" val="887989946"/>
                    </a:ext>
                  </a:extLst>
                </a:gridCol>
              </a:tblGrid>
              <a:tr h="432048">
                <a:tc>
                  <a:txBody>
                    <a:bodyPr/>
                    <a:lstStyle/>
                    <a:p>
                      <a:pPr algn="l"/>
                      <a:r>
                        <a:rPr lang="es-ES_tradnl" sz="1400" noProof="0" dirty="0"/>
                        <a:t>Fase</a:t>
                      </a:r>
                    </a:p>
                  </a:txBody>
                  <a:tcPr/>
                </a:tc>
                <a:tc>
                  <a:txBody>
                    <a:bodyPr/>
                    <a:lstStyle/>
                    <a:p>
                      <a:pPr algn="l"/>
                      <a:r>
                        <a:rPr lang="es-ES_tradnl" sz="1400" noProof="0"/>
                        <a:t>Tiempo</a:t>
                      </a:r>
                    </a:p>
                  </a:txBody>
                  <a:tcPr/>
                </a:tc>
                <a:tc>
                  <a:txBody>
                    <a:bodyPr/>
                    <a:lstStyle/>
                    <a:p>
                      <a:pPr algn="l"/>
                      <a:r>
                        <a:rPr lang="es-ES_tradnl" sz="1400" noProof="0"/>
                        <a:t>Actividades</a:t>
                      </a:r>
                    </a:p>
                  </a:txBody>
                  <a:tcPr/>
                </a:tc>
                <a:extLst>
                  <a:ext uri="{0D108BD9-81ED-4DB2-BD59-A6C34878D82A}">
                    <a16:rowId xmlns:a16="http://schemas.microsoft.com/office/drawing/2014/main" val="3788517141"/>
                  </a:ext>
                </a:extLst>
              </a:tr>
              <a:tr h="775592">
                <a:tc>
                  <a:txBody>
                    <a:bodyPr/>
                    <a:lstStyle/>
                    <a:p>
                      <a:pPr algn="l"/>
                      <a:r>
                        <a:rPr lang="es-ES_tradnl" sz="1400" noProof="0" dirty="0"/>
                        <a:t>1. Recogida de datos</a:t>
                      </a:r>
                    </a:p>
                  </a:txBody>
                  <a:tcPr/>
                </a:tc>
                <a:tc>
                  <a:txBody>
                    <a:bodyPr/>
                    <a:lstStyle/>
                    <a:p>
                      <a:pPr algn="l"/>
                      <a:r>
                        <a:rPr lang="es-ES_tradnl" sz="1400" noProof="0" dirty="0"/>
                        <a:t>Anualmente (por ejemplo, primavera)</a:t>
                      </a:r>
                    </a:p>
                  </a:txBody>
                  <a:tcPr/>
                </a:tc>
                <a:tc>
                  <a:txBody>
                    <a:bodyPr/>
                    <a:lstStyle/>
                    <a:p>
                      <a:pPr algn="l"/>
                      <a:r>
                        <a:rPr lang="es-ES_tradnl" sz="1400" noProof="0" dirty="0"/>
                        <a:t>Recogida de datos sobre nuevos edificios, reconversiones, densidad de edificios, vacíos, espacios verdes</a:t>
                      </a:r>
                    </a:p>
                  </a:txBody>
                  <a:tcPr/>
                </a:tc>
                <a:extLst>
                  <a:ext uri="{0D108BD9-81ED-4DB2-BD59-A6C34878D82A}">
                    <a16:rowId xmlns:a16="http://schemas.microsoft.com/office/drawing/2014/main" val="3812800700"/>
                  </a:ext>
                </a:extLst>
              </a:tr>
              <a:tr h="775592">
                <a:tc>
                  <a:txBody>
                    <a:bodyPr/>
                    <a:lstStyle/>
                    <a:p>
                      <a:pPr algn="l"/>
                      <a:r>
                        <a:rPr lang="es-ES_tradnl" sz="1400" noProof="0" dirty="0"/>
                        <a:t>2. Análisis y evaluación</a:t>
                      </a:r>
                    </a:p>
                  </a:txBody>
                  <a:tcPr/>
                </a:tc>
                <a:tc>
                  <a:txBody>
                    <a:bodyPr/>
                    <a:lstStyle/>
                    <a:p>
                      <a:pPr algn="l"/>
                      <a:r>
                        <a:rPr lang="es-ES_tradnl" sz="1400" noProof="0" dirty="0"/>
                        <a:t>Verano</a:t>
                      </a:r>
                    </a:p>
                  </a:txBody>
                  <a:tcPr/>
                </a:tc>
                <a:tc>
                  <a:txBody>
                    <a:bodyPr/>
                    <a:lstStyle/>
                    <a:p>
                      <a:pPr algn="l"/>
                      <a:r>
                        <a:rPr lang="es-ES_tradnl" sz="1400" noProof="0" dirty="0"/>
                        <a:t>Evaluación de indicadores, mapas, visualizaciones por parte de oficinas de urbanismo (</a:t>
                      </a:r>
                      <a:r>
                        <a:rPr lang="es-ES_tradnl" sz="1400" noProof="0" dirty="0" err="1"/>
                        <a:t>AfS</a:t>
                      </a:r>
                      <a:r>
                        <a:rPr lang="es-ES_tradnl" sz="1400" noProof="0" dirty="0"/>
                        <a:t>)</a:t>
                      </a:r>
                    </a:p>
                  </a:txBody>
                  <a:tcPr/>
                </a:tc>
                <a:extLst>
                  <a:ext uri="{0D108BD9-81ED-4DB2-BD59-A6C34878D82A}">
                    <a16:rowId xmlns:a16="http://schemas.microsoft.com/office/drawing/2014/main" val="2326602965"/>
                  </a:ext>
                </a:extLst>
              </a:tr>
              <a:tr h="775592">
                <a:tc>
                  <a:txBody>
                    <a:bodyPr/>
                    <a:lstStyle/>
                    <a:p>
                      <a:pPr algn="l"/>
                      <a:r>
                        <a:rPr lang="es-ES_tradnl" sz="1400" noProof="0" dirty="0"/>
                        <a:t>3. Presentación de informes</a:t>
                      </a:r>
                    </a:p>
                  </a:txBody>
                  <a:tcPr/>
                </a:tc>
                <a:tc>
                  <a:txBody>
                    <a:bodyPr/>
                    <a:lstStyle/>
                    <a:p>
                      <a:pPr algn="l"/>
                      <a:r>
                        <a:rPr lang="es-ES_tradnl" sz="1400" noProof="0" dirty="0"/>
                        <a:t>Otoño</a:t>
                      </a:r>
                    </a:p>
                  </a:txBody>
                  <a:tcPr/>
                </a:tc>
                <a:tc>
                  <a:txBody>
                    <a:bodyPr/>
                    <a:lstStyle/>
                    <a:p>
                      <a:pPr algn="l"/>
                      <a:r>
                        <a:rPr lang="es-ES_tradnl" sz="1400" noProof="0" dirty="0"/>
                        <a:t>Publicación de un informe sobre desarrollo urbano o vivienda (por ejemplo, "Informe sobre vivienda 2024")</a:t>
                      </a:r>
                    </a:p>
                  </a:txBody>
                  <a:tcPr/>
                </a:tc>
                <a:extLst>
                  <a:ext uri="{0D108BD9-81ED-4DB2-BD59-A6C34878D82A}">
                    <a16:rowId xmlns:a16="http://schemas.microsoft.com/office/drawing/2014/main" val="859868114"/>
                  </a:ext>
                </a:extLst>
              </a:tr>
              <a:tr h="775592">
                <a:tc>
                  <a:txBody>
                    <a:bodyPr/>
                    <a:lstStyle/>
                    <a:p>
                      <a:pPr algn="l"/>
                      <a:r>
                        <a:rPr lang="es-ES_tradnl" sz="1400" noProof="0" dirty="0"/>
                        <a:t>4. Evaluación / comentarios</a:t>
                      </a:r>
                    </a:p>
                  </a:txBody>
                  <a:tcPr/>
                </a:tc>
                <a:tc>
                  <a:txBody>
                    <a:bodyPr/>
                    <a:lstStyle/>
                    <a:p>
                      <a:pPr algn="l"/>
                      <a:r>
                        <a:rPr lang="es-ES_tradnl" sz="1400" noProof="0" dirty="0"/>
                        <a:t>Invierno</a:t>
                      </a:r>
                    </a:p>
                  </a:txBody>
                  <a:tcPr/>
                </a:tc>
                <a:tc>
                  <a:txBody>
                    <a:bodyPr/>
                    <a:lstStyle/>
                    <a:p>
                      <a:pPr algn="l"/>
                      <a:r>
                        <a:rPr lang="es-ES_tradnl" sz="1400" noProof="0" dirty="0"/>
                        <a:t>Análisis: Dónde se ha utilizado el potencial de construcción? Dónde no? Por qué?</a:t>
                      </a:r>
                    </a:p>
                  </a:txBody>
                  <a:tcPr/>
                </a:tc>
                <a:extLst>
                  <a:ext uri="{0D108BD9-81ED-4DB2-BD59-A6C34878D82A}">
                    <a16:rowId xmlns:a16="http://schemas.microsoft.com/office/drawing/2014/main" val="2781034836"/>
                  </a:ext>
                </a:extLst>
              </a:tr>
              <a:tr h="775592">
                <a:tc>
                  <a:txBody>
                    <a:bodyPr/>
                    <a:lstStyle/>
                    <a:p>
                      <a:pPr algn="l"/>
                      <a:r>
                        <a:rPr lang="es-ES_tradnl" sz="1400" noProof="0" dirty="0"/>
                        <a:t>5. Correcciones en la planificación</a:t>
                      </a:r>
                    </a:p>
                  </a:txBody>
                  <a:tcPr/>
                </a:tc>
                <a:tc>
                  <a:txBody>
                    <a:bodyPr/>
                    <a:lstStyle/>
                    <a:p>
                      <a:pPr algn="l"/>
                      <a:r>
                        <a:rPr lang="es-ES_tradnl" sz="1400" noProof="0" dirty="0"/>
                        <a:t>Año siguiente</a:t>
                      </a:r>
                    </a:p>
                  </a:txBody>
                  <a:tcPr/>
                </a:tc>
                <a:tc>
                  <a:txBody>
                    <a:bodyPr/>
                    <a:lstStyle/>
                    <a:p>
                      <a:pPr algn="l"/>
                      <a:r>
                        <a:rPr lang="es-ES_tradnl" sz="1400" noProof="0" dirty="0" err="1"/>
                        <a:t>AfS</a:t>
                      </a:r>
                      <a:r>
                        <a:rPr lang="es-ES_tradnl" sz="1400" noProof="0" dirty="0"/>
                        <a:t> elabora propuestas de modificación del plan zonal o de modelos de desarrollo urbano</a:t>
                      </a:r>
                    </a:p>
                  </a:txBody>
                  <a:tcPr/>
                </a:tc>
                <a:extLst>
                  <a:ext uri="{0D108BD9-81ED-4DB2-BD59-A6C34878D82A}">
                    <a16:rowId xmlns:a16="http://schemas.microsoft.com/office/drawing/2014/main" val="496011758"/>
                  </a:ext>
                </a:extLst>
              </a:tr>
            </a:tbl>
          </a:graphicData>
        </a:graphic>
      </p:graphicFrame>
    </p:spTree>
    <p:extLst>
      <p:ext uri="{BB962C8B-B14F-4D97-AF65-F5344CB8AC3E}">
        <p14:creationId xmlns:p14="http://schemas.microsoft.com/office/powerpoint/2010/main" val="21618807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35D93277-F95E-2C46-AFD5-F2CFA3854177}"/>
              </a:ext>
            </a:extLst>
          </p:cNvPr>
          <p:cNvSpPr>
            <a:spLocks noGrp="1"/>
          </p:cNvSpPr>
          <p:nvPr>
            <p:ph type="sldNum" sz="quarter" idx="10"/>
          </p:nvPr>
        </p:nvSpPr>
        <p:spPr/>
        <p:txBody>
          <a:bodyPr/>
          <a:lstStyle/>
          <a:p>
            <a:pPr>
              <a:defRPr/>
            </a:pPr>
            <a:fld id="{86CB4B4D-7CA3-9044-876B-883B54F8677D}" type="slidenum">
              <a:rPr lang="es-ES_tradnl" smtClean="0"/>
              <a:t>12</a:t>
            </a:fld>
            <a:endParaRPr lang="es-ES_tradnl"/>
          </a:p>
        </p:txBody>
      </p:sp>
      <p:sp>
        <p:nvSpPr>
          <p:cNvPr id="3" name="Titel 2">
            <a:extLst>
              <a:ext uri="{FF2B5EF4-FFF2-40B4-BE49-F238E27FC236}">
                <a16:creationId xmlns:a16="http://schemas.microsoft.com/office/drawing/2014/main" id="{F0F356F5-4D8F-D048-A55A-92A4877A05BB}"/>
              </a:ext>
            </a:extLst>
          </p:cNvPr>
          <p:cNvSpPr>
            <a:spLocks noGrp="1"/>
          </p:cNvSpPr>
          <p:nvPr>
            <p:ph type="title"/>
          </p:nvPr>
        </p:nvSpPr>
        <p:spPr/>
        <p:txBody>
          <a:bodyPr>
            <a:normAutofit/>
          </a:bodyPr>
          <a:lstStyle/>
          <a:p>
            <a:r>
              <a:rPr lang="es-ES_tradnl" dirty="0">
                <a:latin typeface="CircularXX TT" panose="020B0504010101010104" pitchFamily="34" charset="0"/>
                <a:cs typeface="CircularXX TT" panose="020B0504010101010104" pitchFamily="34" charset="0"/>
              </a:rPr>
              <a:t>Nivel municipal – Los actores y sus funciones</a:t>
            </a:r>
            <a:endParaRPr lang="es-ES_tradnl" dirty="0"/>
          </a:p>
        </p:txBody>
      </p:sp>
      <p:graphicFrame>
        <p:nvGraphicFramePr>
          <p:cNvPr id="5" name="Tabelle 4">
            <a:extLst>
              <a:ext uri="{FF2B5EF4-FFF2-40B4-BE49-F238E27FC236}">
                <a16:creationId xmlns:a16="http://schemas.microsoft.com/office/drawing/2014/main" id="{95060861-7575-AB43-8B60-A44D6E2F2D95}"/>
              </a:ext>
            </a:extLst>
          </p:cNvPr>
          <p:cNvGraphicFramePr>
            <a:graphicFrameLocks noGrp="1"/>
          </p:cNvGraphicFramePr>
          <p:nvPr>
            <p:extLst>
              <p:ext uri="{D42A27DB-BD31-4B8C-83A1-F6EECF244321}">
                <p14:modId xmlns:p14="http://schemas.microsoft.com/office/powerpoint/2010/main" val="3917063925"/>
              </p:ext>
            </p:extLst>
          </p:nvPr>
        </p:nvGraphicFramePr>
        <p:xfrm>
          <a:off x="983432" y="980728"/>
          <a:ext cx="9433048" cy="5260983"/>
        </p:xfrm>
        <a:graphic>
          <a:graphicData uri="http://schemas.openxmlformats.org/drawingml/2006/table">
            <a:tbl>
              <a:tblPr firstRow="1" bandRow="1">
                <a:tableStyleId>{A2FD6DF4-CD59-3BD8-7AA2-553E24972027}</a:tableStyleId>
              </a:tblPr>
              <a:tblGrid>
                <a:gridCol w="4716524">
                  <a:extLst>
                    <a:ext uri="{9D8B030D-6E8A-4147-A177-3AD203B41FA5}">
                      <a16:colId xmlns:a16="http://schemas.microsoft.com/office/drawing/2014/main" val="1472919508"/>
                    </a:ext>
                  </a:extLst>
                </a:gridCol>
                <a:gridCol w="4716524">
                  <a:extLst>
                    <a:ext uri="{9D8B030D-6E8A-4147-A177-3AD203B41FA5}">
                      <a16:colId xmlns:a16="http://schemas.microsoft.com/office/drawing/2014/main" val="696357899"/>
                    </a:ext>
                  </a:extLst>
                </a:gridCol>
              </a:tblGrid>
              <a:tr h="567063">
                <a:tc>
                  <a:txBody>
                    <a:bodyPr/>
                    <a:lstStyle/>
                    <a:p>
                      <a:pPr algn="l"/>
                      <a:r>
                        <a:rPr lang="es-ES_tradnl" sz="1600" noProof="0"/>
                        <a:t>Actores</a:t>
                      </a:r>
                    </a:p>
                  </a:txBody>
                  <a:tcPr/>
                </a:tc>
                <a:tc>
                  <a:txBody>
                    <a:bodyPr/>
                    <a:lstStyle/>
                    <a:p>
                      <a:pPr algn="l"/>
                      <a:r>
                        <a:rPr lang="es-ES_tradnl" sz="1600" noProof="0"/>
                        <a:t>Funciones</a:t>
                      </a:r>
                    </a:p>
                  </a:txBody>
                  <a:tcPr/>
                </a:tc>
                <a:extLst>
                  <a:ext uri="{0D108BD9-81ED-4DB2-BD59-A6C34878D82A}">
                    <a16:rowId xmlns:a16="http://schemas.microsoft.com/office/drawing/2014/main" val="2201539854"/>
                  </a:ext>
                </a:extLst>
              </a:tr>
              <a:tr h="567063">
                <a:tc>
                  <a:txBody>
                    <a:bodyPr/>
                    <a:lstStyle/>
                    <a:p>
                      <a:pPr algn="l"/>
                      <a:r>
                        <a:rPr lang="es-ES_tradnl" sz="1600" noProof="0"/>
                        <a:t>Oficina de Desarrollo Urbano (AfS)</a:t>
                      </a:r>
                    </a:p>
                  </a:txBody>
                  <a:tcPr/>
                </a:tc>
                <a:tc>
                  <a:txBody>
                    <a:bodyPr/>
                    <a:lstStyle/>
                    <a:p>
                      <a:pPr algn="l"/>
                      <a:r>
                        <a:rPr lang="es-ES_tradnl" sz="1600" noProof="0" dirty="0"/>
                        <a:t>Realiza un monitoreo, analiza la evolución de la densidad de construcción, propone recomendaciones de planificación.</a:t>
                      </a:r>
                    </a:p>
                  </a:txBody>
                  <a:tcPr/>
                </a:tc>
                <a:extLst>
                  <a:ext uri="{0D108BD9-81ED-4DB2-BD59-A6C34878D82A}">
                    <a16:rowId xmlns:a16="http://schemas.microsoft.com/office/drawing/2014/main" val="3246880684"/>
                  </a:ext>
                </a:extLst>
              </a:tr>
              <a:tr h="567063">
                <a:tc>
                  <a:txBody>
                    <a:bodyPr/>
                    <a:lstStyle/>
                    <a:p>
                      <a:pPr algn="l"/>
                      <a:r>
                        <a:rPr lang="es-ES_tradnl" sz="1600" noProof="0"/>
                        <a:t>Oficina de Estadística </a:t>
                      </a:r>
                    </a:p>
                  </a:txBody>
                  <a:tcPr/>
                </a:tc>
                <a:tc>
                  <a:txBody>
                    <a:bodyPr/>
                    <a:lstStyle/>
                    <a:p>
                      <a:pPr algn="l"/>
                      <a:r>
                        <a:rPr lang="es-ES_tradnl" sz="1600" noProof="0" dirty="0"/>
                        <a:t>Proporciona datos actualizados sobre el desarrollo de la población, la actividad constructora, las estructuras domésticas.</a:t>
                      </a:r>
                    </a:p>
                  </a:txBody>
                  <a:tcPr/>
                </a:tc>
                <a:extLst>
                  <a:ext uri="{0D108BD9-81ED-4DB2-BD59-A6C34878D82A}">
                    <a16:rowId xmlns:a16="http://schemas.microsoft.com/office/drawing/2014/main" val="2146611280"/>
                  </a:ext>
                </a:extLst>
              </a:tr>
              <a:tr h="567063">
                <a:tc>
                  <a:txBody>
                    <a:bodyPr/>
                    <a:lstStyle/>
                    <a:p>
                      <a:pPr algn="l"/>
                      <a:r>
                        <a:rPr lang="es-ES_tradnl" sz="1600" noProof="0"/>
                        <a:t>Unidad especializada en SIG</a:t>
                      </a:r>
                    </a:p>
                  </a:txBody>
                  <a:tcPr/>
                </a:tc>
                <a:tc>
                  <a:txBody>
                    <a:bodyPr/>
                    <a:lstStyle/>
                    <a:p>
                      <a:pPr algn="l"/>
                      <a:r>
                        <a:rPr lang="es-ES_tradnl" sz="1600" noProof="0" dirty="0"/>
                        <a:t>Proporciona análisis georreferenciados sobre el uso, suelos sellados, la proporción de espacios verdes, etc.</a:t>
                      </a:r>
                    </a:p>
                  </a:txBody>
                  <a:tcPr/>
                </a:tc>
                <a:extLst>
                  <a:ext uri="{0D108BD9-81ED-4DB2-BD59-A6C34878D82A}">
                    <a16:rowId xmlns:a16="http://schemas.microsoft.com/office/drawing/2014/main" val="3912133706"/>
                  </a:ext>
                </a:extLst>
              </a:tr>
              <a:tr h="567063">
                <a:tc>
                  <a:txBody>
                    <a:bodyPr/>
                    <a:lstStyle/>
                    <a:p>
                      <a:pPr algn="l"/>
                      <a:r>
                        <a:rPr lang="es-ES_tradnl" sz="1600" noProof="0"/>
                        <a:t>Oficina de Edificios</a:t>
                      </a:r>
                    </a:p>
                  </a:txBody>
                  <a:tcPr/>
                </a:tc>
                <a:tc>
                  <a:txBody>
                    <a:bodyPr/>
                    <a:lstStyle/>
                    <a:p>
                      <a:pPr algn="l"/>
                      <a:r>
                        <a:rPr lang="es-ES_tradnl" sz="1600" noProof="0" dirty="0"/>
                        <a:t>Se encarga de la ejecución de proyectos de construcción específicos de interés público.</a:t>
                      </a:r>
                    </a:p>
                  </a:txBody>
                  <a:tcPr/>
                </a:tc>
                <a:extLst>
                  <a:ext uri="{0D108BD9-81ED-4DB2-BD59-A6C34878D82A}">
                    <a16:rowId xmlns:a16="http://schemas.microsoft.com/office/drawing/2014/main" val="408622272"/>
                  </a:ext>
                </a:extLst>
              </a:tr>
              <a:tr h="567063">
                <a:tc>
                  <a:txBody>
                    <a:bodyPr/>
                    <a:lstStyle/>
                    <a:p>
                      <a:pPr algn="l"/>
                      <a:r>
                        <a:rPr lang="es-ES_tradnl" sz="1600" noProof="0"/>
                        <a:t>Cantón de Zúrich (ARE ZH)</a:t>
                      </a:r>
                    </a:p>
                  </a:txBody>
                  <a:tcPr/>
                </a:tc>
                <a:tc>
                  <a:txBody>
                    <a:bodyPr/>
                    <a:lstStyle/>
                    <a:p>
                      <a:pPr algn="l"/>
                      <a:r>
                        <a:rPr lang="es-ES_tradnl" sz="1600" noProof="0" dirty="0"/>
                        <a:t>Controla la ejecución comunal en el marco del plan estructural cantonal; autoridad de aprobación.</a:t>
                      </a:r>
                    </a:p>
                  </a:txBody>
                  <a:tcPr/>
                </a:tc>
                <a:extLst>
                  <a:ext uri="{0D108BD9-81ED-4DB2-BD59-A6C34878D82A}">
                    <a16:rowId xmlns:a16="http://schemas.microsoft.com/office/drawing/2014/main" val="2766554730"/>
                  </a:ext>
                </a:extLst>
              </a:tr>
              <a:tr h="567063">
                <a:tc>
                  <a:txBody>
                    <a:bodyPr/>
                    <a:lstStyle/>
                    <a:p>
                      <a:pPr algn="l"/>
                      <a:r>
                        <a:rPr lang="es-ES_tradnl" sz="1600" noProof="0"/>
                        <a:t>Representantes vecinales / público</a:t>
                      </a:r>
                    </a:p>
                  </a:txBody>
                  <a:tcPr/>
                </a:tc>
                <a:tc>
                  <a:txBody>
                    <a:bodyPr/>
                    <a:lstStyle/>
                    <a:p>
                      <a:pPr algn="l"/>
                      <a:r>
                        <a:rPr lang="es-ES_tradnl" sz="1600" noProof="0" dirty="0"/>
                        <a:t>Participación mediante procedimientos de participación, información sobre los cambios en el barrio.</a:t>
                      </a:r>
                    </a:p>
                  </a:txBody>
                  <a:tcPr/>
                </a:tc>
                <a:extLst>
                  <a:ext uri="{0D108BD9-81ED-4DB2-BD59-A6C34878D82A}">
                    <a16:rowId xmlns:a16="http://schemas.microsoft.com/office/drawing/2014/main" val="1869132451"/>
                  </a:ext>
                </a:extLst>
              </a:tr>
            </a:tbl>
          </a:graphicData>
        </a:graphic>
      </p:graphicFrame>
    </p:spTree>
    <p:extLst>
      <p:ext uri="{BB962C8B-B14F-4D97-AF65-F5344CB8AC3E}">
        <p14:creationId xmlns:p14="http://schemas.microsoft.com/office/powerpoint/2010/main" val="35286698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13" name="Grafik 12">
            <a:extLst>
              <a:ext uri="{FF2B5EF4-FFF2-40B4-BE49-F238E27FC236}">
                <a16:creationId xmlns:a16="http://schemas.microsoft.com/office/drawing/2014/main" id="{BF4ED5D9-EC6E-6D43-BFA9-94892207A70F}"/>
              </a:ext>
            </a:extLst>
          </p:cNvPr>
          <p:cNvPicPr>
            <a:picLocks noChangeAspect="1"/>
          </p:cNvPicPr>
          <p:nvPr/>
        </p:nvPicPr>
        <p:blipFill>
          <a:blip r:embed="rId3" cstate="screen">
            <a:duotone>
              <a:prstClr val="black"/>
              <a:srgbClr val="276F8B">
                <a:tint val="45000"/>
                <a:satMod val="400000"/>
              </a:srgbClr>
            </a:duotone>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a:ext>
            </a:extLst>
          </a:blip>
          <a:stretch>
            <a:fillRect/>
          </a:stretch>
        </p:blipFill>
        <p:spPr bwMode="auto">
          <a:xfrm>
            <a:off x="0" y="1124744"/>
            <a:ext cx="12192000" cy="5733256"/>
          </a:xfrm>
          <a:prstGeom prst="rect">
            <a:avLst/>
          </a:prstGeom>
        </p:spPr>
      </p:pic>
      <p:sp>
        <p:nvSpPr>
          <p:cNvPr id="5" name="Rechteck 4"/>
          <p:cNvSpPr/>
          <p:nvPr/>
        </p:nvSpPr>
        <p:spPr bwMode="auto">
          <a:xfrm>
            <a:off x="0" y="0"/>
            <a:ext cx="12192000" cy="1256145"/>
          </a:xfrm>
          <a:prstGeom prst="rect">
            <a:avLst/>
          </a:prstGeom>
          <a:solidFill>
            <a:schemeClr val="bg1"/>
          </a:solidFill>
          <a:ln w="12700" cap="flat">
            <a:solidFill>
              <a:srgbClr val="FFFFFF"/>
            </a:solidFill>
            <a:miter lim="400000"/>
          </a:ln>
          <a:effectLst/>
        </p:spPr>
        <p:style>
          <a:lnRef idx="0">
            <a:srgbClr val="000000"/>
          </a:lnRef>
          <a:fillRef idx="0">
            <a:srgbClr val="000000"/>
          </a:fillRef>
          <a:effectRef idx="0">
            <a:srgbClr val="00000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a:lnSpc>
                <a:spcPct val="100000"/>
              </a:lnSpc>
              <a:spcBef>
                <a:spcPts val="0"/>
              </a:spcBef>
              <a:spcAft>
                <a:spcPts val="0"/>
              </a:spcAft>
              <a:buClrTx/>
              <a:buSzTx/>
              <a:buFontTx/>
              <a:buNone/>
              <a:defRPr/>
            </a:pPr>
            <a:endParaRPr lang="de-CH" sz="3200" b="0" i="0" u="none" strike="noStrike" cap="none" spc="0">
              <a:ln>
                <a:noFill/>
              </a:ln>
              <a:solidFill>
                <a:srgbClr val="FFFFFF"/>
              </a:solidFill>
              <a:latin typeface="Helvetica Neue Medium"/>
              <a:ea typeface="Helvetica Neue Medium"/>
              <a:cs typeface="Helvetica Neue Medium"/>
            </a:endParaRPr>
          </a:p>
        </p:txBody>
      </p:sp>
      <p:sp>
        <p:nvSpPr>
          <p:cNvPr id="148" name="Länzscape of northern countries"/>
          <p:cNvSpPr txBox="1"/>
          <p:nvPr/>
        </p:nvSpPr>
        <p:spPr bwMode="auto">
          <a:xfrm>
            <a:off x="710338" y="2462548"/>
            <a:ext cx="11074293" cy="974626"/>
          </a:xfrm>
          <a:prstGeom prst="rect">
            <a:avLst/>
          </a:prstGeom>
          <a:ln w="12700">
            <a:miter lim="400000"/>
          </a:ln>
        </p:spPr>
        <p:txBody>
          <a:bodyPr wrap="square" lIns="25400" tIns="25400" rIns="25400" bIns="25400" anchor="b">
            <a:spAutoFit/>
          </a:bodyPr>
          <a:lstStyle>
            <a:lvl1pPr algn="l">
              <a:defRPr sz="10500" b="1">
                <a:solidFill>
                  <a:srgbClr val="FFFFFF"/>
                </a:solidFill>
                <a:latin typeface="Circular Pro Book"/>
                <a:ea typeface="Circular Pro Book"/>
                <a:cs typeface="Circular Pro Book"/>
              </a:defRPr>
            </a:lvl1pPr>
          </a:lstStyle>
          <a:p>
            <a:pPr lvl="0" defTabSz="1219169">
              <a:defRPr/>
            </a:pPr>
            <a:r>
              <a:rPr lang="de-CH" sz="6000" dirty="0">
                <a:latin typeface="CircularXX TT"/>
              </a:rPr>
              <a:t>¡GRACIAS POR SU ATENCIÓN!</a:t>
            </a:r>
            <a:endParaRPr kumimoji="0" lang="de-CH" sz="6000" b="1" i="0" u="none" strike="noStrike" kern="0" cap="none" spc="0" normalizeH="0" baseline="0" noProof="0" dirty="0">
              <a:ln>
                <a:noFill/>
              </a:ln>
              <a:solidFill>
                <a:srgbClr val="FFFFFF"/>
              </a:solidFill>
              <a:effectLst/>
              <a:uLnTx/>
              <a:uFillTx/>
              <a:latin typeface="CircularXX TT"/>
              <a:cs typeface="Circular Pro Book"/>
            </a:endParaRPr>
          </a:p>
        </p:txBody>
      </p:sp>
      <p:pic>
        <p:nvPicPr>
          <p:cNvPr id="7" name="Grafik 6"/>
          <p:cNvPicPr>
            <a:picLocks noChangeAspect="1"/>
          </p:cNvPicPr>
          <p:nvPr/>
        </p:nvPicPr>
        <p:blipFill>
          <a:blip r:embed="rId5" cstate="print">
            <a:extLst>
              <a:ext uri="{28A0092B-C50C-407E-A947-70E740481C1C}">
                <a14:useLocalDpi xmlns:a14="http://schemas.microsoft.com/office/drawing/2010/main"/>
              </a:ext>
            </a:extLst>
          </a:blip>
          <a:stretch/>
        </p:blipFill>
        <p:spPr bwMode="auto">
          <a:xfrm>
            <a:off x="106218" y="219551"/>
            <a:ext cx="3548191" cy="728861"/>
          </a:xfrm>
          <a:prstGeom prst="rect">
            <a:avLst/>
          </a:prstGeom>
        </p:spPr>
      </p:pic>
      <p:pic>
        <p:nvPicPr>
          <p:cNvPr id="11" name="Grafik 10"/>
          <p:cNvPicPr>
            <a:picLocks noChangeAspect="1"/>
          </p:cNvPicPr>
          <p:nvPr/>
        </p:nvPicPr>
        <p:blipFill>
          <a:blip r:embed="rId6" cstate="print">
            <a:extLst>
              <a:ext uri="{28A0092B-C50C-407E-A947-70E740481C1C}">
                <a14:useLocalDpi xmlns:a14="http://schemas.microsoft.com/office/drawing/2010/main"/>
              </a:ext>
            </a:extLst>
          </a:blip>
          <a:stretch/>
        </p:blipFill>
        <p:spPr bwMode="auto">
          <a:xfrm>
            <a:off x="4153489" y="259870"/>
            <a:ext cx="730244" cy="849121"/>
          </a:xfrm>
          <a:prstGeom prst="rect">
            <a:avLst/>
          </a:prstGeom>
        </p:spPr>
      </p:pic>
      <p:pic>
        <p:nvPicPr>
          <p:cNvPr id="16" name="Imagen 9"/>
          <p:cNvPicPr>
            <a:picLocks noChangeAspect="1"/>
          </p:cNvPicPr>
          <p:nvPr/>
        </p:nvPicPr>
        <p:blipFill>
          <a:blip r:embed="rId7"/>
          <a:stretch/>
        </p:blipFill>
        <p:spPr bwMode="auto">
          <a:xfrm>
            <a:off x="8561189" y="423527"/>
            <a:ext cx="3109626" cy="390600"/>
          </a:xfrm>
          <a:prstGeom prst="rect">
            <a:avLst/>
          </a:prstGeom>
        </p:spPr>
      </p:pic>
      <p:pic>
        <p:nvPicPr>
          <p:cNvPr id="6" name="Grafik 5"/>
          <p:cNvPicPr>
            <a:picLocks noChangeAspect="1"/>
          </p:cNvPicPr>
          <p:nvPr/>
        </p:nvPicPr>
        <p:blipFill>
          <a:blip r:embed="rId8"/>
          <a:stretch/>
        </p:blipFill>
        <p:spPr bwMode="auto">
          <a:xfrm>
            <a:off x="5662040" y="191501"/>
            <a:ext cx="1817988" cy="917489"/>
          </a:xfrm>
          <a:prstGeom prst="rect">
            <a:avLst/>
          </a:prstGeom>
        </p:spPr>
      </p:pic>
      <p:sp>
        <p:nvSpPr>
          <p:cNvPr id="12" name="Textfeld 11"/>
          <p:cNvSpPr txBox="1"/>
          <p:nvPr/>
        </p:nvSpPr>
        <p:spPr bwMode="auto">
          <a:xfrm>
            <a:off x="710339" y="6325687"/>
            <a:ext cx="5480238" cy="369332"/>
          </a:xfrm>
          <a:prstGeom prst="rect">
            <a:avLst/>
          </a:prstGeom>
          <a:noFill/>
          <a:ln w="12700" cap="flat">
            <a:noFill/>
            <a:miter lim="400000"/>
          </a:ln>
          <a:effectLst/>
        </p:spPr>
        <p:style>
          <a:lnRef idx="0">
            <a:srgbClr val="000000"/>
          </a:lnRef>
          <a:fillRef idx="0">
            <a:srgbClr val="000000"/>
          </a:fillRef>
          <a:effectRef idx="0">
            <a:srgbClr val="000000"/>
          </a:effectRef>
          <a:fontRef idx="none"/>
        </p:style>
        <p:txBody>
          <a:bodyPr wrap="square">
            <a:spAutoFit/>
          </a:bodyPr>
          <a:lstStyle/>
          <a:p>
            <a:pPr marL="0" marR="0" lvl="0" indent="0" algn="l" defTabSz="1219169">
              <a:lnSpc>
                <a:spcPct val="100000"/>
              </a:lnSpc>
              <a:spcBef>
                <a:spcPts val="0"/>
              </a:spcBef>
              <a:spcAft>
                <a:spcPts val="0"/>
              </a:spcAft>
              <a:buClrTx/>
              <a:buSzTx/>
              <a:buFontTx/>
              <a:buNone/>
              <a:defRPr/>
            </a:pPr>
            <a:r>
              <a:rPr lang="en-GB" sz="1800" b="1" i="0" u="none" strike="noStrike" cap="none" spc="0" dirty="0">
                <a:ln>
                  <a:noFill/>
                </a:ln>
                <a:solidFill>
                  <a:srgbClr val="FFFFFF"/>
                </a:solidFill>
                <a:latin typeface="CircularXX TT"/>
              </a:rPr>
              <a:t>SLM Swiss Land Management Foundation</a:t>
            </a:r>
            <a:endParaRPr lang="en-GB" sz="1800" b="0" i="0" u="none" strike="noStrike" cap="none" spc="0" dirty="0">
              <a:ln>
                <a:noFill/>
              </a:ln>
              <a:solidFill>
                <a:srgbClr val="FFFFFF"/>
              </a:solidFill>
              <a:latin typeface="Helvetica Neue"/>
            </a:endParaRPr>
          </a:p>
        </p:txBody>
      </p:sp>
      <p:pic>
        <p:nvPicPr>
          <p:cNvPr id="14" name="Grafik 13"/>
          <p:cNvPicPr>
            <a:picLocks noChangeAspect="1"/>
          </p:cNvPicPr>
          <p:nvPr/>
        </p:nvPicPr>
        <p:blipFill>
          <a:blip r:embed="rId9" cstate="print">
            <a:extLst>
              <a:ext uri="{28A0092B-C50C-407E-A947-70E740481C1C}">
                <a14:useLocalDpi xmlns:a14="http://schemas.microsoft.com/office/drawing/2010/main"/>
              </a:ext>
            </a:extLst>
          </a:blip>
          <a:stretch/>
        </p:blipFill>
        <p:spPr bwMode="auto">
          <a:xfrm>
            <a:off x="173988" y="6233652"/>
            <a:ext cx="557857" cy="557857"/>
          </a:xfrm>
          <a:prstGeom prst="rect">
            <a:avLst/>
          </a:prstGeom>
        </p:spPr>
      </p:pic>
    </p:spTree>
    <p:extLst>
      <p:ext uri="{BB962C8B-B14F-4D97-AF65-F5344CB8AC3E}">
        <p14:creationId xmlns:p14="http://schemas.microsoft.com/office/powerpoint/2010/main" val="3650203721"/>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w="http://schemas.openxmlformats.org/wordprocessingml/2006/main" xmlns:m="http://schemas.openxmlformats.org/officeDocument/2006/math" xmlns="">
      <p:transition spd="med" advClick="1">
        <p:fade thruBlk="0"/>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9" name="Inhaltsplatzhalter 2"/>
          <p:cNvSpPr txBox="1"/>
          <p:nvPr/>
        </p:nvSpPr>
        <p:spPr bwMode="auto">
          <a:xfrm>
            <a:off x="418808" y="1504122"/>
            <a:ext cx="11223940" cy="4536622"/>
          </a:xfrm>
          <a:prstGeom prst="rect">
            <a:avLst/>
          </a:prstGeom>
          <a:ln>
            <a:noFill/>
          </a:ln>
        </p:spPr>
        <p:txBody>
          <a:bodyPr vertOverflow="overflow" horzOverflow="clip" vert="horz" wrap="square" lIns="91440" tIns="45720" rIns="91440" bIns="45720" numCol="1" spcCol="0" rtlCol="0" fromWordArt="0" anchor="t" anchorCtr="0" forceAA="0" compatLnSpc="0">
            <a:normAutofit fontScale="97500"/>
          </a:bodyPr>
          <a:lstStyle>
            <a:lvl1pPr marL="304800" marR="0" indent="-304800" algn="l" defTabSz="1219169">
              <a:lnSpc>
                <a:spcPct val="90000"/>
              </a:lnSpc>
              <a:spcBef>
                <a:spcPts val="2250"/>
              </a:spcBef>
              <a:spcAft>
                <a:spcPts val="0"/>
              </a:spcAft>
              <a:buClrTx/>
              <a:buSzPct val="123000"/>
              <a:buFontTx/>
              <a:buChar char="•"/>
              <a:defRPr sz="2400" b="0" i="0" u="none" strike="noStrike" cap="none" spc="0">
                <a:solidFill>
                  <a:srgbClr val="000000"/>
                </a:solidFill>
                <a:latin typeface="+mn-lt"/>
                <a:ea typeface="+mn-ea"/>
                <a:cs typeface="+mn-cs"/>
              </a:defRPr>
            </a:lvl1pPr>
            <a:lvl2pPr marL="609600" marR="0" indent="-304800" algn="l" defTabSz="1219169">
              <a:lnSpc>
                <a:spcPct val="90000"/>
              </a:lnSpc>
              <a:spcBef>
                <a:spcPts val="2250"/>
              </a:spcBef>
              <a:spcAft>
                <a:spcPts val="0"/>
              </a:spcAft>
              <a:buClrTx/>
              <a:buSzPct val="123000"/>
              <a:buFontTx/>
              <a:buChar char="•"/>
              <a:defRPr sz="2400" b="0" i="0" u="none" strike="noStrike" cap="none" spc="0">
                <a:solidFill>
                  <a:srgbClr val="000000"/>
                </a:solidFill>
                <a:latin typeface="+mn-lt"/>
                <a:ea typeface="+mn-ea"/>
                <a:cs typeface="+mn-cs"/>
              </a:defRPr>
            </a:lvl2pPr>
            <a:lvl3pPr marL="914400" marR="0" indent="-304800" algn="l" defTabSz="1219169">
              <a:lnSpc>
                <a:spcPct val="90000"/>
              </a:lnSpc>
              <a:spcBef>
                <a:spcPts val="2250"/>
              </a:spcBef>
              <a:spcAft>
                <a:spcPts val="0"/>
              </a:spcAft>
              <a:buClrTx/>
              <a:buSzPct val="123000"/>
              <a:buFontTx/>
              <a:buChar char="•"/>
              <a:defRPr sz="2400" b="0" i="0" u="none" strike="noStrike" cap="none" spc="0">
                <a:solidFill>
                  <a:srgbClr val="000000"/>
                </a:solidFill>
                <a:latin typeface="+mn-lt"/>
                <a:ea typeface="+mn-ea"/>
                <a:cs typeface="+mn-cs"/>
              </a:defRPr>
            </a:lvl3pPr>
            <a:lvl4pPr marL="1219200" marR="0" indent="-304800" algn="l" defTabSz="1219169">
              <a:lnSpc>
                <a:spcPct val="90000"/>
              </a:lnSpc>
              <a:spcBef>
                <a:spcPts val="2250"/>
              </a:spcBef>
              <a:spcAft>
                <a:spcPts val="0"/>
              </a:spcAft>
              <a:buClrTx/>
              <a:buSzPct val="123000"/>
              <a:buFontTx/>
              <a:buChar char="•"/>
              <a:defRPr sz="2400" b="0" i="0" u="none" strike="noStrike" cap="none" spc="0">
                <a:solidFill>
                  <a:srgbClr val="000000"/>
                </a:solidFill>
                <a:latin typeface="+mn-lt"/>
                <a:ea typeface="+mn-ea"/>
                <a:cs typeface="+mn-cs"/>
              </a:defRPr>
            </a:lvl4pPr>
            <a:lvl5pPr marL="1524000" marR="0" indent="-304800" algn="l" defTabSz="1219169">
              <a:lnSpc>
                <a:spcPct val="90000"/>
              </a:lnSpc>
              <a:spcBef>
                <a:spcPts val="2250"/>
              </a:spcBef>
              <a:spcAft>
                <a:spcPts val="0"/>
              </a:spcAft>
              <a:buClrTx/>
              <a:buSzPct val="123000"/>
              <a:buFontTx/>
              <a:buChar char="•"/>
              <a:defRPr sz="2400" b="0" i="0" u="none" strike="noStrike" cap="none" spc="0">
                <a:solidFill>
                  <a:srgbClr val="000000"/>
                </a:solidFill>
                <a:latin typeface="+mn-lt"/>
                <a:ea typeface="+mn-ea"/>
                <a:cs typeface="+mn-cs"/>
              </a:defRPr>
            </a:lvl5pPr>
            <a:lvl6pPr marL="1828800" marR="0" indent="-304800" algn="l" defTabSz="1219169">
              <a:lnSpc>
                <a:spcPct val="90000"/>
              </a:lnSpc>
              <a:spcBef>
                <a:spcPts val="2250"/>
              </a:spcBef>
              <a:spcAft>
                <a:spcPts val="0"/>
              </a:spcAft>
              <a:buClrTx/>
              <a:buSzPct val="123000"/>
              <a:buFontTx/>
              <a:buChar char="•"/>
              <a:defRPr sz="2400" b="0" i="0" u="none" strike="noStrike" cap="none" spc="0">
                <a:solidFill>
                  <a:srgbClr val="000000"/>
                </a:solidFill>
                <a:latin typeface="+mn-lt"/>
                <a:ea typeface="+mn-ea"/>
                <a:cs typeface="+mn-cs"/>
              </a:defRPr>
            </a:lvl6pPr>
            <a:lvl7pPr marL="2133600" marR="0" indent="-304800" algn="l" defTabSz="1219169">
              <a:lnSpc>
                <a:spcPct val="90000"/>
              </a:lnSpc>
              <a:spcBef>
                <a:spcPts val="2250"/>
              </a:spcBef>
              <a:spcAft>
                <a:spcPts val="0"/>
              </a:spcAft>
              <a:buClrTx/>
              <a:buSzPct val="123000"/>
              <a:buFontTx/>
              <a:buChar char="•"/>
              <a:defRPr sz="2400" b="0" i="0" u="none" strike="noStrike" cap="none" spc="0">
                <a:solidFill>
                  <a:srgbClr val="000000"/>
                </a:solidFill>
                <a:latin typeface="+mn-lt"/>
                <a:ea typeface="+mn-ea"/>
                <a:cs typeface="+mn-cs"/>
              </a:defRPr>
            </a:lvl7pPr>
            <a:lvl8pPr marL="2438400" marR="0" indent="-304800" algn="l" defTabSz="1219169">
              <a:lnSpc>
                <a:spcPct val="90000"/>
              </a:lnSpc>
              <a:spcBef>
                <a:spcPts val="2250"/>
              </a:spcBef>
              <a:spcAft>
                <a:spcPts val="0"/>
              </a:spcAft>
              <a:buClrTx/>
              <a:buSzPct val="123000"/>
              <a:buFontTx/>
              <a:buChar char="•"/>
              <a:defRPr sz="2400" b="0" i="0" u="none" strike="noStrike" cap="none" spc="0">
                <a:solidFill>
                  <a:srgbClr val="000000"/>
                </a:solidFill>
                <a:latin typeface="+mn-lt"/>
                <a:ea typeface="+mn-ea"/>
                <a:cs typeface="+mn-cs"/>
              </a:defRPr>
            </a:lvl8pPr>
            <a:lvl9pPr marL="2743200" marR="0" indent="-304800" algn="l" defTabSz="1219169">
              <a:lnSpc>
                <a:spcPct val="90000"/>
              </a:lnSpc>
              <a:spcBef>
                <a:spcPts val="2250"/>
              </a:spcBef>
              <a:spcAft>
                <a:spcPts val="0"/>
              </a:spcAft>
              <a:buClrTx/>
              <a:buSzPct val="123000"/>
              <a:buFontTx/>
              <a:buChar char="•"/>
              <a:defRPr sz="2400" b="0" i="0" u="none" strike="noStrike" cap="none" spc="0">
                <a:solidFill>
                  <a:srgbClr val="000000"/>
                </a:solidFill>
                <a:latin typeface="+mn-lt"/>
                <a:ea typeface="+mn-ea"/>
                <a:cs typeface="+mn-cs"/>
              </a:defRPr>
            </a:lvl9pPr>
          </a:lstStyle>
          <a:p>
            <a:pPr>
              <a:buSzPct val="60000"/>
              <a:defRPr/>
            </a:pPr>
            <a:r>
              <a:rPr lang="es-ES_tradnl" sz="2800" b="1" dirty="0">
                <a:latin typeface="CircularXX TT" panose="020B0504010101010104" pitchFamily="34" charset="0"/>
                <a:cs typeface="CircularXX TT" panose="020B0504010101010104" pitchFamily="34" charset="0"/>
              </a:rPr>
              <a:t>Nivel federal </a:t>
            </a:r>
            <a:r>
              <a:rPr lang="es-ES_tradnl" sz="2800" dirty="0">
                <a:latin typeface="CircularXX TT" panose="020B0504010101010104" pitchFamily="34" charset="0"/>
                <a:cs typeface="CircularXX TT" panose="020B0504010101010104" pitchFamily="34" charset="0"/>
              </a:rPr>
              <a:t>– Objetivos, instrumentos y productos</a:t>
            </a:r>
          </a:p>
          <a:p>
            <a:pPr>
              <a:buSzPct val="60000"/>
              <a:defRPr/>
            </a:pPr>
            <a:r>
              <a:rPr lang="es-ES_tradnl" sz="2800" b="1" dirty="0">
                <a:latin typeface="CircularXX TT" panose="020B0504010101010104" pitchFamily="34" charset="0"/>
                <a:cs typeface="CircularXX TT" panose="020B0504010101010104" pitchFamily="34" charset="0"/>
              </a:rPr>
              <a:t>Nivel cantonal </a:t>
            </a:r>
            <a:r>
              <a:rPr lang="es-ES_tradnl" sz="2800" dirty="0">
                <a:latin typeface="CircularXX TT" panose="020B0504010101010104" pitchFamily="34" charset="0"/>
                <a:cs typeface="CircularXX TT" panose="020B0504010101010104" pitchFamily="34" charset="0"/>
              </a:rPr>
              <a:t>– Observación espacial en el Cantón de </a:t>
            </a:r>
            <a:r>
              <a:rPr lang="es-ES_tradnl" sz="2800" dirty="0" err="1">
                <a:latin typeface="CircularXX TT" panose="020B0504010101010104" pitchFamily="34" charset="0"/>
                <a:cs typeface="CircularXX TT" panose="020B0504010101010104" pitchFamily="34" charset="0"/>
              </a:rPr>
              <a:t>Zurich</a:t>
            </a:r>
            <a:endParaRPr lang="es-ES_tradnl" sz="2800" dirty="0">
              <a:latin typeface="CircularXX TT" panose="020B0504010101010104" pitchFamily="34" charset="0"/>
              <a:cs typeface="CircularXX TT" panose="020B0504010101010104" pitchFamily="34" charset="0"/>
            </a:endParaRPr>
          </a:p>
          <a:p>
            <a:pPr>
              <a:buSzPct val="60000"/>
              <a:defRPr/>
            </a:pPr>
            <a:r>
              <a:rPr lang="es-ES_tradnl" sz="2800" b="1" dirty="0">
                <a:latin typeface="CircularXX TT" panose="020B0504010101010104" pitchFamily="34" charset="0"/>
                <a:cs typeface="CircularXX TT" panose="020B0504010101010104" pitchFamily="34" charset="0"/>
              </a:rPr>
              <a:t>Nivel municipal </a:t>
            </a:r>
            <a:r>
              <a:rPr lang="es-ES_tradnl" sz="2800" dirty="0">
                <a:latin typeface="CircularXX TT" panose="020B0504010101010104" pitchFamily="34" charset="0"/>
                <a:cs typeface="CircularXX TT" panose="020B0504010101010104" pitchFamily="34" charset="0"/>
              </a:rPr>
              <a:t>- Observación espacial en la Ciudad de Zúrich y otros municipios</a:t>
            </a:r>
          </a:p>
          <a:p>
            <a:pPr lvl="1">
              <a:buSzPct val="60000"/>
              <a:buFont typeface="Symbol" pitchFamily="2" charset="2"/>
              <a:buChar char="-"/>
              <a:defRPr/>
            </a:pPr>
            <a:r>
              <a:rPr lang="es-ES_tradnl" sz="2800" dirty="0">
                <a:latin typeface="CircularXX TT" panose="020B0504010101010104" pitchFamily="34" charset="0"/>
                <a:cs typeface="CircularXX TT" panose="020B0504010101010104" pitchFamily="34" charset="0"/>
              </a:rPr>
              <a:t>Objetivos, ejemplos, instrumentos y productos</a:t>
            </a:r>
          </a:p>
          <a:p>
            <a:pPr lvl="1">
              <a:buSzPct val="60000"/>
              <a:buFont typeface="Symbol" pitchFamily="2" charset="2"/>
              <a:buChar char="-"/>
              <a:defRPr/>
            </a:pPr>
            <a:r>
              <a:rPr lang="es-ES_tradnl" sz="2800" dirty="0">
                <a:latin typeface="CircularXX TT" panose="020B0504010101010104" pitchFamily="34" charset="0"/>
                <a:cs typeface="CircularXX TT" panose="020B0504010101010104" pitchFamily="34" charset="0"/>
              </a:rPr>
              <a:t>Indicadores, pertinencia y referencia a la planificación</a:t>
            </a:r>
          </a:p>
          <a:p>
            <a:pPr lvl="1">
              <a:buSzPct val="60000"/>
              <a:buFont typeface="Symbol" pitchFamily="2" charset="2"/>
              <a:buChar char="-"/>
              <a:defRPr/>
            </a:pPr>
            <a:r>
              <a:rPr lang="es-ES_tradnl" sz="2800" dirty="0">
                <a:latin typeface="CircularXX TT" panose="020B0504010101010104" pitchFamily="34" charset="0"/>
                <a:cs typeface="CircularXX TT" panose="020B0504010101010104" pitchFamily="34" charset="0"/>
              </a:rPr>
              <a:t>Procesos y actores de control</a:t>
            </a:r>
          </a:p>
        </p:txBody>
      </p:sp>
      <p:sp>
        <p:nvSpPr>
          <p:cNvPr id="7" name="Foliennummernplatzhalter 1"/>
          <p:cNvSpPr>
            <a:spLocks noGrp="1"/>
          </p:cNvSpPr>
          <p:nvPr>
            <p:ph type="sldNum" sz="quarter" idx="10"/>
          </p:nvPr>
        </p:nvSpPr>
        <p:spPr bwMode="auto">
          <a:xfrm>
            <a:off x="89931" y="6440900"/>
            <a:ext cx="513319" cy="302647"/>
          </a:xfrm>
        </p:spPr>
        <p:txBody>
          <a:bodyPr/>
          <a:lstStyle/>
          <a:p>
            <a:pPr marL="0" marR="0" lvl="0" indent="0" algn="ctr" defTabSz="1219169">
              <a:lnSpc>
                <a:spcPct val="100000"/>
              </a:lnSpc>
              <a:spcBef>
                <a:spcPts val="0"/>
              </a:spcBef>
              <a:spcAft>
                <a:spcPts val="0"/>
              </a:spcAft>
              <a:buClrTx/>
              <a:buSzTx/>
              <a:buFontTx/>
              <a:buNone/>
              <a:defRPr/>
            </a:pPr>
            <a:fld id="{86CB4B4D-7CA3-9044-876B-883B54F8677D}" type="slidenum">
              <a:rPr lang="es-ES_tradnl" sz="1300" b="0" i="0" u="none" strike="noStrike" cap="none" spc="0" smtClean="0">
                <a:ln>
                  <a:noFill/>
                </a:ln>
                <a:solidFill>
                  <a:srgbClr val="3E83B2"/>
                </a:solidFill>
                <a:latin typeface="Circular Pro Book"/>
                <a:cs typeface="Circular Pro Book"/>
              </a:rPr>
              <a:t>2</a:t>
            </a:fld>
            <a:endParaRPr lang="es-ES_tradnl" sz="1300" b="0" i="0" u="none" strike="noStrike" cap="none" spc="0">
              <a:ln>
                <a:noFill/>
              </a:ln>
              <a:solidFill>
                <a:srgbClr val="3E83B2"/>
              </a:solidFill>
              <a:latin typeface="Circular Pro Book"/>
              <a:cs typeface="Circular Pro Book"/>
            </a:endParaRPr>
          </a:p>
        </p:txBody>
      </p:sp>
      <p:sp>
        <p:nvSpPr>
          <p:cNvPr id="5" name="Content"/>
          <p:cNvSpPr txBox="1"/>
          <p:nvPr/>
        </p:nvSpPr>
        <p:spPr bwMode="auto">
          <a:xfrm>
            <a:off x="418809" y="280022"/>
            <a:ext cx="9683134" cy="666849"/>
          </a:xfrm>
          <a:prstGeom prst="rect">
            <a:avLst/>
          </a:prstGeom>
          <a:ln w="12700">
            <a:miter lim="400000"/>
          </a:ln>
        </p:spPr>
        <p:txBody>
          <a:bodyPr wrap="square" lIns="25400" tIns="25400" rIns="25400" bIns="25400" anchor="ctr">
            <a:spAutoFit/>
          </a:bodyPr>
          <a:lstStyle>
            <a:lvl1pPr algn="l">
              <a:defRPr sz="12000" b="1">
                <a:solidFill>
                  <a:srgbClr val="FFFFFF"/>
                </a:solidFill>
                <a:latin typeface="Circular Pro Book"/>
                <a:ea typeface="Circular Pro Book"/>
                <a:cs typeface="Circular Pro Book"/>
              </a:defRPr>
            </a:lvl1pPr>
          </a:lstStyle>
          <a:p>
            <a:pPr marL="0" marR="0" lvl="0" indent="0" algn="l" defTabSz="1219169">
              <a:lnSpc>
                <a:spcPct val="100000"/>
              </a:lnSpc>
              <a:spcBef>
                <a:spcPts val="0"/>
              </a:spcBef>
              <a:spcAft>
                <a:spcPts val="0"/>
              </a:spcAft>
              <a:buClrTx/>
              <a:buSzTx/>
              <a:buFontTx/>
              <a:buNone/>
              <a:defRPr/>
            </a:pPr>
            <a:r>
              <a:rPr lang="es-ES_tradnl" sz="4000" b="0" i="0" u="none" strike="noStrike" cap="none" spc="0">
                <a:ln>
                  <a:noFill/>
                </a:ln>
                <a:solidFill>
                  <a:srgbClr val="1A384E"/>
                </a:solidFill>
                <a:latin typeface="CircularXX TT"/>
                <a:cs typeface="CircularXX TT"/>
              </a:rPr>
              <a:t>Contenido</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w="http://schemas.openxmlformats.org/wordprocessingml/2006/main" xmlns:m="http://schemas.openxmlformats.org/officeDocument/2006/math" xmlns="">
      <p:transition spd="med" advClick="1">
        <p:fade thruBlk="0"/>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35D93277-F95E-2C46-AFD5-F2CFA3854177}"/>
              </a:ext>
            </a:extLst>
          </p:cNvPr>
          <p:cNvSpPr>
            <a:spLocks noGrp="1"/>
          </p:cNvSpPr>
          <p:nvPr>
            <p:ph type="sldNum" sz="quarter" idx="10"/>
          </p:nvPr>
        </p:nvSpPr>
        <p:spPr/>
        <p:txBody>
          <a:bodyPr/>
          <a:lstStyle/>
          <a:p>
            <a:pPr>
              <a:defRPr/>
            </a:pPr>
            <a:fld id="{86CB4B4D-7CA3-9044-876B-883B54F8677D}" type="slidenum">
              <a:rPr lang="es-ES_tradnl" smtClean="0"/>
              <a:t>3</a:t>
            </a:fld>
            <a:endParaRPr lang="es-ES_tradnl"/>
          </a:p>
        </p:txBody>
      </p:sp>
      <p:sp>
        <p:nvSpPr>
          <p:cNvPr id="3" name="Titel 2">
            <a:extLst>
              <a:ext uri="{FF2B5EF4-FFF2-40B4-BE49-F238E27FC236}">
                <a16:creationId xmlns:a16="http://schemas.microsoft.com/office/drawing/2014/main" id="{F0F356F5-4D8F-D048-A55A-92A4877A05BB}"/>
              </a:ext>
            </a:extLst>
          </p:cNvPr>
          <p:cNvSpPr>
            <a:spLocks noGrp="1"/>
          </p:cNvSpPr>
          <p:nvPr>
            <p:ph type="title"/>
          </p:nvPr>
        </p:nvSpPr>
        <p:spPr/>
        <p:txBody>
          <a:bodyPr>
            <a:normAutofit/>
          </a:bodyPr>
          <a:lstStyle/>
          <a:p>
            <a:r>
              <a:rPr lang="es-ES" dirty="0">
                <a:latin typeface="CircularXX TT" panose="020B0504010101010104" pitchFamily="34" charset="0"/>
                <a:cs typeface="CircularXX TT" panose="020B0504010101010104" pitchFamily="34" charset="0"/>
              </a:rPr>
              <a:t>Nivel federal – </a:t>
            </a:r>
            <a:r>
              <a:rPr lang="es-ES_tradnl" dirty="0"/>
              <a:t>Observación </a:t>
            </a:r>
            <a:r>
              <a:rPr lang="es-ES" dirty="0">
                <a:latin typeface="CircularXX TT" panose="020B0504010101010104" pitchFamily="34" charset="0"/>
              </a:rPr>
              <a:t>e</a:t>
            </a:r>
            <a:r>
              <a:rPr lang="es-ES" dirty="0">
                <a:latin typeface="CircularXX TT" panose="020B0504010101010104" pitchFamily="34" charset="0"/>
                <a:cs typeface="CircularXX TT" panose="020B0504010101010104" pitchFamily="34" charset="0"/>
              </a:rPr>
              <a:t>spacial</a:t>
            </a:r>
            <a:endParaRPr lang="es-ES_tradnl" dirty="0"/>
          </a:p>
        </p:txBody>
      </p:sp>
      <p:sp>
        <p:nvSpPr>
          <p:cNvPr id="4" name="Inhaltsplatzhalter 2">
            <a:extLst>
              <a:ext uri="{FF2B5EF4-FFF2-40B4-BE49-F238E27FC236}">
                <a16:creationId xmlns:a16="http://schemas.microsoft.com/office/drawing/2014/main" id="{9A7E72A0-7CAD-7940-B005-A058D678E96E}"/>
              </a:ext>
            </a:extLst>
          </p:cNvPr>
          <p:cNvSpPr txBox="1"/>
          <p:nvPr/>
        </p:nvSpPr>
        <p:spPr bwMode="auto">
          <a:xfrm>
            <a:off x="418809" y="1052736"/>
            <a:ext cx="7189359" cy="4896544"/>
          </a:xfrm>
          <a:prstGeom prst="rect">
            <a:avLst/>
          </a:prstGeom>
          <a:ln>
            <a:noFill/>
          </a:ln>
        </p:spPr>
        <p:txBody>
          <a:bodyPr vertOverflow="overflow" horzOverflow="clip" vert="horz" wrap="square" lIns="91440" tIns="45720" rIns="91440" bIns="45720" numCol="1" spcCol="0" rtlCol="0" fromWordArt="0" anchor="t" anchorCtr="0" forceAA="0" compatLnSpc="0">
            <a:noAutofit/>
          </a:bodyPr>
          <a:lstStyle>
            <a:lvl1pPr marL="304800" marR="0" indent="-304800" algn="l" defTabSz="1219169">
              <a:lnSpc>
                <a:spcPct val="90000"/>
              </a:lnSpc>
              <a:spcBef>
                <a:spcPts val="2250"/>
              </a:spcBef>
              <a:spcAft>
                <a:spcPts val="0"/>
              </a:spcAft>
              <a:buClrTx/>
              <a:buSzPct val="123000"/>
              <a:buFontTx/>
              <a:buChar char="•"/>
              <a:defRPr sz="2400" b="0" i="0" u="none" strike="noStrike" cap="none" spc="0">
                <a:solidFill>
                  <a:srgbClr val="000000"/>
                </a:solidFill>
                <a:latin typeface="+mn-lt"/>
                <a:ea typeface="+mn-ea"/>
                <a:cs typeface="+mn-cs"/>
              </a:defRPr>
            </a:lvl1pPr>
            <a:lvl2pPr marL="609600" marR="0" indent="-304800" algn="l" defTabSz="1219169">
              <a:lnSpc>
                <a:spcPct val="90000"/>
              </a:lnSpc>
              <a:spcBef>
                <a:spcPts val="2250"/>
              </a:spcBef>
              <a:spcAft>
                <a:spcPts val="0"/>
              </a:spcAft>
              <a:buClrTx/>
              <a:buSzPct val="123000"/>
              <a:buFontTx/>
              <a:buChar char="•"/>
              <a:defRPr sz="2400" b="0" i="0" u="none" strike="noStrike" cap="none" spc="0">
                <a:solidFill>
                  <a:srgbClr val="000000"/>
                </a:solidFill>
                <a:latin typeface="+mn-lt"/>
                <a:ea typeface="+mn-ea"/>
                <a:cs typeface="+mn-cs"/>
              </a:defRPr>
            </a:lvl2pPr>
            <a:lvl3pPr marL="914400" marR="0" indent="-304800" algn="l" defTabSz="1219169">
              <a:lnSpc>
                <a:spcPct val="90000"/>
              </a:lnSpc>
              <a:spcBef>
                <a:spcPts val="2250"/>
              </a:spcBef>
              <a:spcAft>
                <a:spcPts val="0"/>
              </a:spcAft>
              <a:buClrTx/>
              <a:buSzPct val="123000"/>
              <a:buFontTx/>
              <a:buChar char="•"/>
              <a:defRPr sz="2400" b="0" i="0" u="none" strike="noStrike" cap="none" spc="0">
                <a:solidFill>
                  <a:srgbClr val="000000"/>
                </a:solidFill>
                <a:latin typeface="+mn-lt"/>
                <a:ea typeface="+mn-ea"/>
                <a:cs typeface="+mn-cs"/>
              </a:defRPr>
            </a:lvl3pPr>
            <a:lvl4pPr marL="1219200" marR="0" indent="-304800" algn="l" defTabSz="1219169">
              <a:lnSpc>
                <a:spcPct val="90000"/>
              </a:lnSpc>
              <a:spcBef>
                <a:spcPts val="2250"/>
              </a:spcBef>
              <a:spcAft>
                <a:spcPts val="0"/>
              </a:spcAft>
              <a:buClrTx/>
              <a:buSzPct val="123000"/>
              <a:buFontTx/>
              <a:buChar char="•"/>
              <a:defRPr sz="2400" b="0" i="0" u="none" strike="noStrike" cap="none" spc="0">
                <a:solidFill>
                  <a:srgbClr val="000000"/>
                </a:solidFill>
                <a:latin typeface="+mn-lt"/>
                <a:ea typeface="+mn-ea"/>
                <a:cs typeface="+mn-cs"/>
              </a:defRPr>
            </a:lvl4pPr>
            <a:lvl5pPr marL="1524000" marR="0" indent="-304800" algn="l" defTabSz="1219169">
              <a:lnSpc>
                <a:spcPct val="90000"/>
              </a:lnSpc>
              <a:spcBef>
                <a:spcPts val="2250"/>
              </a:spcBef>
              <a:spcAft>
                <a:spcPts val="0"/>
              </a:spcAft>
              <a:buClrTx/>
              <a:buSzPct val="123000"/>
              <a:buFontTx/>
              <a:buChar char="•"/>
              <a:defRPr sz="2400" b="0" i="0" u="none" strike="noStrike" cap="none" spc="0">
                <a:solidFill>
                  <a:srgbClr val="000000"/>
                </a:solidFill>
                <a:latin typeface="+mn-lt"/>
                <a:ea typeface="+mn-ea"/>
                <a:cs typeface="+mn-cs"/>
              </a:defRPr>
            </a:lvl5pPr>
            <a:lvl6pPr marL="1828800" marR="0" indent="-304800" algn="l" defTabSz="1219169">
              <a:lnSpc>
                <a:spcPct val="90000"/>
              </a:lnSpc>
              <a:spcBef>
                <a:spcPts val="2250"/>
              </a:spcBef>
              <a:spcAft>
                <a:spcPts val="0"/>
              </a:spcAft>
              <a:buClrTx/>
              <a:buSzPct val="123000"/>
              <a:buFontTx/>
              <a:buChar char="•"/>
              <a:defRPr sz="2400" b="0" i="0" u="none" strike="noStrike" cap="none" spc="0">
                <a:solidFill>
                  <a:srgbClr val="000000"/>
                </a:solidFill>
                <a:latin typeface="+mn-lt"/>
                <a:ea typeface="+mn-ea"/>
                <a:cs typeface="+mn-cs"/>
              </a:defRPr>
            </a:lvl6pPr>
            <a:lvl7pPr marL="2133600" marR="0" indent="-304800" algn="l" defTabSz="1219169">
              <a:lnSpc>
                <a:spcPct val="90000"/>
              </a:lnSpc>
              <a:spcBef>
                <a:spcPts val="2250"/>
              </a:spcBef>
              <a:spcAft>
                <a:spcPts val="0"/>
              </a:spcAft>
              <a:buClrTx/>
              <a:buSzPct val="123000"/>
              <a:buFontTx/>
              <a:buChar char="•"/>
              <a:defRPr sz="2400" b="0" i="0" u="none" strike="noStrike" cap="none" spc="0">
                <a:solidFill>
                  <a:srgbClr val="000000"/>
                </a:solidFill>
                <a:latin typeface="+mn-lt"/>
                <a:ea typeface="+mn-ea"/>
                <a:cs typeface="+mn-cs"/>
              </a:defRPr>
            </a:lvl7pPr>
            <a:lvl8pPr marL="2438400" marR="0" indent="-304800" algn="l" defTabSz="1219169">
              <a:lnSpc>
                <a:spcPct val="90000"/>
              </a:lnSpc>
              <a:spcBef>
                <a:spcPts val="2250"/>
              </a:spcBef>
              <a:spcAft>
                <a:spcPts val="0"/>
              </a:spcAft>
              <a:buClrTx/>
              <a:buSzPct val="123000"/>
              <a:buFontTx/>
              <a:buChar char="•"/>
              <a:defRPr sz="2400" b="0" i="0" u="none" strike="noStrike" cap="none" spc="0">
                <a:solidFill>
                  <a:srgbClr val="000000"/>
                </a:solidFill>
                <a:latin typeface="+mn-lt"/>
                <a:ea typeface="+mn-ea"/>
                <a:cs typeface="+mn-cs"/>
              </a:defRPr>
            </a:lvl8pPr>
            <a:lvl9pPr marL="2743200" marR="0" indent="-304800" algn="l" defTabSz="1219169">
              <a:lnSpc>
                <a:spcPct val="90000"/>
              </a:lnSpc>
              <a:spcBef>
                <a:spcPts val="2250"/>
              </a:spcBef>
              <a:spcAft>
                <a:spcPts val="0"/>
              </a:spcAft>
              <a:buClrTx/>
              <a:buSzPct val="123000"/>
              <a:buFontTx/>
              <a:buChar char="•"/>
              <a:defRPr sz="2400" b="0" i="0" u="none" strike="noStrike" cap="none" spc="0">
                <a:solidFill>
                  <a:srgbClr val="000000"/>
                </a:solidFill>
                <a:latin typeface="+mn-lt"/>
                <a:ea typeface="+mn-ea"/>
                <a:cs typeface="+mn-cs"/>
              </a:defRPr>
            </a:lvl9pPr>
          </a:lstStyle>
          <a:p>
            <a:pPr lvl="0">
              <a:lnSpc>
                <a:spcPct val="100000"/>
              </a:lnSpc>
              <a:spcBef>
                <a:spcPts val="1200"/>
              </a:spcBef>
              <a:buClr>
                <a:srgbClr val="1A384E"/>
              </a:buClr>
              <a:buSzPct val="100000"/>
              <a:defRPr/>
            </a:pPr>
            <a:r>
              <a:rPr lang="es-ES_tradnl" sz="2000" b="1" dirty="0">
                <a:latin typeface="CircularXX TT" panose="020B0504010101010104" pitchFamily="34" charset="0"/>
                <a:cs typeface="CircularXX TT" panose="020B0504010101010104" pitchFamily="34" charset="0"/>
              </a:rPr>
              <a:t>Oficina Federal de Ordenación del Territorio (ARE) </a:t>
            </a:r>
            <a:r>
              <a:rPr lang="es-ES_tradnl" sz="2000" dirty="0">
                <a:latin typeface="CircularXX TT" panose="020B0504010101010104" pitchFamily="34" charset="0"/>
                <a:cs typeface="CircularXX TT" panose="020B0504010101010104" pitchFamily="34" charset="0"/>
              </a:rPr>
              <a:t>actúa como institución responsable en conjunto con otras oficina federales (medio ambiente, trafico, economía, etc.)</a:t>
            </a:r>
          </a:p>
          <a:p>
            <a:pPr lvl="0">
              <a:lnSpc>
                <a:spcPct val="100000"/>
              </a:lnSpc>
              <a:spcBef>
                <a:spcPts val="1200"/>
              </a:spcBef>
              <a:buClr>
                <a:srgbClr val="1A384E"/>
              </a:buClr>
              <a:buSzPct val="100000"/>
              <a:defRPr/>
            </a:pPr>
            <a:r>
              <a:rPr lang="es-ES_tradnl" sz="2000" b="1" dirty="0">
                <a:latin typeface="CircularXX TT" panose="020B0504010101010104" pitchFamily="34" charset="0"/>
                <a:cs typeface="CircularXX TT" panose="020B0504010101010104" pitchFamily="34" charset="0"/>
              </a:rPr>
              <a:t>Objetivos</a:t>
            </a:r>
            <a:r>
              <a:rPr lang="es-ES_tradnl" sz="2000" dirty="0">
                <a:latin typeface="CircularXX TT" panose="020B0504010101010104" pitchFamily="34" charset="0"/>
                <a:cs typeface="CircularXX TT" panose="020B0504010101010104" pitchFamily="34" charset="0"/>
              </a:rPr>
              <a:t>:</a:t>
            </a:r>
          </a:p>
          <a:p>
            <a:pPr lvl="1">
              <a:lnSpc>
                <a:spcPct val="100000"/>
              </a:lnSpc>
              <a:spcBef>
                <a:spcPts val="1200"/>
              </a:spcBef>
              <a:buClr>
                <a:srgbClr val="1A384E"/>
              </a:buClr>
              <a:buSzPct val="100000"/>
              <a:buFont typeface="Wingdings" pitchFamily="2" charset="2"/>
              <a:buChar char="Ø"/>
              <a:defRPr/>
            </a:pPr>
            <a:r>
              <a:rPr lang="es-ES_tradnl" sz="2000" dirty="0">
                <a:latin typeface="CircularXX TT" panose="020B0504010101010104" pitchFamily="34" charset="0"/>
                <a:cs typeface="CircularXX TT" panose="020B0504010101010104" pitchFamily="34" charset="0"/>
              </a:rPr>
              <a:t>Control de la política de ordenación territorial: comparación de los desarrollos previstos y reales</a:t>
            </a:r>
          </a:p>
          <a:p>
            <a:pPr lvl="1">
              <a:lnSpc>
                <a:spcPct val="100000"/>
              </a:lnSpc>
              <a:spcBef>
                <a:spcPts val="1200"/>
              </a:spcBef>
              <a:buClr>
                <a:srgbClr val="1A384E"/>
              </a:buClr>
              <a:buSzPct val="100000"/>
              <a:buFont typeface="Wingdings" pitchFamily="2" charset="2"/>
              <a:buChar char="Ø"/>
              <a:defRPr/>
            </a:pPr>
            <a:r>
              <a:rPr lang="es-ES_tradnl" sz="2000" dirty="0">
                <a:latin typeface="CircularXX TT" panose="020B0504010101010104" pitchFamily="34" charset="0"/>
                <a:cs typeface="CircularXX TT" panose="020B0504010101010104" pitchFamily="34" charset="0"/>
              </a:rPr>
              <a:t>Sistema de alerta temprana: reconocimiento de tendencias espaciales, sociales, económicas y ecológicas</a:t>
            </a:r>
          </a:p>
          <a:p>
            <a:pPr lvl="1">
              <a:lnSpc>
                <a:spcPct val="100000"/>
              </a:lnSpc>
              <a:spcBef>
                <a:spcPts val="1200"/>
              </a:spcBef>
              <a:buClr>
                <a:srgbClr val="1A384E"/>
              </a:buClr>
              <a:buSzPct val="100000"/>
              <a:buFont typeface="Wingdings" pitchFamily="2" charset="2"/>
              <a:buChar char="Ø"/>
              <a:defRPr/>
            </a:pPr>
            <a:r>
              <a:rPr lang="es-ES_tradnl" sz="2000" dirty="0">
                <a:latin typeface="CircularXX TT" panose="020B0504010101010104" pitchFamily="34" charset="0"/>
                <a:cs typeface="CircularXX TT" panose="020B0504010101010104" pitchFamily="34" charset="0"/>
              </a:rPr>
              <a:t>Base para las estrategias nacionales: Por ejemplo, política de aglomeración, desarrollo sostenible, planificación del transporte</a:t>
            </a:r>
          </a:p>
          <a:p>
            <a:pPr lvl="1">
              <a:lnSpc>
                <a:spcPct val="100000"/>
              </a:lnSpc>
              <a:spcBef>
                <a:spcPts val="1200"/>
              </a:spcBef>
              <a:buClr>
                <a:srgbClr val="1A384E"/>
              </a:buClr>
              <a:buSzPct val="100000"/>
              <a:buFont typeface="Wingdings" pitchFamily="2" charset="2"/>
              <a:buChar char="Ø"/>
              <a:defRPr/>
            </a:pPr>
            <a:r>
              <a:rPr lang="es-ES_tradnl" sz="2000" dirty="0">
                <a:latin typeface="CircularXX TT" panose="020B0504010101010104" pitchFamily="34" charset="0"/>
                <a:cs typeface="CircularXX TT" panose="020B0504010101010104" pitchFamily="34" charset="0"/>
              </a:rPr>
              <a:t>Coordinación entre políticas sectoriales: la observación espacial proporciona datos para coordinar mejor las políticas sectoriales (transporte, medio ambiente, economía)</a:t>
            </a:r>
          </a:p>
        </p:txBody>
      </p:sp>
      <p:sp>
        <p:nvSpPr>
          <p:cNvPr id="12" name="Rechteck 11">
            <a:extLst>
              <a:ext uri="{FF2B5EF4-FFF2-40B4-BE49-F238E27FC236}">
                <a16:creationId xmlns:a16="http://schemas.microsoft.com/office/drawing/2014/main" id="{E46D9223-4FD0-7C49-A02A-3BC09A2919A6}"/>
              </a:ext>
            </a:extLst>
          </p:cNvPr>
          <p:cNvSpPr/>
          <p:nvPr/>
        </p:nvSpPr>
        <p:spPr>
          <a:xfrm>
            <a:off x="8184232" y="5974413"/>
            <a:ext cx="4007768" cy="430887"/>
          </a:xfrm>
          <a:prstGeom prst="rect">
            <a:avLst/>
          </a:prstGeom>
        </p:spPr>
        <p:txBody>
          <a:bodyPr wrap="square">
            <a:spAutoFit/>
          </a:bodyPr>
          <a:lstStyle/>
          <a:p>
            <a:r>
              <a:rPr lang="es-ES_tradnl" sz="1100" dirty="0">
                <a:latin typeface="Arial" panose="020B0604020202020204" pitchFamily="34" charset="0"/>
                <a:cs typeface="Arial" panose="020B0604020202020204" pitchFamily="34" charset="0"/>
              </a:rPr>
              <a:t>Densidad de utilización del espacio / Nuevos pisos entre 2012-2023 (ARE/BFS)</a:t>
            </a:r>
          </a:p>
        </p:txBody>
      </p:sp>
      <p:pic>
        <p:nvPicPr>
          <p:cNvPr id="6" name="Grafik 5">
            <a:extLst>
              <a:ext uri="{FF2B5EF4-FFF2-40B4-BE49-F238E27FC236}">
                <a16:creationId xmlns:a16="http://schemas.microsoft.com/office/drawing/2014/main" id="{644F9A41-FAE4-CD48-AA89-182161D33A3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184232" y="305482"/>
            <a:ext cx="3600406" cy="2866140"/>
          </a:xfrm>
          <a:prstGeom prst="rect">
            <a:avLst/>
          </a:prstGeom>
        </p:spPr>
      </p:pic>
      <p:pic>
        <p:nvPicPr>
          <p:cNvPr id="8" name="Grafik 7">
            <a:extLst>
              <a:ext uri="{FF2B5EF4-FFF2-40B4-BE49-F238E27FC236}">
                <a16:creationId xmlns:a16="http://schemas.microsoft.com/office/drawing/2014/main" id="{CF3558AD-0861-984C-9FF1-7FBFE98713CF}"/>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8194373" y="3171622"/>
            <a:ext cx="3600406" cy="2829778"/>
          </a:xfrm>
          <a:prstGeom prst="rect">
            <a:avLst/>
          </a:prstGeom>
        </p:spPr>
      </p:pic>
    </p:spTree>
    <p:extLst>
      <p:ext uri="{BB962C8B-B14F-4D97-AF65-F5344CB8AC3E}">
        <p14:creationId xmlns:p14="http://schemas.microsoft.com/office/powerpoint/2010/main" val="25235278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35D93277-F95E-2C46-AFD5-F2CFA3854177}"/>
              </a:ext>
            </a:extLst>
          </p:cNvPr>
          <p:cNvSpPr>
            <a:spLocks noGrp="1"/>
          </p:cNvSpPr>
          <p:nvPr>
            <p:ph type="sldNum" sz="quarter" idx="10"/>
          </p:nvPr>
        </p:nvSpPr>
        <p:spPr/>
        <p:txBody>
          <a:bodyPr/>
          <a:lstStyle/>
          <a:p>
            <a:pPr>
              <a:defRPr/>
            </a:pPr>
            <a:fld id="{86CB4B4D-7CA3-9044-876B-883B54F8677D}" type="slidenum">
              <a:rPr lang="es-ES_tradnl" smtClean="0"/>
              <a:t>4</a:t>
            </a:fld>
            <a:endParaRPr lang="es-ES_tradnl"/>
          </a:p>
        </p:txBody>
      </p:sp>
      <p:sp>
        <p:nvSpPr>
          <p:cNvPr id="3" name="Titel 2">
            <a:extLst>
              <a:ext uri="{FF2B5EF4-FFF2-40B4-BE49-F238E27FC236}">
                <a16:creationId xmlns:a16="http://schemas.microsoft.com/office/drawing/2014/main" id="{F0F356F5-4D8F-D048-A55A-92A4877A05BB}"/>
              </a:ext>
            </a:extLst>
          </p:cNvPr>
          <p:cNvSpPr>
            <a:spLocks noGrp="1"/>
          </p:cNvSpPr>
          <p:nvPr>
            <p:ph type="title"/>
          </p:nvPr>
        </p:nvSpPr>
        <p:spPr/>
        <p:txBody>
          <a:bodyPr>
            <a:normAutofit/>
          </a:bodyPr>
          <a:lstStyle/>
          <a:p>
            <a:r>
              <a:rPr lang="es-ES" dirty="0">
                <a:latin typeface="CircularXX TT" panose="020B0504010101010104" pitchFamily="34" charset="0"/>
                <a:cs typeface="CircularXX TT" panose="020B0504010101010104" pitchFamily="34" charset="0"/>
              </a:rPr>
              <a:t>Nivel federal – </a:t>
            </a:r>
            <a:r>
              <a:rPr lang="es-ES_tradnl" dirty="0"/>
              <a:t>Observación </a:t>
            </a:r>
            <a:r>
              <a:rPr lang="es-ES" dirty="0">
                <a:latin typeface="CircularXX TT" panose="020B0504010101010104" pitchFamily="34" charset="0"/>
              </a:rPr>
              <a:t>e</a:t>
            </a:r>
            <a:r>
              <a:rPr lang="es-ES" dirty="0">
                <a:latin typeface="CircularXX TT" panose="020B0504010101010104" pitchFamily="34" charset="0"/>
                <a:cs typeface="CircularXX TT" panose="020B0504010101010104" pitchFamily="34" charset="0"/>
              </a:rPr>
              <a:t>spacial</a:t>
            </a:r>
            <a:endParaRPr lang="es-ES_tradnl" dirty="0"/>
          </a:p>
        </p:txBody>
      </p:sp>
      <p:sp>
        <p:nvSpPr>
          <p:cNvPr id="4" name="Inhaltsplatzhalter 2">
            <a:extLst>
              <a:ext uri="{FF2B5EF4-FFF2-40B4-BE49-F238E27FC236}">
                <a16:creationId xmlns:a16="http://schemas.microsoft.com/office/drawing/2014/main" id="{9A7E72A0-7CAD-7940-B005-A058D678E96E}"/>
              </a:ext>
            </a:extLst>
          </p:cNvPr>
          <p:cNvSpPr txBox="1"/>
          <p:nvPr/>
        </p:nvSpPr>
        <p:spPr bwMode="auto">
          <a:xfrm>
            <a:off x="418809" y="1052736"/>
            <a:ext cx="7117351" cy="4896544"/>
          </a:xfrm>
          <a:prstGeom prst="rect">
            <a:avLst/>
          </a:prstGeom>
          <a:ln>
            <a:noFill/>
          </a:ln>
        </p:spPr>
        <p:txBody>
          <a:bodyPr vertOverflow="overflow" horzOverflow="clip" vert="horz" wrap="square" lIns="91440" tIns="45720" rIns="91440" bIns="45720" numCol="1" spcCol="0" rtlCol="0" fromWordArt="0" anchor="t" anchorCtr="0" forceAA="0" compatLnSpc="0">
            <a:noAutofit/>
          </a:bodyPr>
          <a:lstStyle>
            <a:lvl1pPr marL="304800" marR="0" indent="-304800" algn="l" defTabSz="1219169">
              <a:lnSpc>
                <a:spcPct val="90000"/>
              </a:lnSpc>
              <a:spcBef>
                <a:spcPts val="2250"/>
              </a:spcBef>
              <a:spcAft>
                <a:spcPts val="0"/>
              </a:spcAft>
              <a:buClrTx/>
              <a:buSzPct val="123000"/>
              <a:buFontTx/>
              <a:buChar char="•"/>
              <a:defRPr sz="2400" b="0" i="0" u="none" strike="noStrike" cap="none" spc="0">
                <a:solidFill>
                  <a:srgbClr val="000000"/>
                </a:solidFill>
                <a:latin typeface="+mn-lt"/>
                <a:ea typeface="+mn-ea"/>
                <a:cs typeface="+mn-cs"/>
              </a:defRPr>
            </a:lvl1pPr>
            <a:lvl2pPr marL="609600" marR="0" indent="-304800" algn="l" defTabSz="1219169">
              <a:lnSpc>
                <a:spcPct val="90000"/>
              </a:lnSpc>
              <a:spcBef>
                <a:spcPts val="2250"/>
              </a:spcBef>
              <a:spcAft>
                <a:spcPts val="0"/>
              </a:spcAft>
              <a:buClrTx/>
              <a:buSzPct val="123000"/>
              <a:buFontTx/>
              <a:buChar char="•"/>
              <a:defRPr sz="2400" b="0" i="0" u="none" strike="noStrike" cap="none" spc="0">
                <a:solidFill>
                  <a:srgbClr val="000000"/>
                </a:solidFill>
                <a:latin typeface="+mn-lt"/>
                <a:ea typeface="+mn-ea"/>
                <a:cs typeface="+mn-cs"/>
              </a:defRPr>
            </a:lvl2pPr>
            <a:lvl3pPr marL="914400" marR="0" indent="-304800" algn="l" defTabSz="1219169">
              <a:lnSpc>
                <a:spcPct val="90000"/>
              </a:lnSpc>
              <a:spcBef>
                <a:spcPts val="2250"/>
              </a:spcBef>
              <a:spcAft>
                <a:spcPts val="0"/>
              </a:spcAft>
              <a:buClrTx/>
              <a:buSzPct val="123000"/>
              <a:buFontTx/>
              <a:buChar char="•"/>
              <a:defRPr sz="2400" b="0" i="0" u="none" strike="noStrike" cap="none" spc="0">
                <a:solidFill>
                  <a:srgbClr val="000000"/>
                </a:solidFill>
                <a:latin typeface="+mn-lt"/>
                <a:ea typeface="+mn-ea"/>
                <a:cs typeface="+mn-cs"/>
              </a:defRPr>
            </a:lvl3pPr>
            <a:lvl4pPr marL="1219200" marR="0" indent="-304800" algn="l" defTabSz="1219169">
              <a:lnSpc>
                <a:spcPct val="90000"/>
              </a:lnSpc>
              <a:spcBef>
                <a:spcPts val="2250"/>
              </a:spcBef>
              <a:spcAft>
                <a:spcPts val="0"/>
              </a:spcAft>
              <a:buClrTx/>
              <a:buSzPct val="123000"/>
              <a:buFontTx/>
              <a:buChar char="•"/>
              <a:defRPr sz="2400" b="0" i="0" u="none" strike="noStrike" cap="none" spc="0">
                <a:solidFill>
                  <a:srgbClr val="000000"/>
                </a:solidFill>
                <a:latin typeface="+mn-lt"/>
                <a:ea typeface="+mn-ea"/>
                <a:cs typeface="+mn-cs"/>
              </a:defRPr>
            </a:lvl4pPr>
            <a:lvl5pPr marL="1524000" marR="0" indent="-304800" algn="l" defTabSz="1219169">
              <a:lnSpc>
                <a:spcPct val="90000"/>
              </a:lnSpc>
              <a:spcBef>
                <a:spcPts val="2250"/>
              </a:spcBef>
              <a:spcAft>
                <a:spcPts val="0"/>
              </a:spcAft>
              <a:buClrTx/>
              <a:buSzPct val="123000"/>
              <a:buFontTx/>
              <a:buChar char="•"/>
              <a:defRPr sz="2400" b="0" i="0" u="none" strike="noStrike" cap="none" spc="0">
                <a:solidFill>
                  <a:srgbClr val="000000"/>
                </a:solidFill>
                <a:latin typeface="+mn-lt"/>
                <a:ea typeface="+mn-ea"/>
                <a:cs typeface="+mn-cs"/>
              </a:defRPr>
            </a:lvl5pPr>
            <a:lvl6pPr marL="1828800" marR="0" indent="-304800" algn="l" defTabSz="1219169">
              <a:lnSpc>
                <a:spcPct val="90000"/>
              </a:lnSpc>
              <a:spcBef>
                <a:spcPts val="2250"/>
              </a:spcBef>
              <a:spcAft>
                <a:spcPts val="0"/>
              </a:spcAft>
              <a:buClrTx/>
              <a:buSzPct val="123000"/>
              <a:buFontTx/>
              <a:buChar char="•"/>
              <a:defRPr sz="2400" b="0" i="0" u="none" strike="noStrike" cap="none" spc="0">
                <a:solidFill>
                  <a:srgbClr val="000000"/>
                </a:solidFill>
                <a:latin typeface="+mn-lt"/>
                <a:ea typeface="+mn-ea"/>
                <a:cs typeface="+mn-cs"/>
              </a:defRPr>
            </a:lvl6pPr>
            <a:lvl7pPr marL="2133600" marR="0" indent="-304800" algn="l" defTabSz="1219169">
              <a:lnSpc>
                <a:spcPct val="90000"/>
              </a:lnSpc>
              <a:spcBef>
                <a:spcPts val="2250"/>
              </a:spcBef>
              <a:spcAft>
                <a:spcPts val="0"/>
              </a:spcAft>
              <a:buClrTx/>
              <a:buSzPct val="123000"/>
              <a:buFontTx/>
              <a:buChar char="•"/>
              <a:defRPr sz="2400" b="0" i="0" u="none" strike="noStrike" cap="none" spc="0">
                <a:solidFill>
                  <a:srgbClr val="000000"/>
                </a:solidFill>
                <a:latin typeface="+mn-lt"/>
                <a:ea typeface="+mn-ea"/>
                <a:cs typeface="+mn-cs"/>
              </a:defRPr>
            </a:lvl7pPr>
            <a:lvl8pPr marL="2438400" marR="0" indent="-304800" algn="l" defTabSz="1219169">
              <a:lnSpc>
                <a:spcPct val="90000"/>
              </a:lnSpc>
              <a:spcBef>
                <a:spcPts val="2250"/>
              </a:spcBef>
              <a:spcAft>
                <a:spcPts val="0"/>
              </a:spcAft>
              <a:buClrTx/>
              <a:buSzPct val="123000"/>
              <a:buFontTx/>
              <a:buChar char="•"/>
              <a:defRPr sz="2400" b="0" i="0" u="none" strike="noStrike" cap="none" spc="0">
                <a:solidFill>
                  <a:srgbClr val="000000"/>
                </a:solidFill>
                <a:latin typeface="+mn-lt"/>
                <a:ea typeface="+mn-ea"/>
                <a:cs typeface="+mn-cs"/>
              </a:defRPr>
            </a:lvl8pPr>
            <a:lvl9pPr marL="2743200" marR="0" indent="-304800" algn="l" defTabSz="1219169">
              <a:lnSpc>
                <a:spcPct val="90000"/>
              </a:lnSpc>
              <a:spcBef>
                <a:spcPts val="2250"/>
              </a:spcBef>
              <a:spcAft>
                <a:spcPts val="0"/>
              </a:spcAft>
              <a:buClrTx/>
              <a:buSzPct val="123000"/>
              <a:buFontTx/>
              <a:buChar char="•"/>
              <a:defRPr sz="2400" b="0" i="0" u="none" strike="noStrike" cap="none" spc="0">
                <a:solidFill>
                  <a:srgbClr val="000000"/>
                </a:solidFill>
                <a:latin typeface="+mn-lt"/>
                <a:ea typeface="+mn-ea"/>
                <a:cs typeface="+mn-cs"/>
              </a:defRPr>
            </a:lvl9pPr>
          </a:lstStyle>
          <a:p>
            <a:pPr lvl="0">
              <a:lnSpc>
                <a:spcPct val="100000"/>
              </a:lnSpc>
              <a:spcBef>
                <a:spcPts val="1200"/>
              </a:spcBef>
              <a:buClr>
                <a:srgbClr val="1A384E"/>
              </a:buClr>
              <a:buSzPct val="100000"/>
              <a:defRPr/>
            </a:pPr>
            <a:r>
              <a:rPr lang="es-ES_tradnl" sz="2000" b="1" dirty="0">
                <a:latin typeface="CircularXX TT" panose="020B0504010101010104" pitchFamily="34" charset="0"/>
                <a:cs typeface="CircularXX TT" panose="020B0504010101010104" pitchFamily="34" charset="0"/>
              </a:rPr>
              <a:t>Instrumentos y productos:</a:t>
            </a:r>
          </a:p>
          <a:p>
            <a:pPr lvl="1">
              <a:lnSpc>
                <a:spcPct val="100000"/>
              </a:lnSpc>
              <a:spcBef>
                <a:spcPts val="1200"/>
              </a:spcBef>
              <a:buClr>
                <a:srgbClr val="1A384E"/>
              </a:buClr>
              <a:buSzPct val="100000"/>
              <a:buFont typeface="Wingdings" pitchFamily="2" charset="2"/>
              <a:buChar char="Ø"/>
              <a:defRPr/>
            </a:pPr>
            <a:r>
              <a:rPr lang="es-ES_tradnl" sz="2000" dirty="0">
                <a:latin typeface="CircularXX TT" panose="020B0504010101010104" pitchFamily="34" charset="0"/>
                <a:cs typeface="CircularXX TT" panose="020B0504010101010104" pitchFamily="34" charset="0"/>
              </a:rPr>
              <a:t>Monitoreo Espacial Suiza (plataforma central): Indicadores, mapas, estadísticas, informes (</a:t>
            </a:r>
            <a:r>
              <a:rPr lang="es-ES_tradnl" sz="2000" dirty="0">
                <a:latin typeface="CircularXX TT" panose="020B0504010101010104" pitchFamily="34" charset="0"/>
                <a:cs typeface="CircularXX TT" panose="020B0504010101010104" pitchFamily="34" charset="0"/>
                <a:hlinkClick r:id="rId3"/>
              </a:rPr>
              <a:t>https://www.are.admin.ch/are/de/home/raumentwicklung-und-raumplanung/grundlagen-und-daten/web-gis-are.html</a:t>
            </a:r>
            <a:r>
              <a:rPr lang="es-ES_tradnl" sz="2000" dirty="0">
                <a:latin typeface="CircularXX TT" panose="020B0504010101010104" pitchFamily="34" charset="0"/>
                <a:cs typeface="CircularXX TT" panose="020B0504010101010104" pitchFamily="34" charset="0"/>
              </a:rPr>
              <a:t>)</a:t>
            </a:r>
          </a:p>
          <a:p>
            <a:pPr lvl="1">
              <a:lnSpc>
                <a:spcPct val="100000"/>
              </a:lnSpc>
              <a:spcBef>
                <a:spcPts val="1200"/>
              </a:spcBef>
              <a:buClr>
                <a:srgbClr val="1A384E"/>
              </a:buClr>
              <a:buSzPct val="100000"/>
              <a:buFont typeface="Wingdings" pitchFamily="2" charset="2"/>
              <a:buChar char="Ø"/>
              <a:defRPr/>
            </a:pPr>
            <a:r>
              <a:rPr lang="es-ES_tradnl" sz="2000" dirty="0">
                <a:latin typeface="CircularXX TT" panose="020B0504010101010104" pitchFamily="34" charset="0"/>
                <a:cs typeface="CircularXX TT" panose="020B0504010101010104" pitchFamily="34" charset="0"/>
              </a:rPr>
              <a:t>Conceptos espaciales Suiza / modelización de escenarios</a:t>
            </a:r>
          </a:p>
          <a:p>
            <a:pPr lvl="1">
              <a:lnSpc>
                <a:spcPct val="100000"/>
              </a:lnSpc>
              <a:spcBef>
                <a:spcPts val="1200"/>
              </a:spcBef>
              <a:buClr>
                <a:srgbClr val="1A384E"/>
              </a:buClr>
              <a:buSzPct val="100000"/>
              <a:buFont typeface="Wingdings" pitchFamily="2" charset="2"/>
              <a:buChar char="Ø"/>
              <a:defRPr/>
            </a:pPr>
            <a:r>
              <a:rPr lang="es-ES_tradnl" sz="2000" dirty="0">
                <a:latin typeface="CircularXX TT" panose="020B0504010101010104" pitchFamily="34" charset="0"/>
                <a:cs typeface="CircularXX TT" panose="020B0504010101010104" pitchFamily="34" charset="0"/>
              </a:rPr>
              <a:t>Estadísticas y </a:t>
            </a:r>
            <a:r>
              <a:rPr lang="es-ES_tradnl" sz="2000" dirty="0" err="1">
                <a:latin typeface="CircularXX TT" panose="020B0504010101010104" pitchFamily="34" charset="0"/>
                <a:cs typeface="CircularXX TT" panose="020B0504010101010104" pitchFamily="34" charset="0"/>
              </a:rPr>
              <a:t>geodatos</a:t>
            </a:r>
            <a:r>
              <a:rPr lang="es-ES_tradnl" sz="2000" dirty="0">
                <a:latin typeface="CircularXX TT" panose="020B0504010101010104" pitchFamily="34" charset="0"/>
                <a:cs typeface="CircularXX TT" panose="020B0504010101010104" pitchFamily="34" charset="0"/>
              </a:rPr>
              <a:t> nacionales (GEOSTAT, datos Oficina Federal de Estadística)</a:t>
            </a:r>
          </a:p>
        </p:txBody>
      </p:sp>
      <p:pic>
        <p:nvPicPr>
          <p:cNvPr id="8" name="Grafik 7">
            <a:extLst>
              <a:ext uri="{FF2B5EF4-FFF2-40B4-BE49-F238E27FC236}">
                <a16:creationId xmlns:a16="http://schemas.microsoft.com/office/drawing/2014/main" id="{A3A4AAF6-EA17-3C4A-8A36-3282CE9F3EBB}"/>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7356124" y="116632"/>
            <a:ext cx="4815764" cy="2664296"/>
          </a:xfrm>
          <a:prstGeom prst="rect">
            <a:avLst/>
          </a:prstGeom>
        </p:spPr>
      </p:pic>
      <p:pic>
        <p:nvPicPr>
          <p:cNvPr id="9" name="Picture 1" descr="https://www.vogelwarte.ch/modx/assets/images/atlas/lebensraum/2d_Nutzung_auf_Kosten_d.png">
            <a:extLst>
              <a:ext uri="{FF2B5EF4-FFF2-40B4-BE49-F238E27FC236}">
                <a16:creationId xmlns:a16="http://schemas.microsoft.com/office/drawing/2014/main" id="{AF18FBF9-AFD3-D649-8AA2-390F0AE60120}"/>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7464152" y="3212976"/>
            <a:ext cx="4583832" cy="3139925"/>
          </a:xfrm>
          <a:prstGeom prst="rect">
            <a:avLst/>
          </a:prstGeom>
          <a:noFill/>
          <a:extLst>
            <a:ext uri="{909E8E84-426E-40DD-AFC4-6F175D3DCCD1}">
              <a14:hiddenFill xmlns:a14="http://schemas.microsoft.com/office/drawing/2010/main">
                <a:solidFill>
                  <a:srgbClr val="FFFFFF"/>
                </a:solidFill>
              </a14:hiddenFill>
            </a:ext>
          </a:extLst>
        </p:spPr>
      </p:pic>
      <p:sp>
        <p:nvSpPr>
          <p:cNvPr id="10" name="Rechteck 9">
            <a:extLst>
              <a:ext uri="{FF2B5EF4-FFF2-40B4-BE49-F238E27FC236}">
                <a16:creationId xmlns:a16="http://schemas.microsoft.com/office/drawing/2014/main" id="{C4399B0F-88D7-6245-B655-97F68C91D2C7}"/>
              </a:ext>
            </a:extLst>
          </p:cNvPr>
          <p:cNvSpPr/>
          <p:nvPr/>
        </p:nvSpPr>
        <p:spPr>
          <a:xfrm>
            <a:off x="7752184" y="6165304"/>
            <a:ext cx="4536504" cy="261610"/>
          </a:xfrm>
          <a:prstGeom prst="rect">
            <a:avLst/>
          </a:prstGeom>
        </p:spPr>
        <p:txBody>
          <a:bodyPr wrap="square">
            <a:spAutoFit/>
          </a:bodyPr>
          <a:lstStyle/>
          <a:p>
            <a:r>
              <a:rPr lang="es-ES_tradnl" sz="1100" dirty="0">
                <a:latin typeface="Arial" panose="020B0604020202020204" pitchFamily="34" charset="0"/>
                <a:cs typeface="Arial" panose="020B0604020202020204" pitchFamily="34" charset="0"/>
              </a:rPr>
              <a:t>Disminución de las superficies agrícolas de 1985-2018 (ARE/BFS)</a:t>
            </a:r>
          </a:p>
        </p:txBody>
      </p:sp>
      <p:sp>
        <p:nvSpPr>
          <p:cNvPr id="11" name="Rechteck 10">
            <a:extLst>
              <a:ext uri="{FF2B5EF4-FFF2-40B4-BE49-F238E27FC236}">
                <a16:creationId xmlns:a16="http://schemas.microsoft.com/office/drawing/2014/main" id="{9B5C53E0-6BDB-AB4D-B034-7F9ABAB6AC37}"/>
              </a:ext>
            </a:extLst>
          </p:cNvPr>
          <p:cNvSpPr/>
          <p:nvPr/>
        </p:nvSpPr>
        <p:spPr>
          <a:xfrm>
            <a:off x="7752184" y="2780928"/>
            <a:ext cx="4416152" cy="430887"/>
          </a:xfrm>
          <a:prstGeom prst="rect">
            <a:avLst/>
          </a:prstGeom>
        </p:spPr>
        <p:txBody>
          <a:bodyPr wrap="square">
            <a:spAutoFit/>
          </a:bodyPr>
          <a:lstStyle/>
          <a:p>
            <a:r>
              <a:rPr lang="es-ES_tradnl" sz="1100" dirty="0">
                <a:latin typeface="Arial" panose="020B0604020202020204" pitchFamily="34" charset="0"/>
                <a:cs typeface="Arial" panose="020B0604020202020204" pitchFamily="34" charset="0"/>
              </a:rPr>
              <a:t>Evolución de la población y de los empleados 2011-2019 por municipio (ARE/BFS)</a:t>
            </a:r>
          </a:p>
        </p:txBody>
      </p:sp>
    </p:spTree>
    <p:extLst>
      <p:ext uri="{BB962C8B-B14F-4D97-AF65-F5344CB8AC3E}">
        <p14:creationId xmlns:p14="http://schemas.microsoft.com/office/powerpoint/2010/main" val="14292260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35D93277-F95E-2C46-AFD5-F2CFA3854177}"/>
              </a:ext>
            </a:extLst>
          </p:cNvPr>
          <p:cNvSpPr>
            <a:spLocks noGrp="1"/>
          </p:cNvSpPr>
          <p:nvPr>
            <p:ph type="sldNum" sz="quarter" idx="10"/>
          </p:nvPr>
        </p:nvSpPr>
        <p:spPr/>
        <p:txBody>
          <a:bodyPr/>
          <a:lstStyle/>
          <a:p>
            <a:pPr>
              <a:defRPr/>
            </a:pPr>
            <a:fld id="{86CB4B4D-7CA3-9044-876B-883B54F8677D}" type="slidenum">
              <a:rPr lang="es-ES_tradnl" smtClean="0"/>
              <a:t>5</a:t>
            </a:fld>
            <a:endParaRPr lang="es-ES_tradnl"/>
          </a:p>
        </p:txBody>
      </p:sp>
      <p:sp>
        <p:nvSpPr>
          <p:cNvPr id="3" name="Titel 2">
            <a:extLst>
              <a:ext uri="{FF2B5EF4-FFF2-40B4-BE49-F238E27FC236}">
                <a16:creationId xmlns:a16="http://schemas.microsoft.com/office/drawing/2014/main" id="{F0F356F5-4D8F-D048-A55A-92A4877A05BB}"/>
              </a:ext>
            </a:extLst>
          </p:cNvPr>
          <p:cNvSpPr>
            <a:spLocks noGrp="1"/>
          </p:cNvSpPr>
          <p:nvPr>
            <p:ph type="title"/>
          </p:nvPr>
        </p:nvSpPr>
        <p:spPr/>
        <p:txBody>
          <a:bodyPr>
            <a:normAutofit/>
          </a:bodyPr>
          <a:lstStyle/>
          <a:p>
            <a:r>
              <a:rPr lang="es-ES" dirty="0">
                <a:latin typeface="CircularXX TT" panose="020B0504010101010104" pitchFamily="34" charset="0"/>
                <a:cs typeface="CircularXX TT" panose="020B0504010101010104" pitchFamily="34" charset="0"/>
              </a:rPr>
              <a:t>Nivel Cantonal – </a:t>
            </a:r>
            <a:r>
              <a:rPr lang="es-ES_tradnl" dirty="0"/>
              <a:t>Observación </a:t>
            </a:r>
            <a:r>
              <a:rPr lang="es-ES" dirty="0">
                <a:latin typeface="CircularXX TT" panose="020B0504010101010104" pitchFamily="34" charset="0"/>
              </a:rPr>
              <a:t>e</a:t>
            </a:r>
            <a:r>
              <a:rPr lang="es-ES" dirty="0">
                <a:latin typeface="CircularXX TT" panose="020B0504010101010104" pitchFamily="34" charset="0"/>
                <a:cs typeface="CircularXX TT" panose="020B0504010101010104" pitchFamily="34" charset="0"/>
              </a:rPr>
              <a:t>spacial</a:t>
            </a:r>
            <a:endParaRPr lang="es-ES_tradnl" dirty="0"/>
          </a:p>
        </p:txBody>
      </p:sp>
      <p:sp>
        <p:nvSpPr>
          <p:cNvPr id="4" name="Inhaltsplatzhalter 2">
            <a:extLst>
              <a:ext uri="{FF2B5EF4-FFF2-40B4-BE49-F238E27FC236}">
                <a16:creationId xmlns:a16="http://schemas.microsoft.com/office/drawing/2014/main" id="{9A7E72A0-7CAD-7940-B005-A058D678E96E}"/>
              </a:ext>
            </a:extLst>
          </p:cNvPr>
          <p:cNvSpPr txBox="1"/>
          <p:nvPr/>
        </p:nvSpPr>
        <p:spPr bwMode="auto">
          <a:xfrm>
            <a:off x="418809" y="1052736"/>
            <a:ext cx="6037231" cy="4896544"/>
          </a:xfrm>
          <a:prstGeom prst="rect">
            <a:avLst/>
          </a:prstGeom>
          <a:ln>
            <a:noFill/>
          </a:ln>
        </p:spPr>
        <p:txBody>
          <a:bodyPr vertOverflow="overflow" horzOverflow="clip" vert="horz" wrap="square" lIns="91440" tIns="45720" rIns="91440" bIns="45720" numCol="1" spcCol="0" rtlCol="0" fromWordArt="0" anchor="t" anchorCtr="0" forceAA="0" compatLnSpc="0">
            <a:noAutofit/>
          </a:bodyPr>
          <a:lstStyle>
            <a:lvl1pPr marL="304800" marR="0" indent="-304800" algn="l" defTabSz="1219169">
              <a:lnSpc>
                <a:spcPct val="90000"/>
              </a:lnSpc>
              <a:spcBef>
                <a:spcPts val="2250"/>
              </a:spcBef>
              <a:spcAft>
                <a:spcPts val="0"/>
              </a:spcAft>
              <a:buClrTx/>
              <a:buSzPct val="123000"/>
              <a:buFontTx/>
              <a:buChar char="•"/>
              <a:defRPr sz="2400" b="0" i="0" u="none" strike="noStrike" cap="none" spc="0">
                <a:solidFill>
                  <a:srgbClr val="000000"/>
                </a:solidFill>
                <a:latin typeface="+mn-lt"/>
                <a:ea typeface="+mn-ea"/>
                <a:cs typeface="+mn-cs"/>
              </a:defRPr>
            </a:lvl1pPr>
            <a:lvl2pPr marL="609600" marR="0" indent="-304800" algn="l" defTabSz="1219169">
              <a:lnSpc>
                <a:spcPct val="90000"/>
              </a:lnSpc>
              <a:spcBef>
                <a:spcPts val="2250"/>
              </a:spcBef>
              <a:spcAft>
                <a:spcPts val="0"/>
              </a:spcAft>
              <a:buClrTx/>
              <a:buSzPct val="123000"/>
              <a:buFontTx/>
              <a:buChar char="•"/>
              <a:defRPr sz="2400" b="0" i="0" u="none" strike="noStrike" cap="none" spc="0">
                <a:solidFill>
                  <a:srgbClr val="000000"/>
                </a:solidFill>
                <a:latin typeface="+mn-lt"/>
                <a:ea typeface="+mn-ea"/>
                <a:cs typeface="+mn-cs"/>
              </a:defRPr>
            </a:lvl2pPr>
            <a:lvl3pPr marL="914400" marR="0" indent="-304800" algn="l" defTabSz="1219169">
              <a:lnSpc>
                <a:spcPct val="90000"/>
              </a:lnSpc>
              <a:spcBef>
                <a:spcPts val="2250"/>
              </a:spcBef>
              <a:spcAft>
                <a:spcPts val="0"/>
              </a:spcAft>
              <a:buClrTx/>
              <a:buSzPct val="123000"/>
              <a:buFontTx/>
              <a:buChar char="•"/>
              <a:defRPr sz="2400" b="0" i="0" u="none" strike="noStrike" cap="none" spc="0">
                <a:solidFill>
                  <a:srgbClr val="000000"/>
                </a:solidFill>
                <a:latin typeface="+mn-lt"/>
                <a:ea typeface="+mn-ea"/>
                <a:cs typeface="+mn-cs"/>
              </a:defRPr>
            </a:lvl3pPr>
            <a:lvl4pPr marL="1219200" marR="0" indent="-304800" algn="l" defTabSz="1219169">
              <a:lnSpc>
                <a:spcPct val="90000"/>
              </a:lnSpc>
              <a:spcBef>
                <a:spcPts val="2250"/>
              </a:spcBef>
              <a:spcAft>
                <a:spcPts val="0"/>
              </a:spcAft>
              <a:buClrTx/>
              <a:buSzPct val="123000"/>
              <a:buFontTx/>
              <a:buChar char="•"/>
              <a:defRPr sz="2400" b="0" i="0" u="none" strike="noStrike" cap="none" spc="0">
                <a:solidFill>
                  <a:srgbClr val="000000"/>
                </a:solidFill>
                <a:latin typeface="+mn-lt"/>
                <a:ea typeface="+mn-ea"/>
                <a:cs typeface="+mn-cs"/>
              </a:defRPr>
            </a:lvl4pPr>
            <a:lvl5pPr marL="1524000" marR="0" indent="-304800" algn="l" defTabSz="1219169">
              <a:lnSpc>
                <a:spcPct val="90000"/>
              </a:lnSpc>
              <a:spcBef>
                <a:spcPts val="2250"/>
              </a:spcBef>
              <a:spcAft>
                <a:spcPts val="0"/>
              </a:spcAft>
              <a:buClrTx/>
              <a:buSzPct val="123000"/>
              <a:buFontTx/>
              <a:buChar char="•"/>
              <a:defRPr sz="2400" b="0" i="0" u="none" strike="noStrike" cap="none" spc="0">
                <a:solidFill>
                  <a:srgbClr val="000000"/>
                </a:solidFill>
                <a:latin typeface="+mn-lt"/>
                <a:ea typeface="+mn-ea"/>
                <a:cs typeface="+mn-cs"/>
              </a:defRPr>
            </a:lvl5pPr>
            <a:lvl6pPr marL="1828800" marR="0" indent="-304800" algn="l" defTabSz="1219169">
              <a:lnSpc>
                <a:spcPct val="90000"/>
              </a:lnSpc>
              <a:spcBef>
                <a:spcPts val="2250"/>
              </a:spcBef>
              <a:spcAft>
                <a:spcPts val="0"/>
              </a:spcAft>
              <a:buClrTx/>
              <a:buSzPct val="123000"/>
              <a:buFontTx/>
              <a:buChar char="•"/>
              <a:defRPr sz="2400" b="0" i="0" u="none" strike="noStrike" cap="none" spc="0">
                <a:solidFill>
                  <a:srgbClr val="000000"/>
                </a:solidFill>
                <a:latin typeface="+mn-lt"/>
                <a:ea typeface="+mn-ea"/>
                <a:cs typeface="+mn-cs"/>
              </a:defRPr>
            </a:lvl6pPr>
            <a:lvl7pPr marL="2133600" marR="0" indent="-304800" algn="l" defTabSz="1219169">
              <a:lnSpc>
                <a:spcPct val="90000"/>
              </a:lnSpc>
              <a:spcBef>
                <a:spcPts val="2250"/>
              </a:spcBef>
              <a:spcAft>
                <a:spcPts val="0"/>
              </a:spcAft>
              <a:buClrTx/>
              <a:buSzPct val="123000"/>
              <a:buFontTx/>
              <a:buChar char="•"/>
              <a:defRPr sz="2400" b="0" i="0" u="none" strike="noStrike" cap="none" spc="0">
                <a:solidFill>
                  <a:srgbClr val="000000"/>
                </a:solidFill>
                <a:latin typeface="+mn-lt"/>
                <a:ea typeface="+mn-ea"/>
                <a:cs typeface="+mn-cs"/>
              </a:defRPr>
            </a:lvl7pPr>
            <a:lvl8pPr marL="2438400" marR="0" indent="-304800" algn="l" defTabSz="1219169">
              <a:lnSpc>
                <a:spcPct val="90000"/>
              </a:lnSpc>
              <a:spcBef>
                <a:spcPts val="2250"/>
              </a:spcBef>
              <a:spcAft>
                <a:spcPts val="0"/>
              </a:spcAft>
              <a:buClrTx/>
              <a:buSzPct val="123000"/>
              <a:buFontTx/>
              <a:buChar char="•"/>
              <a:defRPr sz="2400" b="0" i="0" u="none" strike="noStrike" cap="none" spc="0">
                <a:solidFill>
                  <a:srgbClr val="000000"/>
                </a:solidFill>
                <a:latin typeface="+mn-lt"/>
                <a:ea typeface="+mn-ea"/>
                <a:cs typeface="+mn-cs"/>
              </a:defRPr>
            </a:lvl8pPr>
            <a:lvl9pPr marL="2743200" marR="0" indent="-304800" algn="l" defTabSz="1219169">
              <a:lnSpc>
                <a:spcPct val="90000"/>
              </a:lnSpc>
              <a:spcBef>
                <a:spcPts val="2250"/>
              </a:spcBef>
              <a:spcAft>
                <a:spcPts val="0"/>
              </a:spcAft>
              <a:buClrTx/>
              <a:buSzPct val="123000"/>
              <a:buFontTx/>
              <a:buChar char="•"/>
              <a:defRPr sz="2400" b="0" i="0" u="none" strike="noStrike" cap="none" spc="0">
                <a:solidFill>
                  <a:srgbClr val="000000"/>
                </a:solidFill>
                <a:latin typeface="+mn-lt"/>
                <a:ea typeface="+mn-ea"/>
                <a:cs typeface="+mn-cs"/>
              </a:defRPr>
            </a:lvl9pPr>
          </a:lstStyle>
          <a:p>
            <a:pPr lvl="0">
              <a:lnSpc>
                <a:spcPct val="100000"/>
              </a:lnSpc>
              <a:spcBef>
                <a:spcPts val="1200"/>
              </a:spcBef>
              <a:buClr>
                <a:srgbClr val="1A384E"/>
              </a:buClr>
              <a:buSzPct val="100000"/>
              <a:defRPr/>
            </a:pPr>
            <a:r>
              <a:rPr lang="es-ES_tradnl" sz="2000" b="1" dirty="0">
                <a:latin typeface="CircularXX TT" panose="020B0504010101010104" pitchFamily="34" charset="0"/>
                <a:cs typeface="CircularXX TT" panose="020B0504010101010104" pitchFamily="34" charset="0"/>
              </a:rPr>
              <a:t>Oficina de Ordenación del Territorio (ARE ZH) </a:t>
            </a:r>
            <a:r>
              <a:rPr lang="es-ES_tradnl" sz="2000" dirty="0">
                <a:latin typeface="CircularXX TT" panose="020B0504010101010104" pitchFamily="34" charset="0"/>
                <a:cs typeface="CircularXX TT" panose="020B0504010101010104" pitchFamily="34" charset="0"/>
              </a:rPr>
              <a:t>actúa como institución responsable en conjunto con otras oficina cantonales (economía, medio ambiente, etc.)</a:t>
            </a:r>
          </a:p>
          <a:p>
            <a:pPr lvl="0">
              <a:lnSpc>
                <a:spcPct val="100000"/>
              </a:lnSpc>
              <a:spcBef>
                <a:spcPts val="1200"/>
              </a:spcBef>
              <a:buClr>
                <a:srgbClr val="1A384E"/>
              </a:buClr>
              <a:buSzPct val="100000"/>
              <a:defRPr/>
            </a:pPr>
            <a:r>
              <a:rPr lang="es-ES_tradnl" sz="2000" b="1" dirty="0">
                <a:latin typeface="CircularXX TT" panose="020B0504010101010104" pitchFamily="34" charset="0"/>
                <a:cs typeface="CircularXX TT" panose="020B0504010101010104" pitchFamily="34" charset="0"/>
              </a:rPr>
              <a:t>Objetivos</a:t>
            </a:r>
            <a:r>
              <a:rPr lang="es-ES_tradnl" sz="2000" dirty="0">
                <a:latin typeface="CircularXX TT" panose="020B0504010101010104" pitchFamily="34" charset="0"/>
                <a:cs typeface="CircularXX TT" panose="020B0504010101010104" pitchFamily="34" charset="0"/>
              </a:rPr>
              <a:t>:</a:t>
            </a:r>
          </a:p>
          <a:p>
            <a:pPr lvl="1">
              <a:lnSpc>
                <a:spcPct val="100000"/>
              </a:lnSpc>
              <a:spcBef>
                <a:spcPts val="1200"/>
              </a:spcBef>
              <a:buClr>
                <a:srgbClr val="1A384E"/>
              </a:buClr>
              <a:buSzPct val="100000"/>
              <a:buFont typeface="Wingdings" pitchFamily="2" charset="2"/>
              <a:buChar char="Ø"/>
              <a:defRPr/>
            </a:pPr>
            <a:r>
              <a:rPr lang="es-ES_tradnl" sz="2000" dirty="0">
                <a:latin typeface="CircularXX TT" panose="020B0504010101010104" pitchFamily="34" charset="0"/>
                <a:cs typeface="CircularXX TT" panose="020B0504010101010104" pitchFamily="34" charset="0"/>
              </a:rPr>
              <a:t>Seguimiento de la aplicación de la planificación estructural cantonal</a:t>
            </a:r>
          </a:p>
          <a:p>
            <a:pPr lvl="1">
              <a:lnSpc>
                <a:spcPct val="100000"/>
              </a:lnSpc>
              <a:spcBef>
                <a:spcPts val="1200"/>
              </a:spcBef>
              <a:buClr>
                <a:srgbClr val="1A384E"/>
              </a:buClr>
              <a:buSzPct val="100000"/>
              <a:buFont typeface="Wingdings" pitchFamily="2" charset="2"/>
              <a:buChar char="Ø"/>
              <a:defRPr/>
            </a:pPr>
            <a:r>
              <a:rPr lang="es-ES_tradnl" sz="2000" dirty="0">
                <a:latin typeface="CircularXX TT" panose="020B0504010101010104" pitchFamily="34" charset="0"/>
                <a:cs typeface="CircularXX TT" panose="020B0504010101010104" pitchFamily="34" charset="0"/>
              </a:rPr>
              <a:t>Analizar el desarrollo de los asentamientos, la movilidad, el consumo del paisaje</a:t>
            </a:r>
          </a:p>
          <a:p>
            <a:pPr lvl="1">
              <a:lnSpc>
                <a:spcPct val="100000"/>
              </a:lnSpc>
              <a:spcBef>
                <a:spcPts val="1200"/>
              </a:spcBef>
              <a:buClr>
                <a:srgbClr val="1A384E"/>
              </a:buClr>
              <a:buSzPct val="100000"/>
              <a:buFont typeface="Wingdings" pitchFamily="2" charset="2"/>
              <a:buChar char="Ø"/>
              <a:defRPr/>
            </a:pPr>
            <a:r>
              <a:rPr lang="es-ES_tradnl" sz="2000" dirty="0">
                <a:latin typeface="CircularXX TT" panose="020B0504010101010104" pitchFamily="34" charset="0"/>
                <a:cs typeface="CircularXX TT" panose="020B0504010101010104" pitchFamily="34" charset="0"/>
              </a:rPr>
              <a:t>Proporcionar una base de planificación para los proyectos de infraestructuras cantonales, por ej.</a:t>
            </a:r>
          </a:p>
          <a:p>
            <a:pPr lvl="2">
              <a:lnSpc>
                <a:spcPct val="100000"/>
              </a:lnSpc>
              <a:spcBef>
                <a:spcPts val="1200"/>
              </a:spcBef>
              <a:buClr>
                <a:srgbClr val="1A384E"/>
              </a:buClr>
              <a:buSzPct val="100000"/>
              <a:buFont typeface="Symbol" pitchFamily="2" charset="2"/>
              <a:buChar char="-"/>
              <a:defRPr/>
            </a:pPr>
            <a:r>
              <a:rPr lang="es-ES_tradnl" sz="1800" dirty="0">
                <a:latin typeface="CircularXX TT" panose="020B0504010101010104" pitchFamily="34" charset="0"/>
                <a:cs typeface="CircularXX TT" panose="020B0504010101010104" pitchFamily="34" charset="0"/>
              </a:rPr>
              <a:t>Fomentar el desarrollo de asentamientos orientados hacia el interior</a:t>
            </a:r>
          </a:p>
          <a:p>
            <a:pPr lvl="2">
              <a:lnSpc>
                <a:spcPct val="100000"/>
              </a:lnSpc>
              <a:spcBef>
                <a:spcPts val="1200"/>
              </a:spcBef>
              <a:buClr>
                <a:srgbClr val="1A384E"/>
              </a:buClr>
              <a:buSzPct val="100000"/>
              <a:buFont typeface="Symbol" pitchFamily="2" charset="2"/>
              <a:buChar char="-"/>
              <a:defRPr/>
            </a:pPr>
            <a:r>
              <a:rPr lang="es-ES_tradnl" sz="1800" dirty="0">
                <a:latin typeface="CircularXX TT" panose="020B0504010101010104" pitchFamily="34" charset="0"/>
                <a:cs typeface="CircularXX TT" panose="020B0504010101010104" pitchFamily="34" charset="0"/>
              </a:rPr>
              <a:t>Observación espacial en el contexto del crecimiento demográfico y la escasez de viviendas</a:t>
            </a:r>
          </a:p>
          <a:p>
            <a:pPr lvl="2">
              <a:lnSpc>
                <a:spcPct val="100000"/>
              </a:lnSpc>
              <a:spcBef>
                <a:spcPts val="1200"/>
              </a:spcBef>
              <a:buClr>
                <a:srgbClr val="1A384E"/>
              </a:buClr>
              <a:buSzPct val="100000"/>
              <a:buFont typeface="Wingdings" pitchFamily="2" charset="2"/>
              <a:buChar char="Ø"/>
              <a:defRPr/>
            </a:pPr>
            <a:endParaRPr lang="es-ES_tradnl" sz="2000" dirty="0">
              <a:latin typeface="CircularXX TT" panose="020B0504010101010104" pitchFamily="34" charset="0"/>
              <a:cs typeface="CircularXX TT" panose="020B0504010101010104" pitchFamily="34" charset="0"/>
            </a:endParaRPr>
          </a:p>
        </p:txBody>
      </p:sp>
      <p:grpSp>
        <p:nvGrpSpPr>
          <p:cNvPr id="9" name="Gruppieren 8">
            <a:extLst>
              <a:ext uri="{FF2B5EF4-FFF2-40B4-BE49-F238E27FC236}">
                <a16:creationId xmlns:a16="http://schemas.microsoft.com/office/drawing/2014/main" id="{31E6979B-D077-C148-AB4B-518804DBD2D6}"/>
              </a:ext>
            </a:extLst>
          </p:cNvPr>
          <p:cNvGrpSpPr/>
          <p:nvPr/>
        </p:nvGrpSpPr>
        <p:grpSpPr>
          <a:xfrm>
            <a:off x="6960096" y="1124746"/>
            <a:ext cx="4963989" cy="5049295"/>
            <a:chOff x="6960096" y="1124746"/>
            <a:chExt cx="4963989" cy="5049295"/>
          </a:xfrm>
        </p:grpSpPr>
        <p:pic>
          <p:nvPicPr>
            <p:cNvPr id="7" name="Grafik 6">
              <a:extLst>
                <a:ext uri="{FF2B5EF4-FFF2-40B4-BE49-F238E27FC236}">
                  <a16:creationId xmlns:a16="http://schemas.microsoft.com/office/drawing/2014/main" id="{9A2859A0-1F10-A14C-9C59-64E2D58C4DB1}"/>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960096" y="1124746"/>
              <a:ext cx="4963989" cy="1944214"/>
            </a:xfrm>
            <a:prstGeom prst="rect">
              <a:avLst/>
            </a:prstGeom>
          </p:spPr>
        </p:pic>
        <p:pic>
          <p:nvPicPr>
            <p:cNvPr id="11" name="Grafik 10">
              <a:extLst>
                <a:ext uri="{FF2B5EF4-FFF2-40B4-BE49-F238E27FC236}">
                  <a16:creationId xmlns:a16="http://schemas.microsoft.com/office/drawing/2014/main" id="{2357F81B-4D87-7848-B4E5-8E97675AE4AD}"/>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960096" y="3068960"/>
              <a:ext cx="4963989" cy="3105081"/>
            </a:xfrm>
            <a:prstGeom prst="rect">
              <a:avLst/>
            </a:prstGeom>
          </p:spPr>
        </p:pic>
      </p:grpSp>
    </p:spTree>
    <p:extLst>
      <p:ext uri="{BB962C8B-B14F-4D97-AF65-F5344CB8AC3E}">
        <p14:creationId xmlns:p14="http://schemas.microsoft.com/office/powerpoint/2010/main" val="14595803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35D93277-F95E-2C46-AFD5-F2CFA3854177}"/>
              </a:ext>
            </a:extLst>
          </p:cNvPr>
          <p:cNvSpPr>
            <a:spLocks noGrp="1"/>
          </p:cNvSpPr>
          <p:nvPr>
            <p:ph type="sldNum" sz="quarter" idx="10"/>
          </p:nvPr>
        </p:nvSpPr>
        <p:spPr/>
        <p:txBody>
          <a:bodyPr/>
          <a:lstStyle/>
          <a:p>
            <a:pPr>
              <a:defRPr/>
            </a:pPr>
            <a:fld id="{86CB4B4D-7CA3-9044-876B-883B54F8677D}" type="slidenum">
              <a:rPr lang="es-ES_tradnl" smtClean="0"/>
              <a:t>6</a:t>
            </a:fld>
            <a:endParaRPr lang="es-ES_tradnl"/>
          </a:p>
        </p:txBody>
      </p:sp>
      <p:sp>
        <p:nvSpPr>
          <p:cNvPr id="3" name="Titel 2">
            <a:extLst>
              <a:ext uri="{FF2B5EF4-FFF2-40B4-BE49-F238E27FC236}">
                <a16:creationId xmlns:a16="http://schemas.microsoft.com/office/drawing/2014/main" id="{F0F356F5-4D8F-D048-A55A-92A4877A05BB}"/>
              </a:ext>
            </a:extLst>
          </p:cNvPr>
          <p:cNvSpPr>
            <a:spLocks noGrp="1"/>
          </p:cNvSpPr>
          <p:nvPr>
            <p:ph type="title"/>
          </p:nvPr>
        </p:nvSpPr>
        <p:spPr/>
        <p:txBody>
          <a:bodyPr>
            <a:normAutofit/>
          </a:bodyPr>
          <a:lstStyle/>
          <a:p>
            <a:r>
              <a:rPr lang="es-ES" dirty="0">
                <a:latin typeface="CircularXX TT" panose="020B0504010101010104" pitchFamily="34" charset="0"/>
                <a:cs typeface="CircularXX TT" panose="020B0504010101010104" pitchFamily="34" charset="0"/>
              </a:rPr>
              <a:t>Nivel Cantonal – </a:t>
            </a:r>
            <a:r>
              <a:rPr lang="es-ES_tradnl" dirty="0"/>
              <a:t>Observación </a:t>
            </a:r>
            <a:r>
              <a:rPr lang="es-ES" dirty="0">
                <a:latin typeface="CircularXX TT" panose="020B0504010101010104" pitchFamily="34" charset="0"/>
              </a:rPr>
              <a:t>e</a:t>
            </a:r>
            <a:r>
              <a:rPr lang="es-ES" dirty="0">
                <a:latin typeface="CircularXX TT" panose="020B0504010101010104" pitchFamily="34" charset="0"/>
                <a:cs typeface="CircularXX TT" panose="020B0504010101010104" pitchFamily="34" charset="0"/>
              </a:rPr>
              <a:t>spacial</a:t>
            </a:r>
            <a:endParaRPr lang="es-ES_tradnl" dirty="0"/>
          </a:p>
        </p:txBody>
      </p:sp>
      <p:sp>
        <p:nvSpPr>
          <p:cNvPr id="4" name="Inhaltsplatzhalter 2">
            <a:extLst>
              <a:ext uri="{FF2B5EF4-FFF2-40B4-BE49-F238E27FC236}">
                <a16:creationId xmlns:a16="http://schemas.microsoft.com/office/drawing/2014/main" id="{9A7E72A0-7CAD-7940-B005-A058D678E96E}"/>
              </a:ext>
            </a:extLst>
          </p:cNvPr>
          <p:cNvSpPr txBox="1"/>
          <p:nvPr/>
        </p:nvSpPr>
        <p:spPr bwMode="auto">
          <a:xfrm>
            <a:off x="418809" y="1052736"/>
            <a:ext cx="7045343" cy="4896544"/>
          </a:xfrm>
          <a:prstGeom prst="rect">
            <a:avLst/>
          </a:prstGeom>
          <a:ln>
            <a:noFill/>
          </a:ln>
        </p:spPr>
        <p:txBody>
          <a:bodyPr vertOverflow="overflow" horzOverflow="clip" vert="horz" wrap="square" lIns="91440" tIns="45720" rIns="91440" bIns="45720" numCol="1" spcCol="0" rtlCol="0" fromWordArt="0" anchor="t" anchorCtr="0" forceAA="0" compatLnSpc="0">
            <a:noAutofit/>
          </a:bodyPr>
          <a:lstStyle>
            <a:lvl1pPr marL="304800" marR="0" indent="-304800" algn="l" defTabSz="1219169">
              <a:lnSpc>
                <a:spcPct val="90000"/>
              </a:lnSpc>
              <a:spcBef>
                <a:spcPts val="2250"/>
              </a:spcBef>
              <a:spcAft>
                <a:spcPts val="0"/>
              </a:spcAft>
              <a:buClrTx/>
              <a:buSzPct val="123000"/>
              <a:buFontTx/>
              <a:buChar char="•"/>
              <a:defRPr sz="2400" b="0" i="0" u="none" strike="noStrike" cap="none" spc="0">
                <a:solidFill>
                  <a:srgbClr val="000000"/>
                </a:solidFill>
                <a:latin typeface="+mn-lt"/>
                <a:ea typeface="+mn-ea"/>
                <a:cs typeface="+mn-cs"/>
              </a:defRPr>
            </a:lvl1pPr>
            <a:lvl2pPr marL="609600" marR="0" indent="-304800" algn="l" defTabSz="1219169">
              <a:lnSpc>
                <a:spcPct val="90000"/>
              </a:lnSpc>
              <a:spcBef>
                <a:spcPts val="2250"/>
              </a:spcBef>
              <a:spcAft>
                <a:spcPts val="0"/>
              </a:spcAft>
              <a:buClrTx/>
              <a:buSzPct val="123000"/>
              <a:buFontTx/>
              <a:buChar char="•"/>
              <a:defRPr sz="2400" b="0" i="0" u="none" strike="noStrike" cap="none" spc="0">
                <a:solidFill>
                  <a:srgbClr val="000000"/>
                </a:solidFill>
                <a:latin typeface="+mn-lt"/>
                <a:ea typeface="+mn-ea"/>
                <a:cs typeface="+mn-cs"/>
              </a:defRPr>
            </a:lvl2pPr>
            <a:lvl3pPr marL="914400" marR="0" indent="-304800" algn="l" defTabSz="1219169">
              <a:lnSpc>
                <a:spcPct val="90000"/>
              </a:lnSpc>
              <a:spcBef>
                <a:spcPts val="2250"/>
              </a:spcBef>
              <a:spcAft>
                <a:spcPts val="0"/>
              </a:spcAft>
              <a:buClrTx/>
              <a:buSzPct val="123000"/>
              <a:buFontTx/>
              <a:buChar char="•"/>
              <a:defRPr sz="2400" b="0" i="0" u="none" strike="noStrike" cap="none" spc="0">
                <a:solidFill>
                  <a:srgbClr val="000000"/>
                </a:solidFill>
                <a:latin typeface="+mn-lt"/>
                <a:ea typeface="+mn-ea"/>
                <a:cs typeface="+mn-cs"/>
              </a:defRPr>
            </a:lvl3pPr>
            <a:lvl4pPr marL="1219200" marR="0" indent="-304800" algn="l" defTabSz="1219169">
              <a:lnSpc>
                <a:spcPct val="90000"/>
              </a:lnSpc>
              <a:spcBef>
                <a:spcPts val="2250"/>
              </a:spcBef>
              <a:spcAft>
                <a:spcPts val="0"/>
              </a:spcAft>
              <a:buClrTx/>
              <a:buSzPct val="123000"/>
              <a:buFontTx/>
              <a:buChar char="•"/>
              <a:defRPr sz="2400" b="0" i="0" u="none" strike="noStrike" cap="none" spc="0">
                <a:solidFill>
                  <a:srgbClr val="000000"/>
                </a:solidFill>
                <a:latin typeface="+mn-lt"/>
                <a:ea typeface="+mn-ea"/>
                <a:cs typeface="+mn-cs"/>
              </a:defRPr>
            </a:lvl4pPr>
            <a:lvl5pPr marL="1524000" marR="0" indent="-304800" algn="l" defTabSz="1219169">
              <a:lnSpc>
                <a:spcPct val="90000"/>
              </a:lnSpc>
              <a:spcBef>
                <a:spcPts val="2250"/>
              </a:spcBef>
              <a:spcAft>
                <a:spcPts val="0"/>
              </a:spcAft>
              <a:buClrTx/>
              <a:buSzPct val="123000"/>
              <a:buFontTx/>
              <a:buChar char="•"/>
              <a:defRPr sz="2400" b="0" i="0" u="none" strike="noStrike" cap="none" spc="0">
                <a:solidFill>
                  <a:srgbClr val="000000"/>
                </a:solidFill>
                <a:latin typeface="+mn-lt"/>
                <a:ea typeface="+mn-ea"/>
                <a:cs typeface="+mn-cs"/>
              </a:defRPr>
            </a:lvl5pPr>
            <a:lvl6pPr marL="1828800" marR="0" indent="-304800" algn="l" defTabSz="1219169">
              <a:lnSpc>
                <a:spcPct val="90000"/>
              </a:lnSpc>
              <a:spcBef>
                <a:spcPts val="2250"/>
              </a:spcBef>
              <a:spcAft>
                <a:spcPts val="0"/>
              </a:spcAft>
              <a:buClrTx/>
              <a:buSzPct val="123000"/>
              <a:buFontTx/>
              <a:buChar char="•"/>
              <a:defRPr sz="2400" b="0" i="0" u="none" strike="noStrike" cap="none" spc="0">
                <a:solidFill>
                  <a:srgbClr val="000000"/>
                </a:solidFill>
                <a:latin typeface="+mn-lt"/>
                <a:ea typeface="+mn-ea"/>
                <a:cs typeface="+mn-cs"/>
              </a:defRPr>
            </a:lvl6pPr>
            <a:lvl7pPr marL="2133600" marR="0" indent="-304800" algn="l" defTabSz="1219169">
              <a:lnSpc>
                <a:spcPct val="90000"/>
              </a:lnSpc>
              <a:spcBef>
                <a:spcPts val="2250"/>
              </a:spcBef>
              <a:spcAft>
                <a:spcPts val="0"/>
              </a:spcAft>
              <a:buClrTx/>
              <a:buSzPct val="123000"/>
              <a:buFontTx/>
              <a:buChar char="•"/>
              <a:defRPr sz="2400" b="0" i="0" u="none" strike="noStrike" cap="none" spc="0">
                <a:solidFill>
                  <a:srgbClr val="000000"/>
                </a:solidFill>
                <a:latin typeface="+mn-lt"/>
                <a:ea typeface="+mn-ea"/>
                <a:cs typeface="+mn-cs"/>
              </a:defRPr>
            </a:lvl7pPr>
            <a:lvl8pPr marL="2438400" marR="0" indent="-304800" algn="l" defTabSz="1219169">
              <a:lnSpc>
                <a:spcPct val="90000"/>
              </a:lnSpc>
              <a:spcBef>
                <a:spcPts val="2250"/>
              </a:spcBef>
              <a:spcAft>
                <a:spcPts val="0"/>
              </a:spcAft>
              <a:buClrTx/>
              <a:buSzPct val="123000"/>
              <a:buFontTx/>
              <a:buChar char="•"/>
              <a:defRPr sz="2400" b="0" i="0" u="none" strike="noStrike" cap="none" spc="0">
                <a:solidFill>
                  <a:srgbClr val="000000"/>
                </a:solidFill>
                <a:latin typeface="+mn-lt"/>
                <a:ea typeface="+mn-ea"/>
                <a:cs typeface="+mn-cs"/>
              </a:defRPr>
            </a:lvl8pPr>
            <a:lvl9pPr marL="2743200" marR="0" indent="-304800" algn="l" defTabSz="1219169">
              <a:lnSpc>
                <a:spcPct val="90000"/>
              </a:lnSpc>
              <a:spcBef>
                <a:spcPts val="2250"/>
              </a:spcBef>
              <a:spcAft>
                <a:spcPts val="0"/>
              </a:spcAft>
              <a:buClrTx/>
              <a:buSzPct val="123000"/>
              <a:buFontTx/>
              <a:buChar char="•"/>
              <a:defRPr sz="2400" b="0" i="0" u="none" strike="noStrike" cap="none" spc="0">
                <a:solidFill>
                  <a:srgbClr val="000000"/>
                </a:solidFill>
                <a:latin typeface="+mn-lt"/>
                <a:ea typeface="+mn-ea"/>
                <a:cs typeface="+mn-cs"/>
              </a:defRPr>
            </a:lvl9pPr>
          </a:lstStyle>
          <a:p>
            <a:pPr lvl="0">
              <a:lnSpc>
                <a:spcPct val="100000"/>
              </a:lnSpc>
              <a:spcBef>
                <a:spcPts val="1200"/>
              </a:spcBef>
              <a:buClr>
                <a:srgbClr val="1A384E"/>
              </a:buClr>
              <a:buSzPct val="100000"/>
              <a:defRPr/>
            </a:pPr>
            <a:r>
              <a:rPr lang="es-ES_tradnl" sz="2000" b="1" dirty="0">
                <a:latin typeface="CircularXX TT" panose="020B0504010101010104" pitchFamily="34" charset="0"/>
                <a:cs typeface="CircularXX TT" panose="020B0504010101010104" pitchFamily="34" charset="0"/>
              </a:rPr>
              <a:t>Instrumentos y productos: Panel de control espacial en línea </a:t>
            </a:r>
          </a:p>
          <a:p>
            <a:pPr lvl="1">
              <a:lnSpc>
                <a:spcPct val="100000"/>
              </a:lnSpc>
              <a:spcBef>
                <a:spcPts val="0"/>
              </a:spcBef>
              <a:buClr>
                <a:srgbClr val="1A384E"/>
              </a:buClr>
              <a:buSzPct val="100000"/>
              <a:buFont typeface="Wingdings" pitchFamily="2" charset="2"/>
              <a:buChar char="Ø"/>
              <a:defRPr/>
            </a:pPr>
            <a:r>
              <a:rPr lang="es-ES_tradnl" sz="2000" dirty="0">
                <a:latin typeface="CircularXX TT" panose="020B0504010101010104" pitchFamily="34" charset="0"/>
                <a:cs typeface="CircularXX TT" panose="020B0504010101010104" pitchFamily="34" charset="0"/>
              </a:rPr>
              <a:t>Módulo de mapas (navegador GIS, </a:t>
            </a:r>
            <a:r>
              <a:rPr lang="es-ES_tradnl" sz="2000" dirty="0">
                <a:latin typeface="CircularXX TT" panose="020B0504010101010104" pitchFamily="34" charset="0"/>
                <a:cs typeface="CircularXX TT" panose="020B0504010101010104" pitchFamily="34" charset="0"/>
                <a:hlinkClick r:id="rId3"/>
              </a:rPr>
              <a:t>https://geo.zh.ch/maps</a:t>
            </a:r>
            <a:r>
              <a:rPr lang="es-ES_tradnl" sz="2000" dirty="0">
                <a:latin typeface="CircularXX TT" panose="020B0504010101010104" pitchFamily="34" charset="0"/>
                <a:cs typeface="CircularXX TT" panose="020B0504010101010104" pitchFamily="34" charset="0"/>
              </a:rPr>
              <a:t>):</a:t>
            </a:r>
          </a:p>
          <a:p>
            <a:pPr lvl="2">
              <a:lnSpc>
                <a:spcPct val="100000"/>
              </a:lnSpc>
              <a:spcBef>
                <a:spcPts val="0"/>
              </a:spcBef>
              <a:buClr>
                <a:srgbClr val="1A384E"/>
              </a:buClr>
              <a:buSzPct val="100000"/>
              <a:buFont typeface="Symbol" pitchFamily="2" charset="2"/>
              <a:buChar char="-"/>
              <a:defRPr/>
            </a:pPr>
            <a:r>
              <a:rPr lang="es-ES_tradnl" sz="2000" dirty="0">
                <a:latin typeface="CircularXX TT" panose="020B0504010101010104" pitchFamily="34" charset="0"/>
                <a:cs typeface="CircularXX TT" panose="020B0504010101010104" pitchFamily="34" charset="0"/>
              </a:rPr>
              <a:t>Visualización de la zonificación, la densidad de desarrollo y el estado del mismo</a:t>
            </a:r>
          </a:p>
          <a:p>
            <a:pPr lvl="2">
              <a:lnSpc>
                <a:spcPct val="100000"/>
              </a:lnSpc>
              <a:spcBef>
                <a:spcPts val="0"/>
              </a:spcBef>
              <a:buClr>
                <a:srgbClr val="1A384E"/>
              </a:buClr>
              <a:buSzPct val="100000"/>
              <a:buFont typeface="Symbol" pitchFamily="2" charset="2"/>
              <a:buChar char="-"/>
              <a:defRPr/>
            </a:pPr>
            <a:r>
              <a:rPr lang="es-ES_tradnl" sz="2000" dirty="0">
                <a:latin typeface="CircularXX TT" panose="020B0504010101010104" pitchFamily="34" charset="0"/>
                <a:cs typeface="CircularXX TT" panose="020B0504010101010104" pitchFamily="34" charset="0"/>
              </a:rPr>
              <a:t>Selección interactiva de capas </a:t>
            </a:r>
          </a:p>
          <a:p>
            <a:pPr lvl="1">
              <a:lnSpc>
                <a:spcPct val="100000"/>
              </a:lnSpc>
              <a:spcBef>
                <a:spcPts val="0"/>
              </a:spcBef>
              <a:buClr>
                <a:srgbClr val="1A384E"/>
              </a:buClr>
              <a:buSzPct val="100000"/>
              <a:buFont typeface="Wingdings" pitchFamily="2" charset="2"/>
              <a:buChar char="Ø"/>
              <a:defRPr/>
            </a:pPr>
            <a:r>
              <a:rPr lang="es-ES_tradnl" sz="2000" dirty="0">
                <a:latin typeface="CircularXX TT" panose="020B0504010101010104" pitchFamily="34" charset="0"/>
                <a:cs typeface="CircularXX TT" panose="020B0504010101010104" pitchFamily="34" charset="0"/>
              </a:rPr>
              <a:t>Resumen estadístico (tablas, descargas):</a:t>
            </a:r>
          </a:p>
          <a:p>
            <a:pPr lvl="2">
              <a:lnSpc>
                <a:spcPct val="100000"/>
              </a:lnSpc>
              <a:spcBef>
                <a:spcPts val="0"/>
              </a:spcBef>
              <a:buClr>
                <a:srgbClr val="1A384E"/>
              </a:buClr>
              <a:buSzPct val="100000"/>
              <a:buFont typeface="Symbol" pitchFamily="2" charset="2"/>
              <a:buChar char="-"/>
              <a:defRPr/>
            </a:pPr>
            <a:r>
              <a:rPr lang="es-ES_tradnl" sz="2000" dirty="0">
                <a:latin typeface="CircularXX TT" panose="020B0504010101010104" pitchFamily="34" charset="0"/>
                <a:cs typeface="CircularXX TT" panose="020B0504010101010104" pitchFamily="34" charset="0"/>
              </a:rPr>
              <a:t>Valores de superficie en hectáreas (total de zona edificable, no edificable, edificada)</a:t>
            </a:r>
          </a:p>
          <a:p>
            <a:pPr lvl="2">
              <a:lnSpc>
                <a:spcPct val="100000"/>
              </a:lnSpc>
              <a:spcBef>
                <a:spcPts val="0"/>
              </a:spcBef>
              <a:buClr>
                <a:srgbClr val="1A384E"/>
              </a:buClr>
              <a:buSzPct val="100000"/>
              <a:buFont typeface="Symbol" pitchFamily="2" charset="2"/>
              <a:buChar char="-"/>
              <a:defRPr/>
            </a:pPr>
            <a:r>
              <a:rPr lang="es-ES_tradnl" sz="2000" dirty="0">
                <a:latin typeface="CircularXX TT" panose="020B0504010101010104" pitchFamily="34" charset="0"/>
                <a:cs typeface="CircularXX TT" panose="020B0504010101010104" pitchFamily="34" charset="0"/>
              </a:rPr>
              <a:t>Series temporales sobre el desarrollo a lo largo de varios años</a:t>
            </a:r>
          </a:p>
          <a:p>
            <a:pPr lvl="1">
              <a:lnSpc>
                <a:spcPct val="100000"/>
              </a:lnSpc>
              <a:spcBef>
                <a:spcPts val="0"/>
              </a:spcBef>
              <a:buClr>
                <a:srgbClr val="1A384E"/>
              </a:buClr>
              <a:buSzPct val="100000"/>
              <a:buFont typeface="Wingdings" pitchFamily="2" charset="2"/>
              <a:buChar char="Ø"/>
              <a:defRPr/>
            </a:pPr>
            <a:r>
              <a:rPr lang="es-ES_tradnl" sz="2000" dirty="0">
                <a:latin typeface="CircularXX TT" panose="020B0504010101010104" pitchFamily="34" charset="0"/>
                <a:cs typeface="CircularXX TT" panose="020B0504010101010104" pitchFamily="34" charset="0"/>
              </a:rPr>
              <a:t>Hojas informativas e informes de indicadores:</a:t>
            </a:r>
          </a:p>
          <a:p>
            <a:pPr lvl="2">
              <a:lnSpc>
                <a:spcPct val="100000"/>
              </a:lnSpc>
              <a:spcBef>
                <a:spcPts val="0"/>
              </a:spcBef>
              <a:buClr>
                <a:srgbClr val="1A384E"/>
              </a:buClr>
              <a:buSzPct val="100000"/>
              <a:buFont typeface="Symbol" pitchFamily="2" charset="2"/>
              <a:buChar char="-"/>
              <a:defRPr/>
            </a:pPr>
            <a:r>
              <a:rPr lang="es-ES_tradnl" sz="2000" dirty="0">
                <a:latin typeface="CircularXX TT" panose="020B0504010101010104" pitchFamily="34" charset="0"/>
                <a:cs typeface="CircularXX TT" panose="020B0504010101010104" pitchFamily="34" charset="0"/>
              </a:rPr>
              <a:t>Documentos PDF con cifras clave</a:t>
            </a:r>
          </a:p>
          <a:p>
            <a:pPr lvl="2">
              <a:lnSpc>
                <a:spcPct val="100000"/>
              </a:lnSpc>
              <a:spcBef>
                <a:spcPts val="0"/>
              </a:spcBef>
              <a:buClr>
                <a:srgbClr val="1A384E"/>
              </a:buClr>
              <a:buSzPct val="100000"/>
              <a:buFont typeface="Symbol" pitchFamily="2" charset="2"/>
              <a:buChar char="-"/>
              <a:defRPr/>
            </a:pPr>
            <a:r>
              <a:rPr lang="es-ES_tradnl" sz="2000" dirty="0">
                <a:latin typeface="CircularXX TT" panose="020B0504010101010104" pitchFamily="34" charset="0"/>
                <a:cs typeface="CircularXX TT" panose="020B0504010101010104" pitchFamily="34" charset="0"/>
              </a:rPr>
              <a:t>Proporcionan interpretación, objetivos y contexto</a:t>
            </a:r>
          </a:p>
          <a:p>
            <a:pPr lvl="1">
              <a:lnSpc>
                <a:spcPct val="100000"/>
              </a:lnSpc>
              <a:spcBef>
                <a:spcPts val="0"/>
              </a:spcBef>
              <a:buClr>
                <a:srgbClr val="1A384E"/>
              </a:buClr>
              <a:buSzPct val="100000"/>
              <a:buFont typeface="Wingdings" pitchFamily="2" charset="2"/>
              <a:buChar char="Ø"/>
              <a:defRPr/>
            </a:pPr>
            <a:r>
              <a:rPr lang="es-ES_tradnl" sz="2000" dirty="0">
                <a:latin typeface="CircularXX TT" panose="020B0504010101010104" pitchFamily="34" charset="0"/>
                <a:cs typeface="CircularXX TT" panose="020B0504010101010104" pitchFamily="34" charset="0"/>
              </a:rPr>
              <a:t>Área de metadatos y descargas: </a:t>
            </a:r>
          </a:p>
          <a:p>
            <a:pPr lvl="2">
              <a:lnSpc>
                <a:spcPct val="100000"/>
              </a:lnSpc>
              <a:spcBef>
                <a:spcPts val="0"/>
              </a:spcBef>
              <a:buClr>
                <a:srgbClr val="1A384E"/>
              </a:buClr>
              <a:buSzPct val="100000"/>
              <a:buFont typeface="Symbol" pitchFamily="2" charset="2"/>
              <a:buChar char="-"/>
              <a:defRPr/>
            </a:pPr>
            <a:r>
              <a:rPr lang="es-ES_tradnl" sz="2000" dirty="0">
                <a:latin typeface="CircularXX TT" panose="020B0504010101010104" pitchFamily="34" charset="0"/>
                <a:cs typeface="CircularXX TT" panose="020B0504010101010104" pitchFamily="34" charset="0"/>
              </a:rPr>
              <a:t>Información estructural de los campos de datos</a:t>
            </a:r>
          </a:p>
          <a:p>
            <a:pPr lvl="2">
              <a:lnSpc>
                <a:spcPct val="100000"/>
              </a:lnSpc>
              <a:spcBef>
                <a:spcPts val="0"/>
              </a:spcBef>
              <a:buClr>
                <a:srgbClr val="1A384E"/>
              </a:buClr>
              <a:buSzPct val="100000"/>
              <a:buFont typeface="Symbol" pitchFamily="2" charset="2"/>
              <a:buChar char="-"/>
              <a:defRPr/>
            </a:pPr>
            <a:r>
              <a:rPr lang="es-ES_tradnl" sz="2000" dirty="0">
                <a:latin typeface="CircularXX TT" panose="020B0504010101010104" pitchFamily="34" charset="0"/>
                <a:cs typeface="CircularXX TT" panose="020B0504010101010104" pitchFamily="34" charset="0"/>
              </a:rPr>
              <a:t>Descargas CSV/Excel para integración en GIS / estadística</a:t>
            </a:r>
          </a:p>
        </p:txBody>
      </p:sp>
      <p:pic>
        <p:nvPicPr>
          <p:cNvPr id="10" name="Grafik 9">
            <a:extLst>
              <a:ext uri="{FF2B5EF4-FFF2-40B4-BE49-F238E27FC236}">
                <a16:creationId xmlns:a16="http://schemas.microsoft.com/office/drawing/2014/main" id="{5C8D241C-3D96-BE45-8BC0-883E7BC47CAC}"/>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464151" y="1268760"/>
            <a:ext cx="4589793" cy="2232248"/>
          </a:xfrm>
          <a:prstGeom prst="rect">
            <a:avLst/>
          </a:prstGeom>
        </p:spPr>
      </p:pic>
      <p:pic>
        <p:nvPicPr>
          <p:cNvPr id="13" name="Grafik 12">
            <a:extLst>
              <a:ext uri="{FF2B5EF4-FFF2-40B4-BE49-F238E27FC236}">
                <a16:creationId xmlns:a16="http://schemas.microsoft.com/office/drawing/2014/main" id="{D936C6DA-DAEE-EF48-B9B6-623530EADA85}"/>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392144" y="3617793"/>
            <a:ext cx="1800200" cy="2547511"/>
          </a:xfrm>
          <a:prstGeom prst="rect">
            <a:avLst/>
          </a:prstGeom>
        </p:spPr>
      </p:pic>
      <p:pic>
        <p:nvPicPr>
          <p:cNvPr id="14" name="Grafik 13">
            <a:extLst>
              <a:ext uri="{FF2B5EF4-FFF2-40B4-BE49-F238E27FC236}">
                <a16:creationId xmlns:a16="http://schemas.microsoft.com/office/drawing/2014/main" id="{06E7D285-58D1-CF47-8E73-D3C1BC74B679}"/>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9213988" y="3645024"/>
            <a:ext cx="2813719" cy="2344765"/>
          </a:xfrm>
          <a:prstGeom prst="rect">
            <a:avLst/>
          </a:prstGeom>
        </p:spPr>
      </p:pic>
    </p:spTree>
    <p:extLst>
      <p:ext uri="{BB962C8B-B14F-4D97-AF65-F5344CB8AC3E}">
        <p14:creationId xmlns:p14="http://schemas.microsoft.com/office/powerpoint/2010/main" val="26049471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35D93277-F95E-2C46-AFD5-F2CFA3854177}"/>
              </a:ext>
            </a:extLst>
          </p:cNvPr>
          <p:cNvSpPr>
            <a:spLocks noGrp="1"/>
          </p:cNvSpPr>
          <p:nvPr>
            <p:ph type="sldNum" sz="quarter" idx="10"/>
          </p:nvPr>
        </p:nvSpPr>
        <p:spPr/>
        <p:txBody>
          <a:bodyPr/>
          <a:lstStyle/>
          <a:p>
            <a:pPr>
              <a:defRPr/>
            </a:pPr>
            <a:fld id="{86CB4B4D-7CA3-9044-876B-883B54F8677D}" type="slidenum">
              <a:rPr lang="es-ES_tradnl" smtClean="0"/>
              <a:t>7</a:t>
            </a:fld>
            <a:endParaRPr lang="es-ES_tradnl"/>
          </a:p>
        </p:txBody>
      </p:sp>
      <p:sp>
        <p:nvSpPr>
          <p:cNvPr id="3" name="Titel 2">
            <a:extLst>
              <a:ext uri="{FF2B5EF4-FFF2-40B4-BE49-F238E27FC236}">
                <a16:creationId xmlns:a16="http://schemas.microsoft.com/office/drawing/2014/main" id="{F0F356F5-4D8F-D048-A55A-92A4877A05BB}"/>
              </a:ext>
            </a:extLst>
          </p:cNvPr>
          <p:cNvSpPr>
            <a:spLocks noGrp="1"/>
          </p:cNvSpPr>
          <p:nvPr>
            <p:ph type="title"/>
          </p:nvPr>
        </p:nvSpPr>
        <p:spPr/>
        <p:txBody>
          <a:bodyPr>
            <a:normAutofit fontScale="90000"/>
          </a:bodyPr>
          <a:lstStyle/>
          <a:p>
            <a:r>
              <a:rPr lang="es-ES" dirty="0">
                <a:latin typeface="CircularXX TT" panose="020B0504010101010104" pitchFamily="34" charset="0"/>
                <a:cs typeface="CircularXX TT" panose="020B0504010101010104" pitchFamily="34" charset="0"/>
              </a:rPr>
              <a:t>Nivel municipal – </a:t>
            </a:r>
            <a:r>
              <a:rPr lang="es-ES_tradnl" dirty="0"/>
              <a:t>Observación espacial en </a:t>
            </a:r>
            <a:r>
              <a:rPr lang="es-ES_tradnl" dirty="0" err="1"/>
              <a:t>Zurich</a:t>
            </a:r>
            <a:r>
              <a:rPr lang="es-ES_tradnl" dirty="0"/>
              <a:t> ciudad</a:t>
            </a:r>
          </a:p>
        </p:txBody>
      </p:sp>
      <p:sp>
        <p:nvSpPr>
          <p:cNvPr id="4" name="Inhaltsplatzhalter 2">
            <a:extLst>
              <a:ext uri="{FF2B5EF4-FFF2-40B4-BE49-F238E27FC236}">
                <a16:creationId xmlns:a16="http://schemas.microsoft.com/office/drawing/2014/main" id="{9A7E72A0-7CAD-7940-B005-A058D678E96E}"/>
              </a:ext>
            </a:extLst>
          </p:cNvPr>
          <p:cNvSpPr txBox="1"/>
          <p:nvPr/>
        </p:nvSpPr>
        <p:spPr bwMode="auto">
          <a:xfrm>
            <a:off x="418809" y="1052736"/>
            <a:ext cx="5749199" cy="4896544"/>
          </a:xfrm>
          <a:prstGeom prst="rect">
            <a:avLst/>
          </a:prstGeom>
          <a:ln>
            <a:noFill/>
          </a:ln>
        </p:spPr>
        <p:txBody>
          <a:bodyPr vertOverflow="overflow" horzOverflow="clip" vert="horz" wrap="square" lIns="91440" tIns="45720" rIns="91440" bIns="45720" numCol="1" spcCol="0" rtlCol="0" fromWordArt="0" anchor="t" anchorCtr="0" forceAA="0" compatLnSpc="0">
            <a:noAutofit/>
          </a:bodyPr>
          <a:lstStyle>
            <a:lvl1pPr marL="304800" marR="0" indent="-304800" algn="l" defTabSz="1219169">
              <a:lnSpc>
                <a:spcPct val="90000"/>
              </a:lnSpc>
              <a:spcBef>
                <a:spcPts val="2250"/>
              </a:spcBef>
              <a:spcAft>
                <a:spcPts val="0"/>
              </a:spcAft>
              <a:buClrTx/>
              <a:buSzPct val="123000"/>
              <a:buFontTx/>
              <a:buChar char="•"/>
              <a:defRPr sz="2400" b="0" i="0" u="none" strike="noStrike" cap="none" spc="0">
                <a:solidFill>
                  <a:srgbClr val="000000"/>
                </a:solidFill>
                <a:latin typeface="+mn-lt"/>
                <a:ea typeface="+mn-ea"/>
                <a:cs typeface="+mn-cs"/>
              </a:defRPr>
            </a:lvl1pPr>
            <a:lvl2pPr marL="609600" marR="0" indent="-304800" algn="l" defTabSz="1219169">
              <a:lnSpc>
                <a:spcPct val="90000"/>
              </a:lnSpc>
              <a:spcBef>
                <a:spcPts val="2250"/>
              </a:spcBef>
              <a:spcAft>
                <a:spcPts val="0"/>
              </a:spcAft>
              <a:buClrTx/>
              <a:buSzPct val="123000"/>
              <a:buFontTx/>
              <a:buChar char="•"/>
              <a:defRPr sz="2400" b="0" i="0" u="none" strike="noStrike" cap="none" spc="0">
                <a:solidFill>
                  <a:srgbClr val="000000"/>
                </a:solidFill>
                <a:latin typeface="+mn-lt"/>
                <a:ea typeface="+mn-ea"/>
                <a:cs typeface="+mn-cs"/>
              </a:defRPr>
            </a:lvl2pPr>
            <a:lvl3pPr marL="914400" marR="0" indent="-304800" algn="l" defTabSz="1219169">
              <a:lnSpc>
                <a:spcPct val="90000"/>
              </a:lnSpc>
              <a:spcBef>
                <a:spcPts val="2250"/>
              </a:spcBef>
              <a:spcAft>
                <a:spcPts val="0"/>
              </a:spcAft>
              <a:buClrTx/>
              <a:buSzPct val="123000"/>
              <a:buFontTx/>
              <a:buChar char="•"/>
              <a:defRPr sz="2400" b="0" i="0" u="none" strike="noStrike" cap="none" spc="0">
                <a:solidFill>
                  <a:srgbClr val="000000"/>
                </a:solidFill>
                <a:latin typeface="+mn-lt"/>
                <a:ea typeface="+mn-ea"/>
                <a:cs typeface="+mn-cs"/>
              </a:defRPr>
            </a:lvl3pPr>
            <a:lvl4pPr marL="1219200" marR="0" indent="-304800" algn="l" defTabSz="1219169">
              <a:lnSpc>
                <a:spcPct val="90000"/>
              </a:lnSpc>
              <a:spcBef>
                <a:spcPts val="2250"/>
              </a:spcBef>
              <a:spcAft>
                <a:spcPts val="0"/>
              </a:spcAft>
              <a:buClrTx/>
              <a:buSzPct val="123000"/>
              <a:buFontTx/>
              <a:buChar char="•"/>
              <a:defRPr sz="2400" b="0" i="0" u="none" strike="noStrike" cap="none" spc="0">
                <a:solidFill>
                  <a:srgbClr val="000000"/>
                </a:solidFill>
                <a:latin typeface="+mn-lt"/>
                <a:ea typeface="+mn-ea"/>
                <a:cs typeface="+mn-cs"/>
              </a:defRPr>
            </a:lvl4pPr>
            <a:lvl5pPr marL="1524000" marR="0" indent="-304800" algn="l" defTabSz="1219169">
              <a:lnSpc>
                <a:spcPct val="90000"/>
              </a:lnSpc>
              <a:spcBef>
                <a:spcPts val="2250"/>
              </a:spcBef>
              <a:spcAft>
                <a:spcPts val="0"/>
              </a:spcAft>
              <a:buClrTx/>
              <a:buSzPct val="123000"/>
              <a:buFontTx/>
              <a:buChar char="•"/>
              <a:defRPr sz="2400" b="0" i="0" u="none" strike="noStrike" cap="none" spc="0">
                <a:solidFill>
                  <a:srgbClr val="000000"/>
                </a:solidFill>
                <a:latin typeface="+mn-lt"/>
                <a:ea typeface="+mn-ea"/>
                <a:cs typeface="+mn-cs"/>
              </a:defRPr>
            </a:lvl5pPr>
            <a:lvl6pPr marL="1828800" marR="0" indent="-304800" algn="l" defTabSz="1219169">
              <a:lnSpc>
                <a:spcPct val="90000"/>
              </a:lnSpc>
              <a:spcBef>
                <a:spcPts val="2250"/>
              </a:spcBef>
              <a:spcAft>
                <a:spcPts val="0"/>
              </a:spcAft>
              <a:buClrTx/>
              <a:buSzPct val="123000"/>
              <a:buFontTx/>
              <a:buChar char="•"/>
              <a:defRPr sz="2400" b="0" i="0" u="none" strike="noStrike" cap="none" spc="0">
                <a:solidFill>
                  <a:srgbClr val="000000"/>
                </a:solidFill>
                <a:latin typeface="+mn-lt"/>
                <a:ea typeface="+mn-ea"/>
                <a:cs typeface="+mn-cs"/>
              </a:defRPr>
            </a:lvl6pPr>
            <a:lvl7pPr marL="2133600" marR="0" indent="-304800" algn="l" defTabSz="1219169">
              <a:lnSpc>
                <a:spcPct val="90000"/>
              </a:lnSpc>
              <a:spcBef>
                <a:spcPts val="2250"/>
              </a:spcBef>
              <a:spcAft>
                <a:spcPts val="0"/>
              </a:spcAft>
              <a:buClrTx/>
              <a:buSzPct val="123000"/>
              <a:buFontTx/>
              <a:buChar char="•"/>
              <a:defRPr sz="2400" b="0" i="0" u="none" strike="noStrike" cap="none" spc="0">
                <a:solidFill>
                  <a:srgbClr val="000000"/>
                </a:solidFill>
                <a:latin typeface="+mn-lt"/>
                <a:ea typeface="+mn-ea"/>
                <a:cs typeface="+mn-cs"/>
              </a:defRPr>
            </a:lvl7pPr>
            <a:lvl8pPr marL="2438400" marR="0" indent="-304800" algn="l" defTabSz="1219169">
              <a:lnSpc>
                <a:spcPct val="90000"/>
              </a:lnSpc>
              <a:spcBef>
                <a:spcPts val="2250"/>
              </a:spcBef>
              <a:spcAft>
                <a:spcPts val="0"/>
              </a:spcAft>
              <a:buClrTx/>
              <a:buSzPct val="123000"/>
              <a:buFontTx/>
              <a:buChar char="•"/>
              <a:defRPr sz="2400" b="0" i="0" u="none" strike="noStrike" cap="none" spc="0">
                <a:solidFill>
                  <a:srgbClr val="000000"/>
                </a:solidFill>
                <a:latin typeface="+mn-lt"/>
                <a:ea typeface="+mn-ea"/>
                <a:cs typeface="+mn-cs"/>
              </a:defRPr>
            </a:lvl8pPr>
            <a:lvl9pPr marL="2743200" marR="0" indent="-304800" algn="l" defTabSz="1219169">
              <a:lnSpc>
                <a:spcPct val="90000"/>
              </a:lnSpc>
              <a:spcBef>
                <a:spcPts val="2250"/>
              </a:spcBef>
              <a:spcAft>
                <a:spcPts val="0"/>
              </a:spcAft>
              <a:buClrTx/>
              <a:buSzPct val="123000"/>
              <a:buFontTx/>
              <a:buChar char="•"/>
              <a:defRPr sz="2400" b="0" i="0" u="none" strike="noStrike" cap="none" spc="0">
                <a:solidFill>
                  <a:srgbClr val="000000"/>
                </a:solidFill>
                <a:latin typeface="+mn-lt"/>
                <a:ea typeface="+mn-ea"/>
                <a:cs typeface="+mn-cs"/>
              </a:defRPr>
            </a:lvl9pPr>
          </a:lstStyle>
          <a:p>
            <a:pPr lvl="0">
              <a:lnSpc>
                <a:spcPct val="100000"/>
              </a:lnSpc>
              <a:spcBef>
                <a:spcPts val="1200"/>
              </a:spcBef>
              <a:buClr>
                <a:srgbClr val="1A384E"/>
              </a:buClr>
              <a:buSzPct val="100000"/>
              <a:defRPr/>
            </a:pPr>
            <a:r>
              <a:rPr lang="es-ES_tradnl" sz="2000" b="1" dirty="0">
                <a:latin typeface="CircularXX TT" panose="020B0504010101010104" pitchFamily="34" charset="0"/>
                <a:cs typeface="CircularXX TT" panose="020B0504010101010104" pitchFamily="34" charset="0"/>
              </a:rPr>
              <a:t>Oficina de Planificación Urbana (</a:t>
            </a:r>
            <a:r>
              <a:rPr lang="es-ES_tradnl" sz="2000" b="1" dirty="0" err="1">
                <a:latin typeface="CircularXX TT" panose="020B0504010101010104" pitchFamily="34" charset="0"/>
                <a:cs typeface="CircularXX TT" panose="020B0504010101010104" pitchFamily="34" charset="0"/>
              </a:rPr>
              <a:t>AfS</a:t>
            </a:r>
            <a:r>
              <a:rPr lang="es-ES_tradnl" sz="2000" b="1" dirty="0">
                <a:latin typeface="CircularXX TT" panose="020B0504010101010104" pitchFamily="34" charset="0"/>
                <a:cs typeface="CircularXX TT" panose="020B0504010101010104" pitchFamily="34" charset="0"/>
              </a:rPr>
              <a:t>) junto con Oficina de Estadísticas </a:t>
            </a:r>
            <a:r>
              <a:rPr lang="es-ES_tradnl" sz="2000" dirty="0">
                <a:latin typeface="CircularXX TT" panose="020B0504010101010104" pitchFamily="34" charset="0"/>
                <a:cs typeface="CircularXX TT" panose="020B0504010101010104" pitchFamily="34" charset="0"/>
              </a:rPr>
              <a:t>actúan como instituciones responsables en conjunto con otras oficinas municipales</a:t>
            </a:r>
          </a:p>
          <a:p>
            <a:pPr lvl="0">
              <a:lnSpc>
                <a:spcPct val="100000"/>
              </a:lnSpc>
              <a:spcBef>
                <a:spcPts val="1200"/>
              </a:spcBef>
              <a:buClr>
                <a:srgbClr val="1A384E"/>
              </a:buClr>
              <a:buSzPct val="100000"/>
              <a:defRPr/>
            </a:pPr>
            <a:r>
              <a:rPr lang="es-ES_tradnl" sz="2000" b="1" dirty="0">
                <a:latin typeface="CircularXX TT" panose="020B0504010101010104" pitchFamily="34" charset="0"/>
                <a:cs typeface="CircularXX TT" panose="020B0504010101010104" pitchFamily="34" charset="0"/>
              </a:rPr>
              <a:t>Objetivos</a:t>
            </a:r>
            <a:r>
              <a:rPr lang="es-ES_tradnl" sz="2000" dirty="0">
                <a:latin typeface="CircularXX TT" panose="020B0504010101010104" pitchFamily="34" charset="0"/>
                <a:cs typeface="CircularXX TT" panose="020B0504010101010104" pitchFamily="34" charset="0"/>
              </a:rPr>
              <a:t>:</a:t>
            </a:r>
          </a:p>
          <a:p>
            <a:pPr lvl="1">
              <a:lnSpc>
                <a:spcPct val="100000"/>
              </a:lnSpc>
              <a:spcBef>
                <a:spcPts val="1200"/>
              </a:spcBef>
              <a:buClr>
                <a:srgbClr val="1A384E"/>
              </a:buClr>
              <a:buSzPct val="100000"/>
              <a:buFont typeface="Wingdings" pitchFamily="2" charset="2"/>
              <a:buChar char="Ø"/>
              <a:defRPr/>
            </a:pPr>
            <a:r>
              <a:rPr lang="es-ES_tradnl" sz="2000" dirty="0">
                <a:latin typeface="CircularXX TT" panose="020B0504010101010104" pitchFamily="34" charset="0"/>
                <a:cs typeface="CircularXX TT" panose="020B0504010101010104" pitchFamily="34" charset="0"/>
              </a:rPr>
              <a:t>Control específico del desarrollo urbano (densificación, desarrollo de barrios)</a:t>
            </a:r>
          </a:p>
          <a:p>
            <a:pPr lvl="1">
              <a:lnSpc>
                <a:spcPct val="100000"/>
              </a:lnSpc>
              <a:spcBef>
                <a:spcPts val="1200"/>
              </a:spcBef>
              <a:buClr>
                <a:srgbClr val="1A384E"/>
              </a:buClr>
              <a:buSzPct val="100000"/>
              <a:buFont typeface="Wingdings" pitchFamily="2" charset="2"/>
              <a:buChar char="Ø"/>
              <a:defRPr/>
            </a:pPr>
            <a:r>
              <a:rPr lang="es-ES_tradnl" sz="2000" dirty="0">
                <a:latin typeface="CircularXX TT" panose="020B0504010101010104" pitchFamily="34" charset="0"/>
                <a:cs typeface="CircularXX TT" panose="020B0504010101010104" pitchFamily="34" charset="0"/>
              </a:rPr>
              <a:t>Control de la evolución social, económica y ecológica</a:t>
            </a:r>
          </a:p>
          <a:p>
            <a:pPr lvl="1">
              <a:lnSpc>
                <a:spcPct val="100000"/>
              </a:lnSpc>
              <a:spcBef>
                <a:spcPts val="1200"/>
              </a:spcBef>
              <a:buClr>
                <a:srgbClr val="1A384E"/>
              </a:buClr>
              <a:buSzPct val="100000"/>
              <a:buFont typeface="Wingdings" pitchFamily="2" charset="2"/>
              <a:buChar char="Ø"/>
              <a:defRPr/>
            </a:pPr>
            <a:r>
              <a:rPr lang="es-ES_tradnl" sz="2000" dirty="0">
                <a:latin typeface="CircularXX TT" panose="020B0504010101010104" pitchFamily="34" charset="0"/>
                <a:cs typeface="CircularXX TT" panose="020B0504010101010104" pitchFamily="34" charset="0"/>
              </a:rPr>
              <a:t>Base para la planificación del uso del suelo, proyectos de construcción, inversiones en infraestructuras</a:t>
            </a:r>
          </a:p>
        </p:txBody>
      </p:sp>
      <p:pic>
        <p:nvPicPr>
          <p:cNvPr id="6" name="Grafik 5">
            <a:extLst>
              <a:ext uri="{FF2B5EF4-FFF2-40B4-BE49-F238E27FC236}">
                <a16:creationId xmlns:a16="http://schemas.microsoft.com/office/drawing/2014/main" id="{2D1C0DFA-4DE5-AB48-AC90-7AA64DA7224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207778" y="1196752"/>
            <a:ext cx="5864886" cy="4545070"/>
          </a:xfrm>
          <a:prstGeom prst="rect">
            <a:avLst/>
          </a:prstGeom>
        </p:spPr>
      </p:pic>
      <p:sp>
        <p:nvSpPr>
          <p:cNvPr id="9" name="Rechteck 8">
            <a:extLst>
              <a:ext uri="{FF2B5EF4-FFF2-40B4-BE49-F238E27FC236}">
                <a16:creationId xmlns:a16="http://schemas.microsoft.com/office/drawing/2014/main" id="{31A1EE2B-E419-BC4B-9F2B-D9E325BF3DB9}"/>
              </a:ext>
            </a:extLst>
          </p:cNvPr>
          <p:cNvSpPr/>
          <p:nvPr/>
        </p:nvSpPr>
        <p:spPr>
          <a:xfrm>
            <a:off x="8040216" y="5733256"/>
            <a:ext cx="4104456" cy="261610"/>
          </a:xfrm>
          <a:prstGeom prst="rect">
            <a:avLst/>
          </a:prstGeom>
        </p:spPr>
        <p:txBody>
          <a:bodyPr wrap="square">
            <a:spAutoFit/>
          </a:bodyPr>
          <a:lstStyle/>
          <a:p>
            <a:pPr algn="r"/>
            <a:r>
              <a:rPr lang="es-ES_tradnl" sz="1100" dirty="0">
                <a:latin typeface="Arial" panose="020B0604020202020204" pitchFamily="34" charset="0"/>
                <a:cs typeface="Arial" panose="020B0604020202020204" pitchFamily="34" charset="0"/>
              </a:rPr>
              <a:t>Plan estructural municipal de Zúrich (</a:t>
            </a:r>
            <a:r>
              <a:rPr lang="es-ES_tradnl" sz="1100" dirty="0" err="1">
                <a:latin typeface="Arial" panose="020B0604020202020204" pitchFamily="34" charset="0"/>
                <a:cs typeface="Arial" panose="020B0604020202020204" pitchFamily="34" charset="0"/>
              </a:rPr>
              <a:t>www.stadt-zuerich.ch</a:t>
            </a:r>
            <a:r>
              <a:rPr lang="es-ES_tradnl" sz="11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4677627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35D93277-F95E-2C46-AFD5-F2CFA3854177}"/>
              </a:ext>
            </a:extLst>
          </p:cNvPr>
          <p:cNvSpPr>
            <a:spLocks noGrp="1"/>
          </p:cNvSpPr>
          <p:nvPr>
            <p:ph type="sldNum" sz="quarter" idx="10"/>
          </p:nvPr>
        </p:nvSpPr>
        <p:spPr/>
        <p:txBody>
          <a:bodyPr/>
          <a:lstStyle/>
          <a:p>
            <a:pPr>
              <a:defRPr/>
            </a:pPr>
            <a:fld id="{86CB4B4D-7CA3-9044-876B-883B54F8677D}" type="slidenum">
              <a:rPr lang="es-ES_tradnl" smtClean="0"/>
              <a:t>8</a:t>
            </a:fld>
            <a:endParaRPr lang="es-ES_tradnl"/>
          </a:p>
        </p:txBody>
      </p:sp>
      <p:sp>
        <p:nvSpPr>
          <p:cNvPr id="3" name="Titel 2">
            <a:extLst>
              <a:ext uri="{FF2B5EF4-FFF2-40B4-BE49-F238E27FC236}">
                <a16:creationId xmlns:a16="http://schemas.microsoft.com/office/drawing/2014/main" id="{F0F356F5-4D8F-D048-A55A-92A4877A05BB}"/>
              </a:ext>
            </a:extLst>
          </p:cNvPr>
          <p:cNvSpPr>
            <a:spLocks noGrp="1"/>
          </p:cNvSpPr>
          <p:nvPr>
            <p:ph type="title"/>
          </p:nvPr>
        </p:nvSpPr>
        <p:spPr/>
        <p:txBody>
          <a:bodyPr>
            <a:normAutofit/>
          </a:bodyPr>
          <a:lstStyle/>
          <a:p>
            <a:r>
              <a:rPr lang="es-ES" dirty="0">
                <a:latin typeface="CircularXX TT" panose="020B0504010101010104" pitchFamily="34" charset="0"/>
                <a:cs typeface="CircularXX TT" panose="020B0504010101010104" pitchFamily="34" charset="0"/>
              </a:rPr>
              <a:t>Nivel municipal – </a:t>
            </a:r>
            <a:r>
              <a:rPr lang="es-ES_tradnl" dirty="0"/>
              <a:t>Observación espacial en </a:t>
            </a:r>
            <a:r>
              <a:rPr lang="es-ES_tradnl" dirty="0" err="1"/>
              <a:t>Zurich</a:t>
            </a:r>
            <a:endParaRPr lang="es-ES_tradnl" dirty="0"/>
          </a:p>
        </p:txBody>
      </p:sp>
      <p:sp>
        <p:nvSpPr>
          <p:cNvPr id="4" name="Inhaltsplatzhalter 2">
            <a:extLst>
              <a:ext uri="{FF2B5EF4-FFF2-40B4-BE49-F238E27FC236}">
                <a16:creationId xmlns:a16="http://schemas.microsoft.com/office/drawing/2014/main" id="{9A7E72A0-7CAD-7940-B005-A058D678E96E}"/>
              </a:ext>
            </a:extLst>
          </p:cNvPr>
          <p:cNvSpPr txBox="1"/>
          <p:nvPr/>
        </p:nvSpPr>
        <p:spPr bwMode="auto">
          <a:xfrm>
            <a:off x="418809" y="1052736"/>
            <a:ext cx="5749199" cy="4896544"/>
          </a:xfrm>
          <a:prstGeom prst="rect">
            <a:avLst/>
          </a:prstGeom>
          <a:ln>
            <a:noFill/>
          </a:ln>
        </p:spPr>
        <p:txBody>
          <a:bodyPr vertOverflow="overflow" horzOverflow="clip" vert="horz" wrap="square" lIns="91440" tIns="45720" rIns="91440" bIns="45720" numCol="1" spcCol="0" rtlCol="0" fromWordArt="0" anchor="t" anchorCtr="0" forceAA="0" compatLnSpc="0">
            <a:noAutofit/>
          </a:bodyPr>
          <a:lstStyle>
            <a:lvl1pPr marL="304800" marR="0" indent="-304800" algn="l" defTabSz="1219169">
              <a:lnSpc>
                <a:spcPct val="90000"/>
              </a:lnSpc>
              <a:spcBef>
                <a:spcPts val="2250"/>
              </a:spcBef>
              <a:spcAft>
                <a:spcPts val="0"/>
              </a:spcAft>
              <a:buClrTx/>
              <a:buSzPct val="123000"/>
              <a:buFontTx/>
              <a:buChar char="•"/>
              <a:defRPr sz="2400" b="0" i="0" u="none" strike="noStrike" cap="none" spc="0">
                <a:solidFill>
                  <a:srgbClr val="000000"/>
                </a:solidFill>
                <a:latin typeface="+mn-lt"/>
                <a:ea typeface="+mn-ea"/>
                <a:cs typeface="+mn-cs"/>
              </a:defRPr>
            </a:lvl1pPr>
            <a:lvl2pPr marL="609600" marR="0" indent="-304800" algn="l" defTabSz="1219169">
              <a:lnSpc>
                <a:spcPct val="90000"/>
              </a:lnSpc>
              <a:spcBef>
                <a:spcPts val="2250"/>
              </a:spcBef>
              <a:spcAft>
                <a:spcPts val="0"/>
              </a:spcAft>
              <a:buClrTx/>
              <a:buSzPct val="123000"/>
              <a:buFontTx/>
              <a:buChar char="•"/>
              <a:defRPr sz="2400" b="0" i="0" u="none" strike="noStrike" cap="none" spc="0">
                <a:solidFill>
                  <a:srgbClr val="000000"/>
                </a:solidFill>
                <a:latin typeface="+mn-lt"/>
                <a:ea typeface="+mn-ea"/>
                <a:cs typeface="+mn-cs"/>
              </a:defRPr>
            </a:lvl2pPr>
            <a:lvl3pPr marL="914400" marR="0" indent="-304800" algn="l" defTabSz="1219169">
              <a:lnSpc>
                <a:spcPct val="90000"/>
              </a:lnSpc>
              <a:spcBef>
                <a:spcPts val="2250"/>
              </a:spcBef>
              <a:spcAft>
                <a:spcPts val="0"/>
              </a:spcAft>
              <a:buClrTx/>
              <a:buSzPct val="123000"/>
              <a:buFontTx/>
              <a:buChar char="•"/>
              <a:defRPr sz="2400" b="0" i="0" u="none" strike="noStrike" cap="none" spc="0">
                <a:solidFill>
                  <a:srgbClr val="000000"/>
                </a:solidFill>
                <a:latin typeface="+mn-lt"/>
                <a:ea typeface="+mn-ea"/>
                <a:cs typeface="+mn-cs"/>
              </a:defRPr>
            </a:lvl3pPr>
            <a:lvl4pPr marL="1219200" marR="0" indent="-304800" algn="l" defTabSz="1219169">
              <a:lnSpc>
                <a:spcPct val="90000"/>
              </a:lnSpc>
              <a:spcBef>
                <a:spcPts val="2250"/>
              </a:spcBef>
              <a:spcAft>
                <a:spcPts val="0"/>
              </a:spcAft>
              <a:buClrTx/>
              <a:buSzPct val="123000"/>
              <a:buFontTx/>
              <a:buChar char="•"/>
              <a:defRPr sz="2400" b="0" i="0" u="none" strike="noStrike" cap="none" spc="0">
                <a:solidFill>
                  <a:srgbClr val="000000"/>
                </a:solidFill>
                <a:latin typeface="+mn-lt"/>
                <a:ea typeface="+mn-ea"/>
                <a:cs typeface="+mn-cs"/>
              </a:defRPr>
            </a:lvl4pPr>
            <a:lvl5pPr marL="1524000" marR="0" indent="-304800" algn="l" defTabSz="1219169">
              <a:lnSpc>
                <a:spcPct val="90000"/>
              </a:lnSpc>
              <a:spcBef>
                <a:spcPts val="2250"/>
              </a:spcBef>
              <a:spcAft>
                <a:spcPts val="0"/>
              </a:spcAft>
              <a:buClrTx/>
              <a:buSzPct val="123000"/>
              <a:buFontTx/>
              <a:buChar char="•"/>
              <a:defRPr sz="2400" b="0" i="0" u="none" strike="noStrike" cap="none" spc="0">
                <a:solidFill>
                  <a:srgbClr val="000000"/>
                </a:solidFill>
                <a:latin typeface="+mn-lt"/>
                <a:ea typeface="+mn-ea"/>
                <a:cs typeface="+mn-cs"/>
              </a:defRPr>
            </a:lvl5pPr>
            <a:lvl6pPr marL="1828800" marR="0" indent="-304800" algn="l" defTabSz="1219169">
              <a:lnSpc>
                <a:spcPct val="90000"/>
              </a:lnSpc>
              <a:spcBef>
                <a:spcPts val="2250"/>
              </a:spcBef>
              <a:spcAft>
                <a:spcPts val="0"/>
              </a:spcAft>
              <a:buClrTx/>
              <a:buSzPct val="123000"/>
              <a:buFontTx/>
              <a:buChar char="•"/>
              <a:defRPr sz="2400" b="0" i="0" u="none" strike="noStrike" cap="none" spc="0">
                <a:solidFill>
                  <a:srgbClr val="000000"/>
                </a:solidFill>
                <a:latin typeface="+mn-lt"/>
                <a:ea typeface="+mn-ea"/>
                <a:cs typeface="+mn-cs"/>
              </a:defRPr>
            </a:lvl6pPr>
            <a:lvl7pPr marL="2133600" marR="0" indent="-304800" algn="l" defTabSz="1219169">
              <a:lnSpc>
                <a:spcPct val="90000"/>
              </a:lnSpc>
              <a:spcBef>
                <a:spcPts val="2250"/>
              </a:spcBef>
              <a:spcAft>
                <a:spcPts val="0"/>
              </a:spcAft>
              <a:buClrTx/>
              <a:buSzPct val="123000"/>
              <a:buFontTx/>
              <a:buChar char="•"/>
              <a:defRPr sz="2400" b="0" i="0" u="none" strike="noStrike" cap="none" spc="0">
                <a:solidFill>
                  <a:srgbClr val="000000"/>
                </a:solidFill>
                <a:latin typeface="+mn-lt"/>
                <a:ea typeface="+mn-ea"/>
                <a:cs typeface="+mn-cs"/>
              </a:defRPr>
            </a:lvl7pPr>
            <a:lvl8pPr marL="2438400" marR="0" indent="-304800" algn="l" defTabSz="1219169">
              <a:lnSpc>
                <a:spcPct val="90000"/>
              </a:lnSpc>
              <a:spcBef>
                <a:spcPts val="2250"/>
              </a:spcBef>
              <a:spcAft>
                <a:spcPts val="0"/>
              </a:spcAft>
              <a:buClrTx/>
              <a:buSzPct val="123000"/>
              <a:buFontTx/>
              <a:buChar char="•"/>
              <a:defRPr sz="2400" b="0" i="0" u="none" strike="noStrike" cap="none" spc="0">
                <a:solidFill>
                  <a:srgbClr val="000000"/>
                </a:solidFill>
                <a:latin typeface="+mn-lt"/>
                <a:ea typeface="+mn-ea"/>
                <a:cs typeface="+mn-cs"/>
              </a:defRPr>
            </a:lvl8pPr>
            <a:lvl9pPr marL="2743200" marR="0" indent="-304800" algn="l" defTabSz="1219169">
              <a:lnSpc>
                <a:spcPct val="90000"/>
              </a:lnSpc>
              <a:spcBef>
                <a:spcPts val="2250"/>
              </a:spcBef>
              <a:spcAft>
                <a:spcPts val="0"/>
              </a:spcAft>
              <a:buClrTx/>
              <a:buSzPct val="123000"/>
              <a:buFontTx/>
              <a:buChar char="•"/>
              <a:defRPr sz="2400" b="0" i="0" u="none" strike="noStrike" cap="none" spc="0">
                <a:solidFill>
                  <a:srgbClr val="000000"/>
                </a:solidFill>
                <a:latin typeface="+mn-lt"/>
                <a:ea typeface="+mn-ea"/>
                <a:cs typeface="+mn-cs"/>
              </a:defRPr>
            </a:lvl9pPr>
          </a:lstStyle>
          <a:p>
            <a:pPr lvl="0">
              <a:lnSpc>
                <a:spcPct val="100000"/>
              </a:lnSpc>
              <a:spcBef>
                <a:spcPts val="1200"/>
              </a:spcBef>
              <a:buClr>
                <a:srgbClr val="1A384E"/>
              </a:buClr>
              <a:buSzPct val="100000"/>
              <a:defRPr/>
            </a:pPr>
            <a:r>
              <a:rPr lang="es-ES_tradnl" sz="2000" b="1" dirty="0">
                <a:latin typeface="CircularXX TT" panose="020B0504010101010104" pitchFamily="34" charset="0"/>
                <a:cs typeface="CircularXX TT" panose="020B0504010101010104" pitchFamily="34" charset="0"/>
              </a:rPr>
              <a:t>Ejemplos:</a:t>
            </a:r>
          </a:p>
          <a:p>
            <a:pPr lvl="1">
              <a:lnSpc>
                <a:spcPct val="100000"/>
              </a:lnSpc>
              <a:spcBef>
                <a:spcPts val="1200"/>
              </a:spcBef>
              <a:buClr>
                <a:srgbClr val="1A384E"/>
              </a:buClr>
              <a:buSzPct val="100000"/>
              <a:buFont typeface="Wingdings" pitchFamily="2" charset="2"/>
              <a:buChar char="Ø"/>
              <a:defRPr/>
            </a:pPr>
            <a:r>
              <a:rPr lang="es-ES_tradnl" sz="2000" dirty="0">
                <a:latin typeface="CircularXX TT" panose="020B0504010101010104" pitchFamily="34" charset="0"/>
                <a:cs typeface="CircularXX TT" panose="020B0504010101010104" pitchFamily="34" charset="0"/>
              </a:rPr>
              <a:t>Control de barrios (mezcla social, mercado de la vivienda)</a:t>
            </a:r>
          </a:p>
          <a:p>
            <a:pPr lvl="1">
              <a:lnSpc>
                <a:spcPct val="100000"/>
              </a:lnSpc>
              <a:spcBef>
                <a:spcPts val="1200"/>
              </a:spcBef>
              <a:buClr>
                <a:srgbClr val="1A384E"/>
              </a:buClr>
              <a:buSzPct val="100000"/>
              <a:buFont typeface="Wingdings" pitchFamily="2" charset="2"/>
              <a:buChar char="Ø"/>
              <a:defRPr/>
            </a:pPr>
            <a:r>
              <a:rPr lang="es-ES_tradnl" sz="2000" dirty="0">
                <a:latin typeface="CircularXX TT" panose="020B0504010101010104" pitchFamily="34" charset="0"/>
                <a:cs typeface="CircularXX TT" panose="020B0504010101010104" pitchFamily="34" charset="0"/>
              </a:rPr>
              <a:t>Encuesta de vacantes, proyectos de construcción de viviendas, utilización provisional</a:t>
            </a:r>
          </a:p>
          <a:p>
            <a:pPr lvl="1">
              <a:lnSpc>
                <a:spcPct val="100000"/>
              </a:lnSpc>
              <a:spcBef>
                <a:spcPts val="1200"/>
              </a:spcBef>
              <a:buClr>
                <a:srgbClr val="1A384E"/>
              </a:buClr>
              <a:buSzPct val="100000"/>
              <a:buFont typeface="Wingdings" pitchFamily="2" charset="2"/>
              <a:buChar char="Ø"/>
              <a:defRPr/>
            </a:pPr>
            <a:r>
              <a:rPr lang="es-ES_tradnl" sz="2000" dirty="0">
                <a:latin typeface="CircularXX TT" panose="020B0504010101010104" pitchFamily="34" charset="0"/>
                <a:cs typeface="CircularXX TT" panose="020B0504010101010104" pitchFamily="34" charset="0"/>
              </a:rPr>
              <a:t>Comportamiento de la movilidad y flujos de tráfico en los barrios</a:t>
            </a:r>
          </a:p>
          <a:p>
            <a:pPr lvl="1">
              <a:lnSpc>
                <a:spcPct val="100000"/>
              </a:lnSpc>
              <a:spcBef>
                <a:spcPts val="1200"/>
              </a:spcBef>
              <a:buClr>
                <a:srgbClr val="1A384E"/>
              </a:buClr>
              <a:buSzPct val="100000"/>
              <a:buFont typeface="Wingdings" pitchFamily="2" charset="2"/>
              <a:buChar char="Ø"/>
              <a:defRPr/>
            </a:pPr>
            <a:r>
              <a:rPr lang="es-ES_tradnl" sz="2000" dirty="0">
                <a:latin typeface="CircularXX TT" panose="020B0504010101010104" pitchFamily="34" charset="0"/>
                <a:cs typeface="CircularXX TT" panose="020B0504010101010104" pitchFamily="34" charset="0"/>
              </a:rPr>
              <a:t>Indicadores climáticos (por ejemplo, estrés térmico, distribución de espacios verdes)</a:t>
            </a:r>
          </a:p>
          <a:p>
            <a:pPr lvl="0">
              <a:lnSpc>
                <a:spcPct val="100000"/>
              </a:lnSpc>
              <a:spcBef>
                <a:spcPts val="1200"/>
              </a:spcBef>
              <a:buClr>
                <a:srgbClr val="1A384E"/>
              </a:buClr>
              <a:buSzPct val="100000"/>
              <a:defRPr/>
            </a:pPr>
            <a:endParaRPr lang="es-ES_tradnl" sz="2000" dirty="0">
              <a:latin typeface="CircularXX TT" panose="020B0504010101010104" pitchFamily="34" charset="0"/>
              <a:cs typeface="CircularXX TT" panose="020B0504010101010104" pitchFamily="34" charset="0"/>
            </a:endParaRPr>
          </a:p>
        </p:txBody>
      </p:sp>
      <p:sp>
        <p:nvSpPr>
          <p:cNvPr id="7" name="Rechteck 6">
            <a:extLst>
              <a:ext uri="{FF2B5EF4-FFF2-40B4-BE49-F238E27FC236}">
                <a16:creationId xmlns:a16="http://schemas.microsoft.com/office/drawing/2014/main" id="{DEC1B9C1-6274-384D-BF06-0259855FF286}"/>
              </a:ext>
            </a:extLst>
          </p:cNvPr>
          <p:cNvSpPr/>
          <p:nvPr/>
        </p:nvSpPr>
        <p:spPr>
          <a:xfrm>
            <a:off x="6384032" y="5255622"/>
            <a:ext cx="5690180" cy="261610"/>
          </a:xfrm>
          <a:prstGeom prst="rect">
            <a:avLst/>
          </a:prstGeom>
        </p:spPr>
        <p:txBody>
          <a:bodyPr wrap="square">
            <a:spAutoFit/>
          </a:bodyPr>
          <a:lstStyle/>
          <a:p>
            <a:pPr algn="r"/>
            <a:r>
              <a:rPr lang="es-ES_tradnl" sz="1100" dirty="0">
                <a:latin typeface="Arial" panose="020B0604020202020204" pitchFamily="34" charset="0"/>
                <a:cs typeface="Arial" panose="020B0604020202020204" pitchFamily="34" charset="0"/>
              </a:rPr>
              <a:t>Pequeños barrios con reservas de superficie habitable &gt; 1000m</a:t>
            </a:r>
            <a:r>
              <a:rPr lang="es-ES_tradnl" sz="1100" baseline="30000" dirty="0">
                <a:latin typeface="Arial" panose="020B0604020202020204" pitchFamily="34" charset="0"/>
                <a:cs typeface="Arial" panose="020B0604020202020204" pitchFamily="34" charset="0"/>
              </a:rPr>
              <a:t>2</a:t>
            </a:r>
            <a:r>
              <a:rPr lang="es-ES_tradnl" sz="1100" dirty="0">
                <a:latin typeface="Arial" panose="020B0604020202020204" pitchFamily="34" charset="0"/>
                <a:cs typeface="Arial" panose="020B0604020202020204" pitchFamily="34" charset="0"/>
              </a:rPr>
              <a:t> en parcelas &gt; 6000m</a:t>
            </a:r>
            <a:r>
              <a:rPr lang="es-ES_tradnl" sz="1100" baseline="30000" dirty="0">
                <a:latin typeface="Arial" panose="020B0604020202020204" pitchFamily="34" charset="0"/>
                <a:cs typeface="Arial" panose="020B0604020202020204" pitchFamily="34" charset="0"/>
              </a:rPr>
              <a:t>2</a:t>
            </a:r>
          </a:p>
        </p:txBody>
      </p:sp>
      <p:pic>
        <p:nvPicPr>
          <p:cNvPr id="8" name="Grafik 7">
            <a:extLst>
              <a:ext uri="{FF2B5EF4-FFF2-40B4-BE49-F238E27FC236}">
                <a16:creationId xmlns:a16="http://schemas.microsoft.com/office/drawing/2014/main" id="{AFC62CFD-4F14-9E45-9054-CAF18E00AB90}"/>
              </a:ext>
            </a:extLst>
          </p:cNvPr>
          <p:cNvPicPr/>
          <p:nvPr/>
        </p:nvPicPr>
        <p:blipFill>
          <a:blip r:embed="rId3" cstate="print">
            <a:extLst>
              <a:ext uri="{28A0092B-C50C-407E-A947-70E740481C1C}">
                <a14:useLocalDpi xmlns:a14="http://schemas.microsoft.com/office/drawing/2010/main"/>
              </a:ext>
            </a:extLst>
          </a:blip>
          <a:stretch>
            <a:fillRect/>
          </a:stretch>
        </p:blipFill>
        <p:spPr>
          <a:xfrm>
            <a:off x="6209540" y="1196752"/>
            <a:ext cx="5864672" cy="3888432"/>
          </a:xfrm>
          <a:prstGeom prst="rect">
            <a:avLst/>
          </a:prstGeom>
        </p:spPr>
      </p:pic>
    </p:spTree>
    <p:extLst>
      <p:ext uri="{BB962C8B-B14F-4D97-AF65-F5344CB8AC3E}">
        <p14:creationId xmlns:p14="http://schemas.microsoft.com/office/powerpoint/2010/main" val="8913857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35D93277-F95E-2C46-AFD5-F2CFA3854177}"/>
              </a:ext>
            </a:extLst>
          </p:cNvPr>
          <p:cNvSpPr>
            <a:spLocks noGrp="1"/>
          </p:cNvSpPr>
          <p:nvPr>
            <p:ph type="sldNum" sz="quarter" idx="10"/>
          </p:nvPr>
        </p:nvSpPr>
        <p:spPr/>
        <p:txBody>
          <a:bodyPr/>
          <a:lstStyle/>
          <a:p>
            <a:pPr>
              <a:defRPr/>
            </a:pPr>
            <a:fld id="{86CB4B4D-7CA3-9044-876B-883B54F8677D}" type="slidenum">
              <a:rPr lang="es-ES_tradnl" smtClean="0"/>
              <a:t>9</a:t>
            </a:fld>
            <a:endParaRPr lang="es-ES_tradnl"/>
          </a:p>
        </p:txBody>
      </p:sp>
      <p:sp>
        <p:nvSpPr>
          <p:cNvPr id="3" name="Titel 2">
            <a:extLst>
              <a:ext uri="{FF2B5EF4-FFF2-40B4-BE49-F238E27FC236}">
                <a16:creationId xmlns:a16="http://schemas.microsoft.com/office/drawing/2014/main" id="{F0F356F5-4D8F-D048-A55A-92A4877A05BB}"/>
              </a:ext>
            </a:extLst>
          </p:cNvPr>
          <p:cNvSpPr>
            <a:spLocks noGrp="1"/>
          </p:cNvSpPr>
          <p:nvPr>
            <p:ph type="title"/>
          </p:nvPr>
        </p:nvSpPr>
        <p:spPr/>
        <p:txBody>
          <a:bodyPr>
            <a:normAutofit/>
          </a:bodyPr>
          <a:lstStyle/>
          <a:p>
            <a:r>
              <a:rPr lang="es-ES" dirty="0">
                <a:latin typeface="CircularXX TT" panose="020B0504010101010104" pitchFamily="34" charset="0"/>
                <a:cs typeface="CircularXX TT" panose="020B0504010101010104" pitchFamily="34" charset="0"/>
              </a:rPr>
              <a:t>Nivel municipal – </a:t>
            </a:r>
            <a:r>
              <a:rPr lang="es-ES_tradnl" dirty="0"/>
              <a:t>Observación espacial en </a:t>
            </a:r>
            <a:r>
              <a:rPr lang="es-ES_tradnl" dirty="0" err="1"/>
              <a:t>Zurich</a:t>
            </a:r>
            <a:endParaRPr lang="es-ES_tradnl" dirty="0"/>
          </a:p>
        </p:txBody>
      </p:sp>
      <p:sp>
        <p:nvSpPr>
          <p:cNvPr id="4" name="Inhaltsplatzhalter 2">
            <a:extLst>
              <a:ext uri="{FF2B5EF4-FFF2-40B4-BE49-F238E27FC236}">
                <a16:creationId xmlns:a16="http://schemas.microsoft.com/office/drawing/2014/main" id="{9A7E72A0-7CAD-7940-B005-A058D678E96E}"/>
              </a:ext>
            </a:extLst>
          </p:cNvPr>
          <p:cNvSpPr txBox="1"/>
          <p:nvPr/>
        </p:nvSpPr>
        <p:spPr bwMode="auto">
          <a:xfrm>
            <a:off x="418809" y="1052736"/>
            <a:ext cx="5749199" cy="4896544"/>
          </a:xfrm>
          <a:prstGeom prst="rect">
            <a:avLst/>
          </a:prstGeom>
          <a:ln>
            <a:noFill/>
          </a:ln>
        </p:spPr>
        <p:txBody>
          <a:bodyPr vertOverflow="overflow" horzOverflow="clip" vert="horz" wrap="square" lIns="91440" tIns="45720" rIns="91440" bIns="45720" numCol="1" spcCol="0" rtlCol="0" fromWordArt="0" anchor="t" anchorCtr="0" forceAA="0" compatLnSpc="0">
            <a:noAutofit/>
          </a:bodyPr>
          <a:lstStyle>
            <a:lvl1pPr marL="304800" marR="0" indent="-304800" algn="l" defTabSz="1219169">
              <a:lnSpc>
                <a:spcPct val="90000"/>
              </a:lnSpc>
              <a:spcBef>
                <a:spcPts val="2250"/>
              </a:spcBef>
              <a:spcAft>
                <a:spcPts val="0"/>
              </a:spcAft>
              <a:buClrTx/>
              <a:buSzPct val="123000"/>
              <a:buFontTx/>
              <a:buChar char="•"/>
              <a:defRPr sz="2400" b="0" i="0" u="none" strike="noStrike" cap="none" spc="0">
                <a:solidFill>
                  <a:srgbClr val="000000"/>
                </a:solidFill>
                <a:latin typeface="+mn-lt"/>
                <a:ea typeface="+mn-ea"/>
                <a:cs typeface="+mn-cs"/>
              </a:defRPr>
            </a:lvl1pPr>
            <a:lvl2pPr marL="609600" marR="0" indent="-304800" algn="l" defTabSz="1219169">
              <a:lnSpc>
                <a:spcPct val="90000"/>
              </a:lnSpc>
              <a:spcBef>
                <a:spcPts val="2250"/>
              </a:spcBef>
              <a:spcAft>
                <a:spcPts val="0"/>
              </a:spcAft>
              <a:buClrTx/>
              <a:buSzPct val="123000"/>
              <a:buFontTx/>
              <a:buChar char="•"/>
              <a:defRPr sz="2400" b="0" i="0" u="none" strike="noStrike" cap="none" spc="0">
                <a:solidFill>
                  <a:srgbClr val="000000"/>
                </a:solidFill>
                <a:latin typeface="+mn-lt"/>
                <a:ea typeface="+mn-ea"/>
                <a:cs typeface="+mn-cs"/>
              </a:defRPr>
            </a:lvl2pPr>
            <a:lvl3pPr marL="914400" marR="0" indent="-304800" algn="l" defTabSz="1219169">
              <a:lnSpc>
                <a:spcPct val="90000"/>
              </a:lnSpc>
              <a:spcBef>
                <a:spcPts val="2250"/>
              </a:spcBef>
              <a:spcAft>
                <a:spcPts val="0"/>
              </a:spcAft>
              <a:buClrTx/>
              <a:buSzPct val="123000"/>
              <a:buFontTx/>
              <a:buChar char="•"/>
              <a:defRPr sz="2400" b="0" i="0" u="none" strike="noStrike" cap="none" spc="0">
                <a:solidFill>
                  <a:srgbClr val="000000"/>
                </a:solidFill>
                <a:latin typeface="+mn-lt"/>
                <a:ea typeface="+mn-ea"/>
                <a:cs typeface="+mn-cs"/>
              </a:defRPr>
            </a:lvl3pPr>
            <a:lvl4pPr marL="1219200" marR="0" indent="-304800" algn="l" defTabSz="1219169">
              <a:lnSpc>
                <a:spcPct val="90000"/>
              </a:lnSpc>
              <a:spcBef>
                <a:spcPts val="2250"/>
              </a:spcBef>
              <a:spcAft>
                <a:spcPts val="0"/>
              </a:spcAft>
              <a:buClrTx/>
              <a:buSzPct val="123000"/>
              <a:buFontTx/>
              <a:buChar char="•"/>
              <a:defRPr sz="2400" b="0" i="0" u="none" strike="noStrike" cap="none" spc="0">
                <a:solidFill>
                  <a:srgbClr val="000000"/>
                </a:solidFill>
                <a:latin typeface="+mn-lt"/>
                <a:ea typeface="+mn-ea"/>
                <a:cs typeface="+mn-cs"/>
              </a:defRPr>
            </a:lvl4pPr>
            <a:lvl5pPr marL="1524000" marR="0" indent="-304800" algn="l" defTabSz="1219169">
              <a:lnSpc>
                <a:spcPct val="90000"/>
              </a:lnSpc>
              <a:spcBef>
                <a:spcPts val="2250"/>
              </a:spcBef>
              <a:spcAft>
                <a:spcPts val="0"/>
              </a:spcAft>
              <a:buClrTx/>
              <a:buSzPct val="123000"/>
              <a:buFontTx/>
              <a:buChar char="•"/>
              <a:defRPr sz="2400" b="0" i="0" u="none" strike="noStrike" cap="none" spc="0">
                <a:solidFill>
                  <a:srgbClr val="000000"/>
                </a:solidFill>
                <a:latin typeface="+mn-lt"/>
                <a:ea typeface="+mn-ea"/>
                <a:cs typeface="+mn-cs"/>
              </a:defRPr>
            </a:lvl5pPr>
            <a:lvl6pPr marL="1828800" marR="0" indent="-304800" algn="l" defTabSz="1219169">
              <a:lnSpc>
                <a:spcPct val="90000"/>
              </a:lnSpc>
              <a:spcBef>
                <a:spcPts val="2250"/>
              </a:spcBef>
              <a:spcAft>
                <a:spcPts val="0"/>
              </a:spcAft>
              <a:buClrTx/>
              <a:buSzPct val="123000"/>
              <a:buFontTx/>
              <a:buChar char="•"/>
              <a:defRPr sz="2400" b="0" i="0" u="none" strike="noStrike" cap="none" spc="0">
                <a:solidFill>
                  <a:srgbClr val="000000"/>
                </a:solidFill>
                <a:latin typeface="+mn-lt"/>
                <a:ea typeface="+mn-ea"/>
                <a:cs typeface="+mn-cs"/>
              </a:defRPr>
            </a:lvl6pPr>
            <a:lvl7pPr marL="2133600" marR="0" indent="-304800" algn="l" defTabSz="1219169">
              <a:lnSpc>
                <a:spcPct val="90000"/>
              </a:lnSpc>
              <a:spcBef>
                <a:spcPts val="2250"/>
              </a:spcBef>
              <a:spcAft>
                <a:spcPts val="0"/>
              </a:spcAft>
              <a:buClrTx/>
              <a:buSzPct val="123000"/>
              <a:buFontTx/>
              <a:buChar char="•"/>
              <a:defRPr sz="2400" b="0" i="0" u="none" strike="noStrike" cap="none" spc="0">
                <a:solidFill>
                  <a:srgbClr val="000000"/>
                </a:solidFill>
                <a:latin typeface="+mn-lt"/>
                <a:ea typeface="+mn-ea"/>
                <a:cs typeface="+mn-cs"/>
              </a:defRPr>
            </a:lvl7pPr>
            <a:lvl8pPr marL="2438400" marR="0" indent="-304800" algn="l" defTabSz="1219169">
              <a:lnSpc>
                <a:spcPct val="90000"/>
              </a:lnSpc>
              <a:spcBef>
                <a:spcPts val="2250"/>
              </a:spcBef>
              <a:spcAft>
                <a:spcPts val="0"/>
              </a:spcAft>
              <a:buClrTx/>
              <a:buSzPct val="123000"/>
              <a:buFontTx/>
              <a:buChar char="•"/>
              <a:defRPr sz="2400" b="0" i="0" u="none" strike="noStrike" cap="none" spc="0">
                <a:solidFill>
                  <a:srgbClr val="000000"/>
                </a:solidFill>
                <a:latin typeface="+mn-lt"/>
                <a:ea typeface="+mn-ea"/>
                <a:cs typeface="+mn-cs"/>
              </a:defRPr>
            </a:lvl8pPr>
            <a:lvl9pPr marL="2743200" marR="0" indent="-304800" algn="l" defTabSz="1219169">
              <a:lnSpc>
                <a:spcPct val="90000"/>
              </a:lnSpc>
              <a:spcBef>
                <a:spcPts val="2250"/>
              </a:spcBef>
              <a:spcAft>
                <a:spcPts val="0"/>
              </a:spcAft>
              <a:buClrTx/>
              <a:buSzPct val="123000"/>
              <a:buFontTx/>
              <a:buChar char="•"/>
              <a:defRPr sz="2400" b="0" i="0" u="none" strike="noStrike" cap="none" spc="0">
                <a:solidFill>
                  <a:srgbClr val="000000"/>
                </a:solidFill>
                <a:latin typeface="+mn-lt"/>
                <a:ea typeface="+mn-ea"/>
                <a:cs typeface="+mn-cs"/>
              </a:defRPr>
            </a:lvl9pPr>
          </a:lstStyle>
          <a:p>
            <a:pPr lvl="0">
              <a:lnSpc>
                <a:spcPct val="100000"/>
              </a:lnSpc>
              <a:spcBef>
                <a:spcPts val="1200"/>
              </a:spcBef>
              <a:buClr>
                <a:srgbClr val="1A384E"/>
              </a:buClr>
              <a:buSzPct val="100000"/>
              <a:defRPr/>
            </a:pPr>
            <a:r>
              <a:rPr lang="es-ES_tradnl" sz="2000" b="1" dirty="0">
                <a:latin typeface="CircularXX TT" panose="020B0504010101010104" pitchFamily="34" charset="0"/>
                <a:cs typeface="CircularXX TT" panose="020B0504010101010104" pitchFamily="34" charset="0"/>
              </a:rPr>
              <a:t>Instrumentos y productos:</a:t>
            </a:r>
          </a:p>
          <a:p>
            <a:pPr lvl="1">
              <a:lnSpc>
                <a:spcPct val="100000"/>
              </a:lnSpc>
              <a:spcBef>
                <a:spcPts val="1200"/>
              </a:spcBef>
              <a:buClr>
                <a:srgbClr val="1A384E"/>
              </a:buClr>
              <a:buSzPct val="100000"/>
              <a:buFont typeface="Wingdings" pitchFamily="2" charset="2"/>
              <a:buChar char="Ø"/>
              <a:defRPr/>
            </a:pPr>
            <a:r>
              <a:rPr lang="es-ES_tradnl" sz="2000" dirty="0">
                <a:latin typeface="CircularXX TT" panose="020B0504010101010104" pitchFamily="34" charset="0"/>
                <a:cs typeface="CircularXX TT" panose="020B0504010101010104" pitchFamily="34" charset="0"/>
              </a:rPr>
              <a:t>Portal de estadísticas de la ciudad de Zúrich Aplicaciones SIG y visores de mapas (</a:t>
            </a:r>
            <a:r>
              <a:rPr lang="es-ES_tradnl" sz="2000" dirty="0">
                <a:latin typeface="CircularXX TT" panose="020B0504010101010104" pitchFamily="34" charset="0"/>
                <a:cs typeface="CircularXX TT" panose="020B0504010101010104" pitchFamily="34" charset="0"/>
                <a:hlinkClick r:id="rId3"/>
              </a:rPr>
              <a:t>https://www.stadt-zuerich.ch/de/stadtleben/stadtportraet/zuerich-digital/geodaten.html#stadtplan</a:t>
            </a:r>
            <a:r>
              <a:rPr lang="es-ES_tradnl" sz="2000" dirty="0">
                <a:latin typeface="CircularXX TT" panose="020B0504010101010104" pitchFamily="34" charset="0"/>
                <a:cs typeface="CircularXX TT" panose="020B0504010101010104" pitchFamily="34" charset="0"/>
              </a:rPr>
              <a:t>)</a:t>
            </a:r>
          </a:p>
          <a:p>
            <a:pPr lvl="1">
              <a:lnSpc>
                <a:spcPct val="100000"/>
              </a:lnSpc>
              <a:spcBef>
                <a:spcPts val="1200"/>
              </a:spcBef>
              <a:buClr>
                <a:srgbClr val="1A384E"/>
              </a:buClr>
              <a:buSzPct val="100000"/>
              <a:buFont typeface="Wingdings" pitchFamily="2" charset="2"/>
              <a:buChar char="Ø"/>
              <a:defRPr/>
            </a:pPr>
            <a:r>
              <a:rPr lang="es-ES_tradnl" sz="2000" dirty="0">
                <a:latin typeface="CircularXX TT" panose="020B0504010101010104" pitchFamily="34" charset="0"/>
                <a:cs typeface="CircularXX TT" panose="020B0504010101010104" pitchFamily="34" charset="0"/>
              </a:rPr>
              <a:t>Panorama de los barrios, informes de desarrollo urbano</a:t>
            </a:r>
          </a:p>
          <a:p>
            <a:pPr lvl="1">
              <a:lnSpc>
                <a:spcPct val="100000"/>
              </a:lnSpc>
              <a:spcBef>
                <a:spcPts val="1200"/>
              </a:spcBef>
              <a:buClr>
                <a:srgbClr val="1A384E"/>
              </a:buClr>
              <a:buSzPct val="100000"/>
              <a:buFont typeface="Wingdings" pitchFamily="2" charset="2"/>
              <a:buChar char="Ø"/>
              <a:defRPr/>
            </a:pPr>
            <a:r>
              <a:rPr lang="es-ES_tradnl" sz="2000" dirty="0">
                <a:latin typeface="CircularXX TT" panose="020B0504010101010104" pitchFamily="34" charset="0"/>
                <a:cs typeface="CircularXX TT" panose="020B0504010101010104" pitchFamily="34" charset="0"/>
              </a:rPr>
              <a:t>Indicadores como consumo de suelo, estructura de la población, mezcla de usos</a:t>
            </a:r>
          </a:p>
        </p:txBody>
      </p:sp>
      <p:sp>
        <p:nvSpPr>
          <p:cNvPr id="9" name="Rechteck 8">
            <a:extLst>
              <a:ext uri="{FF2B5EF4-FFF2-40B4-BE49-F238E27FC236}">
                <a16:creationId xmlns:a16="http://schemas.microsoft.com/office/drawing/2014/main" id="{9B16CF95-A309-3141-9A15-206B985DFE53}"/>
              </a:ext>
            </a:extLst>
          </p:cNvPr>
          <p:cNvSpPr/>
          <p:nvPr/>
        </p:nvSpPr>
        <p:spPr>
          <a:xfrm>
            <a:off x="6384032" y="5301208"/>
            <a:ext cx="5690180" cy="261610"/>
          </a:xfrm>
          <a:prstGeom prst="rect">
            <a:avLst/>
          </a:prstGeom>
        </p:spPr>
        <p:txBody>
          <a:bodyPr wrap="square">
            <a:spAutoFit/>
          </a:bodyPr>
          <a:lstStyle/>
          <a:p>
            <a:pPr algn="r"/>
            <a:r>
              <a:rPr lang="es-ES_tradnl" sz="1100" dirty="0">
                <a:latin typeface="Arial" panose="020B0604020202020204" pitchFamily="34" charset="0"/>
                <a:cs typeface="Arial" panose="020B0604020202020204" pitchFamily="34" charset="0"/>
              </a:rPr>
              <a:t>Espacios abiertos y recreativos y nivel de suministro 2022 (UGZ)</a:t>
            </a:r>
            <a:endParaRPr lang="es-ES_tradnl" sz="1100" baseline="30000" dirty="0">
              <a:latin typeface="Arial" panose="020B0604020202020204" pitchFamily="34" charset="0"/>
              <a:cs typeface="Arial" panose="020B0604020202020204" pitchFamily="34" charset="0"/>
            </a:endParaRPr>
          </a:p>
        </p:txBody>
      </p:sp>
      <p:pic>
        <p:nvPicPr>
          <p:cNvPr id="10" name="Grafik 9">
            <a:extLst>
              <a:ext uri="{FF2B5EF4-FFF2-40B4-BE49-F238E27FC236}">
                <a16:creationId xmlns:a16="http://schemas.microsoft.com/office/drawing/2014/main" id="{C860A257-FD92-0748-8E8E-52F3E1CBC6AD}"/>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168008" y="1196753"/>
            <a:ext cx="6017450" cy="4007054"/>
          </a:xfrm>
          <a:prstGeom prst="rect">
            <a:avLst/>
          </a:prstGeom>
        </p:spPr>
      </p:pic>
    </p:spTree>
    <p:extLst>
      <p:ext uri="{BB962C8B-B14F-4D97-AF65-F5344CB8AC3E}">
        <p14:creationId xmlns:p14="http://schemas.microsoft.com/office/powerpoint/2010/main" val="2786392743"/>
      </p:ext>
    </p:extLst>
  </p:cSld>
  <p:clrMapOvr>
    <a:masterClrMapping/>
  </p:clrMapOvr>
</p:sld>
</file>

<file path=ppt/theme/theme1.xml><?xml version="1.0" encoding="utf-8"?>
<a:theme xmlns:a="http://schemas.openxmlformats.org/drawingml/2006/main" name="21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spDef>
      <a:spPr bwMode="auto">
        <a:prstGeom prst="rect">
          <a:avLst/>
        </a:prstGeom>
        <a:solidFill>
          <a:srgbClr val="000000"/>
        </a:solidFill>
        <a:ln w="12700" cap="flat">
          <a:noFill/>
          <a:miter lim="400000"/>
        </a:ln>
      </a:spPr>
      <a:bodyPr/>
      <a:lstStyle/>
      <a:style>
        <a:lnRef idx="0">
          <a:srgbClr val="000000"/>
        </a:lnRef>
        <a:fillRef idx="0">
          <a:srgbClr val="000000"/>
        </a:fillRef>
        <a:effectRef idx="0">
          <a:srgbClr val="000000"/>
        </a:effectRef>
        <a:fontRef idx="none"/>
      </a:style>
    </a:spDef>
    <a:lnDef>
      <a:spPr bwMode="auto">
        <a:prstGeom prst="rect">
          <a:avLst/>
        </a:prstGeom>
        <a:noFill/>
        <a:ln w="25400" cap="flat">
          <a:solidFill>
            <a:srgbClr val="000000"/>
          </a:solidFill>
          <a:prstDash val="solid"/>
          <a:miter lim="400000"/>
        </a:ln>
      </a:spPr>
      <a:bodyPr/>
      <a:lstStyle/>
      <a:style>
        <a:lnRef idx="0">
          <a:srgbClr val="000000"/>
        </a:lnRef>
        <a:fillRef idx="0">
          <a:srgbClr val="000000"/>
        </a:fillRef>
        <a:effectRef idx="0">
          <a:srgbClr val="000000"/>
        </a:effectRef>
        <a:fontRef idx="none"/>
      </a:style>
    </a:lnDef>
    <a:txDef>
      <a:spPr bwMode="auto">
        <a:prstGeom prst="rect">
          <a:avLst/>
        </a:prstGeom>
        <a:noFill/>
        <a:ln w="12700" cap="flat">
          <a:noFill/>
          <a:miter lim="400000"/>
        </a:ln>
      </a:spPr>
      <a:bodyPr/>
      <a:lstStyle/>
      <a:style>
        <a:lnRef idx="0">
          <a:srgbClr val="000000"/>
        </a:lnRef>
        <a:fillRef idx="0">
          <a:srgbClr val="000000"/>
        </a:fillRef>
        <a:effectRef idx="0">
          <a:srgbClr val="000000"/>
        </a:effectRef>
        <a:fontRef idx="none"/>
      </a:style>
    </a:txDef>
  </a:objectDefaults>
  <a:extraClrScheme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2374</Words>
  <Application>Microsoft Macintosh PowerPoint</Application>
  <DocSecurity>0</DocSecurity>
  <PresentationFormat>Breitbild</PresentationFormat>
  <Paragraphs>193</Paragraphs>
  <Slides>13</Slides>
  <Notes>13</Notes>
  <HiddenSlides>0</HiddenSlides>
  <MMClips>0</MMClips>
  <ScaleCrop>false</ScaleCrop>
  <HeadingPairs>
    <vt:vector size="6" baseType="variant">
      <vt:variant>
        <vt:lpstr>Verwendete Schriftarten</vt:lpstr>
      </vt:variant>
      <vt:variant>
        <vt:i4>9</vt:i4>
      </vt:variant>
      <vt:variant>
        <vt:lpstr>Design</vt:lpstr>
      </vt:variant>
      <vt:variant>
        <vt:i4>1</vt:i4>
      </vt:variant>
      <vt:variant>
        <vt:lpstr>Folientitel</vt:lpstr>
      </vt:variant>
      <vt:variant>
        <vt:i4>13</vt:i4>
      </vt:variant>
    </vt:vector>
  </HeadingPairs>
  <TitlesOfParts>
    <vt:vector size="23" baseType="lpstr">
      <vt:lpstr>Arial</vt:lpstr>
      <vt:lpstr>Calibri</vt:lpstr>
      <vt:lpstr>Circular Pro Book</vt:lpstr>
      <vt:lpstr>CircularXX TT</vt:lpstr>
      <vt:lpstr>Helvetica Neue</vt:lpstr>
      <vt:lpstr>Helvetica Neue Medium</vt:lpstr>
      <vt:lpstr>Symbol</vt:lpstr>
      <vt:lpstr>Times New Roman</vt:lpstr>
      <vt:lpstr>Wingdings</vt:lpstr>
      <vt:lpstr>21_BasicWhite</vt:lpstr>
      <vt:lpstr>PowerPoint-Präsentation</vt:lpstr>
      <vt:lpstr>PowerPoint-Präsentation</vt:lpstr>
      <vt:lpstr>Nivel federal – Observación espacial</vt:lpstr>
      <vt:lpstr>Nivel federal – Observación espacial</vt:lpstr>
      <vt:lpstr>Nivel Cantonal – Observación espacial</vt:lpstr>
      <vt:lpstr>Nivel Cantonal – Observación espacial</vt:lpstr>
      <vt:lpstr>Nivel municipal – Observación espacial en Zurich ciudad</vt:lpstr>
      <vt:lpstr>Nivel municipal – Observación espacial en Zurich</vt:lpstr>
      <vt:lpstr>Nivel municipal – Observación espacial en Zurich</vt:lpstr>
      <vt:lpstr>Nivel municipal – Indicadores de observación espacial</vt:lpstr>
      <vt:lpstr>Nivel municipal – Cronología de proceso de control</vt:lpstr>
      <vt:lpstr>Nivel municipal – Los actores y sus funciones</vt:lpstr>
      <vt:lpstr>PowerPoint-Präsentation</vt:lpstr>
    </vt:vector>
  </TitlesOfParts>
  <Manager/>
  <Company/>
  <LinksUpToDate>false</LinksUpToDate>
  <SharedDoc>false</SharedDoc>
  <HyperlinkBase/>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subject/>
  <dc:creator>Lorenz Jenni</dc:creator>
  <cp:keywords/>
  <dc:description/>
  <cp:lastModifiedBy>Diego Salmeron</cp:lastModifiedBy>
  <cp:revision>459</cp:revision>
  <cp:lastPrinted>2023-12-05T10:02:48Z</cp:lastPrinted>
  <dcterms:created xsi:type="dcterms:W3CDTF">2022-11-29T16:42:02Z</dcterms:created>
  <dcterms:modified xsi:type="dcterms:W3CDTF">2025-07-08T13:28:24Z</dcterms:modified>
  <cp:category/>
  <dc:identifier/>
  <cp:contentStatus/>
  <dc:language/>
  <cp:version/>
</cp:coreProperties>
</file>