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2"/>
  </p:sldMasterIdLst>
  <p:notesMasterIdLst>
    <p:notesMasterId r:id="rId55"/>
  </p:notesMasterIdLst>
  <p:sldIdLst>
    <p:sldId id="256" r:id="rId3"/>
    <p:sldId id="257" r:id="rId4"/>
    <p:sldId id="258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73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74" r:id="rId22"/>
    <p:sldId id="689" r:id="rId23"/>
    <p:sldId id="267" r:id="rId24"/>
    <p:sldId id="268" r:id="rId25"/>
    <p:sldId id="269" r:id="rId26"/>
    <p:sldId id="270" r:id="rId27"/>
    <p:sldId id="275" r:id="rId28"/>
    <p:sldId id="272" r:id="rId29"/>
    <p:sldId id="283" r:id="rId30"/>
    <p:sldId id="284" r:id="rId31"/>
    <p:sldId id="285" r:id="rId32"/>
    <p:sldId id="286" r:id="rId33"/>
    <p:sldId id="287" r:id="rId34"/>
    <p:sldId id="293" r:id="rId35"/>
    <p:sldId id="288" r:id="rId36"/>
    <p:sldId id="294" r:id="rId37"/>
    <p:sldId id="296" r:id="rId38"/>
    <p:sldId id="289" r:id="rId39"/>
    <p:sldId id="690" r:id="rId40"/>
    <p:sldId id="691" r:id="rId41"/>
    <p:sldId id="692" r:id="rId42"/>
    <p:sldId id="693" r:id="rId43"/>
    <p:sldId id="694" r:id="rId44"/>
    <p:sldId id="726" r:id="rId45"/>
    <p:sldId id="728" r:id="rId46"/>
    <p:sldId id="710" r:id="rId47"/>
    <p:sldId id="292" r:id="rId48"/>
    <p:sldId id="688" r:id="rId49"/>
    <p:sldId id="729" r:id="rId50"/>
    <p:sldId id="687" r:id="rId51"/>
    <p:sldId id="620" r:id="rId52"/>
    <p:sldId id="666" r:id="rId53"/>
    <p:sldId id="669" r:id="rId5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B690B"/>
    <a:srgbClr val="FFCC00"/>
    <a:srgbClr val="3EA743"/>
    <a:srgbClr val="00A1A3"/>
    <a:srgbClr val="E2001A"/>
    <a:srgbClr val="E30059"/>
    <a:srgbClr val="885EA0"/>
    <a:srgbClr val="0076BD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0" autoAdjust="0"/>
    <p:restoredTop sz="96918" autoAdjust="0"/>
  </p:normalViewPr>
  <p:slideViewPr>
    <p:cSldViewPr>
      <p:cViewPr>
        <p:scale>
          <a:sx n="180" d="100"/>
          <a:sy n="180" d="100"/>
        </p:scale>
        <p:origin x="520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9AFC5-CB16-453B-85CE-D421D43AEEC7}" type="datetimeFigureOut">
              <a:rPr lang="de-CH" smtClean="0"/>
              <a:pPr/>
              <a:t>28.08.24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66F4-8C04-4876-A73B-57C6BFF4AD75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1198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96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3472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 vier Planungsschritte bis zum Eignungsgebiet für die Nutzung der Windenergie.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1835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… sind bspw. Strassen, Stromleitungen, …</a:t>
            </a:r>
          </a:p>
          <a:p>
            <a:endParaRPr lang="de-CH" dirty="0"/>
          </a:p>
          <a:p>
            <a:r>
              <a:rPr lang="de-CH" dirty="0"/>
              <a:t>Weitere …..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40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Gespräche mit kantonalen Fachstellen, Gemeindebehörden, Bund, Umweltverbände &amp; Energiebranche</a:t>
            </a:r>
          </a:p>
          <a:p>
            <a:endParaRPr lang="de-CH" dirty="0"/>
          </a:p>
          <a:p>
            <a:r>
              <a:rPr lang="de-CH" dirty="0"/>
              <a:t>Die Rückmeldungen von Gemeinden, Regionen und des Bundes wurden berücksichtigt, womit wir anstelle der ursprünglich 46 Gebiete gesamthaft 52 Gebiete untersucht haben.</a:t>
            </a:r>
          </a:p>
          <a:p>
            <a:endParaRPr lang="de-CH" dirty="0"/>
          </a:p>
          <a:p>
            <a:r>
              <a:rPr lang="de-CH" dirty="0"/>
              <a:t>Hintergrundinfo</a:t>
            </a:r>
          </a:p>
          <a:p>
            <a:r>
              <a:rPr lang="de-CH" dirty="0"/>
              <a:t>z.B. konnte ein Gebiet, welches im Zweidimensionalen Konzept Windenergie noch in der Ausschlusszone lag, aufgrund einer Dreidimensionalen Betrachtung (unterhalb Radar) zusätzlich aufgenommen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8788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Kommen wir wieder zurück auf die 52 untersuchten Potenzialgebiete. In den nächsten Folien zeige ich Ihnen, wie wir zu den Eignungsgebieten in der Richtplanvorlage gekommen sind.</a:t>
            </a:r>
          </a:p>
          <a:p>
            <a:r>
              <a:rPr lang="de-CH"/>
              <a:t>Diese Folien wurden auch schon von RRMN an der Medienkonferenz vom 2. Juli 2024 gezeigt, daher auch hier im Schnelldurchgang.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5195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Bei 6 Gebieten ist der Konflikt mit aviatischen Nutzungen (zivil oder militärisch) zu gross. Insbesondere im Zürcher Oberland fallen einige Gebiete weg.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5951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Weitere 11 Gebiete wurden aufgrund des schlechten Abschneidens im Rahmen der Schutz- / Nutzenanalyse gestrichen (Die Methodik hatte ich vorhin kurz erwähnt). Dort überwiegen andere Schutzinteressen wie bspw. das Landschaftsbild oder der Naturschutz gegenüber einer Stromproduktion.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904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Festsetzungen: Nutzungsplanung kann starten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66F4-8C04-4876-A73B-57C6BFF4AD75}" type="slidenum">
              <a:rPr lang="de-CH" smtClean="0"/>
              <a:pPr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18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9e048ad-9ddd-4dac-ae0c-35f2a167c2ce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file:///C:\Users\flury\AppData\Local\Temp\59e048ad-9ddd-4dac-ae0c-35f2a167c2ce.png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file:///C:\Users\flury\AppData\Local\Temp\59e048ad-9ddd-4dac-ae0c-35f2a167c2ce.png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/C:\Users\flury\AppData\Local\Temp\59e048ad-9ddd-4dac-ae0c-35f2a167c2ce.png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/C:\Users\flury\AppData\Local\Temp\59e048ad-9ddd-4dac-ae0c-35f2a167c2ce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file:///C:\Users\flury\AppData\Local\Temp\59e048ad-9ddd-4dac-ae0c-35f2a167c2ce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folie_Flag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2" r:link="rId3" cstate="print"/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422000" y="483518"/>
            <a:ext cx="6350000" cy="1830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dirty="0">
                <a:latin typeface="+mj-lt"/>
              </a:rPr>
              <a:t>Kanton Zürich
Baudirektion
Amt für Raumentwicklung</a:t>
            </a:r>
          </a:p>
        </p:txBody>
      </p:sp>
      <p:sp>
        <p:nvSpPr>
          <p:cNvPr id="12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971600" y="1090062"/>
            <a:ext cx="6048672" cy="40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200"/>
            </a:lvl1pPr>
          </a:lstStyle>
          <a:p>
            <a:r>
              <a:rPr lang="de-DE" dirty="0"/>
              <a:t>Farben, CD-Baudirektion</a:t>
            </a:r>
            <a:endParaRPr lang="de-CH" dirty="0"/>
          </a:p>
        </p:txBody>
      </p:sp>
      <p:pic>
        <p:nvPicPr>
          <p:cNvPr id="8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Amt für Raumentwicklung</a:t>
            </a:r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991632" y="1635646"/>
            <a:ext cx="2431554" cy="2088232"/>
            <a:chOff x="988294" y="3363836"/>
            <a:chExt cx="2431554" cy="641132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A41728E-3C47-4B85-B3D9-ECE00D44CEA5}"/>
                </a:ext>
              </a:extLst>
            </p:cNvPr>
            <p:cNvSpPr/>
            <p:nvPr/>
          </p:nvSpPr>
          <p:spPr>
            <a:xfrm>
              <a:off x="988294" y="3363838"/>
              <a:ext cx="216000" cy="641130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B306102-2301-4919-8303-E591FFAACC87}"/>
                </a:ext>
              </a:extLst>
            </p:cNvPr>
            <p:cNvSpPr/>
            <p:nvPr/>
          </p:nvSpPr>
          <p:spPr>
            <a:xfrm>
              <a:off x="1481340" y="3363837"/>
              <a:ext cx="216000" cy="64113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67DA03D-CB7E-4654-9F6A-17B9566D7DF6}"/>
                </a:ext>
              </a:extLst>
            </p:cNvPr>
            <p:cNvSpPr/>
            <p:nvPr/>
          </p:nvSpPr>
          <p:spPr>
            <a:xfrm>
              <a:off x="1727864" y="3363838"/>
              <a:ext cx="216000" cy="641130"/>
            </a:xfrm>
            <a:prstGeom prst="rect">
              <a:avLst/>
            </a:prstGeom>
            <a:solidFill>
              <a:srgbClr val="EB69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>
                <a:solidFill>
                  <a:srgbClr val="FFCC00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2235F63-E957-4F8B-A838-C1CACBA4776A}"/>
                </a:ext>
              </a:extLst>
            </p:cNvPr>
            <p:cNvSpPr/>
            <p:nvPr/>
          </p:nvSpPr>
          <p:spPr>
            <a:xfrm>
              <a:off x="1974387" y="3363838"/>
              <a:ext cx="216000" cy="641130"/>
            </a:xfrm>
            <a:prstGeom prst="rect">
              <a:avLst/>
            </a:prstGeom>
            <a:solidFill>
              <a:srgbClr val="E200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DF73ED9-9A49-4DEA-8D8C-D23C07446BEA}"/>
                </a:ext>
              </a:extLst>
            </p:cNvPr>
            <p:cNvSpPr/>
            <p:nvPr/>
          </p:nvSpPr>
          <p:spPr>
            <a:xfrm>
              <a:off x="2220911" y="3363838"/>
              <a:ext cx="216000" cy="641130"/>
            </a:xfrm>
            <a:prstGeom prst="rect">
              <a:avLst/>
            </a:prstGeom>
            <a:solidFill>
              <a:srgbClr val="E30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560DC10C-8FB8-40B9-931C-D416B07184D2}"/>
                </a:ext>
              </a:extLst>
            </p:cNvPr>
            <p:cNvSpPr/>
            <p:nvPr/>
          </p:nvSpPr>
          <p:spPr>
            <a:xfrm>
              <a:off x="2467434" y="3363836"/>
              <a:ext cx="216000" cy="641130"/>
            </a:xfrm>
            <a:prstGeom prst="rect">
              <a:avLst/>
            </a:prstGeom>
            <a:solidFill>
              <a:srgbClr val="885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3A2D45A-D064-41DA-8743-439F4F59B62B}"/>
                </a:ext>
              </a:extLst>
            </p:cNvPr>
            <p:cNvSpPr/>
            <p:nvPr/>
          </p:nvSpPr>
          <p:spPr>
            <a:xfrm>
              <a:off x="2713957" y="3363838"/>
              <a:ext cx="216000" cy="641130"/>
            </a:xfrm>
            <a:prstGeom prst="rect">
              <a:avLst/>
            </a:prstGeom>
            <a:solidFill>
              <a:srgbClr val="0076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8968D71-9221-4F9B-80EB-BD8DF0A8644B}"/>
                </a:ext>
              </a:extLst>
            </p:cNvPr>
            <p:cNvSpPr/>
            <p:nvPr/>
          </p:nvSpPr>
          <p:spPr>
            <a:xfrm>
              <a:off x="2960480" y="3363838"/>
              <a:ext cx="216000" cy="641130"/>
            </a:xfrm>
            <a:prstGeom prst="rect">
              <a:avLst/>
            </a:prstGeom>
            <a:solidFill>
              <a:srgbClr val="00A1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76FF663-8297-4F03-A7A7-115B77AF7E59}"/>
                </a:ext>
              </a:extLst>
            </p:cNvPr>
            <p:cNvSpPr/>
            <p:nvPr/>
          </p:nvSpPr>
          <p:spPr>
            <a:xfrm>
              <a:off x="3203848" y="3363838"/>
              <a:ext cx="216000" cy="641130"/>
            </a:xfrm>
            <a:prstGeom prst="rect">
              <a:avLst/>
            </a:prstGeom>
            <a:solidFill>
              <a:srgbClr val="3EA7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28BBE642-A27E-40E9-8325-965E3D8EFC72}"/>
                </a:ext>
              </a:extLst>
            </p:cNvPr>
            <p:cNvSpPr/>
            <p:nvPr/>
          </p:nvSpPr>
          <p:spPr>
            <a:xfrm>
              <a:off x="1234817" y="3363838"/>
              <a:ext cx="216000" cy="6411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</p:grpSp>
    </p:spTree>
    <p:extLst>
      <p:ext uri="{BB962C8B-B14F-4D97-AF65-F5344CB8AC3E}">
        <p14:creationId xmlns:p14="http://schemas.microsoft.com/office/powerpoint/2010/main" val="42700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ckblattfolie_Flagge_Panoram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3_Customer\Zürich Kanton Baudirektion 10146\V001 OneOffixx\34_Projekt\10_Vorgaben\Panoramas\ZHpano_Bachtel_2010_4_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3998" cy="5143500"/>
          </a:xfrm>
          <a:prstGeom prst="rect">
            <a:avLst/>
          </a:prstGeom>
          <a:noFill/>
        </p:spPr>
      </p:pic>
      <p:pic>
        <p:nvPicPr>
          <p:cNvPr id="4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###CustomElements.Presentation.Header.Script1###"/>
          <p:cNvSpPr txBox="1"/>
          <p:nvPr userDrawn="1"/>
        </p:nvSpPr>
        <p:spPr>
          <a:xfrm>
            <a:off x="1422000" y="483518"/>
            <a:ext cx="6350000" cy="1830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Kanton Zürich
Baudirektion
Amt für Raumentwicklung</a:t>
            </a:r>
          </a:p>
        </p:txBody>
      </p:sp>
      <p:sp>
        <p:nvSpPr>
          <p:cNvPr id="9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1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5377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sfolie_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197"/>
            <a:ext cx="7416824" cy="401433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0"/>
          </p:nvPr>
        </p:nvSpPr>
        <p:spPr>
          <a:xfrm>
            <a:off x="971600" y="1635646"/>
            <a:ext cx="7416824" cy="2880320"/>
          </a:xfrm>
          <a:prstGeom prst="rect">
            <a:avLst/>
          </a:prstGeom>
        </p:spPr>
        <p:txBody>
          <a:bodyPr/>
          <a:lstStyle>
            <a:lvl1pPr algn="l">
              <a:buFont typeface="Symbol" pitchFamily="18" charset="2"/>
              <a:buChar char="-"/>
              <a:defRPr sz="2800"/>
            </a:lvl1pPr>
            <a:lvl2pPr algn="l">
              <a:buFont typeface="Symbol" pitchFamily="18" charset="2"/>
              <a:buChar char="-"/>
              <a:defRPr sz="2800"/>
            </a:lvl2pPr>
            <a:lvl3pPr algn="l">
              <a:buFont typeface="Symbol" pitchFamily="18" charset="2"/>
              <a:buChar char="-"/>
              <a:defRPr sz="2800"/>
            </a:lvl3pPr>
            <a:lvl4pPr algn="l">
              <a:buFont typeface="Symbol" pitchFamily="18" charset="2"/>
              <a:buChar char="-"/>
              <a:defRPr sz="2800"/>
            </a:lvl4pPr>
            <a:lvl5pPr algn="l">
              <a:buFont typeface="Symbol" pitchFamily="18" charset="2"/>
              <a:buChar char="-"/>
              <a:defRPr sz="2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pic>
        <p:nvPicPr>
          <p:cNvPr id="13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Amt für Raumentwicklung</a:t>
            </a:r>
          </a:p>
        </p:txBody>
      </p:sp>
    </p:spTree>
    <p:extLst>
      <p:ext uri="{BB962C8B-B14F-4D97-AF65-F5344CB8AC3E}">
        <p14:creationId xmlns:p14="http://schemas.microsoft.com/office/powerpoint/2010/main" val="315694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folie_Flagge_Panoram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3_Customer\Zürich Kanton Baudirektion 10146\V001 OneOffixx\34_Projekt\10_Vorgaben\Panoramas\ZHpano_Bachtel_2010_4_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3998" cy="5143500"/>
          </a:xfrm>
          <a:prstGeom prst="rect">
            <a:avLst/>
          </a:prstGeom>
          <a:noFill/>
        </p:spPr>
      </p:pic>
      <p:pic>
        <p:nvPicPr>
          <p:cNvPr id="4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###CustomElements.Presentation.Header.Script1###"/>
          <p:cNvSpPr txBox="1"/>
          <p:nvPr userDrawn="1"/>
        </p:nvSpPr>
        <p:spPr>
          <a:xfrm>
            <a:off x="1422000" y="483518"/>
            <a:ext cx="6350000" cy="1830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Kanton Zürich
Baudirektion
Amt für Raumentwicklung</a:t>
            </a:r>
          </a:p>
        </p:txBody>
      </p:sp>
      <p:sp>
        <p:nvSpPr>
          <p:cNvPr id="9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1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_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FotoDB_Bild0013226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###DocParam.HeaderSubject###"/>
          <p:cNvSpPr txBox="1"/>
          <p:nvPr userDrawn="1"/>
        </p:nvSpPr>
        <p:spPr>
          <a:xfrm>
            <a:off x="6228184" y="342695"/>
            <a:ext cx="2664296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400"/>
              <a:t>Amt für Raumentwicklung</a:t>
            </a:r>
          </a:p>
        </p:txBody>
      </p:sp>
      <p:pic>
        <p:nvPicPr>
          <p:cNvPr id="9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###CustomElements.Presentation.Header.Script1###"/>
          <p:cNvSpPr txBox="1"/>
          <p:nvPr userDrawn="1"/>
        </p:nvSpPr>
        <p:spPr>
          <a:xfrm>
            <a:off x="1422000" y="483518"/>
            <a:ext cx="6350000" cy="1830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Kanton Zürich
Baudirektion
Amt für Raumentwicklung</a:t>
            </a:r>
          </a:p>
        </p:txBody>
      </p:sp>
      <p:sp>
        <p:nvSpPr>
          <p:cNvPr id="15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6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verzeichni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FotoDB_Bild002672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###CustomElements.Presentation.Header.Script1###"/>
          <p:cNvSpPr txBox="1"/>
          <p:nvPr userDrawn="1"/>
        </p:nvSpPr>
        <p:spPr>
          <a:xfrm>
            <a:off x="1422000" y="483518"/>
            <a:ext cx="6350000" cy="1830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Kanton Zürich
Baudirektion
Amt für Raumentwicklung</a:t>
            </a:r>
          </a:p>
        </p:txBody>
      </p:sp>
      <p:sp>
        <p:nvSpPr>
          <p:cNvPr id="13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600"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FotoDB_Bild006004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2" name="###Profile.Org.HeaderLogoShort###" descr="C:\Users\flury\AppData\Local\Temp\59e048ad-9ddd-4dac-ae0c-35f2a167c2ce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323528" y="234252"/>
            <a:ext cx="1010045" cy="97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###CustomElements.Presentation.Header.Script1###"/>
          <p:cNvSpPr txBox="1"/>
          <p:nvPr userDrawn="1"/>
        </p:nvSpPr>
        <p:spPr>
          <a:xfrm>
            <a:off x="1422000" y="483518"/>
            <a:ext cx="6350000" cy="1830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Kanton Zürich
Baudirektion
Amt für Raumentwicklung</a:t>
            </a:r>
          </a:p>
        </p:txBody>
      </p:sp>
      <p:sp>
        <p:nvSpPr>
          <p:cNvPr id="15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422000" y="2638015"/>
            <a:ext cx="7319264" cy="7450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</a:t>
            </a:r>
            <a:endParaRPr lang="de-CH" dirty="0"/>
          </a:p>
        </p:txBody>
      </p:sp>
      <p:sp>
        <p:nvSpPr>
          <p:cNvPr id="16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422000" y="1174555"/>
            <a:ext cx="7368039" cy="858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400">
                <a:latin typeface="+mj-lt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Amt für Raumentwicklung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197"/>
            <a:ext cx="7416824" cy="401433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7416824" cy="2952328"/>
          </a:xfrm>
          <a:prstGeom prst="rect">
            <a:avLst/>
          </a:prstGeom>
        </p:spPr>
        <p:txBody>
          <a:bodyPr/>
          <a:lstStyle>
            <a:lvl1pPr algn="l">
              <a:buFont typeface="Symbol" pitchFamily="18" charset="2"/>
              <a:buChar char="-"/>
              <a:defRPr sz="1600"/>
            </a:lvl1pPr>
            <a:lvl2pPr algn="l">
              <a:buFont typeface="Symbol" pitchFamily="18" charset="2"/>
              <a:buChar char="-"/>
              <a:defRPr sz="1600"/>
            </a:lvl2pPr>
            <a:lvl3pPr algn="l">
              <a:buFont typeface="Symbol" pitchFamily="18" charset="2"/>
              <a:buChar char="-"/>
              <a:defRPr sz="1600"/>
            </a:lvl3pPr>
            <a:lvl4pPr algn="l">
              <a:buFont typeface="Symbol" pitchFamily="18" charset="2"/>
              <a:buChar char="-"/>
              <a:defRPr sz="1600"/>
            </a:lvl4pPr>
            <a:lvl5pPr algn="l">
              <a:buFont typeface="Symbol" pitchFamily="18" charset="2"/>
              <a:buChar char="-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197"/>
            <a:ext cx="7416824" cy="401433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0"/>
          </p:nvPr>
        </p:nvSpPr>
        <p:spPr>
          <a:xfrm>
            <a:off x="971600" y="1635646"/>
            <a:ext cx="7416824" cy="2880320"/>
          </a:xfrm>
          <a:prstGeom prst="rect">
            <a:avLst/>
          </a:prstGeom>
        </p:spPr>
        <p:txBody>
          <a:bodyPr/>
          <a:lstStyle>
            <a:lvl1pPr algn="l">
              <a:buFont typeface="Symbol" pitchFamily="18" charset="2"/>
              <a:buChar char="-"/>
              <a:defRPr sz="2800"/>
            </a:lvl1pPr>
            <a:lvl2pPr algn="l">
              <a:buFont typeface="Symbol" pitchFamily="18" charset="2"/>
              <a:buChar char="-"/>
              <a:defRPr sz="2800"/>
            </a:lvl2pPr>
            <a:lvl3pPr algn="l">
              <a:buFont typeface="Symbol" pitchFamily="18" charset="2"/>
              <a:buChar char="-"/>
              <a:defRPr sz="2800"/>
            </a:lvl3pPr>
            <a:lvl4pPr algn="l">
              <a:buFont typeface="Symbol" pitchFamily="18" charset="2"/>
              <a:buChar char="-"/>
              <a:defRPr sz="2800"/>
            </a:lvl4pPr>
            <a:lvl5pPr algn="l">
              <a:buFont typeface="Symbol" pitchFamily="18" charset="2"/>
              <a:buChar char="-"/>
              <a:defRPr sz="2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pic>
        <p:nvPicPr>
          <p:cNvPr id="13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Amt für Raumentwicklung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 hasCustomPrompt="1"/>
          </p:nvPr>
        </p:nvSpPr>
        <p:spPr>
          <a:xfrm>
            <a:off x="971600" y="1090063"/>
            <a:ext cx="7416824" cy="3425903"/>
          </a:xfrm>
          <a:prstGeom prst="rect">
            <a:avLst/>
          </a:prstGeom>
        </p:spPr>
        <p:txBody>
          <a:bodyPr/>
          <a:lstStyle>
            <a:lvl1pPr marL="457200" indent="-64800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defRPr sz="2800">
                <a:latin typeface="+mj-lt"/>
              </a:defRPr>
            </a:lvl1pPr>
            <a:lvl2pPr marL="914400" indent="-457200" algn="l">
              <a:buFont typeface="+mj-lt"/>
              <a:buAutoNum type="arabicPeriod"/>
              <a:defRPr sz="2400">
                <a:latin typeface="+mj-lt"/>
              </a:defRPr>
            </a:lvl2pPr>
            <a:lvl3pPr algn="l">
              <a:buFont typeface="Symbol" pitchFamily="18" charset="2"/>
              <a:buChar char="-"/>
              <a:defRPr/>
            </a:lvl3pPr>
            <a:lvl4pPr marL="1828800" indent="-457200" algn="l">
              <a:buFont typeface="+mj-lt"/>
              <a:buAutoNum type="arabicPeriod"/>
              <a:defRPr sz="2400"/>
            </a:lvl4pPr>
            <a:lvl5pPr marL="2286000" indent="-457200" algn="l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Inhaltsverzeichnis</a:t>
            </a:r>
          </a:p>
          <a:p>
            <a:pPr lvl="0"/>
            <a:endParaRPr lang="de-DE" dirty="0"/>
          </a:p>
        </p:txBody>
      </p:sp>
      <p:pic>
        <p:nvPicPr>
          <p:cNvPr id="7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Amt für Raumentwicklung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71600" y="1090062"/>
            <a:ext cx="7416000" cy="3427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2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pic>
        <p:nvPicPr>
          <p:cNvPr id="8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627131"/>
            <a:ext cx="194340" cy="1943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###DocParam.HeaderSubject###"/>
          <p:cNvSpPr txBox="1"/>
          <p:nvPr userDrawn="1"/>
        </p:nvSpPr>
        <p:spPr>
          <a:xfrm>
            <a:off x="6928832" y="601246"/>
            <a:ext cx="2215168" cy="2616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CH" sz="1100" dirty="0"/>
              <a:t>Amt für Raumentwicklung</a:t>
            </a:r>
          </a:p>
        </p:txBody>
      </p:sp>
    </p:spTree>
    <p:extLst>
      <p:ext uri="{BB962C8B-B14F-4D97-AF65-F5344CB8AC3E}">
        <p14:creationId xmlns:p14="http://schemas.microsoft.com/office/powerpoint/2010/main" val="285331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8"/>
          <p:cNvSpPr txBox="1"/>
          <p:nvPr userDrawn="1"/>
        </p:nvSpPr>
        <p:spPr>
          <a:xfrm>
            <a:off x="6120680" y="4861198"/>
            <a:ext cx="2987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880258-41A5-443F-949D-4717C6D4AA4D}" type="slidenum">
              <a:rPr lang="de-CH" sz="900" smtClean="0"/>
              <a:pPr algn="r"/>
              <a:t>‹Nr.›</a:t>
            </a:fld>
            <a:endParaRPr lang="de-CH" sz="9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9" r:id="rId5"/>
    <p:sldLayoutId id="2147483667" r:id="rId6"/>
    <p:sldLayoutId id="2147483670" r:id="rId7"/>
    <p:sldLayoutId id="2147483668" r:id="rId8"/>
    <p:sldLayoutId id="2147483669" r:id="rId9"/>
    <p:sldLayoutId id="2147483680" r:id="rId10"/>
    <p:sldLayoutId id="2147483693" r:id="rId11"/>
    <p:sldLayoutId id="21474836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lex.admin.ch/eli/cc/2000/310/de#art_31" TargetMode="External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eb.maps.zh.ch/s/frekhet2" TargetMode="Externa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BAF8119-3799-C30F-DAB0-3776513FA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/>
              <a:t>SECO – Viaje de Estudios sobre Catastro Urbano en Suiza</a:t>
            </a:r>
          </a:p>
          <a:p>
            <a:r>
              <a:rPr lang="es-ES_tradnl"/>
              <a:t>3. September 2024</a:t>
            </a:r>
          </a:p>
          <a:p>
            <a:r>
              <a:rPr lang="es-ES_tradnl"/>
              <a:t>Claude Benz, Planificador Cantonal Adjunto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984781-DC8A-6174-19A3-A078F7F81BA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s-ES_tradnl" sz="4000" dirty="0"/>
              <a:t>Oficina de Ordenación </a:t>
            </a:r>
          </a:p>
          <a:p>
            <a:r>
              <a:rPr lang="es-ES_tradnl" sz="4000" dirty="0"/>
              <a:t>del Territorio (ARE)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2AA41-1E73-8A56-E0C0-C2000E36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Construcción fuera de la zona edificable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127717-6A2A-EC73-6B7E-49F8FC22D0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5184576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Control de las solicitudes de construcción fuera de la zona de asentamiento (legislación nacional)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8B2460-9BC5-D82D-7C76-3C5027AAB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225961"/>
            <a:ext cx="6277851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6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980E2-D035-51CC-15BE-DD5FAB1B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Sistema de planificación / Plan estructural</a:t>
            </a:r>
          </a:p>
        </p:txBody>
      </p:sp>
    </p:spTree>
    <p:extLst>
      <p:ext uri="{BB962C8B-B14F-4D97-AF65-F5344CB8AC3E}">
        <p14:creationId xmlns:p14="http://schemas.microsoft.com/office/powerpoint/2010/main" val="747795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>
            <a:extLst>
              <a:ext uri="{FF2B5EF4-FFF2-40B4-BE49-F238E27FC236}">
                <a16:creationId xmlns:a16="http://schemas.microsoft.com/office/drawing/2014/main" id="{D1C96872-FD6C-F293-CD59-36F78D3642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14"/>
          <a:stretch/>
        </p:blipFill>
        <p:spPr>
          <a:xfrm>
            <a:off x="386438" y="915565"/>
            <a:ext cx="5913753" cy="384719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6F5723E-CD24-CE1D-ABD0-E347006F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39502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>
                <a:solidFill>
                  <a:srgbClr val="808080"/>
                </a:solidFill>
                <a:latin typeface="Arial"/>
              </a:rPr>
              <a:t>Niveles de planificación</a:t>
            </a:r>
            <a:endParaRPr kumimoji="0" lang="es-ES_tradnl" b="0" i="0" u="none" strike="noStrike" kern="0" cap="none" spc="0" normalizeH="0" baseline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197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793B8CF-C513-0C03-A109-6A789DAE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/>
          <a:stretch/>
        </p:blipFill>
        <p:spPr>
          <a:xfrm>
            <a:off x="107504" y="843558"/>
            <a:ext cx="6318176" cy="403244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1F5A8FE-C46B-7FA1-4ED7-184627998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39502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>
                <a:solidFill>
                  <a:srgbClr val="808080"/>
                </a:solidFill>
                <a:latin typeface="Arial"/>
              </a:rPr>
              <a:t>Niveles de planificación</a:t>
            </a:r>
            <a:endParaRPr kumimoji="0" lang="es-ES_tradnl" b="0" i="0" u="none" strike="noStrike" kern="0" cap="none" spc="0" normalizeH="0" baseline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0629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E9DA93D-0938-8C7A-F588-1672339F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6656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94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3F755EB-812D-E0DF-1E51-0E2EC75F1D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15566"/>
            <a:ext cx="6573299" cy="4104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6B9C9-2244-C0AC-7B00-BEE107C3A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39502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>
                <a:solidFill>
                  <a:srgbClr val="808080"/>
                </a:solidFill>
                <a:latin typeface="Arial"/>
              </a:rPr>
              <a:t>Plan Sectorial Nacional: Transporte</a:t>
            </a:r>
            <a:endParaRPr kumimoji="0" lang="es-ES_tradnl" b="0" i="0" u="none" strike="noStrike" kern="0" cap="none" spc="0" normalizeH="0" baseline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7297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1B3611A-982A-483B-09AC-27AE7484F3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3" y="555526"/>
            <a:ext cx="6264696" cy="458797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B3ED6D9-AAA5-713B-28C0-F0E13833D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23478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 dirty="0">
                <a:solidFill>
                  <a:srgbClr val="808080"/>
                </a:solidFill>
                <a:latin typeface="Arial"/>
              </a:rPr>
              <a:t>Plan estructural cantonal </a:t>
            </a:r>
            <a:r>
              <a:rPr lang="es-ES_tradnl" sz="1800" kern="0" dirty="0">
                <a:solidFill>
                  <a:srgbClr val="808080"/>
                </a:solidFill>
                <a:latin typeface="Arial"/>
              </a:rPr>
              <a:t>(vinculante para las autoridades)</a:t>
            </a:r>
            <a:endParaRPr kumimoji="0" lang="es-ES_tradnl" sz="1800" b="0" i="0" u="none" strike="noStrike" kern="0" cap="none" spc="0" normalizeH="0" baseline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8930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FA544A1-9809-175E-94E1-4DB0DF2D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2931790"/>
            <a:ext cx="6561260" cy="22117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F4D0F9-4D88-E5C9-7D10-335F0EEA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23478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 dirty="0">
                <a:solidFill>
                  <a:srgbClr val="808080"/>
                </a:solidFill>
                <a:latin typeface="Arial"/>
              </a:rPr>
              <a:t>Plan estructural cantonal </a:t>
            </a:r>
            <a:r>
              <a:rPr lang="es-ES_tradnl" sz="1800" kern="0" dirty="0">
                <a:solidFill>
                  <a:srgbClr val="808080"/>
                </a:solidFill>
                <a:latin typeface="Arial"/>
              </a:rPr>
              <a:t>(vinculante para las autoridades)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3ED665-0DFF-A55D-F345-B51AF303D7A2}"/>
              </a:ext>
            </a:extLst>
          </p:cNvPr>
          <p:cNvSpPr txBox="1"/>
          <p:nvPr/>
        </p:nvSpPr>
        <p:spPr>
          <a:xfrm>
            <a:off x="179512" y="915566"/>
            <a:ext cx="82809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Estrategia general de desarrollo espacial para el Cantón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Desarrollo de asentamientos (incluyendo: designación final de la zona de asentamiento)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Desarrollo paisajístico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Redes e infraestructuras de transporte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Infraestructuras (energía, agua, aguas residuales, tratamiento de residuos)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Edificios públicos (escuelas, hospitales, gubernamentales)</a:t>
            </a:r>
          </a:p>
        </p:txBody>
      </p:sp>
    </p:spTree>
    <p:extLst>
      <p:ext uri="{BB962C8B-B14F-4D97-AF65-F5344CB8AC3E}">
        <p14:creationId xmlns:p14="http://schemas.microsoft.com/office/powerpoint/2010/main" val="105510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279E91C-6FB2-CA53-9BF4-9DD245FD2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" y="2859782"/>
            <a:ext cx="6561260" cy="228371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357CA97-925D-EB2D-3FA0-306E84E7E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23478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 dirty="0">
                <a:solidFill>
                  <a:srgbClr val="808080"/>
                </a:solidFill>
                <a:latin typeface="Arial"/>
              </a:rPr>
              <a:t>Plan estructural cantonal </a:t>
            </a:r>
            <a:r>
              <a:rPr lang="es-ES_tradnl" sz="1800" kern="0" dirty="0">
                <a:solidFill>
                  <a:srgbClr val="808080"/>
                </a:solidFill>
                <a:latin typeface="Arial"/>
              </a:rPr>
              <a:t>(vinculante para las autoridades)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5A9DF12-89B5-4D12-E978-2E44A088B6A0}"/>
              </a:ext>
            </a:extLst>
          </p:cNvPr>
          <p:cNvSpPr txBox="1"/>
          <p:nvPr/>
        </p:nvSpPr>
        <p:spPr>
          <a:xfrm>
            <a:off x="188787" y="987574"/>
            <a:ext cx="828092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1600" b="1"/>
              <a:t>Estipulaciones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s-ES_tradnl" sz="1600"/>
              <a:t>Metas y objetivos (determinaciones estratégicas)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s-ES_tradnl" sz="1600"/>
              <a:t>Contenido del mapa (resúmenes, prioridades, instrucciones relacionadas con el objeto)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s-ES_tradnl" sz="1600"/>
              <a:t>Medidas de aplicación (instrucciones de aplicación a las autoridades [municipios, regiones de planificación, cantones, cantones limítrofes y gobierno federal] sobre el procedimiento y los pasos siguientes).</a:t>
            </a:r>
          </a:p>
        </p:txBody>
      </p:sp>
    </p:spTree>
    <p:extLst>
      <p:ext uri="{BB962C8B-B14F-4D97-AF65-F5344CB8AC3E}">
        <p14:creationId xmlns:p14="http://schemas.microsoft.com/office/powerpoint/2010/main" val="4206961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CBC975-4E9F-EFA0-F62B-E6E721DA8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0" y="3579861"/>
            <a:ext cx="6561260" cy="15557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02C3E0-BAA2-DF61-BB2E-54405F116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23478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 dirty="0">
                <a:solidFill>
                  <a:srgbClr val="808080"/>
                </a:solidFill>
                <a:latin typeface="Arial"/>
              </a:rPr>
              <a:t>Plan estructural cantonal </a:t>
            </a:r>
            <a:r>
              <a:rPr lang="es-ES_tradnl" sz="1800" kern="0" dirty="0">
                <a:solidFill>
                  <a:srgbClr val="808080"/>
                </a:solidFill>
                <a:latin typeface="Arial"/>
              </a:rPr>
              <a:t>(vinculante para las autoridades)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F3C4377-B1E0-4BA3-251B-EB22877B75CA}"/>
              </a:ext>
            </a:extLst>
          </p:cNvPr>
          <p:cNvSpPr txBox="1"/>
          <p:nvPr/>
        </p:nvSpPr>
        <p:spPr>
          <a:xfrm>
            <a:off x="149959" y="1133037"/>
            <a:ext cx="756084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Integra todas las estipulaciones espaciales pertinentes en un plan general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Contiene estipulaciones genéricas-abstractas, vinculantes para las autoridades de todos los niveles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Es un instrumento estratégico de dirección y planificación del Cantón para el desarrollo espacial a largo plazo.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Instrumento legitimado democráticamente con la participación de las autoridades públicas y la población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dirty="0"/>
              <a:t>Consta de mapa y texto </a:t>
            </a:r>
          </a:p>
        </p:txBody>
      </p:sp>
    </p:spTree>
    <p:extLst>
      <p:ext uri="{BB962C8B-B14F-4D97-AF65-F5344CB8AC3E}">
        <p14:creationId xmlns:p14="http://schemas.microsoft.com/office/powerpoint/2010/main" val="324063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/>
              <a:t>Contenido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86E0FE-BB58-F5AA-0074-2AEE27FC949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Presentación Departamento de Ordenación del Territorio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Plan estructural cantonal / Sistema de planificación suizo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Utilización de la información catastral en la planificación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Información sobre la propiedad para propietarios y planificadores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Estado del desarrollo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Análisis de barrios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Reservas de suelo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Planificación de la energía eólica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Mapas de riesgos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Modelo de equiparación del valor añadido / Modelo de precio del suelo (incluye demostración en directo)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434F8A2A-37DF-8604-8A69-BFDC182A3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53378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 dirty="0">
                <a:solidFill>
                  <a:srgbClr val="808080"/>
                </a:solidFill>
                <a:latin typeface="Arial"/>
              </a:rPr>
              <a:t>Concepto de desarrollo espacial cantonal</a:t>
            </a:r>
            <a:endParaRPr kumimoji="0" lang="es-ES_tradnl" b="0" i="0" u="none" strike="noStrike" kern="0" cap="none" spc="0" normalizeH="0" baseline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4" name="Picture 11" descr="1">
            <a:extLst>
              <a:ext uri="{FF2B5EF4-FFF2-40B4-BE49-F238E27FC236}">
                <a16:creationId xmlns:a16="http://schemas.microsoft.com/office/drawing/2014/main" id="{5A2AC845-1C6D-71EF-202E-CB2DC4B2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29442"/>
            <a:ext cx="3525899" cy="422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287C624F-E50B-EC9C-614F-66DD56EF3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164050"/>
            <a:ext cx="3672408" cy="420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ts val="1000"/>
              </a:spcBef>
              <a:spcAft>
                <a:spcPct val="0"/>
              </a:spcAft>
            </a:pPr>
            <a:r>
              <a:rPr lang="es-ES_tradnl" sz="1600" b="1" dirty="0">
                <a:solidFill>
                  <a:srgbClr val="003399"/>
                </a:solidFill>
                <a:cs typeface="Arial" charset="0"/>
              </a:rPr>
              <a:t>Espacios de desarrollo</a:t>
            </a:r>
          </a:p>
          <a:p>
            <a:pPr marL="271463" indent="-271463" eaLnBrk="0" fontAlgn="base" hangingPunct="0">
              <a:spcBef>
                <a:spcPts val="1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ES_tradnl" sz="1600" dirty="0">
                <a:solidFill>
                  <a:srgbClr val="C00000"/>
                </a:solidFill>
                <a:cs typeface="Arial" charset="0"/>
              </a:rPr>
              <a:t>Paisaje de ciudad</a:t>
            </a:r>
          </a:p>
          <a:p>
            <a:pPr marL="266700" indent="-266700" eaLnBrk="0" fontAlgn="base" hangingPunct="0">
              <a:spcBef>
                <a:spcPts val="1000"/>
              </a:spcBef>
              <a:spcAft>
                <a:spcPct val="0"/>
              </a:spcAft>
              <a:buFontTx/>
              <a:buAutoNum type="arabicPeriod"/>
            </a:pPr>
            <a:r>
              <a:rPr lang="es-ES_tradnl" sz="1600" dirty="0">
                <a:solidFill>
                  <a:srgbClr val="FF6600"/>
                </a:solidFill>
                <a:cs typeface="Arial" charset="0"/>
              </a:rPr>
              <a:t>Paisaje residencial urbano</a:t>
            </a:r>
          </a:p>
          <a:p>
            <a:pPr marL="266700" indent="-266700" eaLnBrk="0" fontAlgn="base" hangingPunct="0">
              <a:spcBef>
                <a:spcPts val="1000"/>
              </a:spcBef>
              <a:spcAft>
                <a:spcPct val="0"/>
              </a:spcAft>
              <a:buFontTx/>
              <a:buAutoNum type="arabicPeriod"/>
            </a:pPr>
            <a:r>
              <a:rPr lang="es-ES_tradnl" sz="1600" dirty="0">
                <a:solidFill>
                  <a:srgbClr val="FFC000"/>
                </a:solidFill>
                <a:cs typeface="Arial" charset="0"/>
              </a:rPr>
              <a:t>Paisaje bajo presión</a:t>
            </a:r>
          </a:p>
          <a:p>
            <a:pPr marL="266700" indent="-266700" eaLnBrk="0" fontAlgn="base" hangingPunct="0">
              <a:spcBef>
                <a:spcPts val="1000"/>
              </a:spcBef>
              <a:spcAft>
                <a:spcPct val="0"/>
              </a:spcAft>
              <a:buFontTx/>
              <a:buAutoNum type="arabicPeriod"/>
            </a:pPr>
            <a:r>
              <a:rPr lang="es-ES_tradnl" sz="1600" dirty="0">
                <a:solidFill>
                  <a:srgbClr val="92D050"/>
                </a:solidFill>
                <a:cs typeface="Arial" charset="0"/>
              </a:rPr>
              <a:t>Paisaje cultural (</a:t>
            </a:r>
            <a:r>
              <a:rPr lang="es-ES_tradnl" sz="1600" dirty="0" err="1">
                <a:solidFill>
                  <a:srgbClr val="92D050"/>
                </a:solidFill>
                <a:cs typeface="Arial" charset="0"/>
              </a:rPr>
              <a:t>agrícolo</a:t>
            </a:r>
            <a:r>
              <a:rPr lang="es-ES_tradnl" sz="1600" dirty="0">
                <a:solidFill>
                  <a:srgbClr val="92D050"/>
                </a:solidFill>
                <a:cs typeface="Arial" charset="0"/>
              </a:rPr>
              <a:t>)</a:t>
            </a:r>
          </a:p>
          <a:p>
            <a:pPr marL="266700" indent="-266700" eaLnBrk="0" fontAlgn="base" hangingPunct="0">
              <a:spcBef>
                <a:spcPts val="1000"/>
              </a:spcBef>
              <a:spcAft>
                <a:spcPct val="0"/>
              </a:spcAft>
              <a:buFontTx/>
              <a:buAutoNum type="arabicPeriod"/>
            </a:pPr>
            <a:r>
              <a:rPr lang="es-ES_tradnl" sz="1600" dirty="0">
                <a:solidFill>
                  <a:srgbClr val="009900"/>
                </a:solidFill>
                <a:cs typeface="Arial" charset="0"/>
              </a:rPr>
              <a:t>Paisaje natural</a:t>
            </a:r>
          </a:p>
          <a:p>
            <a:pPr marL="266700" indent="-266700" eaLnBrk="0" fontAlgn="base" hangingPunct="0">
              <a:spcBef>
                <a:spcPts val="1000"/>
              </a:spcBef>
              <a:spcAft>
                <a:spcPct val="0"/>
              </a:spcAft>
              <a:buFontTx/>
              <a:buAutoNum type="arabicPeriod"/>
            </a:pPr>
            <a:endParaRPr lang="es-ES_tradnl" sz="1600" dirty="0">
              <a:solidFill>
                <a:srgbClr val="003399"/>
              </a:solidFill>
              <a:cs typeface="Arial" charset="0"/>
            </a:endParaRPr>
          </a:p>
          <a:p>
            <a:pPr marL="266700" indent="-266700" eaLnBrk="0" fontAlgn="base" hangingPunct="0">
              <a:spcBef>
                <a:spcPts val="1000"/>
              </a:spcBef>
              <a:spcAft>
                <a:spcPct val="0"/>
              </a:spcAft>
            </a:pPr>
            <a:r>
              <a:rPr lang="es-ES_tradnl" sz="1600" b="1" dirty="0">
                <a:solidFill>
                  <a:srgbClr val="003399"/>
                </a:solidFill>
                <a:cs typeface="Arial" charset="0"/>
              </a:rPr>
              <a:t>Objetivo de desarrollo futuro</a:t>
            </a:r>
          </a:p>
          <a:p>
            <a:pPr marL="539750" indent="-539750" eaLnBrk="0" fontAlgn="base" hangingPunct="0">
              <a:spcBef>
                <a:spcPts val="1000"/>
              </a:spcBef>
              <a:spcAft>
                <a:spcPct val="0"/>
              </a:spcAft>
            </a:pPr>
            <a:r>
              <a:rPr lang="es-ES_tradnl" sz="1600" b="1" dirty="0">
                <a:solidFill>
                  <a:srgbClr val="003399"/>
                </a:solidFill>
                <a:cs typeface="Arial" charset="0"/>
              </a:rPr>
              <a:t>80%</a:t>
            </a:r>
            <a:r>
              <a:rPr lang="es-ES_tradnl" sz="1600" dirty="0">
                <a:solidFill>
                  <a:srgbClr val="003399"/>
                </a:solidFill>
                <a:cs typeface="Arial" charset="0"/>
              </a:rPr>
              <a:t>	del crecimiento futuro dentro de los espacios de desarrollo rojo y naranja</a:t>
            </a:r>
          </a:p>
          <a:p>
            <a:pPr marL="266700" indent="-266700" eaLnBrk="0" fontAlgn="base" hangingPunct="0">
              <a:spcBef>
                <a:spcPts val="1000"/>
              </a:spcBef>
              <a:spcAft>
                <a:spcPct val="0"/>
              </a:spcAft>
            </a:pPr>
            <a:endParaRPr lang="es-ES_tradnl" sz="1600" dirty="0">
              <a:solidFill>
                <a:srgbClr val="003399"/>
              </a:solidFill>
              <a:cs typeface="Arial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37DC1B87-B28C-B7C4-4EDE-7407F5F5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30" r="40793"/>
          <a:stretch>
            <a:fillRect/>
          </a:stretch>
        </p:blipFill>
        <p:spPr bwMode="auto">
          <a:xfrm>
            <a:off x="6992020" y="3420970"/>
            <a:ext cx="20716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Geschweifte Klammer links 16">
            <a:extLst>
              <a:ext uri="{FF2B5EF4-FFF2-40B4-BE49-F238E27FC236}">
                <a16:creationId xmlns:a16="http://schemas.microsoft.com/office/drawing/2014/main" id="{D112C854-EEFB-37B8-502C-8432AF069D72}"/>
              </a:ext>
            </a:extLst>
          </p:cNvPr>
          <p:cNvSpPr/>
          <p:nvPr/>
        </p:nvSpPr>
        <p:spPr bwMode="auto">
          <a:xfrm>
            <a:off x="611560" y="1614502"/>
            <a:ext cx="144016" cy="504056"/>
          </a:xfrm>
          <a:prstGeom prst="leftBrace">
            <a:avLst>
              <a:gd name="adj1" fmla="val 33987"/>
              <a:gd name="adj2" fmla="val 50000"/>
            </a:avLst>
          </a:prstGeom>
          <a:noFill/>
          <a:ln w="1905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rgbClr val="003399"/>
              </a:solidFill>
              <a:latin typeface="Times"/>
            </a:endParaRPr>
          </a:p>
        </p:txBody>
      </p:sp>
      <p:sp>
        <p:nvSpPr>
          <p:cNvPr id="18" name="Geschweifte Klammer links 17">
            <a:extLst>
              <a:ext uri="{FF2B5EF4-FFF2-40B4-BE49-F238E27FC236}">
                <a16:creationId xmlns:a16="http://schemas.microsoft.com/office/drawing/2014/main" id="{A1DD5C6F-9396-49B9-51A9-D1CB9C837B36}"/>
              </a:ext>
            </a:extLst>
          </p:cNvPr>
          <p:cNvSpPr/>
          <p:nvPr/>
        </p:nvSpPr>
        <p:spPr bwMode="auto">
          <a:xfrm>
            <a:off x="611560" y="2355726"/>
            <a:ext cx="144016" cy="864096"/>
          </a:xfrm>
          <a:prstGeom prst="leftBrace">
            <a:avLst>
              <a:gd name="adj1" fmla="val 40400"/>
              <a:gd name="adj2" fmla="val 50000"/>
            </a:avLst>
          </a:prstGeom>
          <a:noFill/>
          <a:ln w="1905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>
              <a:solidFill>
                <a:srgbClr val="003399"/>
              </a:solidFill>
              <a:latin typeface="Time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F5ACB2D-1016-9476-58D7-FB49D17A8846}"/>
              </a:ext>
            </a:extLst>
          </p:cNvPr>
          <p:cNvSpPr txBox="1"/>
          <p:nvPr/>
        </p:nvSpPr>
        <p:spPr>
          <a:xfrm>
            <a:off x="35496" y="170765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80%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54F7B7D-C9AD-E5EA-D68C-C7B456F28379}"/>
              </a:ext>
            </a:extLst>
          </p:cNvPr>
          <p:cNvSpPr txBox="1"/>
          <p:nvPr/>
        </p:nvSpPr>
        <p:spPr>
          <a:xfrm>
            <a:off x="35496" y="263364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20%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C7B1D89C-A540-9BA7-A0FE-62A5ECE628FB}"/>
              </a:ext>
            </a:extLst>
          </p:cNvPr>
          <p:cNvSpPr txBox="1">
            <a:spLocks/>
          </p:cNvSpPr>
          <p:nvPr/>
        </p:nvSpPr>
        <p:spPr bwMode="auto">
          <a:xfrm>
            <a:off x="8027864" y="6230293"/>
            <a:ext cx="7540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066C8A-9BFE-4833-BB1C-783DADC2217B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534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6C16A72-C06D-79F8-DDD4-E72DB4749C3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1355" y="-488364"/>
            <a:ext cx="4969003" cy="6048673"/>
          </a:xfrm>
        </p:spPr>
      </p:pic>
    </p:spTree>
    <p:extLst>
      <p:ext uri="{BB962C8B-B14F-4D97-AF65-F5344CB8AC3E}">
        <p14:creationId xmlns:p14="http://schemas.microsoft.com/office/powerpoint/2010/main" val="3080916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E022F8D-4FF0-8337-B281-CBACB5CC7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19"/>
          <a:stretch/>
        </p:blipFill>
        <p:spPr>
          <a:xfrm>
            <a:off x="-31576" y="915566"/>
            <a:ext cx="6662616" cy="42167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77B75C-1300-3F6A-626F-C6516BECF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67494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 dirty="0">
                <a:solidFill>
                  <a:srgbClr val="808080"/>
                </a:solidFill>
                <a:latin typeface="Arial"/>
              </a:rPr>
              <a:t>Proceso de planificación (nivel cantonal)</a:t>
            </a:r>
            <a:endParaRPr kumimoji="0" lang="es-ES_tradnl" b="0" i="0" u="none" strike="noStrike" kern="0" cap="none" spc="0" normalizeH="0" baseline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1204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A909531-A1B2-75A5-CEE0-49AD1B724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059582"/>
            <a:ext cx="4782689" cy="39399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F68DC05-B84E-FFC4-3E24-381C5F0988B8}"/>
              </a:ext>
            </a:extLst>
          </p:cNvPr>
          <p:cNvSpPr txBox="1"/>
          <p:nvPr/>
        </p:nvSpPr>
        <p:spPr>
          <a:xfrm>
            <a:off x="5220072" y="1491630"/>
            <a:ext cx="3600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/>
              <a:t>Objetivos de desarrollo para la zona de asentamiento (densidad, uso del suelo)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/>
              <a:t>Redes e infraestructuras regionales de transporte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/>
              <a:t>Infraestructuras regionales (energía, agua, aguas residuales, tratamiento de residuos)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/>
              <a:t>Edificios públicos (escuelas, hospitales, gubernamentales)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284C3C-EA4B-6943-BE03-F8CE98089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23478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>
                <a:solidFill>
                  <a:srgbClr val="808080"/>
                </a:solidFill>
                <a:latin typeface="Arial"/>
              </a:rPr>
              <a:t>Plan estructural regional </a:t>
            </a:r>
            <a:r>
              <a:rPr lang="es-ES_tradnl" sz="1800" kern="0">
                <a:solidFill>
                  <a:srgbClr val="808080"/>
                </a:solidFill>
                <a:latin typeface="Arial"/>
              </a:rPr>
              <a:t>(vinculante para las autoridades)</a:t>
            </a:r>
          </a:p>
        </p:txBody>
      </p:sp>
    </p:spTree>
    <p:extLst>
      <p:ext uri="{BB962C8B-B14F-4D97-AF65-F5344CB8AC3E}">
        <p14:creationId xmlns:p14="http://schemas.microsoft.com/office/powerpoint/2010/main" val="2240947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2E5B169-BD49-95F8-3EAC-F5C182DF7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00"/>
          <a:stretch/>
        </p:blipFill>
        <p:spPr>
          <a:xfrm>
            <a:off x="-20457" y="1563638"/>
            <a:ext cx="6858000" cy="35798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D41CF8-8C92-42C5-1E76-499C19E21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53378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sz="2400" kern="0">
                <a:solidFill>
                  <a:srgbClr val="808080"/>
                </a:solidFill>
                <a:latin typeface="Arial"/>
              </a:rPr>
              <a:t>Plan Municipal de Ordenación del Territorio </a:t>
            </a:r>
            <a:r>
              <a:rPr lang="es-ES_tradnl" sz="1800" kern="0">
                <a:solidFill>
                  <a:srgbClr val="808080"/>
                </a:solidFill>
                <a:latin typeface="Arial"/>
              </a:rPr>
              <a:t>(vinculante para los propietarios)</a:t>
            </a:r>
            <a:endParaRPr kumimoji="0" lang="es-ES_tradnl" sz="1800" b="0" i="0" u="none" strike="noStrike" kern="0" cap="none" spc="0" normalizeH="0" baseline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CF3323F-4799-CF1C-4731-B10163C3E925}"/>
              </a:ext>
            </a:extLst>
          </p:cNvPr>
          <p:cNvSpPr txBox="1"/>
          <p:nvPr/>
        </p:nvSpPr>
        <p:spPr>
          <a:xfrm>
            <a:off x="248932" y="915566"/>
            <a:ext cx="756084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s-ES_tradnl" sz="1600"/>
              <a:t>Determinación del uso del suelo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s-ES_tradnl" sz="1600"/>
              <a:t>Determinación de la densidad de las zonas edificadas</a:t>
            </a:r>
          </a:p>
        </p:txBody>
      </p:sp>
    </p:spTree>
    <p:extLst>
      <p:ext uri="{BB962C8B-B14F-4D97-AF65-F5344CB8AC3E}">
        <p14:creationId xmlns:p14="http://schemas.microsoft.com/office/powerpoint/2010/main" val="3417593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C31550A7-1523-BF20-7264-0B583C110E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73"/>
          <a:stretch/>
        </p:blipFill>
        <p:spPr>
          <a:xfrm>
            <a:off x="-108519" y="987574"/>
            <a:ext cx="7450826" cy="40324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E23AC5-DEB5-2246-0F24-3B53DA51B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39502"/>
            <a:ext cx="80648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s-ES_tradnl" kern="0">
                <a:solidFill>
                  <a:srgbClr val="808080"/>
                </a:solidFill>
                <a:latin typeface="Arial"/>
              </a:rPr>
              <a:t>Proceso de planificación </a:t>
            </a:r>
            <a:r>
              <a:rPr lang="es-ES_tradnl" sz="2000" kern="0">
                <a:solidFill>
                  <a:srgbClr val="808080"/>
                </a:solidFill>
                <a:latin typeface="Arial"/>
              </a:rPr>
              <a:t>(nivel municipal)</a:t>
            </a:r>
            <a:endParaRPr kumimoji="0" lang="es-ES_tradnl" sz="2000" b="0" i="0" u="none" strike="noStrike" kern="0" cap="none" spc="0" normalizeH="0" baseline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9792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36D37-ACF3-1730-03C4-B02FC674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Uso de la </a:t>
            </a:r>
            <a:r>
              <a:rPr lang="de-CH" dirty="0" err="1"/>
              <a:t>información</a:t>
            </a:r>
            <a:r>
              <a:rPr lang="de-CH" dirty="0"/>
              <a:t> </a:t>
            </a:r>
            <a:r>
              <a:rPr lang="de-CH" dirty="0" err="1"/>
              <a:t>catastral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FF23C9-551F-F48E-D05A-75BDA224081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27957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9122-3876-4443-CB7E-E3527DCB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Uso de ÖREB para los ciudadanos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484202-0293-6B59-116F-41AD658E91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2664296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Obtención de información sobre las restricciones de cada parcela / propiedad en el cantón -&gt; información relevante para las ideas de construcción y para los propietarios de terrenos interesados.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E488F4-F854-7A75-82DD-ED75844E6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563638"/>
            <a:ext cx="5251738" cy="31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35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F7784-61FA-1FA9-750D-003631FB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Uso de ÖREB para la administración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74D896-3C8B-59B8-18F4-788A50811E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2664296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Visualización del cambio de zonas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Límites exactos -&gt; ampliación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Información relevante sobre el uso del suelo en un plano (-&gt; para el control de la aplicación de construcción)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Base para el análisis estadístico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18FE25-DE3C-741D-8B24-2D945D75A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635646"/>
            <a:ext cx="3489050" cy="308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18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727480-61B0-56B8-95DA-54B21F0ED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624811"/>
            <a:ext cx="7164288" cy="28299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5B30FE-72E7-EDCE-7346-8FC22043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Estado de construcción y desarrollo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09FA73-0DB0-F2A4-D83A-99BF421CEA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2135" y="2499742"/>
            <a:ext cx="4679985" cy="2520280"/>
          </a:xfrm>
          <a:solidFill>
            <a:srgbClr val="FFFFFF">
              <a:alpha val="69804"/>
            </a:srgbClr>
          </a:solidFill>
        </p:spPr>
        <p:txBody>
          <a:bodyPr/>
          <a:lstStyle/>
          <a:p>
            <a:pPr marL="0" indent="0" fontAlgn="ctr">
              <a:buNone/>
            </a:pPr>
            <a:r>
              <a:rPr lang="es-ES_tradnl" sz="1200" b="1" i="0" u="none" strike="noStrike">
                <a:effectLst/>
                <a:latin typeface="Frutiger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Art. 31</a:t>
            </a:r>
            <a:r>
              <a:rPr lang="es-ES_tradnl" sz="1200" b="0" i="0" u="none" strike="noStrike">
                <a:effectLst/>
                <a:latin typeface="Frutiger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s-ES_tradnl" sz="1200">
                <a:latin typeface="Frutiger Neue"/>
              </a:rPr>
              <a:t> </a:t>
            </a:r>
            <a:r>
              <a:rPr lang="es-ES_tradnl" sz="1200" b="1">
                <a:latin typeface="Frutiger Neue"/>
              </a:rPr>
              <a:t>Resumen del estado de desarrollo</a:t>
            </a:r>
          </a:p>
          <a:p>
            <a:pPr marL="0" indent="0" fontAlgn="ctr">
              <a:buNone/>
            </a:pPr>
            <a:endParaRPr lang="es-ES_tradnl" sz="1200" b="1" i="0">
              <a:effectLst/>
              <a:latin typeface="Frutiger Neu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800" baseline="30000">
                <a:solidFill>
                  <a:srgbClr val="454545"/>
                </a:solidFill>
                <a:latin typeface="Frutiger Neue"/>
              </a:rPr>
              <a:t>1 Para el cumplimiento de sus tareas de desarrollo en virtud de la legislación federal y cantonal, la autoridad local elaborará una visión general del estado del desarrollo.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800" baseline="30000">
                <a:solidFill>
                  <a:srgbClr val="454545"/>
                </a:solidFill>
                <a:latin typeface="Frutiger Neue"/>
              </a:rPr>
              <a:t>2 La visión de conjunto mostrará las partes de la zona edificable que están listas para la construcción sobre la base de la planificación y el desarrollo finalizados o que es probable que estén listas para la construcción en un plazo de cinco años si los servicios prestados hasta la fecha continúan con determinación.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800" baseline="30000">
                <a:solidFill>
                  <a:srgbClr val="454545"/>
                </a:solidFill>
                <a:latin typeface="Frutiger Neue"/>
              </a:rPr>
              <a:t>3 La autoridad local supervisará el desarrollo estructural, determinará las reservas de utilización en la zona edificada en gran parte y actualizará la visión general.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800" baseline="30000">
                <a:solidFill>
                  <a:srgbClr val="454545"/>
                </a:solidFill>
                <a:latin typeface="Frutiger Neue"/>
              </a:rPr>
              <a:t>4 La visión de conjunto podrá ser inspeccionada por cualquier persona.</a:t>
            </a:r>
            <a:endParaRPr lang="es-ES_tradnl" sz="1800" b="0" i="0">
              <a:solidFill>
                <a:srgbClr val="454545"/>
              </a:solidFill>
              <a:effectLst/>
              <a:highlight>
                <a:srgbClr val="FFFFFF"/>
              </a:highlight>
              <a:latin typeface="Frutiger Neue"/>
            </a:endParaRPr>
          </a:p>
        </p:txBody>
      </p:sp>
    </p:spTree>
    <p:extLst>
      <p:ext uri="{BB962C8B-B14F-4D97-AF65-F5344CB8AC3E}">
        <p14:creationId xmlns:p14="http://schemas.microsoft.com/office/powerpoint/2010/main" val="131530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12254-8BFE-DFEE-0895-B825E1485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60" y="771550"/>
            <a:ext cx="7416824" cy="401433"/>
          </a:xfrm>
        </p:spPr>
        <p:txBody>
          <a:bodyPr/>
          <a:lstStyle/>
          <a:p>
            <a:r>
              <a:rPr lang="de-CH" dirty="0" err="1"/>
              <a:t>Organigrama</a:t>
            </a:r>
            <a:r>
              <a:rPr lang="de-CH" dirty="0"/>
              <a:t> ARE</a:t>
            </a:r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5AE84CA2-DAAB-840E-6E2B-C9D0CBAC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11" t="26154"/>
          <a:stretch/>
        </p:blipFill>
        <p:spPr>
          <a:xfrm>
            <a:off x="395536" y="1275606"/>
            <a:ext cx="7647256" cy="356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D31A18-1606-E3E7-01CC-762205BA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Reservas de superficies de edificios (1/2)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3B4A10-C195-1378-D533-70438C142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707654"/>
            <a:ext cx="2831281" cy="23457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4796338-0DD0-B561-365D-BAD47CA57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707654"/>
            <a:ext cx="3069140" cy="255074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9613F64-5E3D-5D68-8DDE-8E8AEB8A1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490" y="3182956"/>
            <a:ext cx="2705949" cy="17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65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6186F-72ED-0650-5A91-C3816F5D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36" y="1059582"/>
            <a:ext cx="7416824" cy="401433"/>
          </a:xfrm>
        </p:spPr>
        <p:txBody>
          <a:bodyPr/>
          <a:lstStyle/>
          <a:p>
            <a:r>
              <a:rPr lang="es-ES_tradnl"/>
              <a:t>Reservas de superficies de edificios (2/2)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7D0F3E-9BDE-E809-4AC7-B89A8D845F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7398" y="1563638"/>
            <a:ext cx="2480494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Información para un municipio, si el crecimiento de la población puede ser absorbido o si es necesario un cambio de zonas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Información para definir las infraestructuras necesarias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56AE35-5EB4-ABAA-8857-1AEC7130C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892" y="1591364"/>
            <a:ext cx="3308216" cy="30340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05E7B8-B358-7EAB-E608-73F3EB462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919" y="1591365"/>
            <a:ext cx="3380956" cy="15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87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E3A4C-D689-A63A-7DA8-B07E349E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Análisis de los barrios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C4DCCB-4C15-A3DF-CFA2-DE3FB47C22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1944216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Densidad de habitantes y trabajadores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Información estadística sobre los hogares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Edad de los edificios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7DEE5A5-D34A-2971-55EE-F15E62BE0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635646"/>
            <a:ext cx="2759044" cy="252028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D742098-5063-6D73-7A13-36FEE6F4D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0"/>
            <a:ext cx="3020263" cy="5143500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B6E5E34-583D-9F59-A6A0-8A0D3D58D04F}"/>
              </a:ext>
            </a:extLst>
          </p:cNvPr>
          <p:cNvCxnSpPr/>
          <p:nvPr/>
        </p:nvCxnSpPr>
        <p:spPr>
          <a:xfrm flipV="1">
            <a:off x="4499992" y="267494"/>
            <a:ext cx="1368152" cy="2628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325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CA5D5-C622-6EA8-B6C3-96E9F0E4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771550"/>
            <a:ext cx="7416824" cy="401433"/>
          </a:xfrm>
        </p:spPr>
        <p:txBody>
          <a:bodyPr/>
          <a:lstStyle/>
          <a:p>
            <a:r>
              <a:rPr lang="es-ES_tradnl"/>
              <a:t>Terrenos comerciales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D5A489-BDFB-AAC9-9055-D4FD1E1B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275606"/>
            <a:ext cx="3680427" cy="34489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EBBD97-711C-BBE5-8AC1-CDFDDE9BC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0"/>
            <a:ext cx="2738218" cy="5143500"/>
          </a:xfrm>
          <a:prstGeom prst="rect">
            <a:avLst/>
          </a:prstGeom>
        </p:spPr>
      </p:pic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0E20BC29-5752-A632-7594-E4D78FA021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1444" y="1419622"/>
            <a:ext cx="1664292" cy="2952328"/>
          </a:xfrm>
        </p:spPr>
        <p:txBody>
          <a:bodyPr/>
          <a:lstStyle/>
          <a:p>
            <a:pPr marL="0" indent="0">
              <a:buNone/>
            </a:pPr>
            <a:r>
              <a:rPr lang="es-ES_tradnl"/>
              <a:t>Información sobre las zonas de trabajo  </a:t>
            </a:r>
          </a:p>
          <a:p>
            <a:pPr marL="0" indent="0">
              <a:buNone/>
            </a:pPr>
            <a:r>
              <a:rPr lang="es-ES_tradnl"/>
              <a:t>-&gt; Interesante para las empresas en busca de inmuebles </a:t>
            </a:r>
          </a:p>
        </p:txBody>
      </p:sp>
    </p:spTree>
    <p:extLst>
      <p:ext uri="{BB962C8B-B14F-4D97-AF65-F5344CB8AC3E}">
        <p14:creationId xmlns:p14="http://schemas.microsoft.com/office/powerpoint/2010/main" val="3184375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5E8A8-CDDD-954E-9450-61461F7A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Base de datos para futuros desarrollos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49907B-325F-EDE4-8D4D-7D4F5DFA6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04" y="1635646"/>
            <a:ext cx="4369593" cy="209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6BF4EF0-B0DC-FEFC-1BBE-F7427E472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446" y="1635646"/>
            <a:ext cx="3636404" cy="32525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DA3761-7082-5648-E4DA-A5863EE55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865" y="1635230"/>
            <a:ext cx="2160240" cy="9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27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C3C07-0C99-4892-88C1-3FFF6DB0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97103"/>
            <a:ext cx="7416824" cy="401433"/>
          </a:xfrm>
        </p:spPr>
        <p:txBody>
          <a:bodyPr/>
          <a:lstStyle/>
          <a:p>
            <a:r>
              <a:rPr lang="es-ES_tradnl"/>
              <a:t>Modelo climático – mapa de </a:t>
            </a:r>
            <a:br>
              <a:rPr lang="es-ES_tradnl"/>
            </a:br>
            <a:r>
              <a:rPr lang="es-ES_tradnl"/>
              <a:t>información sobre islas térmicas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97ABF6-2410-4123-971C-B39E62D631D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2D61EA-6C27-47B8-8B1D-1F0DC41B43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" y="1491630"/>
            <a:ext cx="5211256" cy="34194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3050AF-A65E-40D3-8142-4D7CD33CE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532" y="1995686"/>
            <a:ext cx="2621928" cy="24830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CA82FFE-F6E8-4B0C-B67D-6EEB7366BDEE}"/>
              </a:ext>
            </a:extLst>
          </p:cNvPr>
          <p:cNvSpPr txBox="1"/>
          <p:nvPr/>
        </p:nvSpPr>
        <p:spPr>
          <a:xfrm>
            <a:off x="5211306" y="4700420"/>
            <a:ext cx="2236624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_tradnl" sz="80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https://web.maps.zh.ch/s/frekhet2</a:t>
            </a:r>
            <a:endParaRPr lang="es-ES_tradnl" sz="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36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6C723-3172-468B-B3E4-CE14D624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0" y="751087"/>
            <a:ext cx="7416824" cy="401433"/>
          </a:xfrm>
        </p:spPr>
        <p:txBody>
          <a:bodyPr/>
          <a:lstStyle/>
          <a:p>
            <a:r>
              <a:rPr lang="es-ES_tradnl"/>
              <a:t>Medidas de adaptación al clima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6C658AB-0733-4AD4-AE0F-D2F22CBC4237}"/>
              </a:ext>
            </a:extLst>
          </p:cNvPr>
          <p:cNvSpPr txBox="1"/>
          <p:nvPr/>
        </p:nvSpPr>
        <p:spPr>
          <a:xfrm>
            <a:off x="1514042" y="1494283"/>
            <a:ext cx="2337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>
                <a:latin typeface="+mj-lt"/>
              </a:rPr>
              <a:t>Ventilación</a:t>
            </a:r>
            <a:endParaRPr lang="es-ES_tradnl" sz="18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2" name="Grafik 19" descr="Windig Silhouette">
            <a:extLst>
              <a:ext uri="{FF2B5EF4-FFF2-40B4-BE49-F238E27FC236}">
                <a16:creationId xmlns:a16="http://schemas.microsoft.com/office/drawing/2014/main" id="{D8B955E3-EB35-456A-940B-3F1E60151D17}"/>
              </a:ext>
            </a:extLst>
          </p:cNvPr>
          <p:cNvGrpSpPr/>
          <p:nvPr/>
        </p:nvGrpSpPr>
        <p:grpSpPr>
          <a:xfrm>
            <a:off x="958850" y="1349247"/>
            <a:ext cx="762000" cy="514368"/>
            <a:chOff x="6173491" y="1757177"/>
            <a:chExt cx="762000" cy="51436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AE1FEF7-D3CC-4EDD-BB52-E7BE9C456AE4}"/>
                </a:ext>
              </a:extLst>
            </p:cNvPr>
            <p:cNvSpPr/>
            <p:nvPr/>
          </p:nvSpPr>
          <p:spPr>
            <a:xfrm>
              <a:off x="6249691" y="1757177"/>
              <a:ext cx="361950" cy="171450"/>
            </a:xfrm>
            <a:custGeom>
              <a:avLst/>
              <a:gdLst>
                <a:gd name="connsiteX0" fmla="*/ 0 w 361950"/>
                <a:gd name="connsiteY0" fmla="*/ 161925 h 171450"/>
                <a:gd name="connsiteX1" fmla="*/ 9525 w 361950"/>
                <a:gd name="connsiteY1" fmla="*/ 171450 h 171450"/>
                <a:gd name="connsiteX2" fmla="*/ 276225 w 361950"/>
                <a:gd name="connsiteY2" fmla="*/ 171450 h 171450"/>
                <a:gd name="connsiteX3" fmla="*/ 361950 w 361950"/>
                <a:gd name="connsiteY3" fmla="*/ 85725 h 171450"/>
                <a:gd name="connsiteX4" fmla="*/ 276225 w 361950"/>
                <a:gd name="connsiteY4" fmla="*/ 0 h 171450"/>
                <a:gd name="connsiteX5" fmla="*/ 190500 w 361950"/>
                <a:gd name="connsiteY5" fmla="*/ 85725 h 171450"/>
                <a:gd name="connsiteX6" fmla="*/ 190500 w 361950"/>
                <a:gd name="connsiteY6" fmla="*/ 95250 h 171450"/>
                <a:gd name="connsiteX7" fmla="*/ 200025 w 361950"/>
                <a:gd name="connsiteY7" fmla="*/ 104775 h 171450"/>
                <a:gd name="connsiteX8" fmla="*/ 209550 w 361950"/>
                <a:gd name="connsiteY8" fmla="*/ 95250 h 171450"/>
                <a:gd name="connsiteX9" fmla="*/ 209550 w 361950"/>
                <a:gd name="connsiteY9" fmla="*/ 85725 h 171450"/>
                <a:gd name="connsiteX10" fmla="*/ 276225 w 361950"/>
                <a:gd name="connsiteY10" fmla="*/ 19050 h 171450"/>
                <a:gd name="connsiteX11" fmla="*/ 342900 w 361950"/>
                <a:gd name="connsiteY11" fmla="*/ 85725 h 171450"/>
                <a:gd name="connsiteX12" fmla="*/ 276225 w 361950"/>
                <a:gd name="connsiteY12" fmla="*/ 152400 h 171450"/>
                <a:gd name="connsiteX13" fmla="*/ 9525 w 361950"/>
                <a:gd name="connsiteY13" fmla="*/ 152400 h 171450"/>
                <a:gd name="connsiteX14" fmla="*/ 0 w 361950"/>
                <a:gd name="connsiteY14" fmla="*/ 161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1950" h="171450">
                  <a:moveTo>
                    <a:pt x="0" y="161925"/>
                  </a:moveTo>
                  <a:cubicBezTo>
                    <a:pt x="0" y="167186"/>
                    <a:pt x="4264" y="171450"/>
                    <a:pt x="9525" y="171450"/>
                  </a:cubicBezTo>
                  <a:lnTo>
                    <a:pt x="276225" y="171450"/>
                  </a:lnTo>
                  <a:cubicBezTo>
                    <a:pt x="323570" y="171450"/>
                    <a:pt x="361950" y="133070"/>
                    <a:pt x="361950" y="85725"/>
                  </a:cubicBezTo>
                  <a:cubicBezTo>
                    <a:pt x="361950" y="38380"/>
                    <a:pt x="323570" y="0"/>
                    <a:pt x="276225" y="0"/>
                  </a:cubicBezTo>
                  <a:cubicBezTo>
                    <a:pt x="228880" y="0"/>
                    <a:pt x="190500" y="38380"/>
                    <a:pt x="190500" y="85725"/>
                  </a:cubicBezTo>
                  <a:lnTo>
                    <a:pt x="190500" y="95250"/>
                  </a:lnTo>
                  <a:cubicBezTo>
                    <a:pt x="190500" y="100511"/>
                    <a:pt x="194764" y="104775"/>
                    <a:pt x="200025" y="104775"/>
                  </a:cubicBezTo>
                  <a:cubicBezTo>
                    <a:pt x="205286" y="104775"/>
                    <a:pt x="209550" y="100511"/>
                    <a:pt x="209550" y="95250"/>
                  </a:cubicBezTo>
                  <a:lnTo>
                    <a:pt x="209550" y="85725"/>
                  </a:lnTo>
                  <a:cubicBezTo>
                    <a:pt x="209550" y="48901"/>
                    <a:pt x="239401" y="19050"/>
                    <a:pt x="276225" y="19050"/>
                  </a:cubicBezTo>
                  <a:cubicBezTo>
                    <a:pt x="313049" y="19050"/>
                    <a:pt x="342900" y="48901"/>
                    <a:pt x="342900" y="85725"/>
                  </a:cubicBezTo>
                  <a:cubicBezTo>
                    <a:pt x="342900" y="122549"/>
                    <a:pt x="313049" y="152400"/>
                    <a:pt x="276225" y="152400"/>
                  </a:cubicBezTo>
                  <a:lnTo>
                    <a:pt x="9525" y="152400"/>
                  </a:lnTo>
                  <a:cubicBezTo>
                    <a:pt x="4264" y="152400"/>
                    <a:pt x="0" y="156664"/>
                    <a:pt x="0" y="16192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xmlns="" sd="1445579847"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_tradnl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F16F155B-6721-4287-9235-6BA2164DD6B7}"/>
                </a:ext>
              </a:extLst>
            </p:cNvPr>
            <p:cNvSpPr/>
            <p:nvPr/>
          </p:nvSpPr>
          <p:spPr>
            <a:xfrm>
              <a:off x="6173491" y="1795277"/>
              <a:ext cx="762000" cy="247650"/>
            </a:xfrm>
            <a:custGeom>
              <a:avLst/>
              <a:gdLst>
                <a:gd name="connsiteX0" fmla="*/ 638175 w 762000"/>
                <a:gd name="connsiteY0" fmla="*/ 0 h 247650"/>
                <a:gd name="connsiteX1" fmla="*/ 514349 w 762000"/>
                <a:gd name="connsiteY1" fmla="*/ 123976 h 247650"/>
                <a:gd name="connsiteX2" fmla="*/ 521399 w 762000"/>
                <a:gd name="connsiteY2" fmla="*/ 165097 h 247650"/>
                <a:gd name="connsiteX3" fmla="*/ 533383 w 762000"/>
                <a:gd name="connsiteY3" fmla="*/ 171247 h 247650"/>
                <a:gd name="connsiteX4" fmla="*/ 539533 w 762000"/>
                <a:gd name="connsiteY4" fmla="*/ 159263 h 247650"/>
                <a:gd name="connsiteX5" fmla="*/ 539353 w 762000"/>
                <a:gd name="connsiteY5" fmla="*/ 158753 h 247650"/>
                <a:gd name="connsiteX6" fmla="*/ 603207 w 762000"/>
                <a:gd name="connsiteY6" fmla="*/ 25043 h 247650"/>
                <a:gd name="connsiteX7" fmla="*/ 736917 w 762000"/>
                <a:gd name="connsiteY7" fmla="*/ 88897 h 247650"/>
                <a:gd name="connsiteX8" fmla="*/ 673063 w 762000"/>
                <a:gd name="connsiteY8" fmla="*/ 222607 h 247650"/>
                <a:gd name="connsiteX9" fmla="*/ 638175 w 762000"/>
                <a:gd name="connsiteY9" fmla="*/ 228600 h 247650"/>
                <a:gd name="connsiteX10" fmla="*/ 9525 w 762000"/>
                <a:gd name="connsiteY10" fmla="*/ 228600 h 247650"/>
                <a:gd name="connsiteX11" fmla="*/ 0 w 762000"/>
                <a:gd name="connsiteY11" fmla="*/ 238125 h 247650"/>
                <a:gd name="connsiteX12" fmla="*/ 9525 w 762000"/>
                <a:gd name="connsiteY12" fmla="*/ 247650 h 247650"/>
                <a:gd name="connsiteX13" fmla="*/ 638175 w 762000"/>
                <a:gd name="connsiteY13" fmla="*/ 247650 h 247650"/>
                <a:gd name="connsiteX14" fmla="*/ 762000 w 762000"/>
                <a:gd name="connsiteY14" fmla="*/ 123825 h 247650"/>
                <a:gd name="connsiteX15" fmla="*/ 638175 w 762000"/>
                <a:gd name="connsiteY15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2000" h="247650">
                  <a:moveTo>
                    <a:pt x="638175" y="0"/>
                  </a:moveTo>
                  <a:cubicBezTo>
                    <a:pt x="569747" y="42"/>
                    <a:pt x="514308" y="55548"/>
                    <a:pt x="514349" y="123976"/>
                  </a:cubicBezTo>
                  <a:cubicBezTo>
                    <a:pt x="514358" y="137983"/>
                    <a:pt x="516742" y="151888"/>
                    <a:pt x="521399" y="165097"/>
                  </a:cubicBezTo>
                  <a:cubicBezTo>
                    <a:pt x="523009" y="170104"/>
                    <a:pt x="528376" y="172858"/>
                    <a:pt x="533383" y="171247"/>
                  </a:cubicBezTo>
                  <a:cubicBezTo>
                    <a:pt x="538390" y="169636"/>
                    <a:pt x="541144" y="164270"/>
                    <a:pt x="539533" y="159263"/>
                  </a:cubicBezTo>
                  <a:cubicBezTo>
                    <a:pt x="539478" y="159091"/>
                    <a:pt x="539418" y="158922"/>
                    <a:pt x="539353" y="158753"/>
                  </a:cubicBezTo>
                  <a:cubicBezTo>
                    <a:pt x="520063" y="104198"/>
                    <a:pt x="548651" y="44333"/>
                    <a:pt x="603207" y="25043"/>
                  </a:cubicBezTo>
                  <a:cubicBezTo>
                    <a:pt x="657762" y="5753"/>
                    <a:pt x="717626" y="34341"/>
                    <a:pt x="736917" y="88897"/>
                  </a:cubicBezTo>
                  <a:cubicBezTo>
                    <a:pt x="756207" y="143452"/>
                    <a:pt x="727619" y="203317"/>
                    <a:pt x="673063" y="222607"/>
                  </a:cubicBezTo>
                  <a:cubicBezTo>
                    <a:pt x="661858" y="226568"/>
                    <a:pt x="650060" y="228595"/>
                    <a:pt x="638175" y="228600"/>
                  </a:cubicBezTo>
                  <a:lnTo>
                    <a:pt x="9525" y="228600"/>
                  </a:lnTo>
                  <a:cubicBezTo>
                    <a:pt x="4264" y="228600"/>
                    <a:pt x="0" y="232864"/>
                    <a:pt x="0" y="238125"/>
                  </a:cubicBezTo>
                  <a:cubicBezTo>
                    <a:pt x="0" y="243386"/>
                    <a:pt x="4264" y="247650"/>
                    <a:pt x="9525" y="247650"/>
                  </a:cubicBezTo>
                  <a:lnTo>
                    <a:pt x="638175" y="247650"/>
                  </a:lnTo>
                  <a:cubicBezTo>
                    <a:pt x="706562" y="247650"/>
                    <a:pt x="762000" y="192212"/>
                    <a:pt x="762000" y="123825"/>
                  </a:cubicBezTo>
                  <a:cubicBezTo>
                    <a:pt x="762000" y="55438"/>
                    <a:pt x="706562" y="0"/>
                    <a:pt x="638175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xmlns="" sd="2242115963"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_tradnl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B9449AA4-3D88-4115-A65C-4CEA1D28035C}"/>
                </a:ext>
              </a:extLst>
            </p:cNvPr>
            <p:cNvSpPr/>
            <p:nvPr/>
          </p:nvSpPr>
          <p:spPr>
            <a:xfrm>
              <a:off x="6287791" y="2138177"/>
              <a:ext cx="409572" cy="133368"/>
            </a:xfrm>
            <a:custGeom>
              <a:avLst/>
              <a:gdLst>
                <a:gd name="connsiteX0" fmla="*/ 342900 w 409572"/>
                <a:gd name="connsiteY0" fmla="*/ 0 h 133368"/>
                <a:gd name="connsiteX1" fmla="*/ 9525 w 409572"/>
                <a:gd name="connsiteY1" fmla="*/ 0 h 133368"/>
                <a:gd name="connsiteX2" fmla="*/ 0 w 409572"/>
                <a:gd name="connsiteY2" fmla="*/ 9525 h 133368"/>
                <a:gd name="connsiteX3" fmla="*/ 9525 w 409572"/>
                <a:gd name="connsiteY3" fmla="*/ 19050 h 133368"/>
                <a:gd name="connsiteX4" fmla="*/ 342900 w 409572"/>
                <a:gd name="connsiteY4" fmla="*/ 19050 h 133368"/>
                <a:gd name="connsiteX5" fmla="*/ 390505 w 409572"/>
                <a:gd name="connsiteY5" fmla="*/ 66695 h 133368"/>
                <a:gd name="connsiteX6" fmla="*/ 342861 w 409572"/>
                <a:gd name="connsiteY6" fmla="*/ 114300 h 133368"/>
                <a:gd name="connsiteX7" fmla="*/ 297980 w 409572"/>
                <a:gd name="connsiteY7" fmla="*/ 82553 h 133368"/>
                <a:gd name="connsiteX8" fmla="*/ 285826 w 409572"/>
                <a:gd name="connsiteY8" fmla="*/ 76743 h 133368"/>
                <a:gd name="connsiteX9" fmla="*/ 280016 w 409572"/>
                <a:gd name="connsiteY9" fmla="*/ 88897 h 133368"/>
                <a:gd name="connsiteX10" fmla="*/ 365101 w 409572"/>
                <a:gd name="connsiteY10" fmla="*/ 129538 h 133368"/>
                <a:gd name="connsiteX11" fmla="*/ 405742 w 409572"/>
                <a:gd name="connsiteY11" fmla="*/ 44453 h 133368"/>
                <a:gd name="connsiteX12" fmla="*/ 342900 w 409572"/>
                <a:gd name="connsiteY12" fmla="*/ 0 h 13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9572" h="133368">
                  <a:moveTo>
                    <a:pt x="342900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cubicBezTo>
                    <a:pt x="0" y="14786"/>
                    <a:pt x="4264" y="19050"/>
                    <a:pt x="9525" y="19050"/>
                  </a:cubicBezTo>
                  <a:lnTo>
                    <a:pt x="342900" y="19050"/>
                  </a:lnTo>
                  <a:cubicBezTo>
                    <a:pt x="369202" y="19060"/>
                    <a:pt x="390516" y="40392"/>
                    <a:pt x="390505" y="66695"/>
                  </a:cubicBezTo>
                  <a:cubicBezTo>
                    <a:pt x="390495" y="92997"/>
                    <a:pt x="369163" y="114310"/>
                    <a:pt x="342861" y="114300"/>
                  </a:cubicBezTo>
                  <a:cubicBezTo>
                    <a:pt x="322686" y="114291"/>
                    <a:pt x="304707" y="101573"/>
                    <a:pt x="297980" y="82553"/>
                  </a:cubicBezTo>
                  <a:cubicBezTo>
                    <a:pt x="296228" y="77593"/>
                    <a:pt x="290787" y="74991"/>
                    <a:pt x="285826" y="76743"/>
                  </a:cubicBezTo>
                  <a:cubicBezTo>
                    <a:pt x="280866" y="78495"/>
                    <a:pt x="278264" y="83936"/>
                    <a:pt x="280016" y="88897"/>
                  </a:cubicBezTo>
                  <a:cubicBezTo>
                    <a:pt x="292289" y="123615"/>
                    <a:pt x="330382" y="141811"/>
                    <a:pt x="365101" y="129538"/>
                  </a:cubicBezTo>
                  <a:cubicBezTo>
                    <a:pt x="399819" y="117265"/>
                    <a:pt x="418014" y="79172"/>
                    <a:pt x="405742" y="44453"/>
                  </a:cubicBezTo>
                  <a:cubicBezTo>
                    <a:pt x="396327" y="17819"/>
                    <a:pt x="371149" y="9"/>
                    <a:pt x="342900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xmlns="" sd="3041119082"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_tradnl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21652AA3-E0D7-4D22-ADB4-B2598F502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11" y="2003373"/>
            <a:ext cx="4643438" cy="280986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DBD0F4A-A6E1-49BD-901A-37ED2898D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139476"/>
            <a:ext cx="2771048" cy="29371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8CEE08B-F3EB-06CE-6D17-BA0A795FB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449" y="1218422"/>
            <a:ext cx="2945455" cy="92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08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DD2C78E-8AFF-D5AA-8937-052FDF61B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25" y="1"/>
            <a:ext cx="9174425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1C6BFC-6B6F-CBFF-2A77-31229B368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Energía eólica</a:t>
            </a:r>
          </a:p>
        </p:txBody>
      </p:sp>
    </p:spTree>
    <p:extLst>
      <p:ext uri="{BB962C8B-B14F-4D97-AF65-F5344CB8AC3E}">
        <p14:creationId xmlns:p14="http://schemas.microsoft.com/office/powerpoint/2010/main" val="2412567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C7FBA-48AD-AC14-467E-CCCB210B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81" y="1203699"/>
            <a:ext cx="7416824" cy="401433"/>
          </a:xfrm>
        </p:spPr>
        <p:txBody>
          <a:bodyPr/>
          <a:lstStyle/>
          <a:p>
            <a:r>
              <a:rPr lang="es-ES_tradnl"/>
              <a:t>Proceso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80B3129-A37C-EDA5-7FFB-FE382530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753" y="2825802"/>
            <a:ext cx="1783672" cy="22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EE573D6-BE7B-DC1E-4CCC-EE0AEB1C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1562" y="2862117"/>
            <a:ext cx="1459603" cy="21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AA041A44-898C-DE83-9DCF-E286DB6B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247" y="2819328"/>
            <a:ext cx="1754292" cy="212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A9D5610-D304-9043-A1E3-DFA530C3BCCD}"/>
              </a:ext>
            </a:extLst>
          </p:cNvPr>
          <p:cNvSpPr txBox="1">
            <a:spLocks/>
          </p:cNvSpPr>
          <p:nvPr/>
        </p:nvSpPr>
        <p:spPr>
          <a:xfrm>
            <a:off x="501476" y="2067694"/>
            <a:ext cx="1943513" cy="36004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600" b="1"/>
              <a:t>Zonas ventosas</a:t>
            </a:r>
            <a:endParaRPr lang="es-ES_tradnl" sz="1400" b="1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D79F246-BF50-27BC-377A-986B0B7BCAA5}"/>
              </a:ext>
            </a:extLst>
          </p:cNvPr>
          <p:cNvSpPr txBox="1">
            <a:spLocks/>
          </p:cNvSpPr>
          <p:nvPr/>
        </p:nvSpPr>
        <p:spPr>
          <a:xfrm>
            <a:off x="2446565" y="2067694"/>
            <a:ext cx="2018980" cy="51230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600" b="1"/>
              <a:t>Planificación negativa y positiva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FAC2FB8-3CAF-508C-6822-609D9F211336}"/>
              </a:ext>
            </a:extLst>
          </p:cNvPr>
          <p:cNvSpPr txBox="1">
            <a:spLocks/>
          </p:cNvSpPr>
          <p:nvPr/>
        </p:nvSpPr>
        <p:spPr>
          <a:xfrm>
            <a:off x="6578093" y="2076796"/>
            <a:ext cx="1825199" cy="7215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600" b="1"/>
              <a:t>Plan estructural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FA5C360-7AA8-77ED-AB08-10E047A59B46}"/>
              </a:ext>
            </a:extLst>
          </p:cNvPr>
          <p:cNvSpPr txBox="1">
            <a:spLocks/>
          </p:cNvSpPr>
          <p:nvPr/>
        </p:nvSpPr>
        <p:spPr>
          <a:xfrm>
            <a:off x="4602561" y="2067694"/>
            <a:ext cx="1740196" cy="512306"/>
          </a:xfrm>
          <a:prstGeom prst="rect">
            <a:avLst/>
          </a:prstGeom>
          <a:ln w="28575">
            <a:noFill/>
          </a:ln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600" b="1"/>
              <a:t>Ponderación de los intereses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28ACC4-CD44-864E-E9A7-807A3B226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068" y="2787487"/>
            <a:ext cx="1866477" cy="2266866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5A8C63A-8DE8-6614-63BD-E28E54E2026E}"/>
              </a:ext>
            </a:extLst>
          </p:cNvPr>
          <p:cNvCxnSpPr/>
          <p:nvPr/>
        </p:nvCxnSpPr>
        <p:spPr>
          <a:xfrm>
            <a:off x="2327848" y="2245591"/>
            <a:ext cx="2712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0F838B42-4892-97D9-41EC-0C47000333B7}"/>
              </a:ext>
            </a:extLst>
          </p:cNvPr>
          <p:cNvCxnSpPr/>
          <p:nvPr/>
        </p:nvCxnSpPr>
        <p:spPr>
          <a:xfrm>
            <a:off x="4323160" y="2245591"/>
            <a:ext cx="2712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52260949-4A5C-F62D-F9BC-5391E1E8AEEF}"/>
              </a:ext>
            </a:extLst>
          </p:cNvPr>
          <p:cNvCxnSpPr/>
          <p:nvPr/>
        </p:nvCxnSpPr>
        <p:spPr>
          <a:xfrm>
            <a:off x="6259785" y="2245591"/>
            <a:ext cx="2712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340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D0A71D5-158B-58AD-B9F2-3516ED84E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31" y="1566846"/>
            <a:ext cx="2964143" cy="36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8C7FBA-48AD-AC14-467E-CCCB210B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s-ES_tradnl" dirty="0"/>
              <a:t>Planificación negativa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380BB86-E460-FED4-6BFF-5C7248CF5B27}"/>
              </a:ext>
            </a:extLst>
          </p:cNvPr>
          <p:cNvSpPr txBox="1">
            <a:spLocks/>
          </p:cNvSpPr>
          <p:nvPr/>
        </p:nvSpPr>
        <p:spPr>
          <a:xfrm>
            <a:off x="3995936" y="2895787"/>
            <a:ext cx="4968552" cy="15121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s-ES_tradnl" sz="1800" b="1">
                <a:solidFill>
                  <a:srgbClr val="000000"/>
                </a:solidFill>
                <a:cs typeface="Arial"/>
              </a:rPr>
              <a:t>Otros intereses en el uso del suelo</a:t>
            </a:r>
          </a:p>
          <a:p>
            <a:pPr fontAlgn="base"/>
            <a:r>
              <a:rPr lang="es-ES_tradnl" sz="1800">
                <a:solidFill>
                  <a:srgbClr val="000000"/>
                </a:solidFill>
                <a:cs typeface="Arial"/>
              </a:rPr>
              <a:t>Aviación (civil y militar)</a:t>
            </a:r>
          </a:p>
          <a:p>
            <a:pPr fontAlgn="base"/>
            <a:r>
              <a:rPr lang="es-ES_tradnl" sz="1800">
                <a:solidFill>
                  <a:srgbClr val="000000"/>
                </a:solidFill>
                <a:cs typeface="Arial"/>
              </a:rPr>
              <a:t>Radar para la previsión meteorológica</a:t>
            </a:r>
          </a:p>
          <a:p>
            <a:pPr fontAlgn="base"/>
            <a:r>
              <a:rPr lang="es-ES_tradnl" sz="1800">
                <a:solidFill>
                  <a:srgbClr val="000000"/>
                </a:solidFill>
                <a:cs typeface="Arial"/>
              </a:rPr>
              <a:t>Infraestructuras</a:t>
            </a:r>
            <a:endParaRPr lang="es-ES_tradnl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49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8EE3E-8F5F-A5BF-1C5A-9EF2936AB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3478"/>
            <a:ext cx="7416824" cy="401433"/>
          </a:xfrm>
        </p:spPr>
        <p:txBody>
          <a:bodyPr/>
          <a:lstStyle/>
          <a:p>
            <a:r>
              <a:rPr lang="es-ES_tradnl"/>
              <a:t>Division Planificación Territorial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7A0382-2A37-48AD-D51E-98979828A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7534"/>
            <a:ext cx="5898232" cy="34563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E234218-9512-4964-8FDC-C8D4969E6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419622"/>
            <a:ext cx="2736304" cy="34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5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455A6A9-E2C6-5D35-6B54-26B8594EE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44" y="1567803"/>
            <a:ext cx="2964143" cy="36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8C7FBA-48AD-AC14-467E-CCCB210B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s-ES_tradnl"/>
              <a:t>Planificación negativa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EEDF0BE-C326-E4A7-173A-099845679811}"/>
              </a:ext>
            </a:extLst>
          </p:cNvPr>
          <p:cNvSpPr txBox="1">
            <a:spLocks/>
          </p:cNvSpPr>
          <p:nvPr/>
        </p:nvSpPr>
        <p:spPr>
          <a:xfrm>
            <a:off x="3995936" y="2931790"/>
            <a:ext cx="4968552" cy="21602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s-ES_tradnl" sz="1800" b="1">
                <a:solidFill>
                  <a:srgbClr val="000000"/>
                </a:solidFill>
                <a:latin typeface="Arial" panose="020B0604020202020204" pitchFamily="34" charset="0"/>
              </a:rPr>
              <a:t>Intereses a proteger</a:t>
            </a:r>
          </a:p>
          <a:p>
            <a:pPr fontAlgn="base"/>
            <a:r>
              <a:rPr lang="es-ES_tradnl" sz="1600">
                <a:solidFill>
                  <a:srgbClr val="000000"/>
                </a:solidFill>
                <a:latin typeface="Arial" panose="020B0604020202020204" pitchFamily="34" charset="0"/>
              </a:rPr>
              <a:t>Reserva para aves acuáticas y migratorias</a:t>
            </a:r>
          </a:p>
          <a:p>
            <a:pPr fontAlgn="base"/>
            <a:r>
              <a:rPr lang="es-ES_tradnl" sz="1600">
                <a:solidFill>
                  <a:srgbClr val="000000"/>
                </a:solidFill>
                <a:latin typeface="Arial" panose="020B0604020202020204" pitchFamily="34" charset="0"/>
              </a:rPr>
              <a:t>Páramo alto y bajo </a:t>
            </a:r>
          </a:p>
          <a:p>
            <a:pPr fontAlgn="base"/>
            <a:r>
              <a:rPr lang="es-ES_tradnl" sz="1600">
                <a:solidFill>
                  <a:srgbClr val="000000"/>
                </a:solidFill>
                <a:latin typeface="Arial" panose="020B0604020202020204" pitchFamily="34" charset="0"/>
              </a:rPr>
              <a:t>Humedales y lugares para el desove de anfibios</a:t>
            </a:r>
          </a:p>
          <a:p>
            <a:pPr fontAlgn="base"/>
            <a:r>
              <a:rPr lang="es-ES_tradnl" sz="1600">
                <a:solidFill>
                  <a:srgbClr val="000000"/>
                </a:solidFill>
                <a:latin typeface="Arial" panose="020B0604020202020204" pitchFamily="34" charset="0"/>
              </a:rPr>
              <a:t>Pastizales protegidos</a:t>
            </a:r>
          </a:p>
        </p:txBody>
      </p:sp>
    </p:spTree>
    <p:extLst>
      <p:ext uri="{BB962C8B-B14F-4D97-AF65-F5344CB8AC3E}">
        <p14:creationId xmlns:p14="http://schemas.microsoft.com/office/powerpoint/2010/main" val="2198070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351423F-BC9B-F92F-358A-EF236F140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6"/>
          <a:stretch/>
        </p:blipFill>
        <p:spPr>
          <a:xfrm>
            <a:off x="869833" y="1552191"/>
            <a:ext cx="2981929" cy="35913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8C7FBA-48AD-AC14-467E-CCCB210B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090197"/>
            <a:ext cx="8023544" cy="401433"/>
          </a:xfrm>
        </p:spPr>
        <p:txBody>
          <a:bodyPr lIns="91440" tIns="45720" rIns="91440" bIns="45720" anchor="t"/>
          <a:lstStyle/>
          <a:p>
            <a:r>
              <a:rPr lang="de-CH" dirty="0" err="1"/>
              <a:t>Resultados</a:t>
            </a:r>
            <a:endParaRPr lang="de-CH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96576EB-8C52-232D-40A9-EF79B58234B7}"/>
              </a:ext>
            </a:extLst>
          </p:cNvPr>
          <p:cNvSpPr txBox="1">
            <a:spLocks/>
          </p:cNvSpPr>
          <p:nvPr/>
        </p:nvSpPr>
        <p:spPr>
          <a:xfrm>
            <a:off x="3995936" y="2931790"/>
            <a:ext cx="1575705" cy="4014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de-CH" sz="1800" b="1" dirty="0">
                <a:solidFill>
                  <a:srgbClr val="000000"/>
                </a:solidFill>
                <a:latin typeface="+mj-lt"/>
                <a:cs typeface="Arial"/>
              </a:rPr>
              <a:t>52 </a:t>
            </a:r>
            <a:r>
              <a:rPr lang="de-CH" sz="1800" b="1" dirty="0" err="1">
                <a:solidFill>
                  <a:srgbClr val="000000"/>
                </a:solidFill>
                <a:latin typeface="+mj-lt"/>
                <a:cs typeface="Arial"/>
              </a:rPr>
              <a:t>Zonas</a:t>
            </a:r>
            <a:endParaRPr lang="de-CH" sz="18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4709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74D7B3-68FE-F79B-D044-47DAF167F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690" y="0"/>
            <a:ext cx="4133034" cy="51435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8383C22-4E5C-C65B-14B3-1EDF0BF0695B}"/>
              </a:ext>
            </a:extLst>
          </p:cNvPr>
          <p:cNvSpPr/>
          <p:nvPr/>
        </p:nvSpPr>
        <p:spPr>
          <a:xfrm>
            <a:off x="385298" y="1243327"/>
            <a:ext cx="120433" cy="120433"/>
          </a:xfrm>
          <a:prstGeom prst="ellipse">
            <a:avLst/>
          </a:prstGeom>
          <a:solidFill>
            <a:srgbClr val="2D7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105" name="Inhaltsplatzhalter 2">
            <a:extLst>
              <a:ext uri="{FF2B5EF4-FFF2-40B4-BE49-F238E27FC236}">
                <a16:creationId xmlns:a16="http://schemas.microsoft.com/office/drawing/2014/main" id="{69DF483A-0ED6-CB09-A6CF-BC318E8AA4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6052" y="1123899"/>
            <a:ext cx="3403638" cy="40579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_tradnl" sz="1800">
                <a:solidFill>
                  <a:schemeClr val="tx1">
                    <a:lumMod val="75000"/>
                    <a:lumOff val="25000"/>
                  </a:schemeClr>
                </a:solidFill>
              </a:rPr>
              <a:t>Zonas con potencial eólico(52)</a:t>
            </a:r>
          </a:p>
          <a:p>
            <a:pPr marL="0" indent="0"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86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nhaltsplatzhalter 2">
            <a:extLst>
              <a:ext uri="{FF2B5EF4-FFF2-40B4-BE49-F238E27FC236}">
                <a16:creationId xmlns:a16="http://schemas.microsoft.com/office/drawing/2014/main" id="{129A8E72-ED59-6027-CA20-EC9F5B919C27}"/>
              </a:ext>
            </a:extLst>
          </p:cNvPr>
          <p:cNvSpPr txBox="1">
            <a:spLocks/>
          </p:cNvSpPr>
          <p:nvPr/>
        </p:nvSpPr>
        <p:spPr>
          <a:xfrm>
            <a:off x="548605" y="3188224"/>
            <a:ext cx="2729287" cy="5961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Symbol" pitchFamily="18" charset="2"/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Oval 26">
            <a:extLst>
              <a:ext uri="{FF2B5EF4-FFF2-40B4-BE49-F238E27FC236}">
                <a16:creationId xmlns:a16="http://schemas.microsoft.com/office/drawing/2014/main" id="{E81B2803-C65C-150C-F4D2-DD808B28323E}"/>
              </a:ext>
            </a:extLst>
          </p:cNvPr>
          <p:cNvSpPr/>
          <p:nvPr/>
        </p:nvSpPr>
        <p:spPr>
          <a:xfrm>
            <a:off x="385298" y="1243327"/>
            <a:ext cx="120433" cy="120433"/>
          </a:xfrm>
          <a:prstGeom prst="ellipse">
            <a:avLst/>
          </a:prstGeom>
          <a:solidFill>
            <a:srgbClr val="2D7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06A1D60-3775-464E-4BBF-02B434E96E0D}"/>
              </a:ext>
            </a:extLst>
          </p:cNvPr>
          <p:cNvSpPr txBox="1">
            <a:spLocks/>
          </p:cNvSpPr>
          <p:nvPr/>
        </p:nvSpPr>
        <p:spPr>
          <a:xfrm>
            <a:off x="516052" y="1123899"/>
            <a:ext cx="3191852" cy="4057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Zonas con potencial eólico (52)</a:t>
            </a:r>
          </a:p>
          <a:p>
            <a:pPr marL="0" indent="0">
              <a:buFont typeface="Symbol" pitchFamily="18" charset="2"/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Symbol" pitchFamily="18" charset="2"/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B4E23A-68DA-3019-863E-02D70AEFC5BA}"/>
              </a:ext>
            </a:extLst>
          </p:cNvPr>
          <p:cNvSpPr txBox="1">
            <a:spLocks/>
          </p:cNvSpPr>
          <p:nvPr/>
        </p:nvSpPr>
        <p:spPr>
          <a:xfrm>
            <a:off x="636822" y="1586066"/>
            <a:ext cx="2833735" cy="4057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Eliminación por conflictos con la aviación (6)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08221F-754C-12F9-629B-FE9CE6652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242" y="0"/>
            <a:ext cx="4081882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28E887-E901-A395-253A-CF7AF883D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35" y="1676178"/>
            <a:ext cx="367987" cy="22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7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BA6B9F3-3D5B-50E5-4843-EDD342943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690" y="-2094"/>
            <a:ext cx="4133034" cy="5143500"/>
          </a:xfrm>
          <a:prstGeom prst="rect">
            <a:avLst/>
          </a:prstGeom>
        </p:spPr>
      </p:pic>
      <p:sp>
        <p:nvSpPr>
          <p:cNvPr id="108" name="Inhaltsplatzhalter 2">
            <a:extLst>
              <a:ext uri="{FF2B5EF4-FFF2-40B4-BE49-F238E27FC236}">
                <a16:creationId xmlns:a16="http://schemas.microsoft.com/office/drawing/2014/main" id="{129A8E72-ED59-6027-CA20-EC9F5B919C27}"/>
              </a:ext>
            </a:extLst>
          </p:cNvPr>
          <p:cNvSpPr txBox="1">
            <a:spLocks/>
          </p:cNvSpPr>
          <p:nvPr/>
        </p:nvSpPr>
        <p:spPr>
          <a:xfrm>
            <a:off x="548605" y="3188224"/>
            <a:ext cx="2729287" cy="5961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Symbol" pitchFamily="18" charset="2"/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2B8D491-3FC9-C431-0341-7B5D870E9AF9}"/>
              </a:ext>
            </a:extLst>
          </p:cNvPr>
          <p:cNvSpPr txBox="1">
            <a:spLocks/>
          </p:cNvSpPr>
          <p:nvPr/>
        </p:nvSpPr>
        <p:spPr>
          <a:xfrm>
            <a:off x="539552" y="2294900"/>
            <a:ext cx="3133546" cy="4057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800">
                <a:solidFill>
                  <a:schemeClr val="tx1">
                    <a:lumMod val="75000"/>
                    <a:lumOff val="25000"/>
                  </a:schemeClr>
                </a:solidFill>
              </a:rPr>
              <a:t>Eliminación debido al análisis protección-beneficio (11)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D35A386-CF7F-0FF4-27D1-5781BD5EA7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26" y="2358487"/>
            <a:ext cx="344488" cy="211169"/>
          </a:xfrm>
          <a:prstGeom prst="rect">
            <a:avLst/>
          </a:prstGeom>
        </p:spPr>
      </p:pic>
      <p:sp>
        <p:nvSpPr>
          <p:cNvPr id="9" name="Oval 26">
            <a:extLst>
              <a:ext uri="{FF2B5EF4-FFF2-40B4-BE49-F238E27FC236}">
                <a16:creationId xmlns:a16="http://schemas.microsoft.com/office/drawing/2014/main" id="{94B0EED4-B701-D05C-DE0E-C957CB0BF37B}"/>
              </a:ext>
            </a:extLst>
          </p:cNvPr>
          <p:cNvSpPr/>
          <p:nvPr/>
        </p:nvSpPr>
        <p:spPr>
          <a:xfrm>
            <a:off x="385298" y="1243327"/>
            <a:ext cx="120433" cy="120433"/>
          </a:xfrm>
          <a:prstGeom prst="ellipse">
            <a:avLst/>
          </a:prstGeom>
          <a:solidFill>
            <a:srgbClr val="2D7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000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8B91636-E824-8291-757B-286C1DF1C7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35" y="1676178"/>
            <a:ext cx="367987" cy="225574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69DA458-6B02-BC4D-996E-9B09C1CDDA05}"/>
              </a:ext>
            </a:extLst>
          </p:cNvPr>
          <p:cNvSpPr txBox="1">
            <a:spLocks/>
          </p:cNvSpPr>
          <p:nvPr/>
        </p:nvSpPr>
        <p:spPr>
          <a:xfrm>
            <a:off x="516052" y="1123899"/>
            <a:ext cx="3191852" cy="4057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Zonas con potencial eólico (52)</a:t>
            </a:r>
          </a:p>
          <a:p>
            <a:pPr marL="0" indent="0">
              <a:buFont typeface="Symbol" pitchFamily="18" charset="2"/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Symbol" pitchFamily="18" charset="2"/>
              <a:buNone/>
            </a:pP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9CF17F20-6043-7847-B7A1-4BAA6978B038}"/>
              </a:ext>
            </a:extLst>
          </p:cNvPr>
          <p:cNvSpPr txBox="1">
            <a:spLocks/>
          </p:cNvSpPr>
          <p:nvPr/>
        </p:nvSpPr>
        <p:spPr>
          <a:xfrm>
            <a:off x="636822" y="1586066"/>
            <a:ext cx="2833735" cy="4057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Eliminación por conflictos con la aviación (6)</a:t>
            </a:r>
          </a:p>
        </p:txBody>
      </p:sp>
    </p:spTree>
    <p:extLst>
      <p:ext uri="{BB962C8B-B14F-4D97-AF65-F5344CB8AC3E}">
        <p14:creationId xmlns:p14="http://schemas.microsoft.com/office/powerpoint/2010/main" val="1659743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2B1D109-F036-D68A-01BD-8491386B4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690" y="0"/>
            <a:ext cx="4133034" cy="5143500"/>
          </a:xfrm>
          <a:prstGeom prst="rect">
            <a:avLst/>
          </a:prstGeom>
        </p:spPr>
      </p:pic>
      <p:sp>
        <p:nvSpPr>
          <p:cNvPr id="105" name="Inhaltsplatzhalter 2">
            <a:extLst>
              <a:ext uri="{FF2B5EF4-FFF2-40B4-BE49-F238E27FC236}">
                <a16:creationId xmlns:a16="http://schemas.microsoft.com/office/drawing/2014/main" id="{69DF483A-0ED6-CB09-A6CF-BC318E8AA4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860" y="809169"/>
            <a:ext cx="3287897" cy="41704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_tradnl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Determinaciones </a:t>
            </a:r>
          </a:p>
          <a:p>
            <a:pPr marL="0" indent="0">
              <a:buNone/>
            </a:pPr>
            <a:r>
              <a:rPr lang="es-ES_tradnl" sz="1800">
                <a:solidFill>
                  <a:schemeClr val="tx1">
                    <a:lumMod val="75000"/>
                    <a:lumOff val="25000"/>
                  </a:schemeClr>
                </a:solidFill>
              </a:rPr>
              <a:t>20 zonas de idoneidad</a:t>
            </a:r>
          </a:p>
          <a:p>
            <a:pPr marL="0" indent="0">
              <a:buNone/>
            </a:pPr>
            <a:r>
              <a:rPr lang="es-ES_tradnl" sz="1800">
                <a:solidFill>
                  <a:schemeClr val="tx1">
                    <a:lumMod val="75000"/>
                    <a:lumOff val="25000"/>
                  </a:schemeClr>
                </a:solidFill>
              </a:rPr>
              <a:t>530 GWh/a Producción de electricidad</a:t>
            </a:r>
          </a:p>
          <a:p>
            <a:pPr marL="0" indent="0">
              <a:buNone/>
            </a:pPr>
            <a:r>
              <a:rPr lang="es-ES_tradnl" sz="1800">
                <a:solidFill>
                  <a:schemeClr val="tx1">
                    <a:lumMod val="75000"/>
                    <a:lumOff val="25000"/>
                  </a:schemeClr>
                </a:solidFill>
              </a:rPr>
              <a:t>60 - 70 aerogeneradores</a:t>
            </a:r>
            <a:endParaRPr lang="es-ES_tradnl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Oval 26">
            <a:extLst>
              <a:ext uri="{FF2B5EF4-FFF2-40B4-BE49-F238E27FC236}">
                <a16:creationId xmlns:a16="http://schemas.microsoft.com/office/drawing/2014/main" id="{39D3DB06-4037-B606-B5DA-18BC28AEECDD}"/>
              </a:ext>
            </a:extLst>
          </p:cNvPr>
          <p:cNvSpPr/>
          <p:nvPr/>
        </p:nvSpPr>
        <p:spPr>
          <a:xfrm>
            <a:off x="331526" y="1259613"/>
            <a:ext cx="120433" cy="120433"/>
          </a:xfrm>
          <a:prstGeom prst="ellipse">
            <a:avLst/>
          </a:prstGeom>
          <a:solidFill>
            <a:srgbClr val="00A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4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CE719-E221-CCC3-C249-5D29BDA4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83518"/>
            <a:ext cx="7416824" cy="401433"/>
          </a:xfrm>
        </p:spPr>
        <p:txBody>
          <a:bodyPr/>
          <a:lstStyle/>
          <a:p>
            <a:r>
              <a:rPr lang="es-ES_tradnl"/>
              <a:t>Mapas de riesgos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FABDE5-2FD6-EB24-3A29-149D29C0C3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3568" y="1347614"/>
            <a:ext cx="1944216" cy="2952328"/>
          </a:xfrm>
        </p:spPr>
        <p:txBody>
          <a:bodyPr/>
          <a:lstStyle/>
          <a:p>
            <a:pPr marL="0" indent="0">
              <a:buNone/>
            </a:pPr>
            <a:r>
              <a:rPr lang="es-ES_tradnl" dirty="0"/>
              <a:t>Información sobre el peligro de inundaciones:</a:t>
            </a:r>
          </a:p>
          <a:p>
            <a:r>
              <a:rPr lang="es-ES_tradnl" dirty="0"/>
              <a:t>No se permite construir </a:t>
            </a:r>
          </a:p>
          <a:p>
            <a:r>
              <a:rPr lang="es-ES_tradnl" dirty="0"/>
              <a:t>Sólo se permiten edificios con restricciones (por ejemplo, sin espacios abiertos en la planta baja)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DD0768-9763-B976-55D0-10D91298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347614"/>
            <a:ext cx="3379919" cy="36207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6CC910-CDD7-AC82-201E-625B4DB2B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472" y="1347614"/>
            <a:ext cx="2381582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525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20443-9EBD-DD25-B6CE-C5F604F5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26817"/>
            <a:ext cx="7416824" cy="401433"/>
          </a:xfrm>
        </p:spPr>
        <p:txBody>
          <a:bodyPr/>
          <a:lstStyle/>
          <a:p>
            <a:r>
              <a:rPr lang="es-ES_tradnl"/>
              <a:t>Túnel de alivio de inundaciones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B4D6E50-3785-7D45-9E60-98435047557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72" y="1131590"/>
            <a:ext cx="3456384" cy="3250435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10ED271-4968-49B7-18F0-2A2F7C2B0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1131590"/>
            <a:ext cx="2846539" cy="225798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294000E-4EFA-2294-2BFC-B27225378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136" y="3086233"/>
            <a:ext cx="2808312" cy="1988153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C8DE7D2-3685-8A0F-12CB-5AB0F365980A}"/>
              </a:ext>
            </a:extLst>
          </p:cNvPr>
          <p:cNvSpPr txBox="1">
            <a:spLocks/>
          </p:cNvSpPr>
          <p:nvPr/>
        </p:nvSpPr>
        <p:spPr>
          <a:xfrm>
            <a:off x="700690" y="4462318"/>
            <a:ext cx="5095446" cy="4014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/>
              <a:t>Reducción de la zona inundable</a:t>
            </a:r>
          </a:p>
        </p:txBody>
      </p:sp>
    </p:spTree>
    <p:extLst>
      <p:ext uri="{BB962C8B-B14F-4D97-AF65-F5344CB8AC3E}">
        <p14:creationId xmlns:p14="http://schemas.microsoft.com/office/powerpoint/2010/main" val="3856631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86C78-BF62-3CF3-82F9-3DBFFD879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Modelo de compensación del valor añadido Modelo de precio del suelo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CE9485-20FA-ED9A-21CF-9C832FD6275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s-ES_tradnl"/>
          </a:p>
          <a:p>
            <a:pPr marL="0" indent="0">
              <a:buNone/>
            </a:pPr>
            <a:r>
              <a:rPr lang="es-ES_tradnl"/>
              <a:t>Corinne Hafen</a:t>
            </a:r>
          </a:p>
        </p:txBody>
      </p:sp>
    </p:spTree>
    <p:extLst>
      <p:ext uri="{BB962C8B-B14F-4D97-AF65-F5344CB8AC3E}">
        <p14:creationId xmlns:p14="http://schemas.microsoft.com/office/powerpoint/2010/main" val="3137891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hteck 77"/>
          <p:cNvSpPr/>
          <p:nvPr/>
        </p:nvSpPr>
        <p:spPr>
          <a:xfrm>
            <a:off x="0" y="2977391"/>
            <a:ext cx="9143374" cy="2067261"/>
          </a:xfrm>
          <a:prstGeom prst="rect">
            <a:avLst/>
          </a:prstGeom>
          <a:solidFill>
            <a:srgbClr val="EBF1D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hteck 2"/>
          <p:cNvSpPr/>
          <p:nvPr/>
        </p:nvSpPr>
        <p:spPr>
          <a:xfrm>
            <a:off x="626" y="1341104"/>
            <a:ext cx="9143374" cy="1648099"/>
          </a:xfrm>
          <a:prstGeom prst="rect">
            <a:avLst/>
          </a:prstGeom>
          <a:solidFill>
            <a:srgbClr val="E6E0E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3363" y="782873"/>
            <a:ext cx="7416824" cy="40143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ES_tradnl"/>
              <a:t>Compensación del valor añadido</a:t>
            </a:r>
            <a:endParaRPr lang="es-ES_tradnl" sz="1800">
              <a:latin typeface="+mn-lt"/>
            </a:endParaRPr>
          </a:p>
        </p:txBody>
      </p:sp>
      <p:sp>
        <p:nvSpPr>
          <p:cNvPr id="12" name="Pfeil nach oben 11"/>
          <p:cNvSpPr/>
          <p:nvPr/>
        </p:nvSpPr>
        <p:spPr>
          <a:xfrm rot="5400000">
            <a:off x="1303997" y="1629295"/>
            <a:ext cx="674079" cy="794451"/>
          </a:xfrm>
          <a:prstGeom prst="upArrow">
            <a:avLst>
              <a:gd name="adj1" fmla="val 56628"/>
              <a:gd name="adj2" fmla="val 46945"/>
            </a:avLst>
          </a:prstGeom>
          <a:solidFill>
            <a:srgbClr val="A3D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1189904" y="1942854"/>
            <a:ext cx="8304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800">
                <a:solidFill>
                  <a:srgbClr val="015368"/>
                </a:solidFill>
                <a:latin typeface="Arial Black" panose="020B0A04020102020204" pitchFamily="34" charset="0"/>
              </a:rPr>
              <a:t>Zonificación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64" y="1630611"/>
            <a:ext cx="612650" cy="77444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276" y="1665434"/>
            <a:ext cx="756000" cy="684611"/>
          </a:xfrm>
          <a:prstGeom prst="rect">
            <a:avLst/>
          </a:prstGeom>
        </p:spPr>
      </p:pic>
      <p:sp>
        <p:nvSpPr>
          <p:cNvPr id="31" name="Pfeil nach oben 30"/>
          <p:cNvSpPr/>
          <p:nvPr/>
        </p:nvSpPr>
        <p:spPr>
          <a:xfrm rot="5400000">
            <a:off x="3444960" y="1141964"/>
            <a:ext cx="684248" cy="1796587"/>
          </a:xfrm>
          <a:prstGeom prst="upArrow">
            <a:avLst>
              <a:gd name="adj1" fmla="val 70414"/>
              <a:gd name="adj2" fmla="val 37993"/>
            </a:avLst>
          </a:prstGeom>
          <a:solidFill>
            <a:srgbClr val="015368"/>
          </a:solidFill>
          <a:ln>
            <a:solidFill>
              <a:srgbClr val="015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Arial Black" panose="020B0A040201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2908166" y="1835133"/>
            <a:ext cx="1648737" cy="415498"/>
          </a:xfrm>
          <a:prstGeom prst="rect">
            <a:avLst/>
          </a:prstGeom>
          <a:noFill/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A3D8E7"/>
                </a:solidFill>
                <a:latin typeface="Arial Black" panose="020B0A04020102020204" pitchFamily="34" charset="0"/>
              </a:rPr>
              <a:t>Valor añadido </a:t>
            </a:r>
          </a:p>
          <a:p>
            <a:pPr algn="ctr"/>
            <a:r>
              <a:rPr lang="es-ES_tradnl" sz="900">
                <a:solidFill>
                  <a:srgbClr val="A3D8E7"/>
                </a:solidFill>
                <a:latin typeface="Arial Black" panose="020B0A04020102020204" pitchFamily="34" charset="0"/>
              </a:rPr>
              <a:t>&gt;= </a:t>
            </a:r>
          </a:p>
          <a:p>
            <a:pPr algn="ctr"/>
            <a:r>
              <a:rPr lang="es-ES_tradnl" sz="900">
                <a:solidFill>
                  <a:srgbClr val="92D050"/>
                </a:solidFill>
                <a:latin typeface="Arial Black" panose="020B0A04020102020204" pitchFamily="34" charset="0"/>
              </a:rPr>
              <a:t>Fr. 30’000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4499992" y="2377161"/>
            <a:ext cx="97550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Compensación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280" y="1809225"/>
            <a:ext cx="438861" cy="475200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3559404" y="2859782"/>
            <a:ext cx="10125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No hay compensación</a:t>
            </a:r>
          </a:p>
        </p:txBody>
      </p:sp>
      <p:sp>
        <p:nvSpPr>
          <p:cNvPr id="38" name="Pfeil nach oben 37"/>
          <p:cNvSpPr/>
          <p:nvPr/>
        </p:nvSpPr>
        <p:spPr>
          <a:xfrm rot="5400000">
            <a:off x="3321688" y="3358840"/>
            <a:ext cx="972000" cy="1799044"/>
          </a:xfrm>
          <a:prstGeom prst="upArrow">
            <a:avLst>
              <a:gd name="adj1" fmla="val 70414"/>
              <a:gd name="adj2" fmla="val 37993"/>
            </a:avLst>
          </a:prstGeom>
          <a:solidFill>
            <a:srgbClr val="015368"/>
          </a:solidFill>
          <a:ln>
            <a:solidFill>
              <a:srgbClr val="015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Arial Black" panose="020B0A0402010202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2843808" y="3922039"/>
            <a:ext cx="1902403" cy="692497"/>
          </a:xfrm>
          <a:prstGeom prst="rect">
            <a:avLst/>
          </a:prstGeom>
          <a:noFill/>
        </p:spPr>
        <p:txBody>
          <a:bodyPr wrap="square" lIns="36000" tIns="0" rIns="0" bIns="0" rtlCol="0">
            <a:spAutoFit/>
          </a:bodyPr>
          <a:lstStyle/>
          <a:p>
            <a:r>
              <a:rPr lang="es-ES_tradnl" sz="900">
                <a:solidFill>
                  <a:srgbClr val="A3D8E7"/>
                </a:solidFill>
                <a:latin typeface="Arial Black" panose="020B0A04020102020204" pitchFamily="34" charset="0"/>
              </a:rPr>
              <a:t>Predio &gt; </a:t>
            </a:r>
            <a:r>
              <a:rPr lang="es-ES_tradnl" sz="900">
                <a:solidFill>
                  <a:srgbClr val="92D050"/>
                </a:solidFill>
                <a:latin typeface="Arial Black" panose="020B0A04020102020204" pitchFamily="34" charset="0"/>
              </a:rPr>
              <a:t>Zona libre</a:t>
            </a:r>
          </a:p>
          <a:p>
            <a:pPr algn="ctr"/>
            <a:r>
              <a:rPr lang="es-ES_tradnl" sz="900">
                <a:solidFill>
                  <a:srgbClr val="A3D8E6"/>
                </a:solidFill>
                <a:latin typeface="Arial Black" panose="020B0A04020102020204" pitchFamily="34" charset="0"/>
              </a:rPr>
              <a:t>&amp; </a:t>
            </a:r>
          </a:p>
          <a:p>
            <a:pPr algn="ctr"/>
            <a:r>
              <a:rPr lang="es-ES_tradnl" sz="900">
                <a:solidFill>
                  <a:srgbClr val="A3D8E7"/>
                </a:solidFill>
                <a:latin typeface="Arial Black" panose="020B0A04020102020204" pitchFamily="34" charset="0"/>
              </a:rPr>
              <a:t>Valor añadido &gt;= </a:t>
            </a:r>
            <a:r>
              <a:rPr lang="es-ES_tradnl" sz="900">
                <a:solidFill>
                  <a:srgbClr val="92D050"/>
                </a:solidFill>
                <a:latin typeface="Arial Black" panose="020B0A04020102020204" pitchFamily="34" charset="0"/>
              </a:rPr>
              <a:t>Fr. 100’000</a:t>
            </a:r>
            <a:endParaRPr lang="es-ES_tradnl" sz="900">
              <a:solidFill>
                <a:srgbClr val="A3D8E6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_tradnl" sz="90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o</a:t>
            </a:r>
            <a:r>
              <a:rPr lang="es-ES_tradnl" sz="900">
                <a:solidFill>
                  <a:srgbClr val="A3D8E6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s-ES_tradnl" sz="900">
                <a:solidFill>
                  <a:srgbClr val="A3D8E6"/>
                </a:solidFill>
                <a:latin typeface="Arial Black" panose="020B0A04020102020204" pitchFamily="34" charset="0"/>
              </a:rPr>
              <a:t>Valor añadido &gt;</a:t>
            </a:r>
            <a:r>
              <a:rPr lang="es-ES_tradnl" sz="900">
                <a:solidFill>
                  <a:srgbClr val="92D050"/>
                </a:solidFill>
                <a:latin typeface="Arial Black" panose="020B0A04020102020204" pitchFamily="34" charset="0"/>
              </a:rPr>
              <a:t> Fr. 250’000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4646885" y="4522091"/>
            <a:ext cx="9332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Compensación</a:t>
            </a:r>
          </a:p>
        </p:txBody>
      </p:sp>
      <p:sp>
        <p:nvSpPr>
          <p:cNvPr id="41" name="Pfeil nach oben 40"/>
          <p:cNvSpPr/>
          <p:nvPr/>
        </p:nvSpPr>
        <p:spPr>
          <a:xfrm>
            <a:off x="3450225" y="3254389"/>
            <a:ext cx="540000" cy="610489"/>
          </a:xfrm>
          <a:prstGeom prst="upArrow">
            <a:avLst>
              <a:gd name="adj1" fmla="val 54774"/>
              <a:gd name="adj2" fmla="val 50178"/>
            </a:avLst>
          </a:prstGeom>
          <a:solidFill>
            <a:srgbClr val="A3D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900">
              <a:latin typeface="Arial Black" panose="020B0A04020102020204" pitchFamily="34" charset="0"/>
            </a:endParaRPr>
          </a:p>
        </p:txBody>
      </p:sp>
      <p:sp>
        <p:nvSpPr>
          <p:cNvPr id="42" name="Pfeil nach oben 41"/>
          <p:cNvSpPr/>
          <p:nvPr/>
        </p:nvSpPr>
        <p:spPr>
          <a:xfrm rot="5400000">
            <a:off x="1320227" y="3411007"/>
            <a:ext cx="674079" cy="794451"/>
          </a:xfrm>
          <a:prstGeom prst="upArrow">
            <a:avLst>
              <a:gd name="adj1" fmla="val 56628"/>
              <a:gd name="adj2" fmla="val 46945"/>
            </a:avLst>
          </a:prstGeom>
          <a:solidFill>
            <a:srgbClr val="A3D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1221288" y="3744783"/>
            <a:ext cx="8304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800">
                <a:solidFill>
                  <a:srgbClr val="015368"/>
                </a:solidFill>
                <a:latin typeface="Arial Black" panose="020B0A04020102020204" pitchFamily="34" charset="0"/>
              </a:rPr>
              <a:t>Recalificación</a:t>
            </a:r>
          </a:p>
        </p:txBody>
      </p:sp>
      <p:sp>
        <p:nvSpPr>
          <p:cNvPr id="44" name="Pfeil nach oben 43"/>
          <p:cNvSpPr/>
          <p:nvPr/>
        </p:nvSpPr>
        <p:spPr>
          <a:xfrm rot="5400000">
            <a:off x="1312320" y="4204137"/>
            <a:ext cx="677347" cy="794451"/>
          </a:xfrm>
          <a:prstGeom prst="upArrow">
            <a:avLst>
              <a:gd name="adj1" fmla="val 56628"/>
              <a:gd name="adj2" fmla="val 46945"/>
            </a:avLst>
          </a:prstGeom>
          <a:solidFill>
            <a:srgbClr val="A3D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1221288" y="4522091"/>
            <a:ext cx="8304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800">
                <a:solidFill>
                  <a:srgbClr val="015368"/>
                </a:solidFill>
                <a:latin typeface="Arial Black" panose="020B0A04020102020204" pitchFamily="34" charset="0"/>
              </a:rPr>
              <a:t>Rezonificación</a:t>
            </a: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02" y="4230000"/>
            <a:ext cx="730902" cy="692718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29" b="-65"/>
          <a:stretch/>
        </p:blipFill>
        <p:spPr>
          <a:xfrm>
            <a:off x="2188623" y="4247318"/>
            <a:ext cx="730902" cy="692718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96" y="3464296"/>
            <a:ext cx="756000" cy="716109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31" b="-555"/>
          <a:stretch/>
        </p:blipFill>
        <p:spPr>
          <a:xfrm>
            <a:off x="2135107" y="3431260"/>
            <a:ext cx="756000" cy="752531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664" y="2738891"/>
            <a:ext cx="475802" cy="475802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111" y="4030687"/>
            <a:ext cx="438861" cy="475200"/>
          </a:xfrm>
          <a:prstGeom prst="rect">
            <a:avLst/>
          </a:prstGeom>
        </p:spPr>
      </p:pic>
      <p:sp>
        <p:nvSpPr>
          <p:cNvPr id="53" name="Pfeil nach oben 52"/>
          <p:cNvSpPr/>
          <p:nvPr/>
        </p:nvSpPr>
        <p:spPr>
          <a:xfrm rot="10800000">
            <a:off x="3428393" y="2332422"/>
            <a:ext cx="540000" cy="282169"/>
          </a:xfrm>
          <a:prstGeom prst="upArrow">
            <a:avLst>
              <a:gd name="adj1" fmla="val 54774"/>
              <a:gd name="adj2" fmla="val 50178"/>
            </a:avLst>
          </a:prstGeom>
          <a:solidFill>
            <a:srgbClr val="A3D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900">
              <a:latin typeface="Arial Black" panose="020B0A04020102020204" pitchFamily="34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 rot="16200000">
            <a:off x="-382814" y="1793212"/>
            <a:ext cx="132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rgbClr val="015368"/>
                </a:solidFill>
                <a:latin typeface="+mj-lt"/>
              </a:rPr>
              <a:t>Nivel Cantonal</a:t>
            </a:r>
          </a:p>
        </p:txBody>
      </p:sp>
      <p:sp>
        <p:nvSpPr>
          <p:cNvPr id="55" name="Textfeld 54"/>
          <p:cNvSpPr txBox="1"/>
          <p:nvPr/>
        </p:nvSpPr>
        <p:spPr>
          <a:xfrm rot="16200000">
            <a:off x="-434169" y="3954245"/>
            <a:ext cx="142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rgbClr val="015368"/>
                </a:solidFill>
                <a:latin typeface="+mj-lt"/>
              </a:rPr>
              <a:t>Nivel Comunal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6380036" y="2433522"/>
            <a:ext cx="1107921" cy="276999"/>
          </a:xfrm>
          <a:prstGeom prst="rect">
            <a:avLst/>
          </a:prstGeom>
          <a:noFill/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Fondo de compensación 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5532528" y="2366249"/>
            <a:ext cx="8304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siempre</a:t>
            </a:r>
          </a:p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20%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7903832" y="2712205"/>
            <a:ext cx="120072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Medidas de planificación territorial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8058233" y="1363053"/>
            <a:ext cx="97826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Dezonificación</a:t>
            </a:r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926" y="1776825"/>
            <a:ext cx="568188" cy="540000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237" y="1704197"/>
            <a:ext cx="474247" cy="540000"/>
          </a:xfrm>
          <a:prstGeom prst="rect">
            <a:avLst/>
          </a:prstGeom>
        </p:spPr>
      </p:pic>
      <p:pic>
        <p:nvPicPr>
          <p:cNvPr id="65" name="Grafik 6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780" y="1630611"/>
            <a:ext cx="482418" cy="432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959" y="2142429"/>
            <a:ext cx="472854" cy="432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485" y="1565133"/>
            <a:ext cx="635714" cy="540000"/>
          </a:xfrm>
          <a:prstGeom prst="rect">
            <a:avLst/>
          </a:prstGeom>
        </p:spPr>
      </p:pic>
      <p:pic>
        <p:nvPicPr>
          <p:cNvPr id="68" name="Grafik 6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194" y="2149260"/>
            <a:ext cx="504000" cy="504000"/>
          </a:xfrm>
          <a:prstGeom prst="rect">
            <a:avLst/>
          </a:prstGeom>
        </p:spPr>
      </p:pic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10495A3E-5DB6-4DFE-BC17-F241B992A1D1}"/>
              </a:ext>
            </a:extLst>
          </p:cNvPr>
          <p:cNvCxnSpPr/>
          <p:nvPr/>
        </p:nvCxnSpPr>
        <p:spPr>
          <a:xfrm flipV="1">
            <a:off x="5712926" y="4174133"/>
            <a:ext cx="2880000" cy="0"/>
          </a:xfrm>
          <a:prstGeom prst="line">
            <a:avLst/>
          </a:prstGeom>
          <a:ln w="28575">
            <a:solidFill>
              <a:srgbClr val="01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69">
            <a:extLst>
              <a:ext uri="{FF2B5EF4-FFF2-40B4-BE49-F238E27FC236}">
                <a16:creationId xmlns:a16="http://schemas.microsoft.com/office/drawing/2014/main" id="{A2B5A9D4-1986-4B41-AF94-25225FD8B6CC}"/>
              </a:ext>
            </a:extLst>
          </p:cNvPr>
          <p:cNvSpPr txBox="1"/>
          <p:nvPr/>
        </p:nvSpPr>
        <p:spPr>
          <a:xfrm>
            <a:off x="6833096" y="4706036"/>
            <a:ext cx="9759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Contratos urbanísticos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7993486" y="3864258"/>
            <a:ext cx="1109595" cy="415498"/>
          </a:xfrm>
          <a:prstGeom prst="rect">
            <a:avLst/>
          </a:prstGeom>
          <a:noFill/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Medidas de planificación territorial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6376608" y="3874453"/>
            <a:ext cx="1173903" cy="276999"/>
          </a:xfrm>
          <a:prstGeom prst="rect">
            <a:avLst/>
          </a:prstGeom>
          <a:noFill/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Fondo de compensación</a:t>
            </a:r>
          </a:p>
        </p:txBody>
      </p:sp>
      <p:pic>
        <p:nvPicPr>
          <p:cNvPr id="73" name="Grafik 7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437" y="3288255"/>
            <a:ext cx="474243" cy="540000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434" y="4216837"/>
            <a:ext cx="347225" cy="468000"/>
          </a:xfrm>
          <a:prstGeom prst="rect">
            <a:avLst/>
          </a:prstGeom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792" y="3299589"/>
            <a:ext cx="569059" cy="540829"/>
          </a:xfrm>
          <a:prstGeom prst="rect">
            <a:avLst/>
          </a:prstGeom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19" y="3325151"/>
            <a:ext cx="569059" cy="540829"/>
          </a:xfrm>
          <a:prstGeom prst="rect">
            <a:avLst/>
          </a:prstGeom>
        </p:spPr>
      </p:pic>
      <p:pic>
        <p:nvPicPr>
          <p:cNvPr id="77" name="Grafik 76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280" y="3303785"/>
            <a:ext cx="540000" cy="540000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43BE63FE-ACAC-4F63-933C-D0A97CA5579C}"/>
              </a:ext>
            </a:extLst>
          </p:cNvPr>
          <p:cNvSpPr txBox="1"/>
          <p:nvPr/>
        </p:nvSpPr>
        <p:spPr>
          <a:xfrm>
            <a:off x="5595002" y="3924338"/>
            <a:ext cx="83043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900">
                <a:solidFill>
                  <a:srgbClr val="015368"/>
                </a:solidFill>
                <a:latin typeface="Arial Black" panose="020B0A04020102020204" pitchFamily="34" charset="0"/>
              </a:rPr>
              <a:t>0% - 40%</a:t>
            </a:r>
          </a:p>
        </p:txBody>
      </p:sp>
    </p:spTree>
    <p:extLst>
      <p:ext uri="{BB962C8B-B14F-4D97-AF65-F5344CB8AC3E}">
        <p14:creationId xmlns:p14="http://schemas.microsoft.com/office/powerpoint/2010/main" val="9570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5" grpId="0"/>
      <p:bldP spid="37" grpId="0"/>
      <p:bldP spid="38" grpId="0" animBg="1"/>
      <p:bldP spid="39" grpId="0"/>
      <p:bldP spid="40" grpId="0"/>
      <p:bldP spid="41" grpId="0" animBg="1"/>
      <p:bldP spid="53" grpId="0" animBg="1"/>
      <p:bldP spid="34" grpId="0"/>
      <p:bldP spid="52" grpId="0"/>
      <p:bldP spid="61" grpId="0"/>
      <p:bldP spid="62" grpId="0"/>
      <p:bldP spid="70" grpId="0"/>
      <p:bldP spid="71" grpId="0"/>
      <p:bldP spid="72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2AA41-1E73-8A56-E0C0-C2000E36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Planificación cantonal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127717-6A2A-EC73-6B7E-49F8FC22D0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3024336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Desarrollar / revisar el plan de estructura cantonal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Trabajar en las tendencias futuras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Respuesta a las mociones políticas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1AF694-E605-21FF-C08F-3147D8FDB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08" y="1635645"/>
            <a:ext cx="4543431" cy="30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23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ahnräder Vektor Icon - Download Kostenlos Vector, Clipar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442" y="2934585"/>
            <a:ext cx="277593" cy="2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195486"/>
            <a:ext cx="7711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>
                <a:latin typeface="Arial Black" panose="020B0A04020102020204" pitchFamily="34" charset="0"/>
              </a:rPr>
              <a:t>Valoración mediante fórmulas esquemáticas</a:t>
            </a:r>
          </a:p>
        </p:txBody>
      </p:sp>
      <p:pic>
        <p:nvPicPr>
          <p:cNvPr id="6" name="Grafi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768" y="1105930"/>
            <a:ext cx="7235439" cy="38275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271745" y="3147814"/>
            <a:ext cx="2548727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200" b="1" dirty="0"/>
              <a:t>Fuente de datos utilizada, </a:t>
            </a:r>
          </a:p>
          <a:p>
            <a:r>
              <a:rPr lang="es-ES_tradnl" sz="1200" b="1" dirty="0"/>
              <a:t>entre otras:</a:t>
            </a:r>
          </a:p>
          <a:p>
            <a:pPr marL="285750" indent="-285750">
              <a:buFontTx/>
              <a:buChar char="-"/>
            </a:pPr>
            <a:r>
              <a:rPr lang="es-ES_tradnl" sz="1200" dirty="0"/>
              <a:t>Estadísticas de transferencia de tierras</a:t>
            </a:r>
          </a:p>
          <a:p>
            <a:pPr marL="285750" indent="-285750">
              <a:buFontTx/>
              <a:buChar char="-"/>
            </a:pPr>
            <a:r>
              <a:rPr lang="es-ES_tradnl" sz="1200" dirty="0"/>
              <a:t>Catastro ÖREB</a:t>
            </a:r>
          </a:p>
          <a:p>
            <a:pPr marL="285750" indent="-285750">
              <a:buFontTx/>
              <a:buChar char="-"/>
            </a:pPr>
            <a:r>
              <a:rPr lang="es-ES_tradnl" sz="1200" dirty="0"/>
              <a:t>Clase de calidad del transporte público</a:t>
            </a:r>
          </a:p>
          <a:p>
            <a:pPr marL="285750" indent="-285750">
              <a:buFontTx/>
              <a:buChar char="-"/>
            </a:pPr>
            <a:r>
              <a:rPr lang="es-ES_tradnl" sz="1200" dirty="0"/>
              <a:t>Modelo global de tráfico</a:t>
            </a:r>
          </a:p>
          <a:p>
            <a:pPr marL="285750" indent="-285750">
              <a:buFontTx/>
              <a:buChar char="-"/>
            </a:pPr>
            <a:r>
              <a:rPr lang="es-ES_tradnl" sz="1200" dirty="0"/>
              <a:t>Datos sobre el ruido</a:t>
            </a:r>
          </a:p>
          <a:p>
            <a:pPr marL="285750" indent="-285750">
              <a:buFontTx/>
              <a:buChar char="-"/>
            </a:pPr>
            <a:r>
              <a:rPr lang="es-ES_tradnl" sz="1200" dirty="0"/>
              <a:t>Modelos de elevación</a:t>
            </a:r>
          </a:p>
        </p:txBody>
      </p:sp>
    </p:spTree>
    <p:extLst>
      <p:ext uri="{BB962C8B-B14F-4D97-AF65-F5344CB8AC3E}">
        <p14:creationId xmlns:p14="http://schemas.microsoft.com/office/powerpoint/2010/main" val="16970871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7064" y="1797908"/>
            <a:ext cx="5435600" cy="3136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971600" y="946181"/>
            <a:ext cx="7416824" cy="401433"/>
          </a:xfrm>
        </p:spPr>
        <p:txBody>
          <a:bodyPr/>
          <a:lstStyle/>
          <a:p>
            <a:r>
              <a:rPr lang="es-ES_tradnl"/>
              <a:t>Cálculo electrónico de la compensación del valor añadido: uso estructural</a:t>
            </a:r>
          </a:p>
        </p:txBody>
      </p:sp>
      <p:sp>
        <p:nvSpPr>
          <p:cNvPr id="6" name="Abgerundete rechteckige Legende 5"/>
          <p:cNvSpPr/>
          <p:nvPr/>
        </p:nvSpPr>
        <p:spPr>
          <a:xfrm>
            <a:off x="7179276" y="2847864"/>
            <a:ext cx="1885356" cy="612648"/>
          </a:xfrm>
          <a:prstGeom prst="wedgeRoundRectCallout">
            <a:avLst>
              <a:gd name="adj1" fmla="val -88895"/>
              <a:gd name="adj2" fmla="val -132135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>
                <a:solidFill>
                  <a:schemeClr val="accent2">
                    <a:lumMod val="75000"/>
                  </a:schemeClr>
                </a:solidFill>
              </a:rPr>
              <a:t>Informaciones de los datos del catastro ÖREB</a:t>
            </a:r>
          </a:p>
        </p:txBody>
      </p:sp>
      <p:sp>
        <p:nvSpPr>
          <p:cNvPr id="8" name="Abgerundete rechteckige Legende 7"/>
          <p:cNvSpPr/>
          <p:nvPr/>
        </p:nvSpPr>
        <p:spPr>
          <a:xfrm>
            <a:off x="120816" y="2049463"/>
            <a:ext cx="1349635" cy="647349"/>
          </a:xfrm>
          <a:prstGeom prst="wedgeRoundRectCallout">
            <a:avLst>
              <a:gd name="adj1" fmla="val 71149"/>
              <a:gd name="adj2" fmla="val 52415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>
                <a:solidFill>
                  <a:schemeClr val="accent2">
                    <a:lumMod val="75000"/>
                  </a:schemeClr>
                </a:solidFill>
              </a:rPr>
              <a:t>Importante elegir modelo adecuado</a:t>
            </a:r>
          </a:p>
        </p:txBody>
      </p:sp>
      <p:sp>
        <p:nvSpPr>
          <p:cNvPr id="9" name="Abgerundete rechteckige Legende 8"/>
          <p:cNvSpPr/>
          <p:nvPr/>
        </p:nvSpPr>
        <p:spPr>
          <a:xfrm>
            <a:off x="120817" y="2940228"/>
            <a:ext cx="1349634" cy="647349"/>
          </a:xfrm>
          <a:prstGeom prst="wedgeRoundRectCallout">
            <a:avLst>
              <a:gd name="adj1" fmla="val 71653"/>
              <a:gd name="adj2" fmla="val -6306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>
                <a:solidFill>
                  <a:schemeClr val="accent2">
                    <a:lumMod val="75000"/>
                  </a:schemeClr>
                </a:solidFill>
              </a:rPr>
              <a:t>Importante para el calculo</a:t>
            </a:r>
          </a:p>
        </p:txBody>
      </p:sp>
    </p:spTree>
    <p:extLst>
      <p:ext uri="{BB962C8B-B14F-4D97-AF65-F5344CB8AC3E}">
        <p14:creationId xmlns:p14="http://schemas.microsoft.com/office/powerpoint/2010/main" val="3644959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Previsión de valor añadido / valor añadido</a:t>
            </a:r>
          </a:p>
        </p:txBody>
      </p:sp>
      <p:pic>
        <p:nvPicPr>
          <p:cNvPr id="4" name="Grafi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283" y="1587432"/>
            <a:ext cx="5400040" cy="3253740"/>
          </a:xfrm>
          <a:prstGeom prst="rect">
            <a:avLst/>
          </a:prstGeom>
        </p:spPr>
      </p:pic>
      <p:sp>
        <p:nvSpPr>
          <p:cNvPr id="5" name="Abgerundete rechteckige Legende 4"/>
          <p:cNvSpPr/>
          <p:nvPr/>
        </p:nvSpPr>
        <p:spPr>
          <a:xfrm>
            <a:off x="6660232" y="2341237"/>
            <a:ext cx="2441147" cy="612648"/>
          </a:xfrm>
          <a:prstGeom prst="wedgeRoundRectCallout">
            <a:avLst>
              <a:gd name="adj1" fmla="val -84196"/>
              <a:gd name="adj2" fmla="val 139145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>
                <a:solidFill>
                  <a:schemeClr val="accent2">
                    <a:lumMod val="75000"/>
                  </a:schemeClr>
                </a:solidFill>
              </a:rPr>
              <a:t>El cálculo se basa en el modelo de precio del suelo</a:t>
            </a:r>
          </a:p>
        </p:txBody>
      </p:sp>
    </p:spTree>
    <p:extLst>
      <p:ext uri="{BB962C8B-B14F-4D97-AF65-F5344CB8AC3E}">
        <p14:creationId xmlns:p14="http://schemas.microsoft.com/office/powerpoint/2010/main" val="259979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2AA41-1E73-8A56-E0C0-C2000E36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Planificación estructural y de utilización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127717-6A2A-EC73-6B7E-49F8FC22D0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2520280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Control de los planes comunales de utilización del suelo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Control de los planes estructurales comunales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Control de los planes estructurales regionales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Personas de contacto para cuestiones de planificación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AB1CE6-AC7F-144C-0A20-422F21291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707654"/>
            <a:ext cx="5425131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5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2AA41-1E73-8A56-E0C0-C2000E36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Planificación especial de la utilización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127717-6A2A-EC73-6B7E-49F8FC22D0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3240360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Control de los planes especiales de ordenación del territorio comunales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Control de los planes territoriales especiales cantonales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Planes especiales de ordenación de las infraestructuras (y los componentes financieros)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Planes especiales de utilización del suelo para graveras y vertederos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A3FEF4-1B37-3B1F-B27D-58814DC90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563638"/>
            <a:ext cx="4574883" cy="34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92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2AA41-1E73-8A56-E0C0-C2000E36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Paisaje urbano y urbanismo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127717-6A2A-EC73-6B7E-49F8FC22D0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2900880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Control de las solicitudes de construcción en zonas de protección especial / regional del paisaje urbano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Desarrollar el inventario de los paisajes urbanos regionales protegidos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Sensibilizar sobre la cultura de la construcción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F36BFD-1341-BC12-AFF3-DCC213C4A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480" y="1586152"/>
            <a:ext cx="454475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3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2AA41-1E73-8A56-E0C0-C2000E36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Paisaje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127717-6A2A-EC73-6B7E-49F8FC22D0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1600" y="1563638"/>
            <a:ext cx="2664296" cy="29523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_tradnl"/>
              <a:t>Control de las solicitudes de construcción en paisajes protegidos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Inventario de los paisajes protegidos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Desarrollar una concepción del paisaje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/>
              <a:t>Participar en proyectos relativos al paisaje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C02384-C11B-4092-789B-10852888D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263479"/>
            <a:ext cx="5591961" cy="19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28286"/>
      </p:ext>
    </p:extLst>
  </p:cSld>
  <p:clrMapOvr>
    <a:masterClrMapping/>
  </p:clrMapOvr>
</p:sld>
</file>

<file path=ppt/theme/theme1.xml><?xml version="1.0" encoding="utf-8"?>
<a:theme xmlns:a="http://schemas.openxmlformats.org/drawingml/2006/main" name="Baudirektion_weiss">
  <a:themeElements>
    <a:clrScheme name="Kanton ZH">
      <a:dk1>
        <a:srgbClr val="000000"/>
      </a:dk1>
      <a:lt1>
        <a:sysClr val="window" lastClr="FFFFFF"/>
      </a:lt1>
      <a:dk2>
        <a:srgbClr val="009EE0"/>
      </a:dk2>
      <a:lt2>
        <a:srgbClr val="0076BD"/>
      </a:lt2>
      <a:accent1>
        <a:srgbClr val="885EA0"/>
      </a:accent1>
      <a:accent2>
        <a:srgbClr val="E30059"/>
      </a:accent2>
      <a:accent3>
        <a:srgbClr val="E2001A"/>
      </a:accent3>
      <a:accent4>
        <a:srgbClr val="EB690B"/>
      </a:accent4>
      <a:accent5>
        <a:srgbClr val="FFCC00"/>
      </a:accent5>
      <a:accent6>
        <a:srgbClr val="3EA743"/>
      </a:accent6>
      <a:hlink>
        <a:srgbClr val="00A143"/>
      </a:hlink>
      <a:folHlink>
        <a:srgbClr val="E30059"/>
      </a:folHlink>
    </a:clrScheme>
    <a:fontScheme name="Baudirektion Kanton Zürich Font-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9b1591c-ecf6-4106-8bb8-99b574fe9843.potx" id="{5C9C95BD-B9BC-4A99-A11D-71E59D584727}" vid="{AD7A9DE4-848F-4BB2-A595-B83605A2F8D6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neOffixxDocumentPart xmlns:xsd="http://www.w3.org/2001/XMLSchema" xmlns:xsi="http://www.w3.org/2001/XMLSchema-instance" xmlns="http://schema.oneoffixx.com/OneOffixxDocumentPart/1" id="d7e6fe34-b86d-4969-989d-5da5bbf0b0ed" tId="f9b1591c-ecf6-4106-8bb8-99b574fe9843" internalTId="f9b1591c-ecf6-4106-8bb8-99b574fe9843" mtId="a2c9b700-86cd-4481-a17f-533fe9c504a2" revision="0" createdmajorversion="0" createdminorversion="0" created="2024-08-21T14:20:54.9942084Z" modifiedmajorversion="0" modifiedminorversion="0" modified="0001-01-01T00:00:00" profile="a9e44b5b-f695-43ae-8fa0-4794a52e094b" mode="NewDocument" colormode="Color" lcid="2055">
  <Content>
    <DataModel xmlns="">
      <Profile>
        <Text id="Profile.Id" label="Profile.Id"><![CDATA[a9e44b5b-f695-43ae-8fa0-4794a52e094b]]></Text>
        <Text id="Profile.OrganizationUnitId" label="Profile.OrganizationUnitId"><![CDATA[5f984b26-4ce2-46fd-84aa-1f7db548afe8]]></Text>
        <Image id="Profile.Org.HeaderLogoShort" label="Profile.Org.HeaderLogoShort">iVBORw0KGgoAAAANSUhEUgAAAW4AAAFiCAYAAADWYDL0AAAAAXNSR0IArs4c6QAAAARnQU1BAACx
jwv8YQUAAAAJcEhZcwAALiIAAC4iAari3ZIAAAAYdEVYdFNvZnR3YXJlAHBhaW50Lm5ldCA0LjAu
Mvvhp8YAAJXWSURBVHhe7d3/s3V1eR/8/BnPzNMOdqCjHexIBzrQgY5WaSRKI400UqVKAiEEiaAS
tUoiscQiQUp8kKASq4QoKomoRG3CKIm3gMqToPFRmthIR1vNaOIXomimk/Oc17q9Dtf53Gvvtfbe
a6299t7rhzP3uc9ee63P+nx5X9fnfb2v6/Njf//3f783/bTvg29/+9t7733vnXt/8icP7fn9Bz/4
Qav++z//5//sfe9739/727/9271vfvObe9/4xjf3Hnroc3tHjty39+EPf2Tv5ptv2Xvj9Tfsvf71
1+798i//8t5/+A//Ye9f/+t/vXfqqaft/ZN/8k/2/uE//Id7/+Af/N9zf/7xP/7He//8n//zvZ/4
iZ/Ye+lLX7r3Gze+ae/mW96y97GP3bv3P//n/9z77ne/u6cd03i3H++pr6a+GuMc+LExNmrMbbr7
7g/v/dN/+k/3/tk/+2cVuALHt936W3sfv/eP9u6774G9Bz716epfgOxvt912+96b3nTT3huuvW7v
mtdds/eLv/iLe//23/7bvX/5L//l3lNOOqm6F8D9R//oH+0d94TjGsG5CbwBfP5xX8D/L/7Fv9j7
hV/4haq92sfoTCA+gdKY19rUttnzcwLuBXYcf/VXf1WBX/Z+/R7gCITzD8AMUI7v1HnObbzpJsCe
93m+/3FPeELVRkaHN/7nf/6l1ruGaSFNQD/NgXHMgQm4FwDuI0eO7D35xCev7BU3gSxD4AfoA//S
INT9/8T9drnW99oaAteiY97ylrfu/Y//8ZeTB77AXJgAbBwAtqvjMAH3AosVD90WFGeBc3joQBkA
o0z+/b9/fsVJ/+qvvq6iMu688/f27v34vfvc90f37v2jP65ol6BhPv3pB/ce/H//pPrxe1Aznzjy
yepaP79z+7v2fu2a1+9deNFF1f09a167ATj6xnO///3vTxz4AnNiV4Fjeu/1Gq4JuBdYpC972ZWH
AJCHC/AA8PEnnLDPUT+h8njDWw4u/F/9q39VURO/9EuvqLzbu+++e++eez5WgS/6RdBQ0FLwsive
+bH9oOmjj/5t5UkD9zffdHPV1nkgrr0CpAKZ08Jc78Kc+n/q/3lzYALulsAtmAd4sycNCP/X//pf
FQDzdKlN3n/XB6rfP/rf/mCPF0x98q39737nO9+tvNm/+7u/Wwsoeu7Xvvb1qm28+yc+8Um1lA+j
c+mll1WAP3nfE3hMBmScc2AC7pbATb4nMJmBmxfdlYfcxwIBvLxu8kOe/cP//b9XRsa/73znbdVO
oY7SQaswSugWHvhb33prJSn0PfeyOxjze/fRl9M9xwlguzouE3C3BG4e93981X88BHQ/+7MXDQJg
QBJYlj/ZI+ZRayNw5e2jRq6/7tf3Lr3ssr1/82/+TSUHJGHMgc15vHdWwYRqhkbcvfTDddddv/d7
v3fXAZhP3vkEbLsKout47wm4WwA3wLzrAx+swC97qP/u3/273qR0EntI9QQMX3/tG6qkHBTGz/zM
z1SeP9qGNrxKstkPmgJqn2kj7h3fnsG3CxliKYOMhJ/nnntuFVjlxTMcj+731zom8/TMyXjsyhyY
gLsBuIH2ne+7s/JWM2gDRsk0eOOuJwvwu+HG39gT1CyDiSUAh0olkm6a9N5Z1VJKDf2/TnvedE+f
u6+2MhyMCmWLIOdEqUxg2vX6mO7393sTcM8BbqAj4FiCNoDi7fYBTIKCv/jiF1fKlDaA2XQNQEVx
4ONx1u961x2VouUP77ln74//+EglNfzkffdX//o/LvsP/uCeaofxW7/19uo9L774kooicZ+m9Psw
IProOeecU/Hj+mldQdlpkU+GYxvnwATcM4AbaNNRl/QIQBKw+5u/+ZvOPW0TTHp8nVf9lKecVIEn
OoSn7+fnfu7nqiDiPEAFtLxfwclleGjfseugivmLL32pAnb0DWoEVcSozTMyPnv22WcfBDkZBfJE
YK5NWQ65TPu2cVFO7zQZm6Y5sNPADZzrPEFAxfsEihlEgRCv9a//uh/QptjgGednAl7a7yhqpW0A
LgBVQDK02jhmYH7SPsiX9wC0XeqzPR+YaxddOnoEiNcZnaBScmkA10oO4pVrs4CnvkURMQzuG6A+
0S0TkDUB2a59vtPAjUumjnjTTW+uikG9/e3vqDxegUBebBmMu/LlV1a67b4miWqBmZbxfO0Dzm2e
CeC+9a1vV1mWvme3EO8ANFUelOzT5l6LXsOgyOR89auvqrjuWTLD+HsdJ+9vYgeRVYrjt7NA19DH
C9ZOxbEmEF90bm7j9TsN3PjXnOkYdT5KUPF/nvCXH3mkF9CLiYVGyLQDbxv3XDfxokRsSARLr5RH
jJKQbBP3dD8AuOxEDi9/ngcs2ejafQOxammA8NIzZ3766WdUihoKGkbCuy/7LtP3JgOwyXNgZ4Gb
52l7X3rVdVt9tUQkrvQ90He8572H2sPj5GXm51Yql30qwa4gpIFXveaqyisF/HYEuUY4uuGWfblg
eMFXXH7FUly3+3oGysW/grb6BL1TctM8/ux161P6cbsYu4CnPvVpFU2SteWMyvHHn9AK8Bki9zJ+
njVRKRMI9702x3b/nQVufK/KePOKQQEbAPmFLzw8CDigarLhEPwDvHnS+D8u+xWveFVVnAqAxU4B
+DlE4da33br3+f/vCwdtZqTwx5ER+ZWvfnVhI8R7P/mUU6r+CukfWkcc4DVX/XKlJZdOj2+nRkF5
RN96DzGDz33u81VQN/989nOfq3YGdhaqL0aBLLw3cJ+nYtGO0884Y+9Dd//+wu8ztoU4tWcyPovM
gZ0Fbvx2KfMDhDzKX/mVq6uAIDAZcjvumRm4JbbUeZM8al4uQAZ8vF9cMEMTOm0KFH+P4CuP2fsB
0WV4egYDmM5K5MnZldnb9rv4wSKTMigZxjWqHb7kJVfM1LXzvNvGARZpx3TtBKZjnQM7DdxlrQ7A
GaqNdWy/ce4ZGJ933nmtAC+CkjxX9Elw2gzTbbf/zgH4hzZ72Xf7zIMPVuA/S/5Xgrrrbvp//p9j
dg2LLoZI+SdHpEGnQMlFsrSp3Jks+ozp+gmkN2kO7Cxw447RDJkqQYusM1FEckwbj3veBONNv27/
iLS4D7qBtM53wlNfZYKiQmSSRonYeVQTeqZrQAXiCn7ZUcSzBY67fs4qfTR9dzICfc+BnQVuAJcX
PxDAeXepdV508CS3ZG/2nOecs1RKvXdDawQfrdbJom2Zdz3j5hmKWaFo8NAlgAP2vvqyHDse+JCU
Vpd9Od1rAvll5sDOAjceFZ+dPVyqBjpuwBQ/y3Tqst956KHPHuLd7QiWVbPghoNrRp8s26am79GN
yzClgMngzdtu+m7T57xo71Hy12IPJ5/8eKAUcDfda/p8AshtmgM7C9wGkYKh5GtJ1P7rO965d9M+
gPOAhxxs0jogGwBImYE+WaYNKI1nPevs6l5Kuy5zj7bfYeTw6znY++473rPyM+9/4FPVLkhSj0Mp
ADkvPhQysaOgxmnb1um6CcC3YQ7sNHDbctvSl9t8YC5wSZ429CBLLsm7AMelLUMDMAIXXXhh5XV/
8IN39/4e2hgHTei/B+5/YOVnkg1e/dqrK+NqPHj15H/Hn3D8wZjpq0kOOIHx0Ot03c/baeAW6KK0
qEvR/qnnnruWgJe0dwHFMCboEt7sMhOFSsWuoq/aKmWb1BnRbrsWOvJl2lx+5ytf+WqlIpmVRn/c
E45bmk7qon3TPSajsY45sNPArcNxtCXXDXzU9VhWNrfKQD722A+qwxHC6/YvnfIy1QipSIZUyaj5
ou/QPV0aC+8uW5QGvaxPDrjx4Kv0+fTdCXw3bQ7sPHAbsOuuf+MhegI4OJZrXYOJx6VNDq9be2Qj
5lT2dbVt3nNffuUvVf2o7G3X7WNEUVvoK/K/XKxKdcKunzfdbwLzMc+BnQduigVZeZnnttUP7fO6
Bk8NjqzUwPHiv5fxvId4B+366eedVwUol6V22rbznj+8p6prEsHJRTMz2z5num4C77HOgZ0HbuqL
smaJLfm6U6h5mOp7ZL5btqB0fDz4kBRIm8lLyihwyNt2snyb7yx7Df48+oWHL3Fq2XtN35vAeRPn
wM4DN8ApE0iA4zr47XICaQN1Bllf5rx54pJq7ArqqvOtYyIK8qJ3FJLq+/lqtDCu4XHbMfX9zOn+
E8CPaQ7sPHBLHslabgBJiTGWQQLeAJpXGUWkABaNN8XJC194QRVcpW1WoW+ZAlJdvKsSAgp3DWHw
PIM2PegtNcfXvUPqog+ne0zGoe0c2HngFvTLummBQAqGth041HWOCcMdX7Nfh0TpViCurcefcEK1
Y0BTKOe6KwDGUAVwU7FMtUom0BtqLY7hOTsP3GiRDNwAUQW6MQxOXRuk6gMpwUvtJIXDhSvvukuH
7TrMIYB7qg44gfZY12tf7dp54LbNzsDdZfJIX4O26/dFlbxyPylnAu4JsHd1Lew0cEvTVt0uSwEF
/nC1uzohNuG9BSfPf8H5E1Wyn4OwCeM1tbH7cdpp4EY5/OzPXnQIuCk4doUn7nNBOcwYwH7ta1+v
Aqbxo88f3TeYy9RfifYqOJVrqTO+P/zh300gNgH5zsyBnQZu/HB5fJlTZ8amke4TYLu6N/oCSOPb
peyr6KcmuJrndPLPOPPMKqiqqBegvfb1/7k6dPjmW95SHXKsfK2MUcAO8OMHby9j1P8l+bhOMDLL
I6+77vqdWbBdjdd0n+694CH7dGeBGx2iml153BZp3RCStiEHuc9n6au//PIje29+8y2Vjltwl1Sx
7mzKTEn5PM7HpI7xvVNPO63SrAN8haUoR4zH9fvA7F+AzdMug8nzapZrH+WQQx9W8fL77MPp3psN
ousYv50DbgkrPLzstQWgkNVJJFnHQGziM3nDarqopDjrHMpZR5u1+XuAeyTalMYgsibnZWoCbgk6
dlY33HDj2nTumzi+U5vHa1C2Hrhxrbbgn/70g3vKnFKR5ESWABDAw8sbay2QsS0icQCJSk95ykmH
YgTAlAGUkq4YFNDUr6+9+lerJKJXvOJVexdffEmVOIRC4UEbD/2f6Q//zz8laPPS7Zi++PDDjYZW
PfLQvEvJ3yXZ5NjmzdSebozB1gM3rfNTn/q0Q+BQggCgkdiyrqzDTZvMYgBAO5cK0KeklA4qFjtQ
A4YnjJ8ufwAnzvpb++Cv7son77u/0qTHoRYA+y1veWuVCOXn7rs/vPfjzzyrMhCeyfi+/64PVIcG
t+m7XNuEkbDjavO96ZpuQGbqx+77ceuB2yKt28YDGl6Ymhc8si7rR2/7RAXMmWvWv2qGy+xctvQs
SgNAq/pnbAQ4I9bgebFLEtC0K1okDuEwhrOfffQYN/cG/AzHto/T9H7dA+ZY+nTrgVtGYVlECggI
dikPalEvAgJjGbh1tYPqo1R1ANMuUs5RWlQoAFaAUjwiTqwHuOiXZQ5PFojOJXKf/owzqx3Buvpw
eu72AupQY7v1wG2B5tKoQMGWXO2PbQPsId5H8FZ52YgN4LG7opi038lDcfwZkFaDnEdvd4SeWcaj
58ln481wd3W02lALdXrOBPZ5Dmw9cNtWX/bixyvJAQXel2p2dYvB9Ty9TVooOGcgB9gcxdZX28np
UCL5ZB7VFec9Dxj7XuiwczIOjtvfs0wPyEZQUvDxiU96UvV/Xv0y4+I7dOM5rnHiiU+egHtK1ult
nfS1/nYKuL0sNUlZAfC9773z0MABGIWbLPLMrw4xCKs+g0aZQoN32qdiAuUgkSaAW3yg9LYZEbQJ
j/bdd7xnT3KMwC8Qdj0qJH5ecP75VX/Ta/O0laWluQ4+O+IQPv/GEsYUaBvL8qBhhnuiSiYPdtV1
t87vb73HrXPx3DlFGvA899xzK0VDdL6a1zL7LPJN0nIDSNSPHxxxn5OJ8iOODNOHZH7xPAbjTx96
qNJKv+iCn6l00yHxy3rsUr8dn+VknGxkgSww/8hH/9veF77wcGUoSBFnJdMwwD63AxHHKA8X9nzG
YiprMAF3n2ul73vvBHADFTK1DAh+v+jCi/Ye/MyDFeChAPxtk4pMAS+p5QDyne+8rVfQNhFJ9DLw
BufM6PGKyQGduj4vYSYDddskHJmYAJgxYFwvvfSy/ZT5ayv6hC77TW+6qdpt8K7931hGW0rpp756
17vu6L2v+l640/132/DsBHCb5MDl1FNPO3Q6eCgVbOOPP+H46jPBtmUCYOtYSOqCoBUYmyGODLv8
ipce6j/yP4Ap+FsHkHY50uCd/g5kXcvA+GEEgP3LXnbl3vOff371Hm2BPBsGoF4m6sxKt/d33nZb
/fc6xnR65m4Dctvx3xngBsahUKjbrsffNqlWiUMgtFuFwz657ZhMF19yySHgxlln/hgw8orppD/8
4Y9UVJRgbyTgZNULLjz+bsfDYHqX0NxTgfCugX8d3dEG5MvaKOikz/9Z/2ditl1803UTSC87B3YG
uHWQYNU1r3vdzLoagMf2fwhZ3bIDFt/zLvTUwGmoU87zOY8lbw1cr3z5lRW3vIjUErCjOAA20I9g
IuCWeON+jIDgJXBfBsi1jaf98Bcf3oixXXVuTN/ffoOwU8BtQlMT2KKXSoPw9t535+9uBP8pSBfJ
KsBuiMV6w42/UUtnAFwBxEXlekD7HW9/R6WxRnlcd/0bq3jDOc85p6Je7CjCiPLQSQcFQKloqFWA
MTWN58cZnMY1qg2ikHj/U2bs9gPZEPN/TM/YOeDW+QDjrvffVS36Uiao2t2YBmhWWwB3pHE7xmuI
Nn/sY/ces1sBmKSVbUumhq6bZBDPDbSNAW9dPW+fByVz7n7VQZmtde8GyD1TPyggduTIfVWgmZeO
eyftZASGoJCG6PvpGZPxyXNgJ4FbB1j4gnvZ85YRqHjRJiwSgIVjtlNAmbQBzjjsAP2wqHesT0gP
c+q4Z6v0N09ah8cOXTeZJbmgHY82R98Db7EFHjfPPYKgjILvfO3rRwF9E8ZlauMEsEPMgbUDd1SK
sw3GjebTT/perBJKcio0INkUj1u52isuv7wCbqqOphRu4ErNIUDnehX5Fp1gjz32g4pPz7sUnPMd
73nvwck1nsOo8Hpvu/13KjVJcNNZ110GDt2TlDAUIqEcAd4//bzzKsCnnNkUxU9T35rbMdftAPWb
/0+nL03A3zR3fD4ocJusJilpHs8WT2lh4yEvvOiiaoErLoS7vPq1V1efvX2fA7UN7mPbC7ilP+cU
bmVE23TcGK4hpQtufl67gQLgC3UGjfOyByIDZN+PPgO4+hC40lfzpFFQZY3tWdrutuoQz1GeF8W1
qfQHo8OoqVhJe84I6i99Z+7Tn4tX4OTN920xUmNYK9vWhkGA20KzPTdZATQvbZb3lRd4ZNPxitVj
tp3mEXc1qYFXPnNSmzYlOGkiohUC+Gil6yYnL+7Wt916SFKH7lg2y5Lx5WG31V2XnjXj4fAFbaDx
pqEHWHHIgoMXBF2NS5kw5V4kgsu2fV2LV5+Za+a/jN3g9bMyJycm6SPvSb7qexOAT154OXd7BW6A
zUOTGu08wVwXe14a9CwvLGpX2O5bBCb1KnSK75feIw9/XQt80ecyYtFX+qQ8vce2Gz1SlrVFlaxS
q4Mx4BUC2Dp1ThhfnzHSrgPOvH6ldM0J4Os+6BcntIemGwWkLsn9D3yqajsAywAO7LsoIbtoXy97
vd2OTE3jM68uvL6qOwXI+9/5vjunFP2pKNYhXOoFuIGpI6WkmZeHu2bu0paax8XbciBspC6jSBxx
ZRsJZMJDyYBukgOE2267fenjxigWtCHfl5ezijFYdoEv8z365mh76Yl6BwoLhqnMJHzKSSfN5bgZ
3KY+8DnwBcQ01ugtahC013+65tcqikttE7QYg+Kei/K3UfUwl+VlANoEYpfpz66/gxaRgl8azkhU
8i52L0eOHKmMGZmjQlvowmwQ7T583nX7pvttriffOXBboDg8HgZtbuZCTWBKCDIwoGLh87B4XBYp
MPATWXWOvuIVAwDemnuWmXr+j+tFxTSBTTlRKSsiYy/ayYgsCjDrWgB47exxR6U+/WCh668AbQY0
aCFGT5+W7QaIwIPxIs1r+176q/xZdCxmPcvOgFEKgw/s2rZrndcZCzvNul2mv3E47DhyP1k7ocCJ
Y9y8t8OYN2mXsc5+35VndwrcPCsTsvSygeslP3/JHh2wCbjMoraV5iEDFmBbAjjvmzFYBHQtnFxf
2iIRKFrkHuuaKPqQrC6Am/FSi1udcWVsz9w/5SWDNmPKK47reYK57QDSTgd3HVmL63q3/FwVAcPj
9j6bQGWZ40rZZtDWr8YL1eM9lClgPM1pahm0kBgOx8b7Hn/CCQdjZdckkE8JNAH45nrJXa6nzoBb
4R4LvzxAFhXBM1wWsMuXBVi8GanpubhRVPYDUIsAL0omUwna29WJLl0OVHkvu5Xslf3kfrYh2km9
7BIw9BVvzk4n3tV3AwSAtu9GZT/gDkTGQEkYz5hT3mvslAEHg1EMx0J/m1PiEeSuwDf4bu/17LPP
rubxvGB9pheNU8gv+5xf073HbSA6AW4LvCxYbyLy8BQaWgRI204YQS0Zc/n8QxP89NPPqDyZts/M
YOb7vJtcp3teewAfo7TMDqLte9ZdB4QpSjIVFYs7q3JUQ7zj3XccADBZZahBAIvdkeAZkC7vhVax
gxn63cr3FdgLY2NsmvTqq/RrF9+NuEKMg50gGi/mo/5kKLMePjsOPG19H9RWWWDLtQDfTtEOdlKc
jBtgu5hTdfdYGbiBCPCKU0tCV6zORBvZFnrFxHYPmXMCW4DEthI4CdzwgOsmaCwCAbHsZfJwHrj/
gVZcqPtn2qXtQQqebdtOuzw0uPE6vWMJtgEWFrYAl+vED2LggXSmS9xD7KAMngWdgpJaVu/dxYQ1
5jzMaM8FL7pg1FSBmEw+Jo2hMb/y/ADg6L4IGgcQB0DbtRq3zzz4YPWv7F5BexRKDtL7nnugxSb6
ZPfAe2Xg5t1mSR0ApSZpmkz4WN/lOZS67pAKupfJymsxoZ1kUwfgPBjgHZ6Lf030NpK3OkmgwkdN
YOze6Antarq2CxDL97DDsahRIDw3YAGo9YH28Ppm9b+TZAKoQycfwBgFmnJAWa3sZQK/s97Z+Ikt
tPEUc4q9tjLoXfdll/dD69Coh/MCcPN7mieAPCg+/W3cSCvFKLwj6k7/5HbFcXDWS6k4cQ/faTPX
u3zX6V7rNRYrAbfJcv4LXnAIMEXSmxQJf/nlR6rKb9lLn6frjnRoSRuojb/+6785ZgEDYB5ZgDdv
lAEpF0E54Xj8AqdZEmhxNAELr4lhsSsYGrjzO/CoI3WaQqepLbxuu5lSIuhdoo5IqYSg6sCr2vk0
3T/aBmz0rV2Xgk/S3z2XYQHATrBRbRB9Myv+gSaJtmgvgBsrYHhf7xX9ajdT7lb+4ktfqoLfrjH3
b//t2w/6FAfOoKJJvOesftZXDHZOHPO9Tcr4HesYblK7lgZuXp+FGNt1k9Hhr02Wn+rhisuvOJRs
kIMvvG8e/Mknn1JbQJ+H4bl1AUSeYdb8SsV2anjTgAgmZSCTpdn0Ho4M851Nqd+d+4Ana0eS39mu
Rp8CBuBaJovod4oIfWX7DpBdL+BGVun/+gxIM652AmgOxhawlMklYah9plAVTXo2sn63gwiDalzN
naaxXNfn3j9yArwbSWXpbcdBHvoSxZGDv4L7cXye+Q/IOSj62E6TgdPvdlrGT4ZplkiWyVfr6ofp
ucN44ksDt0mUD+D1u63cPI/MJMyURmwpRdnfdutvHRTOB8ACj0BA0LPMOgMCwLukAywUHnAcQ+b+
eNom2sYWNwMVMAEksyahBRfcKxlXWy90TJNa32ad9+uvfcPB++ov2/y6tPbgZAEpsGes3YexMwfq
QDrvZsrfA8A9S/IJQ6Cf0D3hVbqGIRiDymXWGJpD0V/mkh1ZvlafRn+L49TtBO1E0V6cIe8OyKXI
+12/PvFJT6r+BexBdzECvO2mHeKY5t7UltXBfSngtt1GiYTHZqJa6POK/9jG06Jmz8tEB8wm7Czw
swXlzdyyv6jLSn7u577lAkF1RNucSs67mQeu2VsKL4ZnOes7vKMAbvTCJgK3NtMPAwr9invN/QhY
gM95+1v7DLYlxZLVLE3XzQNwnwEh8QUgV84v5V3HvOCz+sVusVS/BLAzbjzoWe9iTOKAjLq+rjN8
rlcTfZlSvWPu06ltswF+KeDmDWVvDAfaRC3wxkteLvTFbQaIJ2bxZvB2vzrPOGt/TXSezjyFC4NT
litFJQig1rVNW2Ibb5vfVnrY5j2Hvkata3RSnXoEuH/4wx+dedRbExCXQB7B0Gy8y3sANin0uWoj
iqaNQmnovst8PkMf72I9fOWrjx8AoR/tJry/IOSsnYPv5GxL12c5oLmvf3JsKAyn6656zVWVwdhE
R2JdY7epz10YuE26HISxCJt4XsAY/F1MNEC5KC/HC8Sf5oCVDLSSCnHfTMm0kfjhFMvElbq08Bjo
uD9es8lojX1yzFvoWftdAjG6JLbxoUiJAJvPGL+oRWNnZUvPSAi+obTMibIKYNBn8SxjYmzGDEYM
d+bj0XN5bvv8aDzouEryWjcf7GIF7MOooUMYA7ue6COgTibIcaLBF1QvJYKclCbKcuzzcWpfM5Wy
MHA78y9z24AL1TGvswWVsmTQonafZQaI55WTbgKUy4VN9pb12eiTR/eNzqxneod8ugtvZ57U7+bf
PJqF6BkM1zLvsgnf4Yk/fT99vvSM8a1ARbDMD6oFbx5Hh/H8gBFtc9Shye9rvDgBYhk5A7R8jnFr
ilGsux85Ji984QUHfaTNJXALZgPluh2ivojdZEhZ9af7cgpCPmg+5kQelJ3rrIfszPD4x5A8te5x
2ebnLwTcUSY0TxLb2qbACE8rpwDz2GU+LtuxAKME5ZLfs9hpkAMIGJt56dIWSd5J+N4zzzpr5hZd
ADVom3KhLvteY/wecPV+JaAKoAGHLtoMfOoCocZMELyLZ/R5D3MnFyurA27rxJyt6zNzNZwRoJvp
DrvMOKKujvID+pyZ11z1y4fAW3s2fSfY55ht+r0XAm4eVF7EFhs+uakTTNoItEQUvOk78z430W3B
457aUUdr3HzLWw4FUNEs87bc+NxsEAQ2Zx1llmuFHFWhfLSxH1Z553V+1xa+js+mROmC3zevAFd+
hnFAp6xi4IfqM47LpZdddtD+kiox5wQPZwE3RyROqed55z71XbQIZynyBuocpVKx5Voe+qaeFjTU
2G3qcxYCbjU8RMxjgckcbCrIZBJKtojv4Otsj1ftMEdYZc+fRrYEEe3NnhyjM28iexeBsAwgDEQd
F18mXODa23L2vjtmaVs5NuWhytE/aDL1tlcdS99HJcR9A7Tb9mcXz1/lHsaTcxLt5xmXO0CGPSSz
JWUUgUucNfqjbAuqMZQm7iFOUDogUUa21OaPOai7Sp/v+ncXAm7ZbxksBU9yLYy6zgRQGbhNvLZF
nOYNDu41c9K2k05Oyd/hmWcgxtU2bR/LolOAH19e1xZefnjoi3jdvPh5gc+xTcovP/JILQ8NJAQY
u+CgBS/dTyyEd7opoG2sALfj4QK4zcsy7hNOAdlgHl/fFagPb7pu7IH0vR+/9yBIifNmCMIJCZqv
DK6LvXSxIxrbfJzas8BhwbZnOVUaYEmDbtOJ9NbhCViY83Ssbe7nGgYhS/jsBMqTy01a2/x4dlNi
jfsyKo5Zi0UY4FTnqfNmlOWMa0kDm7am7h+R/7bvuu7rAAcQqNMVAwvju6pnhy4A3vjdTQQbdEb0
D+ekdBC8k6JkdP95PM0XNJH1NM+Yo4zEipxe5Dnmu12m51D+ZMGAMfGsTdrVrXuOb9rzW3vceEgH
/eZg30MPfbYVcOeU8q6oEh39X9/xzoMdgMlq8ZQD8O473nNol9CUjGMh4QYzSFkUFBPlvRmzXM+7
qSSs5AqLlEfm902aLIBZFl8d163vGa1VilHpy00E7BhDTkzefdXt7Owiyr8HcHMqHPc3b064Fk0S
KhP9bqeJU4/56l/0XhOFuUlzb2rrsfLA1sBtO/zUpz3tYOHi3NpuZ23rcoqurXAXg8E7yxw2z69c
/AAyJ+0A2iaAEPkvD4TgDdZ9z7s84bjjDirC1QUzH9sHJfeM0094XU1t6KJ/ur4HjzB7dqWuG+eN
agLyY9Zdd90v7vf+uz5waI63PfAhqBIJR02y2qBlxByAc1Zq5RhS22f30Q/TPZs12F30UWvgRm9k
kJRw0EQLRAN5GcFHhz66C+DiVcR5hCYuz6OMuIcONgeOmuSLAktZJeC7QKmuiD8v88n7iy4Siygh
4r1JuRiOm/bLAcRxbtq7zhrXq0wa/YYyqZPu5YQZ4/C+O393pwAcWOZaJW3UVsaCgeOtcxQe/Ey7
oL3vRJXAbEitLUk68/IVVhn/6bvDgHKbfm4N3Kx89kJv3PcamwAwGhDHOcV2zlavi5NMyoMBgGIZ
oATCWWrGgDjnr6lzZPdlaaBtKXlh6Uk6EzEnFwEt2XHoFosotrXe3SIriw81tWNsn+NNca36cV4t
Df2Fy8fD6qOm8rpje89F28OA58OYP3T37zfOsXjGkU8cqebQovVYOC5RkZDhNF8Xee6i7zhdv4HA
/Yf33HNoa5Y9yzYD+okjn9w75UdSQqm/1+/TGoC3zXdnXRPbzAAQx5aVBqE8ELjt8VcWRXkCPHqo
DMKViyeq3cW/4YkDbQtzGygE72AHRlEy6/SceH+JOoyXQDKqZZGa3qvMjaG/K94T3m+k6bdtA2No
B6tq4CLzQ3+WNYPUnmn73Om68QDxomPR2uOOJICoJSHIt8jD0CpRj9g9LHiR71U9MZM9gJvHU8fv
5ToprlHvoU3b73zfnYfql/BoSg6boSh53+yJ+v2cfb278wG7oIfatHuoa+xmpHDTsOeaGWUAM0Dc
NXh+HD/9tyJeiwDVUO+1zHOohTJwt1VcHXjd+9mj4iht14N+U1I4ByVl/ralL5d5x+k74wH61sD9
ppvefABiAAzoLjqQ+OZcZyTKuq4iJdOO0K8ChrrgYCkJbLsl1a7MoQMkSRK5amBZyztzvTxNihon
n2wLQNWNOb4VlQY4Tj/jjMZqgkEbveqVr6poF5z/pgOO2juZKln0RBrzg7fcdp7or7L07aLO1KLr
d7p+A4GbNxAAqcDQrKSUpsHloYa6wgJ2T5QEj94C5sW15c49izwq2jVLW569ctcInDW10+c85EgM
CUCmo+U9x/dxm2gAWZne66ILL6ooBB6Xd13kXdq0aczXABPv7N31R13lv6CO4l9jh6eVI0B5s6lU
SnmQQlvnYNnx5Jk/55xzDlRenBZ05LL3m743HlBuMxatPW7b2zimzCRZpfjPw198uJIz5SxMv/NQ
/Z1kDxhKI24KJMbZj0HhlJlpOiEnAB1/wglVZl6bznENVUgZudeu7Bnlcx/jINy2nlPbdmzSdd6d
VPShP/1sZfjKE8rnUSl2ZCSFApqblEBCbRPz2b99Z8aWFTfrkn42ac5MbV3McLQG7gx+R09Mua81
+NUNCs9KAo0jr6IGcc5W5I23UZ/wdEL94T51JVZzGrtrFuEfywxNbUSfTAkO7SaaXQsqxXzhVQvw
5sMBZiX0UK0w3oLiXaTU9wkM5kicQep97DS6UE3Na7N6P/lgEt732PupzzHYtXu3Bm6V4HI1vjK9
fJmOs6jRI2iSOFg2vHoLwOJtOo4pe9zap55K2ZayOuEiHrd72fbmOhAM17JU0TL9tC3fQRuJcxgz
oIwiyf1a54nra3PDmPnu2HYy5rAEs5OectKBlt9xcA767XPcytOgPLNtYLPPdk33bufQrNpPrYE7
1ykRVKxLAV+2MVFU34LO8jLb5qagFVUD+iOokjrgft3rrjlUVrYtxx3vkxOIgpttKhG7SF9Y/KiB
Rb6z6dcGiNPLk8JFglKdBx6xELpwAbixADg5q2C4nWG029oYQqtPjpupxqmE6zCAOZZ11wq4LTLg
lydn12m1FBzqXWR5U1NdEZ2Yjxwzkes4bkXm474Cq4tG/J0xecXlVxyq0yH41pX3pz0veckVOwXc
eQEAQFt/YORw4jpteEgKjbFywgynqoXrWEjWA932ta//z4dkkNpG8joEN+85ea0A7nX0xfTM9RiM
VsBtIl7TE3BbBAKA+ZBUBkKiTBs6Jqs+6lQlwNUBrZnmwZsuOuFemU611z5c7azDhBe5N6qIJ1lW
jVvkHttybfDhPFbzYZ4XDiSpeFAGQ3G75qrEIyCZM2Ija9EYtq3fs8qYaYfM5ZjTdpyLxG1Wefb0
3fUAddnvrYE7F7qflejSZlBNOrIvQUXbZEFPXGdOWsFz+3sTTeJ5r736Vw+VbVXsJ7fDQrry5Vce
qmq4TFnZrAWP2iX02W3eed41vEwGh6xx1Xtt0/eNvUQpOnjzQ7ZtHY2i73DgZJl9SS/DudCWMtXf
vOVkCIrbmQ0xBtrDsEV/2KF0vQMe4j2mZyxvBFoDdz7FGnC3LYhTDg4PGChbcKWaJPhjBZ7aVEoz
gfM5kVW79hdwfqYgUa5V0kapUtfmfGp8APesQxkoCtp4gXHWoIXf1Uky27YYSC1J32QJ2uXUBTND
gXTHu+9o1e9t+yjOc0TLUD9xKHIpgyc+8Ul7goJAsy+jUddWQcif3qeUArhPPfW0SeW078S1Hddt
uK41cEtrjolSB5CLdAZOt24BAnOeRNMpNfEs3jRvK9oFlMsgH+7cob9xjcVfdzzUvPbno6PiPj/1
3HNnRvHftF8NkGqiCbzxurylukNgF+nPXbgWiDLmAPysfRCtK3Bl/qDFuqi+aN7woo1NOVc9R9IY
Sqdv9Ujd2FYllp/6eIllOvmmubYLc2SX3rEVcANIEzhAC/e4yuLgoeQAlEi8VHJ8ZZP8Lw8OLXUG
ZVvqkmPUTtmO0fbnnXfeQt6RLTuwyIsXaJRJOLldcaTZOxrKAgi+uhcQ6CrQue2TVz8xzlROdZmZ
+hP3LUFsmdowAFDA2z1ydchQLQFJ83SdGZ65oJX3tevchEOVt31uDvl+rYDbZM4ACbhXCcLIhszJ
A2gI91sUvFAST/mRftbCqqvHLfEjgy6uvu2C1iZeV26r53j/eZmjUbucdz8rUUcbbLPdD5Wz6LsP
OUnG+Cx0gbGN8gmZ/wZmuGgA3Hasv/e971f3MxdLVYv7SbpiwNcJ2DEODEdOOkPljHGMpjb1R9+0
Bu58+g1KYlXgzls9gLuMhKpMjBE8Khdq9pYtQF7wPJD0fVSNAGqULc3bckYAFTIPEP7s80fT5AFA
rmuSJ3Lw2wCHDHIC7uUmubFyGHWdhFDsAC03b6z0u10ZuWupYoliWGM6CxOXnqWAdqtlXGcCzOXm
0ib1W2vgzvU66GhXqaXN43bienhJ7rdM1lfO5hQ4Ks+ctChzKvLxx59QKVnmDRBA5QnTe5c8Ki+H
cWhKdwfcDnP1fQGzWTxl0E8vfOEFE3CvEFwyFxnok0855ZDyJIKWsxQ7nA/G3ziUY81A0+oz4G3U
TUMt+q997etV7ZdYO3Yci9CLQ7Vzek6/xqMVcPNqMl1gQi/jIcdgAu5nnPk4cD/rWWcvDNzlAQk8
D4ssTxiBoxy8tLCbZFMWac4SjQVCQXDzzbe00m7zgMIDnHXghBKecUI84BhSlbCNi0r/CRbm04hC
pYSyyhLQ8LKNc4xTTmbhpKAfxkCLlGOF/slttoOc5k6/IDnG9dIKuHF/eStKMbGKFwK4M1UCwBb1
uEX94xzLkOeVEsK6a9rU/lZ7ogxMeX/b7jaLhBcXQOC4s1ked3hOgqptlTRjnERjaRNArjvQ2FjY
RRl7DocyCbO8bPEG8Ys24zz0e/OsOU0xt+zqKJOGbsf0vPUbilbALUCXT5TmRa7CyVpAmXp57rmz
pXWzJonFlcHVhC4Xm8zLfE1d8LLu/jz1Urcd2ZwObpgnJ9QvOVlnlsdtEV5y8c9XW167hb7LgO7K
YsNnK0hVHmiM+kBzyXrMKqNcxgF3PNYT6s0r2ZF5HZLOrkJZ7sqc2Mb3bARuCyEHQyyAZU6/yZ2X
qQQLhze0iIcTSTx5e1tnTG7+zbceKsRzyz7V0dbgaGP26GOBWzi8MpyqpBn1MiwefCmPHwDbmsc2
fVZdFO2IE0y8hwDYNk6wdbyT8cgHf8TYmbulJjsUKEBx0V3fkO/GUcnFrE488cl793788QM9hmzL
9KwN8LgtAt5s9kxWrQzII8oLiCe0CHADybJNZUU2W+J81iTARYG0nXQMFj6xPE8y+kEwFO9PJiZA
5Aflkc9ebCr/ms8MVE+5KejZtu3TdX9f9WUuWlaXLh8aeka6rUFfR99ab2i17KiY299a8bDtdbzL
9MxuQL/R485if5OfF7oKwFgguczqMh48/XYOlvJwy8wxbQzPN2iORYvbMyZKwJYBrzoQqPsbD4nC
ZNZkVYsjtvQMS11lw2miH53oYir6h7ySsqIN0Lp2luE179BhYykRO2uc0X0ZtGMNruo8TfOqGwBd
Vz/OBW6LQ3Q9e8eOFVtFUcJbLg8MXpTfLWsRC5bW8ds5oKq2wzLV/NzXNhU/ng95aAPe3nMeB6kv
cikBC3QVo7iuSTTEc81FuyrGWIldc6ZpHto10dyXUj//X6S0whDvVz7DvLvnD+/Zo7jK7Ten1Zxv
m1i0jrZPz+zfKMwFbgG0DLIAfNXAJE8hZzvOyy6smwCAsKRA6k60yQYnOOQ2XlrdM8tiQ/NObQlA
90wUUNMkRpdE5TvlOUkOl21n07M2/XP9Qs551jOfWe24QrI3770k16CwsqFdlDYbut8YdMf62ell
0NZu79xksIZu7/S8/oG67OO5wM2rEQSJSW8izdv6Nw0gLyLXzzYpRfkX4bfRHXn7i7oppXTAPQJ/
2t7VQo2TagQc7TwYHX0CREr5YNtnCmjiyaOPvU+T1rypn7f5c+CNk5bAxYBeeullc+vmxK4x75ai
vscqktY++tj8Upte7ZG6+cQRQBP18ezpnsOD7yp9PhO4gZ861jkgAgwXsfbf2PfYczEqv2elxjIy
uFvfdush6ob3XQK/5+QIvGeuUhSrroM98ytf/WqlLAG0pXyw7YHC7sPLLvt5knnNXkgATrJVpKgL
VH/+z2bHElR3zAlfjOQy5X1XWWhN3yUx5RBwBsyF7GlbJ3Zmj+4H3JvuM32+WQC87HjVAjcvpTyM
tC4zcd5DBQt5DjwiWz9SK//PBfHRMIuk65aZkLySOppEWnucQxlywz69Kx5/TuH3TAalLeVBO5wD
qZHs0/b7yw7+Jn8PeKuuGCfGm0uzarjrR95qWXNGfsK6+8C8FEMxX0ovO6SKH/3IRxdymNb9TtPz
+zcetcANSATjshfIo2yrc5XOHds9IKRWBClepl38ndxukUEuMzgVty9pEh5sTlm3Rb7zfXe2BtFF
2hPXlvJGC3CRgCtgASKZOxeoXHSXoC92SSLGkEe8wzj/p2t+beYctSvKSiRz2zmfbef0MvOi6TvW
Gc66PAaN4TcX5DeghaZAZP9A2DRWY/v8GOBGhZTJCyb8vDKm8VJRA8KCyCdQ84aypC4WzSLeNkC+
KSkEgh8vJ7XFkDlj2+k+pVMoDbuKHPzy/EVBV7tz8SDv56Sgtvw/zw2VNasa4dgmXlft+cSRTx7M
Lc6AnWLdvQE0ZySPE8BEo3TVlrb30RYKGcXF6hKC4ii0SWE0AfasOXUIuAGvsyBz8A+A8GCbuG0A
w6uO+sh5W1rKsSyYRUtRylAM/i/SxOtAyt/ylnNZGWDbRah4kaOjMiCQJy7qJen7fGJ9aM/bGh1c
uwV/993zqx+2fa9NuU4/ZxpEDZJZYCzjt6RLzPeh3lVbBdeVRChrvEcQfR1HoQ31/tNzujNEh4Cb
l1iK/S2Eed6jyWih8NIjWFQCdQY1XDkOelFgK487086yJjjjQaWSKR5b0T65YrKtUrK1CE2SJ7Pi
W+e/4PwDI+C+dRr1cgFkvX1ZIXEXFgvjGTu6edJPRj3XMAmnZIg+4mWjDOuKW2kHySK6bDqCrDtw
G2Jc1/WMA+A2Ya56zVXHRLMBZh3w2Zo7QioOca1Lcii3gbay6p4sGigE0Fm14b4medmukibh1eDF
++rcOprEAlyUJslUU2mgAFLT7iRolkUDyH31y9D3tRuM04TMQ1RVXbVFnHhJR/le3woebRHzKQtf
xc7RZ9ZSnw7G0GMyPa9fA1QBt4kvwyxTDII9vGiAbmL78fsXH3648pgdUACk4qT27OXyvH03n64u
MAm0F+G1Y/B5kXnSz5Jy2fbmd7BI+1yUpeww1CSL7ibyJLfIM0evXxnHWQshBzb7kD1uygJE04Wj
4N86tVEU9so7QHO4TanfZfrBPEB1Pf/55x+TdauN57/gBRUnv84A6TLvNX2nX1Bu078/hl4weerK
YArm2KrzCETv8dc8wADrMu0baDq4AIDyqh2oC3gALU9ymePOtC/uExX3tKcM2vm/v2cD0ncWovcs
DxFWZa5Nx7sGkDCGjz76uD7XYs+n9nifiy68aObiRhOElJCeeVdBoMyQvOzFl9UabScS5d2hXeBD
f/rZ1mPWdmxprsUb1J0v4z1iIqSMY6+T0vZdp+uGB/IfA9om0ixeuu7v5d8ANlAHzrlWtWAbwMf5
LuuF2kLmQxcYmLqgZJnc0zdNYrKWJ+W0Vd/ELodXiAIqMyUpDrJBYCwVpCoXCEPIsEbCxg033Ng5
AG3KojS/8mlHnIU6yqqO515UltrUJ4ynHWydM8S4UmgtShc2PXP6fHjwXGef/5jgHcCZF1CsK6gE
WAAKYAY0AmslRxd1qpd9Qfe74cbfOLTNRL/Uee602hnsbE+XKSrVtq3aELxq9I8DIdrsKvQLjt7C
rlPsUB5k+aT3KgOe7qFuTFBDm8pvOyf0/gc+1Vr2OG98bv/t2w/msT6rq1fNy821S8x7O7q24950
HdAm4yzPLG1bW6Xp/tPnuwXQs8b7x/DbtLAABLcKAEoqxOR20K6TQyS9ACwVypR8zdv8ricV7jEO
1A25lO1naSAAdC48JTsTL9xnsKcuW1K/ND0TpQNwLexZem8JTOftVzPMBtPWOugV/SJekPl8nnuf
fH7XYxv3Qy3pB/+21azPaotYSD6PsW4H4hn007kYGP37qs/Wpgq0r3/joXGJYCmvvklS21cfT/fd
PrA/UJXYagIEII4+4YnzHHi8vCIeH3WDa7qY5E2TCQCS2mUvGojXJSU89NDnDulieav+1vSMVT7X
F2WKMk696Z6CVVH1bZZUMaskAmDw3t5dEM52OxvXIWihpvda9nM7FBSHgDZwazJ8856T6TKA6b4l
WLp/Wer1eeedt7IMz5ownrmUsDbYISoctcp7Ldu30/e2D7BjTBvrca9r8AXtcto9oOJ1lgvA/3k5
ufobz7dvDjGrGCJoqqbEvP4iR5NVakED23lVAF90wc8c8rgpRsQRojZHALp+cSRb3+/b5zzgFMQO
BMgt+yw7ryz3s3usK/0qqOx50YfGIp8Cv8zz3bPMDmY4lpWGLtOG6TvbC9Tl2DaegLOuyeAk7uzR
Aq66E2x4oT/13HMPFqHvANC+PRwcdZl486G7f38u6DiROwJWQHgWtWH3U6ZnZ7VMBu1r9/nZeYcX
r2v8FnmuMYyMW5RXmzhB3f2NudhGppgYNgHcLPkr9f6otVUKTnEysvTVWDkgQ7bvIv0wXbs7wLvq
WI8SuGm9nXKSwUpGZJ0yRTZaBniBp7rki1U7qvw+GqmUlTE2s55TVqibVz0QEGQeti447J2lem9L
ph3eX3+iGub147xx1McXXnTRIeCOgk2opgDvOroE/bRsX+YiY96B17/KzqHruTrdb/sMwiiBm0ol
c4W2oHW0gmDQy6/8pUMAL8i6rPRwkQn+mquOyvACVKMK4qx7MEaX/PwlB9fP03uXyocM3KGLf9ut
v7W0Z7rIew51ba7eJ4N3GeoHIF9+xUsPBR5zUg7qQmzCvNHHmVaJEsGL7tSM6wUvuuBgLrgPZ2Ko
fpues32g3GZMRwfcEhdyenvUk6hbyLyaXBALDfHxe/9okEUT+ukAVQtWRumsTkfznH76GRWoAJPy
VPr8PSD2xCc+zsEGh86AXfO6ayojNoRxajOBurqGtxuJRMtmgAJdJ7vHmFBB2ZUEPWUuhYTV+OUM
Vd/x/0WD2koq5IJRAujTKTW7CaZdrYU29xkdcEtOyIkLJ598Sq23HdRDDkriSfvUbucOJTUrM+Lm
8aRZhcI7nwfcgnWUDoAMZ0uuRt6oAuAynmibiTCGayIgW+rWecgKmQn08ZTFBuo8Y3/LsQHzSOIS
tU9dnZC6+jq88kWotnff8Z5KKhvG9XX7hnUI1dUYxmtqw/oM1KiAm7ftLMfMbeOC68BKQCtrvC12
9MOiW91lJ9/77vzdY5KWFPKf9XwSy3ivJvmehR/1Yfz72P7/l23nJn0PzRUA+Ppr33DwzrId43xP
eQR2ZGrhMIY5wPu9733/0ElC+tlOJ+pfl5Uv62IHDrJeJJNSPkOer7j0Terzqa3rA99V+n5UwE1D
nredvCSyu7oXLIOSVYrzFx8ebNHYGZQ6bt5xBhIgzsC4NtM/6J1JJnbsgiH3DDC9+JJLDsYSj2wX
gt5AN0WKv7miXyXeMO769Mz9Q4TjHq7NSiRAnyV7OQnHLoi3DrQXOdvxXe+649ChIXZHQzkPqyz8
6bubCdgxbqMBboulLK5k21onDQOOOVPSQrZFHZL3tZ3ONVSAACCRYGPhUjAAojrtNfBYBrjxwNtc
RAodFGBKTlfKJe1EgC8J5IlPfvKBd84QoqnQT5kSKRO26qo5RgwF+OvfRUG3rFwpAE2vPwHjZgPj
2MdvNMAtyIPPziqNWcG+crEsc1r8qgNTV4sbCEhFtxugNMjHt+Vt+TIeN68TYG3zQQkkgdFPvN9Z
8rzvfOe7lWSQ9DNoCrufnLDlPhKxsuFXsOz0M44GiLMWfp78kIGeF1fQxlyeYFNrxqy6HqbvD2uo
RgHc0pJLlQY9bp23XZ5yYwEK5K2jTkdojzMQ8LrjJKA6DtXfTj7llMbDEcqFgDLiqbc5+3NTFxGj
F31mp6Jmy6x34Rnb3Ui+mlXBUpnf/P2yeFeTwgdoU6nMO5dSO96xfyRaBMkjzf1PH3poClLu12/Z
1Lk49naPArh521nWh298/10fqB30snzr0EHJEgie+rSnHZPwMQuw4++8skXOOkQBCdouS7GMfRJG
+xjvtsAd30GdlLI+95ANWWrlpbXneRbAXVdF0P2jTr2x4hgEFccD/9b+/81FnLisyVJh5G+LqFM2
ZYymdo7DGK0duHnb+QAEi8kBv3Un5fBubr7lLYcKTwlK2gKvY0JZwLzEeSVxGSFcaw6K0Wh/5KP/
rXWbbcd5oN51m8EgS/nmUSXlWAPeEpDtfEpNNg48uPFMlZBZlvcMT9rYomTEVBgW/179K6+tCn0Z
j7pT2v0doA8Zc1nH/J+euT4QXztwf/K++w8tuirz7EPHlm41SSg0yjMDgf46FwgvLtd3zgk5cRqQ
dmdViW01b67txHdcHDAATqsWQ6p7pv5TV2OdZUcZp598zjkHHjePtW0KunaXBlTfl8Zfn5dKIABf
Z/gBN0nivN1TqFuyEdBudNY652TbeTVdtz7gXbXv1wrclCSlt82zrCvd6kXxvHnhzToNZ9VOWeT7
FihJWNkuQJKBJ6fmW+iLFDVCB8gC5L0ve4L8vHeStERDveyZoIv016xrgSfjFCBInbFI3OIvv/xI
VSs+dOB1/Zu19PGcWSflAG66/CbaC3jz4s1bqphZc7eLPprusblA2/XYrRW467ztu95fX5PZIqaR
zbQE72aoTMl5Hc+zi+AqYwI0Su/1tVf/6qG2SyBpO5iAG2h7d8fDtf3eItdJo6d7dhrMOuRsDFKu
T0MOuEj7Aa0+1UdP39dyl5UkfX7T/nFiJRBL7KlLUa9ouf2My6z1RnnZ8flBlaBN3nTTmyulD8Be
VEq4yPtN106gnefA2oC7jtu2IGZ5LLafvM5MRcyiVNYxySkPLGbgUUc58May0UGdtF3ogDv0yYpb
9fF+1Dq87uNPOKECuKHTtlXYyxmIl1522cF76qc2qf5RN0Q5gpKqcI/yqDlzSaJPXTxFH2tTpLPH
qUocBVp6P23a1MdYTfecQHxtwF162/PUIeVJ7xYcJcHYAnXO3ZzFy1LJZOC2tW4L3HjtCG7yEPva
jqsX7jl436H14opBZe8WtRQAJXhYt4spAUy/oN7qkpsY08yhB6XCgM7io3ntCl5Fu/R9HzGGCYgn
IF50DqwFuOu87VnHknkhCyjznwDQQt+kABAqIAO33YVEkjYDluuyUKT0wXNrBwMZJ/SsUp+6zTuV
15QHEfD+4xpqEOM/78SguHYWZQHMy0zXyJqc1V79EfRLAL2yBnZ/Q+9IlunT6TvbaxDWAtx13vas
w33rqgCeetpprRbxmCYu0MmVDM9+9tmtdwy25PjU8Pxs+fsCDgE8u58h60rbpeSCYQBVvfEYP/NF
Vq0Yx7Ip/2WN99BwO3x63jyxq4vTeQK8qXt49opfrVOJM6b5PbVlWCMxOHCb6OqKZO+TnK7uWDKT
Qc2P55zzuEzM9172sis3jl+USZc1v4tSPTmrEHDIGuxjsVB3oAf0M+97iF1NeXCEZzPk8X7mwDn7
UsGmwypm9QfjPyvLtU39bX2dKZOQATIkiyhf+hiv6Z7DAuZY+ntw4LYIeMxZ+wqUZgEEbjMDnsU7
78CCsXRs2Q4edzZWiwL3/Q986tCBADIplwmO6ed5XqLPLnvxZdX4oBZmGdSmfpZtCBTb8PgCu+VB
u1nO5x64aG2SmLMox293cumlR98p//Ck52nFPVfc4u37Ke25jo57oG7U+m7qh+nz5YG1SYq5y58P
Ctx13jZPZtb5fKL9Eiky4OEY2yZmjGnRlBpiga58gG1TW+PU+5isyxYzElxjKOdRDs73DFpg2WO4
aNuBbBvgL1PRjTewzH1y5/vurAy4H9mzi1BFPPoyLd4zUE74at69M0TFTUgA1VrnoePZgXuZHcl5
kE4/xG6kaV5s8+e7DMxN7z4ocFfe9qmPe9s43zrpVkzGUttrAfHE2nhxY5vQb3nLWw8ZIMC9qMd8
2223H5LMCSAu6n0aA97ivGJVwDroAKV2l+lvEkaUDuAD3vPu4fO8C4vgcx5D4BtHm8UZpG3bpfpf
1oiHUWL8Qh8f75v/rVs8rmeUluXaxzYvx9ye6P//667/vfcTH/6rvc99/Yc7v8OJPhkMuOuUJABk
lrxKVmWuub3q1n2dE5RnllPevYtjutoCT+Z6cxBPAHHRU38A94knPrnyKGf1iWBgnHm5SM2QfD8e
cSRMUdCgTmaBXVXbPBXrijhGvp++uvVttx4YrjAITeMaqeuzKgg2eTZZoshwMAITaC9PfzSNV/48
A/cE3kf7fHDgBhinnXrqIa2uLfms7WY+9Ts8JNcvskVeZJL0eS2vWOGsDBIyFBd9JhDKXrf7AfJF
9OxAGeCjoGY9n246ijbxbpfVLqPAwkvm3VJi0IeX2a76R/Ax909dyjsu/Nlnn31A4+Ctm94dRx1t
aAvSMd/0k35gvFAoJIWLGttFx3i6/nGjUAL3BN4DA3cdtw0QbKfrJmqpnzWAcbrMJk7sOspn3mHB
s94RaKCKsveIbgIqbQ3akU8cqb5PNz0rSIl7D05Y5uCRI0cWNjLeQXsBdWjwPReAo3hQR8afigUg
5sqAxlvael0iDRonn9rOALnHLEAt+z7AACh7R+CPDsJncwzw3GIASguQ+2njmNPZv/GNb1ZtVMcH
7fgrv3J1tdPxw1D6m7nGiC5zws8611sdcO86eA/qcZfctgV83fVvnMnx8qws3AxQFtgY6pIsOpHx
2GUhLTVB2sjQymdZoPnUlxjEtskp7gf4w1Pnjda9T1mFcZGCWOX9AOrH7/2jY9odIC447Z3KU9jF
M+pqsjM2ADafLoSKUUa1lObp+ytffuUxapLI0m063WbRsR7qeu9lLqiTwgDbFXinWXSQz1zDYDpO
j0H84Q//biljPNQ7ZloAWJc/u8p5DwbcJhlvJk8qk2hWFlxdze3gcoecNF08y7vw+PIByDpefYxF
A5MWG7ol1/PI/KsiV2287kjkkf49S9UCHHMmIy9ulf7QD+gX3rFaKCVlUQc4VT/tnz5TV0eE5ygX
IKs9AL93+8N77jnwkAVgyzrd7stQNFEsq7xvX9+NMze9O2M9q9/mUUL6zE4D5bZoYLuv95p131ke
d4D4LoL3YMBdlus02a7Zn3jztum55raGOtNv7JOsbvJRS+TzCL0LI7TI6TdA788+//k91fJioVI2
lMHOUFrMW1xAMLh23PhXvlrvcbuH4F9MEp5aF9yuKnwoiDhAuYlz1le8/bo4CPCWjl6qReK0druc
so+Cu77xhv/SysgNDVTznqfvBJQjOSr3nX5ijOjv0T52JHa0ytIyZvqb85CBHoAzpKisLsa2j75q
Au5dpE0GAW7bsVzrIbjqeTUnymL3Jpjt3VgnV92E1VacYnl4rYVj6153luas+yj8dP4Lzj/kaV/9
2qtr67dYsPP6CWUVFRbdc1ZVPG3JHndTosqii5anb5zxsIw0oxPSPP/6v78DX22etZOg7qCqEXys
O5h5FnXgfcxLuyGBV/0wVk22dsm6BcB5h+Hd9JM+xGFzkNS+Kcdf3zFy+pEqR1/l8zEBPkdi0R3g
omO+zPVtgHvXwHsQ4C7PhzTZbOlnedsA7YrLrzjkGdgStkniWGZidP0diwYIyOy0QErgsEiUHm3z
XEEnSSc51Tq4aWBjQUr9z54XL3oW/RE1X6JNvOh57ciZhtrQB7UAlICK92HM8bb+xf/bYbWhfryX
tgkoZgBv8ub1A08V+DGwjJ7dgGcbwzE4Cjh7oIzayPpy3jP6kXOwCODqb33FaOWYgj4gcxzDO+c5
2Ra4dwm8ewdui47aIYNXU7afIBaNceZuTdA2C7gNGPZ5jQXEg2N4AEJ+b78DFaA0b3H4DGA5jxJw
lsdsAdB8DwYiP8f1lBB172nBPutZR6V0fgDdvP7IRa2MW5vKfH32b9O9A8DDk9dX5TjMAvPowwji
2W3IpGRknayzDm+c8QiAze3TNgqSVYpb+S4jlWkm/WX9jQm8FwHuXQHv3oGbt/2MMx9Xhph8decA
xoKUcIOfy0DEs2jroTYt7L4/B9y8tvCMMkjEu+MT9YsTwnlTfnicdhTekxSN91eX5Rfeel5YZblb
z6zThzN8OM/oW4DW1K833Pgbh+rJNF3fd/8ucn9jgTpgxPSp1HZeKwNUpq/PA/M46Nm4uhfjNwSI
2zV5ZjY82uJvTTsf7UMhxfyqA3h/0y/ZMQiJ6CJlGBYZk2WuXRS4dwG8ewVuQKH+Qy5jauLVybti
QIFQLjSkgbbzbfngZSZG19+x5S+pjbx7iCASr0ngDKDgW723TMU60Ac0wJwqo/SG9E3moj3rogsv
OuSN+Q7QycqWeZRK9ImyqhnUcMld99dQ9+MU8JztGnjkdnH63i5Iv7QBc2Pn+mv3E6fsrPrSdmsj
ByevHfMDbTYrY/Ox/fXGIXBij8C/uWVe+MGBA3wKm5B/iptQ2zgr0+fhKOgHXv4i9EufY7gMcG87
ePcK3DmBIx70gvPP3/vG/vavbqB5CWXZzagHPaatW9Mk9R70xKUByuBd5+HNknVZULbsTmCf9exM
abg3zzK8Jn2HN858u2dZyE3vEnrvaG+b7zTdc0yf8zr1E6D80N2/XykwOApiKnUUS5ZhGhegqNgV
h2MV2iL6RCBfolM5VsYTNVLn6RtfOwtjY0cWWm6SS7/nIKR3EpBmgN+0fzSdz6PWjV1aGK95iXFD
j9+ywL3N4N0bcJtMvO3sxZg0PJ1ZIAyYymBen0d09TkB7TZk91FFLKOzzcCuEmITKOjr/B3AYzvt
e7jysiqeIl9t+Grjle/bFMzss0+HujePFhBSWaASeL6ArPTIM4jrbwF3XviyVSvtnACqZ+V763M7
rTrQNs8icGnX4Fo7CY6DtvjBY/sbIxNyQGsxNOA+CwMWElzv6t3HEFdaBbi3Fbx7A25byHxiiAfN
OwTYolRtrZQ6zasaONRCXuU5PDGH7i6bKKHfXrm/jW1qg8VbxgUsWFK6MhvRdZI32ixKCz9v143p
JtFWTf3W9Dknw2n3xjECnpyJWd64vqaj1vd/8aUvtcpMRHGgLYzVk35ElRl3z0BhzOKzA7R52eqy
i53MMxoUSp848snq2hw/YXAYK+9KchvJUXnX1tRPfX6+KnBvI3j3Btx1OuxZx5IZdGCAb8zgMy+z
ss+J0vW9cYUWPhqI9+ZgAgsn6kpHEaMyGGlw9EcbXpn3nI0esA1wKT1+3HZbaaWFntu1qdmGXY0p
sASkMjMBLXCr48YjM5E3S2In7sGZESyks/av/6OwUBylYecZmy/zgBjYi3swEotUKgzPPsbVOkPD
AG4xgNidmT/48q76btn7dAHc2wbevQD3UR325cfosOdVlxM0KT3Dy694aSNFsOxkWMf3LAyL9osP
P1zxmLxZ2/HQLNvmlty3xUOe1dRe9yhlg3UUDUBYRKsr6SNz9ZsgCWzqq64+B+KADnCKMQDAUv5p
PIG4PrRb4ZzwoiMoqj/L7zCsHJ95wUG0CSouAHeRd9JuSTgxX0Kmal76LEpT+Du6ZJF793FtV8C9
TeDdC3CXIByBsFlbcwEZE6TUIrfxNPuYKOu4J71uHXBTp1hQTW0C3HX1P7IhABJOlFlELZBPlo8d
wBi8sKb+GPpzHjQPmBqjTABqE+NwDXD3fcXV2gTjeePLyBJ9L3YK5lzw3igT74GyDFBnbIbuy/J5
XQL3toB358D9ve99vyopWfKt8wJh5SGxGrWpQcllJ7l6IXX1ogWU2myDee7zAOK0/WAkqmoR0PYu
jK36KNkASApaBjCW7ZtN+p5+EWRn3MjxSi8896PxApASosRyZGu2iTs09UdkoqLD4odyJgLcDMxT
nnJSJVm19uwYtAN1IqhprcbuF6g3Pa/vz7sG7m0A786Bm4406i7HzfG688DHZCmDkuRvuwQOaKSy
eqD+s21tszBK2V70vQUJ/O2CFgXteG4+Wd598dwCb23atcvXhBdul4MeAeTWgqxa1IrkJgHFrrIy
43nWjjEHzLx465FToA3miYqA5gVv27q02xOwjOQbYB9z0d/WPYZ9APemg3enwF2VYt1Pby8lgPO2
1ibbq155dNJEY0waE3rdE2bI51OFZPVGcKNtD1qgPNGH+j6kXnjUu+++e6HDiOveWWGiHKCMgGmb
7fyQfTjmZ/GkgaQYh59ljWjdO4aOGzBnuZ/f/eQgdaTzG0NzJrxwMZe4loHJ/Pe6+7Uv4N5k8O4U
uMsTyN1cved5pVgjeytvIV/4wgsqCda6J8xQz7fwylrl+mOR48KkotvyAmreNa+pPFBg2fcxfj/1
3HMP1Y4h7eQpLnvP6XvdnNdo7hhvAU30Bo/eqUJHA96frfTfnCB/c02unnjhRRcdrE1GJZ/tmh2p
dY9Vn8C9qeDdKXDXBSXn6bBNOtlb2dOMU0l2yZtj8MqUdQMTW9l1LxzPp+8t1Q/06Y8++rcTeO/3
z7rGiIGu1CovfnGlMqHVrmsL2pGhzRUBedWyJaOs7/vu/N0DTztKLJiX63q3eG7fwL2J4N0ZcJsY
dTW35xUlqlNS8DJ5CuueLEM+/8HPPFibJNNUuW/INgpi5ZPlTRz0Ca1xFwG1Id9lW54Vx7fRgbc9
YMR38NzheYdW2/oVwIz4VMg+0Trr7q8hgHvTwLsz4K6rS9KkiMjR6xzIbErvXvdE6vL5FkxUE8x0
kYMO7GC6fNYq97IDoi3O5Xa1Fy/6X9/xzq3S26/ST0N+lxCA4WwL2trGADvEI9cvAdYoS3SJY+LC
KLeNr/T9zkMB9yaBd2fArUBPDmA1UR6AAI2St9++o/rZLtEkDF6dDPCCF13QSgbY96LJ9xdQs6sq
E314Z7ff9ts7lQo/ZL/PehYHZ5GDswE80LbmyBTj+DP/J+EF3JFPYS0qnjWG9xwSuDcFvDsB7lkH
Ac87wTxokgzcR2mSz41isgw1YSUZ1RUv4kkN1YZFnmPcctZdTCDvIIGDF9jW8LpulySfi/Rz19fq
azJA42SXZPfEow7ZHyDndUfFQOuSY9V1O5a539DAvQng3QlwC66VXmNTYE2NhlK37Du7RJOoi1we
iBw66TbZksssgi6+A7zx76VEMHTAOPs2gAwoeHhS/yeevN8AJ287Km+i5gSV8dekfyE9NaYCzlEW
diwlfNcB3GMH706AmwY01xkx8LTb8zwvvGiZdEOy1GbBdwE+676H97RQjnvCcYeyEoEfOqKt17qu
97DLkljCU8vcvN9twe0kmsCYwSdBY8Ddq+n6db3rNjw3jijT15HFbI7ldYgCy1UPr7/u10cxJusC
7jGD98rAHVx1BmGLmUc9j5uzrc40CeDneW3DImnzDpQzZYZpgN6Yve2S85ZqH4fYZgA3niSETSVg
JfegyADKWIJhbcZvk67Jii/SQUfmRftRk3XG11hyLMbgSK0TuMcK3isDt4DGS15yxSGvq5wc5SS3
bZM2nRc6qdnXvv71nQBu769mc1lbxP8tlrF723k8tdXiV1601Hnz3kjP5tFfjz32g4N0a1TZrNOR
6oBSghEdc5Nx2CSQ7aOtdkdxQpJStHk80F55LaK/0Ce//JrXtCon3Ed7y3uuG7jHCN4rA3fWfrpZ
lIKcZ6lpu8va0ybULmyVvSNwrqvhjINsOgR2iIWyzDMAqF1USX/xvNEm84yRbXzUDxc0a/t8BoN8
Tbag5JOuMkXbPn9TrsNlP++886q16Wi2PBYcL0Y3gOCZZ51V6bn9fSzrcQzAPTbwXhm40RsZhHlZ
FuK8SX2U233CodPDcZybshBWaSdqoW5rqg83vVwqb1mcopQL8ug+97nPzxzfPId43ZHJ19TPAAjV
YrfmkGVlAxbRNDfdf1s+JxlUegJwl0XLeOMMXwAB56Ft/w/VP2MB7jGB98rATetZnkRNEtbEb2ea
RInJeRmWQ02Qvp+jbkSdZjt2KZl77Lstfd3foi/rrng/qdWzdmEOAwiw9+8HP3j3QkZcLY44E5KM
cpECTmiDTaKmlhk38yqyXgW+8ziUHndT0twyz1/1O2MC7rGA90rAbYGUWX/47XklXOukgzyybfeU
lEF16G8dr00SqHj+qhN8LN9Hm5QGSgCzjgYyH3K9b/2ziNftnQFRJI40BcZLft5Oz3eV1R1DIK6P
MWSc4pAOXLe5Zoz0PUlq5rit50UMXx/tHSPHDbDzz098+K/2Pvf1H65tza4E3LyrrEMOz3EeN8Yb
L/XbL7rgZ0Y3WbqckACrPE8zOp507jMPPri2CdDle8a9ItmjzIpFa+TnKYgUuuG8A+N1N/HiZbud
jRnHgOHa24Iw9RMv88xnnFlRVW2/10e/9XFPem0KpqBDrD1GFFjzwh0xmEu4vummN49uLo7N4w4A
Xyd4rwTcvOR8HqHAVBNXjc8sOdDr9wu/jyUQ0vXiAdrqJD/huMN6bR1vETlEYhu36l/4wsOH5I5A
XOZe9K8AGO8uH7fmmgB7Hvu8M0rLccqlA2Z597PGlq6ZAT11/5Sgj33s3tEB16JzkvEx7xxB5tCG
oJFKvX35f3EWtNWiz+v7+rEC9zppk5WAm7eSE28MfJMWl7a3LvGm78Ffx/0tnlJpER2u3/Cx25op
yhDbSWVwkE7Ny8Zh26mVHjluHICGOonBm3fKeR5TYBWUi/nVNA/zd7U1KD+UwibTdkq3OqLunP1g
ZJ1yaR54P/WpT1v50I0+1tmYgXtd4L0ScFuA2XvGL+LO5g1eGbjy/dtu/53RWflVJyDQvuo1V9Uu
HgbOSUHbCtrRd2pdZKAQ/wCMoUIK4AYw5gWQVgclAMe/DH1bmZ/AW4D+InSJ9kap0+NPOL6q47Hq
+A/9fcoR6/Hc/QMvZgG2v3MY4jgz69VYxE5Hoamx8dv6cezAvQ7wXgm4oyBN3ITFnpcMkYNI8R0T
Z9uOKQt6pG4BVaD9m2/detC24PDUbbbn5KExb8gGs9fNsPMg24B3PrvUiT0OYG4DoKiSn37eUZ2z
9jIubT39Nvfv8xo0G2fp1a++6piSu2HEZOjavTBItO/5EGG7Zo4T0B5TGeHcZ5sA3EOD99LAbcKQ
eOXtLl5y3gKjNpFokxcznlexoT4n95D3Btoyz0r1iHfeJdDW5+iKWcCtf3DRPN1QIX3ve9+vqtPl
XZzr/B+t1ATeQChiLm1lhQJ3gnR5vHxXQs+Q82aZZ/GytfPsZ59dq1Z6+n7Ala4eUDd50uiisQZm
NwW4hwTvpYHbNt/2Ni9MZ9jN2/5boLaw+TuLyLeWmdxDfgdoi97nIFvmtC2ibadHcn/f8e47jgFu
fQNcSfB4fxGY9a/ELZr+OrBv43lTLGVpm7GYdZSXdpqPL3vZ0frU5TN9d97uEdAxJH7cZ2jQw2U7
zT3HmMLD9jdrE2BvQ9B/k4B7KPBeGrgf3QfuqH8QN3nFK14117Kb4LZsJXBLTBkSYPt4lkVy0YUX
1YKAXQWudpdAWx+//to3HJw8rw+kVuOh0SG5L4A27zwrlOrAW3YkpcQsMProRz56TBYvumaWt0lB
kU/0iXKmnp2P9MrzBYWCkjHXUSreCchzSLybzFgGyWHXfaiFGAp9JbibE9+02f/lClDGzMul6GP+
93nPTQPuIcB7eeDe14eGqD9uYvLO25KZTNe87liqZF4lwT4nRFf3tt0+L3GkGXRIzJoKLXXVjrHd
R+wCyJGAMs7UGqVnar44PWkWaKOXcqwAX1tn6HnH5W7OODgCrq7ELPDPToSdHzomtwPX/sn77j8A
YO33jKx7zrsrv2ure9CGowVRGebHqkDO0N3/wKcqg1HnZTOMgsGbWutm3tzdRODuG7yXBm6Wn0og
g5QCNvOAmwdSLi6T0OIYG+i0bQ9+vuRIo08sfB7YNmxX2/bHItfhtOn+Tz75lFp6BJgKqF392qsP
djLAsczuA2pANwNq9kbdh4Y8e/kALmgV9wR65nRZbtg1Tj+PwyNKL7fcGZS0CyBnvHnmAoAMGcPz
5UceqbziWV45AxfVD6lFGBnvUXd/RsLuYVvn2aYCd5/gvTRw16Wu8zCagiCve901xwSCeESLLPgx
XGuRWCw//syzanlcgTf1V/rYLo/h/VdtA+4ZtVAePpxjAtQk+hn1kLlrBjHq4QA/4M/jDFDzOXBH
rQTvy3PH+/J+ZROiG0KWeOppp+392eePFsFCeamQF+1wT87Fq17xykPFwQAy719A3vMia3NeMNZn
cXSY97nk5y/Ze/mVv1RV7NMX3te/2s6A2NF6RqZwcrt8Jm6C7151PMb8/U0G7r7AeyXgftazzj4E
WiRJTcAtpTZvff1u8o154pRtAyY8waftyx/rPC7SMhKzCbTrj+PCcfMgZ+mNAapDo8ND1o8kg1n3
jYb504ceqkCurE4JyHmrgDrAOwAcjSE2g3KI+/FYQ/7nWWRxgLWurkzw3+as7FCeOCNivFFi7m0H
xiDVBT0z8M4C+fKafB+/87wBu93etnrZec1tOnD3Ad4rAfezzz4M3GRwTcDN0ylT3i2wTZmA2mnr
Wnd6jUV16aWX1XKwm2SY+mqr7b9dSGRN1gEbzxVol9K/j9/7R4cSd1APcUp5TGLp8zzW+C7PGoVy
+uln1IJwPF+iVJ5/2gkUAXqdcZmn83YfNIi4DXC3JqwT77VoJmMGdt9lTKwVdVl2KdC9DcDdNXgv
Ddw8DUkOeXKJaDdFs+uKTD333HMbv9cXmCx6X/SIRKPSW7KwUEWbnC69aF8scj3NMU94nnIE3VFy
0fEM8yYSc+o8VR4uoCwBH5A6vBg4Zzole7XAte5dVM5DX6hlHaAL7OUvtH136wGQ88jt0nzXbkN8
yPsInnJkgg6JAKe/8awZOTtZ3Lg++OEP/671s9u2cezXbQtwdwneSwO3CVmqSnCDTUkStqQWQl58
m6LlFlTCXZfAYZHZym9Ktt2QCxX1AHBQGvkg2tyHwIo3Cdhm7bwYxKgpXX7X38VJ5jkNPuMFA05g
yAMWaPRsPPOsPtF+gUy7LDQIwF01Jd6u1FxBteDvBecFsSlQPvzhj1S/a2uUXm3axQ45nut41jYB
d1fgvTRw1+m4eVNN4GUSvuaqwwcF8zbwg2PmhC2iUkWj8/CrkknIvdYxqcf8TGN978fvrfqtLikp
eGeUBKCaN/7mVQC3e+l3dAkvm2FoO3cYBvdSShcAX3f9G1ufrei7DMh0xmV97KKvubhtwN0FeC8N
3BYlwMrej61oG0227WfJ91ncYwU/JUPz8U7xzlEsihHra9Ju6n31mfT1svZ6ni88cLRBG+AFtuYb
SR2wPnLkSAWibQF7U/txavdmFJkqD1po8/9V6nkvDdwm1A03/sYx0j6a16bJ5gSOMrgHBFfdgjY9
d5nPBYHqDvfVXn+fQPuw91V52fuKD95wnYwtJpzdmcDhIqe6LzN+03eG9Y776O9t9LhXPYxhJeDm
OSuDmQM9wKxp8IChgEspcxpbVTbqAoaoPJGepyhhYwLtx0GB58vL5hXP87LNFZQHyd2mKIma5vP0
eb/GYZuBe1naZCXgJu3KoAaIbX3bBFOyvCsaARB53WPZ/uK1y2AkL/LGG/7LaGmddYAIhZHgHbpr
npcd4yxpxThPVEe/gLeOudDHM7cduJcB75WAm4dFI5t5S5mETQFKg4vPFqUvvW7qgjEUnfJu5TmR
2ko6Nkn+jgKOnROZmz4pdyV1kr2S3z6aqv2RKomljwU/3XM7DMMuAPei4L0ScJP+lZJAulSeeJtF
o/hQXcEcQAA429yjj2u+853v7t2yf0JNGUC1xSff6uOZm3RPgC0ILRmkiRZpA+COHKOPn9Qa2wG0
Xc/lXQHuRcB7JeDGAedUZDdbRNoXNb3LDDr6WqAgAaLrSdB0P8+UfVdmdwqmtTVITc9Y9+fGTX2L
NpRWbmsGbNr7WaCs7xi5uoSXWd/hsTPYNM2KT627j6bnj8eI7BJwtwXvlYDb5C7PnXRDW+CmDMpY
GJIbKBDqqp7JRBzK8wZiUonr0pwZIwZq6GL5fYAHw+Rd9Hkb6WZQIq6VRFNXoS4mkX4K+gOdhEZR
VKxMTa8D7xh/9y8PWeijH6Z7jgeYm8Zi14C7DXivDNyAtUwBt/gUAGoakPgcZVJX+wMQXHzxJZW8
rC/QFAiVwQbMeNV1hYUWOW287Tuv4zpjdeXLXl7tigQSv/b1r88dIx62eAPAruubDNgMgRNsyoCj
cVN5T/8K9M4rvJTVSWId5IJTAHNzALavOb2LwN0E3isDt8XNM84LMuiStmALPHnuddtv9+WxWcRd
et8KEAElxz/VVYLTMbb8Q3r9fU189/W+KKCoheEkmVnPM6YP/eln967f75t5gK1/nPoTCpF57TcX
qHRISNEobQouhQevMFnbHVyffTjdez1GZFeBex54rwzcJjNPq+SELc426pJYDHhNtRpmFSGyiNWY
ADgy7RbVADMOFj/w0N6XvOSKmdt+4EayJg1/WxQPEQiOuiBRzzqDEXBFiaAq5gE2PtpOCKAu6hGH
3lvfGs82AC6AjXIxdmORik4gPhyI7zJwzwLvToCbJ1zqnS1uFc0WmeCAg7pg1oky4S3ykB3yavHf
d98D1YL+1r7ChRoEOPuX4gV/DoiAFm+TvC8K03vxOlqE18/L3iaQ4G179xhsRZXKMqboDICtf2bR
GYwzwCbh60IBYt7wwBnJJgolDM5733vn1hjTRdbGLl+768BdB96dAHedusRCIxVc1GPlUQFNHvET
n3T0BJNZP9QnvDFgozSs5wEodUWibCZlgzrNs4ocBYC77pp9r05AbdtqHastHbJL/ZDLEgR4zqKL
ct8zqA/c/0Cn/RPj7YCNNm1gPK64/IrKIC+669pl8Nvkd5+A+3/vleDdCXCbFACvpDmqk0z2aYll
Jo2jrfDezzvvvMbt9CxvbR5Yh3QRf056iO9uKkm7zHuM4TuOxoqBZqCMFRWNnYga6m3oijBwzocU
rBTQ7ZK2YPydjKPs6jyaJtrBWL9jv773oo7BGMZjasNiNMsE3EeBO4N3Z8CNo1a5rQRRaoNlMw2j
FjJKxPl8Tef6zfPOY8HHWYGyNm27l+HLN2nhAbZcjhYt8dnPfW6PhzsreYZXa9zwylGDOve9MXY8
W1Mp1mX6iUFxX3RVmZxVjq920n4D/C6NyDLtnr6zGBgv0l8TcD8O3AHenQH3LK87zpRcNNmjHFge
uOQMXLXFalvNo88nh2Q5WfDhFj+vGn3CUxRQA9bbRofMWgh2ErJZo2/OfvbZFZ1UV1NEf+qnD939
+wdBR56wIDMv3TmHOQh9/gte0KnSJ78DXp4MFP1VBr4zgOdDGLZ1x7QIyG3jtU0O2S5//mNdDDjO
UQ3mvPW2sGx9LcKuvCIBSIFHYAKI1WdWEN822w+Jn6AXKoCsDVBb1F09v4u+Guoed3/o7mPqwdQl
O/GwqXrmBR0BuASbbCD1cZ/v8rWvfb066IDBmRfAjFPczYtdHOc+x2Dd995lYG56906A2wBbOHEY
bF7gF7zogirNet2TYNeej76aNfjhrd7x7jvm0lm8bifGiAXkYlJ4Zsaz7z6NAKbd1rzaKMc94bjK
sGjTFLjsj7roe7yn+7cfu86A2yIjA6wrHnX1a69eSNs9DWD7AazrK3GHLAPMAI5+QH3IcJ2XKMXL
BuxZ8QHw8eZ2UUMCJPqEhx/lY2cZJAZFUtBEnaw2f6b1N/7+6wy4DTYqg3dWUibAglZ4UgIMMyFm
HbBLq96UXCQmoagWjjmPI49X+vo6KQkSRt73vEJXcULRsoHxCbSGmaNTP6/Wz50Ct8H48iOPVIu+
5CWf+MQnVYtuAu/VBqzNhJdUU0o0eaO81nnBYl62uEEAY8gq8eC+O4bArt0Ej3+enNHpTALZ8gLa
9Nd0Tf9zcurjbvu4c+A2QBI/6goL8bwpPBZJiZ8GfPEBv/+BTx2TxMRozgre+TspXqhOgopAe/ne
Or3sWePP+xaYnsV9MzoMzhgO55jm8OJzeOqz+X3WC3ADAinsZeW/kOrhWIHBWAYHJyqwtS3ba1RH
3vH4Xbp6XX/zwCl0cvr5QfByX9Ux5hrZ2mYnMK9UgveazrmcgHMsWNNVO3oBbo0D3nTBp59x+Iiz
2H5ToNjyrqrzXrUjeG6Cp+iB99/1gdEYk1XeS4JRGZDU1+U99f3b97MQs9dqfNAQdk1tqzyu0tZV
v2ueOZ1ICd5Zum8OhMD5kAHVVd9r+v5kbObNgd6AO4N3WVA/wBtgCFrSW68DJADXrW+7tQrCCWrZ
JWzDgnnrW289BNwoD15nfjfvrmTuiSc++eBa/WA3VFdBcOz9Evz8LOqEYaYLn8B7AsSxz+U27esV
uAO8/+AP7jlG4x0eIQ2u7SwQ+fM//9KgAP6xj917EIizM5BC3abTxn5NqeEGWvnUG16qpJsMckB7
04PHgqfea1bRKu9LVTOB9wTeY1/DTe3rHbgDvEX41b+YVdjI3wE4D9g2vW8FA48zHwRhsW8Lx11q
uFEF+TAKWaXeN4ynvr/xhhs7KdnaNOH6/jxqi9N812VcAm+13SfwnsC777nY5/0HAe54AcAYcrN5
lf1I2a58+ZXV1hZ/SULYNZXCkGQ98E8999zOn9HnwM27t9PTM8f948886wC4AXg+69M4APptMVrR
LwpqkQQqAVwm7Kh0KA4wgfcE3utao6s+d1Dg1tjH9uuaUDFYVPOKCEX51VNPPW1P2rzEHqVibfmB
OaBxcIKsunkytzhgAfhbzNQjAnXlsWuXXnbZVgA3MALMGaxIMwH2X//131T9mMFMkHhb9c7O1iwT
wqJfOAeyLCfwnsB7VRBdx/cHB+54ScEkfGNTGnNZEU4Q0aIDRs49VFyfEaAqEFh77dW/Wv37yv3/
8yR9po6F61EGtsoMRlmzmyZ4G4oU6dcSuFFQwFkguMyGxPNvw3vPWjz645abf7PWSRA0Z8i3+f3X
ASrTM/s3hmsD7uC+4yQWYBOAOq840iKHJ5Ra5nkVtwRHt2EB16W7o4TKFHYALp6wCx6nyocqR9bt
8Ow4HA4xgU3/YDP1cXd9vFbgjoGMg2RRKAKY+XzIpvKGXXwO4Jc9sWdskxFw47TLnUr5f/28S+UH
4rT7EryNvVrkOXg7tjGd2tMd4G1LX44CuHNnUpPY1gseARcUB3qk6TiyVQCc9ykQug2DStJY1ikp
+wY9ta289rwxRJuQPJbKJv9XT148ZBvmwPQO2w/0owPuEsTj4ARJJa9+9VUVX42blFSSuepZwB5/
j3/pxusOFNgWjxtnO+/oLzLAXeZ1gbcYSDkHOAecha7VSxOIbj+IrmOMRw3cZYfQXuMrZfZRiFCH
ANwb9jXITsCReALceep+ImBJQYLjfNutv1UtTl589kJ5XNsE3PnQg3yohfdWx2QbuPxVFgtOu07n
zahtSxLWKv0zfXf8xmajgLuLCYXXLVUXxx9/wt777vzdrdgmM2alNxmV8iQ27TpoxxzST3Zuddw/
2WQXc226x/gBcFPHaOeA26LM5yeGXnxbOO677z581qT3A1A55X1TJ2uX7WbAZFCWuxP0m7kwUSYT
6HY537q+184BN6qFiqD0tLYFuIFRGYxU9nRSTRwLRIKRdXw3SmkXg7ddg8t0v/6M304Ct6ScErhl
0W3DRCsrA3pPWuWvfOWrW/F+XY8RgK6TT1KZrLvkcNfvOt2vPyAdum93DrglnPCySq9UMso28L8y
R+vkf30X7Rp64nb5PIHpUt8taWk6PWd7gK7L+TKGe+0ccOv0V7ziVccE8Byptg3A/ZKXXHEMcEto
ol9Go9hZODXmyCeO/Kjuy2ero+Tm1XwZw0Ttsw0C1oqalZm26pxMXvcE3n3OvWXvvZPADaRL5QXe
exsCUhdedLgyYEkJkT7yLgXl1G1Rhxyne8nPX1LJJwG8+um03njxXQEuxqw8hIHXTXa67OKavjeB
fl9zYCeBm5a7zJ5T1nXT63bUVQZsk1EaRiySlI4/4YQKxBSnood/8003V5p5QP7YYz/YSiBDJXnX
Oq97Gwx6XwAy3Xc9xmkngfvIkSPHADfJ3JgOMF5mQdRVBmwD3HXXlADGQ+eZiw84ZUYSy7Z543Ve
N+M1KXLWA07LrIFd+c5OArfMy6ecdNIhLtj/ZRVu8sDXVQZcFrhngTlAt1th6IC40+M9dxviA7xu
VRTzu6OVaOM3eV5Mbd8+w7OTwM2Dqkt7R6Fs8iT3XvlIsi5Be1a1QcAmfVzg84sPP7zxcQK7iaww
Yaiuv+7XN55G2+R5PbX9WMOzk8D97W9/uzpgoQQj2t1N9hzJ1/JxbLlOCS85fsrCW66bVee8Cfzj
e+591jOfWR1Nh3La1H5k/J7+jDMPzQ0JTNt2tNsEhpvthe8kcJu0ClKVYOWsxk0OUFKCnHjik4+R
A6rNotY5WsO2/913vKdSjyi8pQAXeSRFiVIAklGAf90pQU0g7nPHouGFyQ5x7psGEAKRr7nqsM5f
n37+zz6/ce+yaX0/tbe9MdlZ4JbirsRrBiM0wyYHKAF3qZbxfiomzlsUwMouxA+PE+Vx/wOf2rvt
9t+pgN0RcDjtqIveBOAMIuD3PeeDbpoqg9HJ/ej399/1gQm49x2eCVzH0Qc7C9z0uSc++bB3qo41
ZcGmTs6PfuSjtZQH+mLZdwK66rswaH/8x0cqaSCayWENdSeol/QTwL/tttsro7BsG4b+HgOYKSeG
SNngodsxPW8cIDnGcdhZ4MZZ0m6XQPPOd962sfwsgKzzhgUOu5p8uOtv7YOwGh+ed/Ell1QHN8zj
yHnqDuzdlKPSvvLVrx4q+erd0Eld9eF0nwmQV50DOwvcuGw0wDZlUPIKS+D2fn0W0OKN81Cv3+fL
eeGzABzdQD64CZpocwNPn/sS7bPqYpu+PwF2V3NgZ4FbBwrSlZzwWfvBuU0Al7oJcOlllx0D3Lhm
WY9dTZhZ96GBpmpRTkDWZR2A62tB0K997eu9t2eV9wXcP/288w71pazKTePqV+mD6bvjNjI7Ddyy
/8qDdTeV5wY25QERPEbv84kjnxwMKL/3ve9XChba7jL4G4dWULTw1McKDvryuec+TqMxQpdf8dLR
tnes/Ti1qz/w32ngxtWqCrcNPDcvFliWVIng4F986UuDg45g5huvv+GYcqnaZxcgljDWuidS+TNV
MnHc/QHQBO7L9e1OA7dJc/PNt2wFzw0on3Hm4cQRICl5RLBtHQtEMFJSU93hxVQbVCrraFfTM/Vl
Po8ScF93/RtH2damd5k+Xw4Yx95vOw/ceNkSWOi5N+3EGGdKokVKj9vpN+vkZnmvv/Vbb6/1vF/4
wgtGmZEoJpDnBG5eKvzYF/PUvu0E6bpx3XngJgt8/vPPPwR4m8hzP3D/A7XJNxdffMnaAYfn7VCC
MmAJEH/n9neNSn5J7kj3ntuqANmffX7KnJwMw3gMw84Dt4X6utddc0wdZl7iJtXbqDskmPctrX0M
C042Jtqm3BGMrWyqNP0yVqBkwCam749h3Kc29AP2Ow/cJtbHPnbvMVt5dUvWSTEsOuHVXqnTcH/w
g+MoScoIStgp5ZeyL5UfWPR9+7r+937vrkM0SZU1ee0bNsqI99U30337AeFl+nUC7n3g/ssvP3JM
OVRlX9cV1Ft0IGdJAYfScLdtr6BfWU6XsaHtHsNhxrxqiTbZAKLNxhpEbdvv03XjAdyuxmIC7n3g
BhoO2c28piSS++57YDSe4LwBn3WAgkOCadW7miyr3ofXDaTHSJdom+qJOShpPlx66WV73/3ud0fT
h6uOwfT97QDxCbh/VPHsTTe9+RBw29JvysEKFCUnn3zKMYB4/gvOHx03e9f77zomSMlI/ulDD60V
HP/8z790TJo7EO+zXMAEotsBousYxwm4fwTctsP55BNeIXXBJgQo7/nDe2or9aniN7b2q75Yyi/1
O+OzjgXgmd/61rerOirlOZuyJSdvewLXdc3Lec+dgPtHwK0+SU66ANybUp/ihhturA1Myk4c26RT
Trc8pWedwC0ATZFT1ho//fQz1mpMxjZuU3vGZcAm4P4RcKudccnFP38IAF9w/vmjV5bg58tj2Bgd
QDTG2uIClE996tOOCQCuw+MG2nZap5562jEHBFO6PLZfs2QCrHEB1jQeR8djAu4fATdKAQDm7bJC
Q2OXBDqxvu6AYOoNapmxTXR1vMvCXnY63mPotgLtsu+Mv53WN77xzcHbM/T7T8/bXKM0AXc6jskR
Xxm4f/I554weuI8cua82Y5IaYoxG5w/+4J5jOG6a+e98Z1jlBsWQ5J+S11ZhcZOPr5vAeHPBeJGx
m4A7AXd5gLATcsYIfjHAdgkq8JWp5P5/552/NzqPUXsdfVaC5c23vGWwthpPtUie9ayzj2mHui6f
+9yU2r4IgEzXrsdQTMD9I+C2oGmMM6gogjRm4KbfrivliopYB2fctIhpyp0in3Xc2qrQV9N3u/jc
WPK00SOl8ZCOv25JYhfvON1jPUA6dL9PwP0j4JY1d8GLLjgEKmqYjE1OlycIEKormYomGUMmYm6r
/i2PigOeN+4rYlQQ7Hviyy5F00hKKuuv87SHMh59v+d0/wm4e19MY5pkTm0ps+bGKKeLPgNEdfVJ
ouLemPoWaJMslnVKBFAFK/tuqxPmFQ2T6FOCNk6bRLHvNkz33w1AHWqcJ4973+MWjFIBLm+faY0F
/oYaiEWfw0MsvUegBAzHElxDTThIWP2PErQZSSVd+6ai0EniAOXORHuoiGRMLtr30/UTCK97Duw0
cAMNHh9qoeQ8f+EXfmF0dEP2tnmwdUHJsZRxZTxooc98xpm1dbgFKfvOSjS2pH11RsO5l5t2WMa6
wWJ6/ngM1s4BN84aYAjeObaMhrgEQAGzIU5GX3YhfObBB2u9bdl+Plv2vqt+jyGUgQqw8cYnHH/8
MRmdQFR6eZ/1rcPTF3AsDbLxlinZt9FYtS+n748HJMc4FlsD3ADZgo0fwTncJoAA0gJ5Mgl5qj/3
cz+3d9qppx4D2HEqOj607y38spNBhmcZ5NPuqm70669dS7sFF1E3YgLAsqz5Eryyv6Mt+vR0jTlg
ZnwzaKv7bdzRX2Md22XnxPS93QP5jQNuQTlFgWyDLUKeseL3wBZNwJvDXV5x+RWVVM4BuhaxwNTx
J5xwjAcWoGKRk4lZ9GNTZMTCBJDAsQ4YcdsPPTRckA34MYqUGgxJCZRlEBAf//a3v6Mypn0BDYPw
hmuvO6buiJra/j4W7r+v95/uuzsAvhHADSSkRCuxCZhtw9ECFiQQs/0O78q/JfVR1n/OYO37tMVA
nzEYq/zvaL3ojx5ToMm7eIehzm5kPOxggLBxKJU4JWAzmK/c18d/+tMP9ubpmh+MOI+aZ10aY4Z9
okZ2B9R2wYCNHrh5Ubxp3nAG6FlgXAJHALnvAjhg716Cj3TajvbiifHkxzrgwLJOgxwUieBqn5yx
fnF/uxuGk+JmloH0dzsbOwABQCDfp5ft3u+/6wPHxCqMNyD3/IkamUB7rGt72XaNGrgVScpSsjLQ
5P8WKK/PSdy8cKDMEwTMMiFtkf/TNb9WgT+OW0qzABoPbBMWNNpGsO+0ooJdGCgA2WeWpH7Sb0Aw
Sp+WoB3jIPCnz6XbD2EMSfmcHl9K/Xj5b33rrXukgMsujOl7E9iPeQ6MFrgturJaH4DgNQNnMi+g
jD4ReESlAAtgzzvkiSlcNERWXl8D7D3I5uwS6nYYAMqOoQ96xz31Kf7a82eB9elnnFGNk9iA64eg
JOyOjLkYRmnMGW19ssnj3td8mu67PcZolMDNE+YxHX/C8QcLk2fN+8ZX8pjHGkDsYnEAJioNu4ZS
gxwAbochUNkXxSNx5tz9Ilt1WnEGA1h7PrB+9NG/HcyzZdBvfdutVbA5GxMGnTFfR3nYLsZ8usf2
gOoQYzlK4C5PA7dAcavbvvWNhKA3vemmmSoNfYFj7hO0v/zII3sqI5beLGUIOd+RI0cqZU8fnv6s
Sc9AoYRQNmUwmqIFFdY3zz/EgpyeMQF4mzkwOuAObzt7mrjTIaVubTquy2uAEooHl42znqWK8Xc6
aZxzX542MAaCuQ28WZSJMejrufP6k8FmqErtfQQgHYiwCfGKLufMdK/dBvjRAbdFiqcMSsDilOE4
pHc31KJAMfAi8dgAOzzJOnoCz3zNvgpGcLXPvmBAGIfc/w5N5mEP1S/xHEYCZaMQVEkZ6Q+qFbTZ
0O2anrfboDmG8R8dcKvSlxNMANo28ZbACNjcffeHKwWGbf5xTziuNvgYGu2LLrxoT78MEfjj9WeQ
VJN8aAqCYUKXMdghPczabIZdUHoKQE4AOgYQXUcbRgXc0rmzkmRbvO0AaxQH+Zojs2alhYc22+cq
FpLW2YX06WXHxAPQvNucoi4YPOTEpAaiWQfOOZkmDkAW69gmQz5k307P2h5DNyrgxlVm6dsme9sZ
rGVloh9CBx3gXEr8UCTen5rkfXf+7mCAHQv6Yx+7d++JT3zSAXD/9PPOG8zbjsAsw1bKH/WLucCI
rIOymQBvewBvW8ZyNMBta8zbC35307xtwMNbVJQ/aBDnGmawrtNihzYdMN20ryaRnWjnMfQE420z
GJnblkY/RDvsJh64/4G9s599+BzIoIrswsZcjmCIPpqeMRmPPAdGAdw4X1vg4FaBGZpgzPK/DNT3
fvzeSibH8Jy6n+FYV860TMWPRCIeJqAnwXtsTWn3gJM3m+kbdI42DQEYxj8HpKOvnvrUp+3ddtvt
g3n9Q7zr9IwJgLuYA2sD7qiLTTVQJprQC+ODu3jBLu6hrQJhvFIZe4o9ydoE1IKL8/jqoEUYoxNP
fHKljwbyH/7wRyoJ4LrAOveLMXDgQQ4AamPJq0dmahd9mu/hviSfpXETgJxkfhPQdT3ftuF+gwC3
xQf4qCJ40fc/8Km9u95/VxWIzKoB4Aa0BafWuWA9W2amINgn77u/qrxHAcILlbE3K5uxzqv2PjL6
SOrc62tf+/patNCzJit5oUOSswQRH/8XXzr2SK/rrn9jJV3seuJ/4xvfPMbj1p4+ntV126f7TYZl
HXOgd+B+7LEfVMAnXZ2HisutAz9gaLssQFaCNu64b45TO/HTPP2gPYBuU0Axe6negSHynhJWeIza
rf1DqEIWmUD6WKnVErQFBkkC69prDC++5JLOgVu7abJL/Tq6bGgp4iJ9OF07gfa65kDvwA0AqCrq
vNQIzPFkaXZnFbpHTfDO+9TtfuLIJ6vtOtoj18CYl8XoWkANYJy4TroHqL/5zW+udccwbzIZD2AI
nBXryu/HSN3+27fX1oGxW/rZn71oj667j8mKrhEfyLsW7UFN9fG86Z4T6G7yHOgduHWOxcfLzt6p
7fj11/36QdGoWdQIWZ0tsxoVfQK3Y7/mgXQYGV44z5MxCo96zECdJyfwlchz8cWXHOLlo/6Jwl6z
5HaKXp188ilVPKKPCW+cHbhQ1ke5dn9ctrmgWB99Od1z+43SIMBdJtZIrFDhrU0moJrL6BXqiz55
bx5zCdx2CbzSV73yVZXxQOPYFYyR+mizWEvJH0NaVV188YsrGeKsOiQMZhg24N7mWctcIwZgB5O9
bsFfRmOZ+03f2X4A29UxHgS4da6AI1VFLEoLEp88D4x95oisIY7mcthCCdwMBqBmYMbGUS87Yd/7
3jsP0VY4bRrqWePgvR0LZscEVPHiyz676XsMh1OJSq+bgmcdxa2a2jt9PhmGdc2BwYCbl/qyl115
6GxItANeGNVQB4xUHRHM5I312Un0wiUPj87p08vv831m3ZvX7aizAEf/Pn1fCkjl47M8Dn5XBOus
Zz6zut6up2/aQoxAzCN73ebJNleHXMc8mJ652UZnMOA2UQBxeWqJABTe9O4P3b33hS88XJ1aw7vi
6ZLgAQwBsTa0yiqTEV9dAjcA2Tbg1kckgBQ8ZelWahhBS6UHALYdEaoIiDJivlfXx13uRtwLHZO1
8WE0KH9WGePpu5sNVtP4PT5+gwK3RQkMpIKXtISFyrMCHnTPUTD/iU96UuUNdgkOdRMAHVAH3HYD
2zZhwpPORjTGQ/wBfYIWiZohfqfsmTUGgL7Lwk+0/sY/zxFt6PNszW0b4+l9tttIDQrcMZkEwuYd
y5XVJxbwEFpeW/SyuBFD0iUgjWkxAeEvPvxwVWogzpSsq6XCoKKR5u08qEHosLt8P0okcZA8F0hC
h5gLXb7HdK/tBtB1je9agNvL8qqctBIlTuukeBYuJccQnaNeBq43g9dJTzmpCswN8fx1PQMF9Yf3
3FMpZxiqvOswJtQk4hPz2se4khh2+Q4MhfmR28OICK72vfvq8j2me03A3cccWBtwe5ngslEhZa0K
3LeknKHUBCSLACgDN9BAEfTR8WO7p6CjXQeNevSBxKJZSVHRfh6w8q8vuuBnOu8nxp1ByIFUnPtE
mUxgOLb1M3R71grcsV3n1eU60DwrErBZAck+PC73zKqXKA7F6+vjeUMPdJvnAW5ed5RTVTGw6d3x
24wsuqTNMxa9hvwwAqQxJi95yRW9Uybem9fPcdjGAPWi4zBdPy5juRbgthgk1pACokrySSe03rIS
56lIcOR9eF033/KWY4KmuPgm8NqWSU1REt7t8847b+8bDYFZ3nYEkVU77KMf9D16JMcf7IQkRHVZ
txw4ex/zSplevP6NN9xYzUXPMlfRdmIefWbw9tGH0z3HBbpdjMcgwB2nmwBcsjsBMV5UHI4bnhS6
REGqeaAdWZhO/e6iA/I9eI9liVYyONXrun7WGO/Hkw2apCnYiFpxjTGMRKW+3glQvmn/kIk8Nn6X
nLUKiJqXxhZYKyxGZXPKflp/1KvJtBnngsLJjkSQVOmAoY6U66tfp/tuLqAPAtwWl4XBayqDX1En
Q3KHbXHTtlQFP0FLHlHXE0+AMm/LLVwZg7tQ6IixvOTin6+A25h88IN3z+1fhz+EGuWGfc+0710J
Waasyjx/PJ+hXyQpSDtdL6HHHMLjz1PV1CltgkoC9OgkuQddz8XpfpsLqkOM3SDA7UXUo86LDi8q
g882VC2KNouPAbhlP2BpofF4uu4gbbj8ipceoku0GUh1/ayx3Y/3GKfQ8DiPHDlSvXMAnSClCn7x
85PPOacCeYZuVmJO1++oDairHKw0F8QhmmSC6LmvfOWr1QEWPGbGvzyM2H2Nt3v63A7wGWeeWXnZ
4XSU6ifzWDymKYjbdV9M99ttYB8MuG1Hsy739DPOqLyeJg87T1CgEQuKd9zH5GVgysUpg7Nvj7KP
d1nknoCbBwmMjz/hhKroFDBEbQE6IGb3ETVLovRtk7fddb8JoJbJOY6KQ/PYsZEuAmk/dhHmGCPP
W0fplBmZgNo7uSfqhwdtrppfgD5+GCfUzIUXXXRMjfaqUNe+GmcC790G00XW26rXDgbcvGWHC2Rv
yWRvC8AWRUjDVPJbBPAX6aSHHvrsoRK0ke7d5NEt8owxXmt8ZK0GVaLkLhqhju/NhcLmBYmBqEzZ
rssVKI1gt1bSbrzi5z///CrzlrHxexwtl41xHHhx5cuv3Puv73hnBdRtS/O6TnkGRu64Jxx3TIJQ
2/k8xjkwtWlzDM9gwG1SWHC8nlj4FpAFhreeB8TOZgT64R2pNNjXJBP8zKedaytA2AWe+xWveNWh
sSmPYit3IrzUeRQXEAP+dkpdj5c5gaIoPehZnLS2G0fGSaBTm5Y1KHYR1CXX7Hvx8fygWZQrbkP7
dd0f0/02B3S7GKtBgduEtxXNNZdNeNtwFIVtsEkfIO56f+NBAW2cpCDn9773/c6BIHdmKQvURlx8
19v+Lgawy3ugRcqSqjhc0kCGE1CGzhtA0t/Pez5wZahJ6bpsZ9zrr//6b6rgZJ1CKfPVvGPjp8Jk
WQEx7oVasUNArQSPz9EI6qWu/e6FXkEthcFAu4zpoOs++n265/qNxKDAbcBtyWVKluANmIECb5dH
dNvtv1NViaPzDj7VAhyCR7R4Tz7llENZlDzHJl3zpk9oRvKpT33aQQIO7xQIOeCYdxq67QCp9935
u3MBGQUByPqQbkZfM/K8X1m2r371VRXXzdAzMjjpzzz4YNXuWTs6OyxA7aQdwVnUipN+/Pjd3/Dj
gpriAOV9zEfndpY1VbrUmG/6vJra3z3QDw7cAd487/LMwzz5A6yDcwXgfWy56yYVkMo1q4Mu2fa6
JUBJIPbEJz+5VqmB+gjliT7hoc9alHYnEeg11kMsXrs1Y+enqVSC9gk4yikA0D/+zLOqAKOdxdWv
vbr63W5BQpi5iBLx7hRGUTHSMzgZdiWZokHJhCpniPeentE9MI69T9cC3DrFwiEDtHB432iQukJT
/nb2s8+uOOa+ApJ1g0THXPKnvLgh27COyWO3AZzqCkt95atfPQTcd77vzpmAzNsOJUofWa6r9g0a
xO6OoaKg4U0H6Pv30Uf/tvrbx+/9o4oS8i52heaEuAwvnyE3d/3NQcoB4ObsLsyVVcdg+v7yBmdt
wB2DhjrhSfPObHN5PxnAeeUWyNCAmXXN4U1py7aWeY3xiBoddYuKR4syKrMrjQ0vFEDzNHniPFbj
eNGFFx14qGNaqNrJQLUJJHo/78YbD5WNjFpOh3c0b7/8yCPVv7lA165k3I5pXHelLWsH7sxV8uhy
ggUPpqnQke3qw188GkTqctDiJJYsOfP7UNv+Lt+ly3tlxQ3PUwBSjRMVAvHZgC2XMhBM7vL5Xd3L
vFk02GyOBTUSwU9p8Dx27RKEjfnCEwfmXbV3us/y3uk29t1ogFvnCoTl7aYgUxMg410F0frI3hN4
Ks8/5HFuu6Z73kS3MwqvUhIV3rc8OSg+p7b4xJFPbhV48dAVngoaTRAzzsMUCGW8IiVe7ZttBI3p
ndZvREYD3LajuMSgSdqmtdN0U6Pgy7ueUDyym3/zrYdSoy3YPnTkUUK063fo+n68y1yCt5QP5v+f
etpplUa/6zZ0cb+DmiV/+tnKYSArpH5B86DuOASzApwMd+wMvS9JIMqPoY+68rtSKqGLsZjusbgh
GA1w86zzNhyH2OTZklwJLlksfckE3VdbsuJFO5vaNmsyAmjBL9toAVclRIEGT1b6uMJHgAR4kOE1
qSOGnvQl9w+47JJINRUKu+Lyyw+ML2nhGDMJzZsjnzhS8fBxtqZ3OP6E4ytPmtNAUcKzJpEsx8A7
kQ+G8sk9ot5O6NwB9zzVzdDjNj1vcXAcc5+NBrgBQq7MJ4tvHmjxmICeRYa+WKW857wB8hzcZVlS
VP2LNhypa7TNYhcQw5HKOGRstB2dIHU6lwII8FDIiTpBYOxb3+qWw19lUl53/RsPaesF+RgyBone
OYwcGqGPndAqbQfaPGT9j4q74cbf2PvQ3b9fGUtcPU7+hS+84KAeiWA5TzwkgMaR4c4qqPC63Tt7
3E0VFld5j+m72wXEi47naIDbgshFqHhv85QkPCGeMM8GndEGRBftnLgeKIVKInTlnj1LYaItQEwb
ARmAYJR4dVmfPis9O54R/wJ4gcAHP/PgKDzw6Ht6Zwdi5H5l5DLHbVcRihM0C87bbmMdOwnjApzt
0vDPdSnvrqEGYYzsIkICSEFi98ULN4bmaqhMvO8zzzqrAv/scfdRwXLZOTx9b7uAfjTArQpbBm5H
YQEIi4GSQ+nO4CCdA8nLjnT5CA71OTm1IwJPAaikbv4O2FE92sur1lZetS10BO6yRx1g4H4WukUv
CGp7PquEqO+7HqVid9LnuzbdG7ihcuqyA/H/eXdC32ys9AXDJbmHEfMeFClNz+ry8zhNh3qpzX0B
ddTIiQqAxsB7vPuO91RUViQkGR+HS0epWNcMlTDW5l2maybgbjXpF50owOhZzzr7UM0HIGYBhLws
JFihpY0aIkN4b+gOR1nlGs5RuAjg+glwyiAdbbbgn3POOZX2F10C4AC9944fQOB31IjjuniG+iAH
/KIw1xDGatExdL3Elkibn7ejCCB0/TLPWfY7i84VRpk+O3ZK/kWVqJNiR4hayTukeGfjNskBtwss
l51zfXxvNB63U0TyCePzFn18xlMdEsB4YGUt6Lp2RsDu6c84s6JJFK0iVwQCixTIci1wVyCJQiMb
hIsuvHCUyUDkcsoFtBk/76N/lg309rEg6u7Jcz7j9DOqd2JwMnctmJx3VaFjv+zFl3V6JuZQ7zo9
ZzOMzWiA24TJckCL2iIIOiG876zuoMIYOqMSkPK48k4gUx9oAfw8fhNv/+g+kM1aDLbuUfR/XkKI
z3Cyihll8AZ6vPSxLTa7haBL9A29NypI4K4809PnIacb23tEexgjlEl41m+66c0H8y6/q1iEwlvA
HNffZ9xlrH01tWsY4B8VcAtk4bkF/oAfLjvoBCBoWxrA5bohve08IdEZvC6GQ7CKMsH/BSubCvL/
8IdHTxN/4P4HqgVONQIUvJvFjiNXhbDOILl/cPvh/fHG26RtD7mgQucMqO027FT0mTGsKy7GOHvv
sQFdVB7Ex2fFk6BlGExjJnvSeKDKQpa6KCUz5PhMzxoGXPvs51EBNwBS1EegsgQuYJAr0wl6LUI7
9NmJbe4dJ90rtM8wASseGs89vPc479B7Uj8AgRLMUC5ZVw4sIuW6TTuGusZJQrj6chy9j91DrusN
9M597rmVkR6qfU3PEdOgCIoKllkNZNzCacget3fqK5+gqb3T55sPxouM4aiAe17DLeqnnHTSAXfK
Qx2aJlmkY/O1vC8gAHD9CHJKugG4VRLO/r+O0OJ9P/vssw/qfQAzIFd6b0A9lwbAKY/N657XV8bN
boPCJFNfdlmhl162r7v4nv42PnH6O/COCoHaK0Dtc8+SZBMcN098DO3vog+me4zbEGwMcAO3zI/i
RUnw0AfAj3fn/2PbblsAvDBqEoscZTBrGw3Q0AnkhFQqIQG8/bdv3xO8da84NivvPo7Wf75vNN5q
m0VPQ51jGlHfAyCuk2bQv4ysHZH+FzC3y+GBG8PguePcU1RVeONX/8prlz4OrU2fTdeMG0yHHJ+N
BW7ejUWF6wZcsvT8zaIb2+kjAFmb2hqVKPKPDgqFSgAaDzwSj0pvdciJ08WzopxAljsaz3UaIQlF
QY+IJ0SSlTHhLARwi0vkE4Eie7KLfpnuMQF00xzYGOBGlQDoDFaxiPLCRyGgIrZhyxrp1d4Pl33H
u+840HXri7wD4YGPXVZXNxnLxCZjygCvo+45T//6H2VG8rgFx6PNgBuVFfPPPGNAg7Ly77ZVQmwC
j+nz9RmYjQFuUfyyxOosrTBAu2X/DMK+6pd0MWHbVgOM9PJQkQBxniDqKKtsAM0mZuoBS3TDCccf
f8goK+IkyaWLvm57D/13+r5eWx/zqHPcwHhdfMklxzgOMQcZznVntLZ9z+m69QFuV32/McANhBWe
yjpmXqdtbZ0+2GdjKvJj4fOIAS4JGYkZ4JXGTwqHNphlaHKBfu8b2YaAJnYh+kXRra4mxpD3YZTz
ARrAUPEtXP9QQVcetedFXKE8MxLVJe6Qd3w5gxeNsinB8iHHdnpWP0ZiY4DbBJDUYktqweC34wRy
lAJZVikx4wWNQZ6lfXe9//2VnDFqXTzpiU+q1AiRvMP4RCXAAABgop61vwct4h0DuHOJVYADeDZ1
oTy0Xxe73FExSrj9umJQXb8nzz+OZTO3ygM8Pnnf/VUcJYDbeDG6xkYVRwHyrts03a8f0NuGft0o
4MZbq98h8aXkc4Gdim644FhcQNE2fJ2eUGRaAiXV9GTdCaBGGVESuFxGFDDzsAGHaoBOH891MvzO
Wzf5gM3FFz++fef1beqkZKQk5+Q4hnEkGQSOn/70g1WAd1HFSZTVtZuZ94NTV2NF/0qqyv0YVQXz
bu/Kl19ZjZEdgWJZi7ZrU8dpavc4jMlGAbdJM49SsDABdT5KCxCuM7GDPpvXqCLdLCqEEWJ0eOSh
IvEewN7/o6h/7Cgc1RbKGbVTwlCN9XzHtosd+N28H5so0+KDvvDeVYbp/unyKCcS0I997N6Dnzis
2M6M8eMRM3KC1Qwk3vo1V/3ynsqTaLdXv/qqPbI+hoHUz8k+nkWmaFcDlIE2rj1nrLpGobC27zVd
Nw6w26Zx2Djgbup8tISDazMXaWGuyyOy+Nt6/AwMcAIMUahfxUSApP1Ax3udfMopB4HI7HED+6b+
GfvnDNI1r7vmmHMss3JI3wTFBOTRZ9LO/Y4bDwoqH1DRVPQq3999yBLVgqEsYVTzTgDdNVEjExiv
cy1tHXDzkGTlWcCxWNEnwG+dHd322QKOUZccmLzj7e840H8DkChxqywsMM8ed2TztX3WWK9DiTG2
IbWbVYEx5KBNoLzK5wHiZXGvpkOsx9q3U7u2w+BsHXCbmHVet63yurzuRRZLdWjytW84UM9odyTu
MD6R0QfYBCdpniPrsI9DjBdpe5fXOqoN542iCPXGKgC87HezJx79nPXdXb7zdK/tANUhxnErgVvH
UVhkrpvXLcA1RKeu8gyFs/C2wfPiuUMfzCCFJI18juLktFNPrYD7aLXEz47+/RbpGwYL///+uz5Q
8dPUG3FYRdS9fpwWOUqfzPvxnVk/+XslWGfajeLE0WaLvMd07QTIXc+BrQVuIJflZRYjRcrY0uFj
QJV7VRNDkAw4BXigC0jRXAfAozIgAOd1x3XPf/75o323LiatwC4Qf/iLD1cp8bxxgUwqHYFCiho/
fvc3fL/PnUf61rfeWtWJEbS0K6Ho8fOH99xT/c1nrqnu5/v7P3H6UDb+dju+18X7TPeYwHyVObC1
wI0WoSjI3pMA0xi3uQKYKv7xmkP6F0ek+T/OPoA7jNHRAOZxB7UztiEwucpE7vK7PH0HYKhbIm5A
7cNTJ0MdczZul30w3WvchmVrgdvEo9KQKJG3uiiGMdX0YGCAdpQQBd50xKiBMDrUDd6HFPIZZ555
zLFgvrMpwddNAwQgrt/JC8c0bzatH6f2dmsIthq4gWKu5xHBJR5sW4le3xOOHhlPDaTV36Yq4dX5
N7bpaBDtAM4hS/MZRQnDRI88VGp43/0x1vu3rew41vZP7eoWONfdn1sN3HVeN/CWyDKGgkw8OOdI
Rptwt1lBEkdi4bW9C341wBwPrsSrXcU6Kumte+JOz98uIJrGc7Hx3HrgjupzwRmH9leiiwDmuiYM
gJYBCIhpznGpeRcgIBkgDbjLsqL53MN1vcP03MUW29RfU391NQe2Hrh1FI80n9MY4P3Sl760Au91
bIM9N06xqSsJivcOjltFQMqH836UEervFCXraHdXE2+6zwRi0xxYfg7sBHAfPY7qo8cUMAKAPG+0
ydDJOWiP0CID6TyJtTcHJ3Mtbr+TCNJ6TxN/+Yk/9d3Ud5s8B3YCuA1QnHGYdbnheVNlkA7iix99
9GhhoT4H1f1lRDIcVRGsP/v8oedlbzxn/IUH/oLzz58UDvtj2ucYTfee+nfMc2BngNsgCAa+7GVX
HlPAKABcwI9cUFU5HvGf/MlDVVIL0KfaaCoN6jqH+vpRyyJ+vpV+9zftiNrP/mUs8iSRFJIr5PGw
Qy7o7+++4z0TaE3APc2BHZ4DOwXcAd5KetaVDg2PVmILsJQph18GrqR3QB0vTlftx++XXnZZ9RnK
xXV+yPfw1nh1CTPx4/+Ciq6NAkqupRMOqgawu3dZ3ZBskNFRDXBKuZ68wTF7g1Pb+p+fOwfcAd6o
kZxaPqsI0ay6FXUURt3fclW5us9RN4wDVQnvPrjvuJbxiJR3oL5OJcy0IPtfkFMfT33cZg7sJHDr
GB4ukOTdBg2xbAW5Lr5nB6BOSV19lSGO7mozWaZrJlCZ5sA45sDOAndMQOVDAbiTUBRuOvHEJx/U
vO4CkBe5R9QpyXXEy0Nrp4UzjoUzjcM0DuucAzsP3NH5PHDV93DJKsVRfagQh7/GTQN1lIZaIU9/
xpnV736eedZZ1Wd+nn322Qd89nPOOWfPj1KkvGifxT2cbYim4emXKpcA7TGcl7nOiTk9ewLGaQ7M
ngMTcM+ITANyKhJqEmcOOpXlGzN+fNbmJ38fVy1lXSlSwJ4BnOd96aWXTZK/HVYNTKA1Ga55c2AC
7jWDA033lx95pKof/ZSnnFRpuylTKE2mxTst3mkOTHOgbg5MwL1m4I5B4dmrWihYOoH2tFgnwJ7m
wLw58P8DQELpkCZPAQEAAAAASUVORK5CYII=</Image>
        <Image id="Profile.Org.Kanton" label="Profile.Org.Kanton">iVBORw0KGgoAAAANSUhEUgAAAEcAAABHCAMAAABibqotAAAAAXNSR0IArs4c6QAAAARnQU1BAACx
jwv8YQUAAAMAUExURR0dGxiw5kq26dLo+dLo+v7//wAAAAAAAAAAAAAAAAAAAAAAAAAAAAAAAAAA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AAAAAAAAAAAAAAAAAAAAAAAAAAAAAAAAAAAAAAAAAAAAAAAAAAAAAAAAAAAAAAAAAAAAAAAAAAAA
AAAAAAAAAAAAAAAAAAAAAAAAAAAAAAAAAAAAAAAAAAAAAAAAAAAAALAP+UwAAAAJcEhZcwAALiIA
AC4iAari3ZIAAAAYdEVYdFNvZnR3YXJlAHBhaW50Lm5ldCA0LjAuMvvhp8YAAAEASURBVFhHzdVL
FsMgDEPRJG33v+W2+QLBtmQxiBZwz4MBTNPjtrw/6tYzzTq0OfPyEoN2Ry46HBU6HRG6HA0qHAkq
HQWqHAGqnTzUOGmodbLQzUlCdycHdZwU1HMyUNdJQH2HhwyHhiyHhUyHhGyHgxyHgjyHgVyH+I58
By8KHBiKHBQKHRCKHQwCHAhCHASCHADCnBgCnRBCnQiCnQDCHR8iHBdiHA+iHAfiHBsiHRNiHQui
HQPinf7jn3C6RRmnB6WcDpRz7neUdG5FWaeF0k4D5Z0aEpwKUpwSkpwC0pwLEp0TUp0Dkp0d0p0N
GuCs0AjnDw1xftAYZ15W51H7AqeANBO/3Ma0AAAAAElFTkSuQmCC</Image>
        <Image id="Profile.Org.Logo" label="Profile.Org.Logo">iVBORw0KGgoAAAANSUhEUgAAAIQAAACyCAYAAACDZ2cXAAAABGdBTUEAAQHpSiph5wAAAvppQ0NQ
UGhvdG9zaG9wIElDQyBwcm9maWxlAAA4y2NgYJ7g6OLkyiTAwFBQVFLkHuQYGREZpcB+noGNgZkB
DBKTiwscAwJ8QOy8/LxUBlTAyMDw7RqIZGC4rAsyi4E0wJoMtBhIHwBio5TU4mQg/QWI08tLCoDi
jDFAtkhSNphdAGJnhwQ5A9ktDAxMPCWpFSC9DM75BZVFmekZJQqGlpaWCo4p+UmpCsGVxSWpucUK
nnnJ+UUF+UWJJakpQLVQO0CA1yW/RME9MTNPwdBUlYHKABSOEBYifBBiCJBcWlQGD0oGBgEGLQY/
hkqGVQwPGKUZoxjnMT5lMmRqYLrErMHcyHyXxYZlHiszazbrVTYntk3sKuwzOQQ4OjlZOZu5mLna
uLm5J/JI8SzlNeY9xBfM94y/WkBIYLWgm+AjoUZhReHDIumivKJbxeLEOcW3SqRICkselaqQ1pV+
IjNHNlROUO6sfI+CjyKv4gWlKcpRKkoqr1W3qjWq+2nIarzV3Kc1UTtVx1pXSPeV3hH9+QY1hlFG
lsaSxr9N7pkeNlth3m9RYZlo5WNtYaNqK2LHYvfV/rnDbccLTsec97psdV3vttJ9qcciz4VeC7wX
+iz2Xea3yn99wNbAvUHHgs+H3Ap9FvYlgilSMEop2jjGLTYqLi++JWF24uaks8nPU5nS5NJtMqIy
q7JmZe/JuZfHlK9e4FNYXDS7+HDJ2zKJcpeKwsp5VWer/9bq1cXXT2o41vi72aAlvXVe2/UOwU7v
rvbuw70Mffb9dRP2Tfw/2XFK69QT03lnBM+cNevRHK25JfP2LeBaGLZo8eKPSx2WTVj+cKXxqtbV
N9fqrmtaf3OjwaaOzQ+2Wm2buv3DTt9dq/Zw7E3fd/yA+sHOQ6+P+B3dfFz8RO3JJ6e9z2w5J3u+
/cKnS3GXT121uLbshujN1ltf76TfvXnf58GBR6aPVz9VfDbzheDLrtfMb+re/nxf+uHTp4LP777m
fXv3I//nh9/Ff779q/r/HwAuDB2L7iospAAAAAlwSFlzAAAxNgAAMTYBmudCIAAALmRJREFUeF7t
3QW07lbxNvDi7m4FChTXAsXd3d1dihR31+JQnOLu7u7uFHeH4q75f7986zlr3zTJm+TNKwVmrbvu
veckO1tmzx55ZvZu1RbTr3/964W9++tf/1r96Ec/qr785S9X733ve6uXv/zl1Ytf/OLqcY97XPXQ
hz60euQjH1k997nPrX/+0Y9+tPrBD36wsM3/5gd229bBv+AFL6iOc5zjVNe73vXqxX3GM55RPfWp
T60X+ba3vW111atetTrPec5TnexkJ6t22223wX8OdahDVWc5y1mq29/+9tW73vWubR3+xvq1tQxx
7nOfe/AihyGOe9zjVic96Umr05zmNPWi+3PmM5+5OsUpTlEd73jHa23Pd970pjdtbAG27cNbyRCO
iiMe8Yj1Ap7udKerF/jIRz5ydfzjH786wxnOUF30ohetbn7zm9eS4yUveUn14Q9/uPrud79b/eUv
f6n+9a9/dc7xj3/84+qDH/xg9djHPra6yEUusguD3OY2t9m2tdlIf7aSIf72t79Vhz/84esFe81r
XlNPjMX83e9+t9Qk/f3vf6+++c1vVu985zurxzzmMdXJT37yXZjiXOc6V3WPe9yjevzjH19/1zf/
22grGeIpT3nKzkIdcMABg9fEYj/kIQ+prnSlK9USgCSx8/fZZ5/qtKc9bXWEIxxh9DFEOt361reu
6DTLMuTggWzwwa1jiOc///k7i3ahC12oPgqG0Mc//vHqSEc60qAFd9xQTjEeZfXpT3969bSnPa16
0IMeVCusF7vYxapjHetYB2vrhCc8YfXwhz+8ljKk2H8ibZwhfvazn9UTTDyTBlEQz3/+84+a78te
9rL1u8c+9rGr/fffv/rkJz9Z/eY3v6m++tWv1rv76le/+k7bjoUhxJzFMJe//OUPxhyUV0orpr3a
1a5W3eUud6me97zn1abtn//85yHNb+UzG2WIf/7zn/WkHuYwh6kOd7jD7Uz67rvvPko880VQODHE
ox71qJ2Jfu1rX1u94Q1vqP7whz/UPyPyL3WpS9XPPfGJT+xckJ///OfVZz7zmV1+/5GPfKQ69KEP
PUgCMZevfe1r7+g/W7nyHZ3aKEPYvU0fwsUvfvHRzqODDjpo57h4+9vfXg/VUaOtE5zgBPU3Tn3q
U1cWFZ3jHOeojnnMY3au04Mf/OD6nWMc4xjVBS94wdr/wbGVvmKmV73qVfXPWDlPfvKTqzvf+c7V
BS5wgfqdckw3vvGNq3//+9+HGJ7YKEMwFzN5L33pSwfrC83ZxRBRGN/xjnfs8mtSiJ/hVKc6Vf0t
+sJPf/rT6oEPfGDnIn3jG9+oTn/607dKAzrEItKH293udjvvH5KslY0yxLe+9a2dSaPgTSUK3olO
dKK6LcdEFzmePPPHP/5x0KdIAApmmPbKV75y73uYryRHoT+//e1vB31vGx7aKENwIp3pTGeqJ5wj
6n73u99k299iaedOd7pT57yKcXjmO9/5zqi5Z7Z674UvfGHve1/60peqk5zkJNUzn/nMKsfOec97
3lHf2vTDG2UIg3/rW9+6i0L5i1/8YtKcvO1tb6sXjfv6H//4R2sbBx54YHX/+9+/15vZ9iIrSNu+
sYjucIc77HLUXPe61130ylb9fuMMYTYSoLr+9a+/1OTE9LzGNa6xVDvNl9/ylrdUgmLM2CHE5L3C
Fa5QM8blLne5Ia9szTMbZwi7L27qZz3rWUtNjFiGCKiFuOQlL1l94QtfWKq9vGxxr3KVq4xqiyms
H9zjhyTaOENQAqO0sTqWJfGKG9zgBjttsi7oF5///OcnN/2yl72sxlyMpSi6/1MqR8xc4hakxA9/
+MMRb/Y/igH222+/yvFx3/ved7C4n60D/6+hM57xjDVjHpJAORuXEJw8cTkPQUjNuWCrbitOqqmK
8qr719b+xhkiuASxgS7rYBMTU37zc5/7XC1lxDTOetaz1hiNvffeu3ZP3/Wud62e/exn1yF1Abav
fOUr9d83u9nNakYHzik9lbyzdJ1tpY0xxKc//elanEd/AJXbRrrjHe84KH7RBePj9i4JY/G9DLVY
1j0na2cIzpt4DDOJ4gXcz9tGN7zhDXeYgXPq1a9+dfXFL36x4to2DnETEdo4xW55y1vWIXXjolC2
WU3f+9736t9f+tKX3rbh1v1ZO0OU8QsmIvzDNpL4h4U7+tGPvhMU6+unWAoGeN/73le/BwXeRiKv
2QhjPabrmKe1M4QQ9FGPetR6UsDYQiKRjpFVEDfyWIS1iKg+logtOAcSgneVtHj9619ffeADH6h+
9atf1VIi4XGR0C66173utcMQqxrvMnO4dobQ2egOEEjOUp49k//mN795mbG0vsuKOexhDzsqRsJM
jBtco6Sa4wPQt01XwODBY7AsBMW4uUkJ2ArH4Wc/+9lq33333XkfkGcbIXkbYQhaeyaW48jkgKzN
TXau74yNpJIm3mNRlEolxuIeF9q2uPQKOIiMpQ3Ch0EAZpqMBMi7jbQRhjARJqScJDC0uUkMwjfG
4hHCEOkfZnV0tHkc6QwYGn7i7Gc/e8WreaMb3agi/dqkCV3jAQ94wNxDna29jTGEEQCrBMwqSjg3
vfKVr6wXpUt56/J7QFtlMS1yk+AeeELld3iOFHFMgAGG+B7oCM95znNqJDhzE5D361//+tzDnLW9
pRgCMAX20C6hXMmt7NKuu3qduAPROzd96EMfqhfMopSkn0xfi9hFQL7eBYuz+O95z3vqo0f0Euaz
y+/AwSbELri1SuLcottQYOkrc3lDJzEEkSrO33Y2mqgTn/jEFZvcgiyiMAQxOzcJSAlblzZ/FFj9
fMUrXtH5SXoOk7Nr4R0T0FT6DdbvGwlmeWcVDK6zFNS73/3uB0sy8k2KL8zHMjSKIThkEufPREmG
ASQlNnkbmyly17rWtapvf/vbnX281a1uVU/6ZS5zmWXG0fquI0HQTJAJgfyXOZ4lQ7Asfv/73+/S
jn5zTRszGL9Fhprinm7zNFJijdd4oL/mpk984hO7JDfbTFBgjl7r4LuwJcvQYIYAZw+Q1Uef9KQn
dYaEf/KTn9T5DAG+MNcoeG0E7GogMqv68jKnDJLuoG27l1QLAhvj+rnFRvwJrIFl8RjakuyjbQs1
J8GNJN/VsQUZJppLT6GflN5ffhce0Sk0iCH4ByIRBG2aIFXeNwEdZ1p5ljlHZULl3TYImuQWv2ey
/fKXv9xlDBSzF73oRZNAqhS/5GCUYj/5GBRA+Edo7/yepbBsgC1Z64JYcxITWD/vdre71c1KWi7H
JeVQbmqZ3/KIRzxidBcWMgRkdCRD81xkhjkqsvN0EMr4ile8Yq1ohohPv8PhTaAJh00G9u53v3uX
Ach52HPPPSelzWEIxUKIcJFJ52vJkBS/Nv3gEpe4RA3T7yOSh5L5sY99bJfHhO+1SSLOmYtBgmlX
lliIlDDXgfvzniJS1iYybzmKx0RXFzIELVvDQr0lmTRivtxddkeZ3fToRz965xV+Bs9SxErSWTvV
75hnJfnm+c53vtFcPuQF0ksYO2MjBdN3eobjxDFnov3tiMRcXNpHO9rRdsat/oRUQaRSTdtcDelP
3zORdJ/61KfqxxwRvpNNd9Ob3rRWaG0oirw/8kc8c85znnPU53sZIkcFa+JPf/rTTsN2H3i5D6rX
wOQM0R/UbQij4Fbk/Wjt4ea8c53rXKd+vrn48AeYblWEqR0T8RqaSPiFNsmx6Geyt4hsz8FGzEUk
DQZkLYV4TG9xi1vs8okut7r1aUrevr71MkQCPE03axw+/PddYWu7xuQ4buLhI8L9TLi7pJzjRGCp
DDFdPd9MgJlrsrUDg8k6CJFqWXySi2NKrOKUpzxlLbIxL7e1Y1BZoqZpGotmrj46YvVnjz32qJsE
M/R/5nMo0H/mL3MYwNgaObozlqYvpqt/nQyReIMPlNJBQxDIPrTIH+889tzDHvaw+vuUzyg9TNgQ
c0+upWfLZF1OFz+jeK6LuJ4ziXQP9P3vf79TsaVHlDGMcqHm6DPPpv7YnIhOxyIK/hSy3O9ZN8iR
HObx/9e97nU7jjRMsog6GYK/3Yf4GJoUE2cRktlRog3eu5iUsdObzBTIWTkYkgUDkUR2cpP4A+ZU
3rQvOklShSmGONeiAzG15yabSH/oNSHSKonLpCgGCSV+Q9kMRQcJg/f1sZMh4oBq8+YRoybsa1/7
2sLxxwJJ7D+KVzNP0k7LIqSMkMYjjZoYAyaVSjGroGte85o7faE/Man7yPEhfW9VhBlsjJjEJO4b
3/jG+nP0Fg6qku55z3vW/WfyU4b92/uLxqGNVoawG7OQACFNov37SDPTum1CojBGueRa9a6wd5OS
ZFPmQyYfs5RUUVpXVT1OcKvUDXg7OdDmiheMZZyzne1s9ZyV0dZIXJ5hJY+aJJDWZfGNlhC0bx2g
TLVB45NHSWlZRE94whPqtuIVBArBrTRl4rkkKKRICW5aRLL4mXDyfe5zn9qM8n8K3SrJ95tBLKYd
/8W6I5YJtLVFbZnqlMg2ynzSA4dWtWmVEPADJp33q4v22muv+hl+9D4KNrE8IlL9rS3Vjg6h3eAj
ciaGUfwNhrYOEq8QSGoG8TjYFE6lgK4D9cQqM+42yJ1NZaO0OZ8wi/fGINpbGSJ1G9iwXUSsJrpn
sfkWWCYCSCUJNevUhS984Z0fRwTG0VI+z573PEWKQkVx5ZUT/KJAza3FD2Esph8lOL6Xkjn5LXhw
m17LIe0OfSb+jT7J1OZyj/5FjxhKrQwRk3ORU4gkyUczSbxmJQV9xIsZShEObusmOaLiCcQc20aO
EhIqaXolc2B69n7TTF9mDCRQzNox7bK+Ev9ImaUh/WhliCh+3LJDiLLleDE5zYIdfP5+XjJEioR0
oY6j5fNUDqF1n+n6ZEfyADLvYnaGOdSzYgUtm4wjwsl7q92xlXZ9OxurzTDomtdWhkjuhKJdfYQR
4AhkJ8V12vx4FNDyyIgOQRK1UWpVMrcWIY/gE4bY10MYa+ozvLXMzpz1YQxKKW1/LDl2lU7krtYW
B9+ieWh+IzBAFtIY66iVIdi4OtKlvebjQCPJsfA8BaxJCW/HZ0AEsjA8zwPYRgHgHuUoR9kRv8Rl
2zktFtFmdo1dhLmef//7379LiqJx0n+G4BMwFkWwDJ4JZE1xvnHaxbwf834rQ3BGaQwKp49UfPEc
IEwzhzHvxUmSOD4Uknf4Odq4ng6RAFMZ7mU28ViWuRuYS1tDXLJzLfjQdkhZUjHSgqWCWbqI4ldC
8BwRQxx/Xe1x7vn2WOddK0MQc6Xp1/XRBKv6SvWxELSVlD3WiP83xbwzTxwjcXzPlFFUfcB4pV6h
aqznxkTzhi7oXM/F9NNP4rvJFFzj0RMiTbqO0jF9UllXe2V23JD3Wxki8HJmXh+FcXy8jUQpk9Fk
8VDi9M0YSaJ42VFtmrG2mKyhoKpXkfE1ZPKGPlNWyRH9TWAq8EFjpoONMQ8XfTvSZixyq5UhknKm
QHgfBT/YVTs6aCjBlxQLj9u7LZvKsRKGYNqVnjmwPb/jqg0FQb0KQOuiCR/7+9ILSzoS5Rmro7GM
/o5tu/m8ddO2UMBYamWI4CD6klZ9KIvr6GijSBrpb6FIjLYoIqZJPCO7hkImHsJJ5mdlFC+Z1My+
bSJmcBMfqn/c92GC/E0hnhNcDAydtjkFx9LBGCJKX58VkI9ELAF8tlEWN5FAJql2WSZdThaLXBYS
aU6gaGlJqVS/iHnHTswyz9OThKjbIqB+njGV2I9lvpd3fS9tNxFVQ9s/GENwLGmUu7SP4pJ2HLRh
FUqdIOZlzMkhDicxENgJ7uIS1tYs4JV+CH6N8eQNnaCpzwVo4/gtCXA4izakEOqQ74uCQkul3WXy
ZHdhCA6M+AjayvhaeB9j4/JR6ECimM2Op5hYGcoOUGOs8hSAbleZ4EDfVx0BHbI45TNC/uYoJnd+
FwZvAo7Htu953yivilo2Y2wXhoiio8NNsjMT3MlRIYzd5QULojnJL4Gom6AxCpT2k6BCJ2mjElzT
llvqXBUR3AQFaFSaxlHGBfDGZqZnDNzaIq6RCpKm+3JVh459hyFUUosi11wwZ1OUwfJMD+il+bFg
GNjdAXXEHd0XQW3rdHn/Vt91SwmYtR1HfCEmbxMUKEG5ycr6GADGY8mNQeW9HPSFuWp81gwBWhW/
ueilcC9P273vfe/63sswAc+lFDL/77IstJdUuRLaxVrw3tidmmOmDI61TWB0Cd8oGYe272ebjJwm
t0WgLwRnql9NHaOPOehIOT69a23GRDKHMN5uqfSeRW+7RkiQKd5IOoOcwi4i4tNW8A7ZJX6+CJhb
tku6iGd4r63Ihp1m5wcNlFzS0o0ur9P7Q2IJQyasfIa5OOSSOCAifShjLoENLLqDozwiRFEztzbr
Ki6C281iCUqJnZdwcooKiJxjYUyF2aC1S49iFMyh4fRMAmRxJkA6W0kYj9dPPCV2vBIF2XUmywL4
f+nMGrvofc/7Lh/LIvdwzO0SgUZS6tsizInvk9jBuCq10BcTWXZ8uyiVpAUFTVBlirOEqzpHShlw
CpgEOHYMJVJKajUxD0lCKZN4krACwJsrklhNY923Y/pIZFvYPsQU6yxR4STMWFTvUcwXKZY8m56l
fzURaWP6OuTZhbmdQxrJMxGNmCIh19ICGFsEPFlUjo0yQyxRzmbeYqKvkSptwaQx4xn6LH0A9qGP
yjzYMEUSmfqO4GwK7bd5P4f2cehzszJE7OEyyRekzgJNqdyaaKqFLXdRUuFLH4gjIooaqUC3WKVk
KCcYOsoY8702pBQrwzhird3kJjepsaLew/BdORPBU64re202hohnzuCi5FEKczmK4M5YohxmtydT
SRuJmJZ3b8JWAPZIXRui6I3tS9/zCenzAxizWBD0uKBfJJtopqOPUo0ZSvPdv5U4bKNUvOEMXAfN
xhC5BhEgJhQEtUFNSdhNKqAJI1bpEczXpNr1mZLrLBucMDzNH9ZSv5OySPGlQDLrU6WOfhZrjlTt
K4qSUkF9tw3OySizMESkAyulzC5KjgUY2BSSayDJBENwxMQEze7qQmmxmrowGlP6seidKJZNHwvv
ZCkJkreqZEJCBOUlbcoINANeKYUMVrdK6yJjnIUhIh1UkwmVk7GMDyDVZzKxJjX2eLPASL4NdSVj
bAiRXMva87n1t81XUpb+yeLzz2Q8JQgppihrSTG2WBeeJWHWgQxbmiEC/NDhshRPbshbBNRdtGj0
kdjg2gSUcXyYpDZEVwpsJD1+UftMQsfQMnmiYVpHRhtFZ6DfoBJBVaYt5K7PUqo4cpQ+XJdetDRD
JIhVxt9TPNzAhiQEL1o0Tiku7FAcXV0OJwrcGEYUgNPXLhT4ov4Fk+EIg+doOvKIeg6lwARKZbm0
yFI4hTnNJyQmtKje1aK+jf39UgyB48PNZcdTMHzZmoldg8nEdXn5lCtg3YzJZWCyLsKAdPUnaC7W
BlhfM58Fk5RWgjB95i1SQ9v8K5RM+sWUfI6xi9/2/FIMkYkAcQupBpNw9dyIoHwjlWW67sQM4njM
pKaOQp9obnPhK0eUet0CbLmvsw/8Et2AJGtaX+Umk/W9bprMEEnmwemSg0NJ/2dijYmBjBl4gCfg
aG2UzDMe066SfCyDEu7uyqSYt119gW1o1mrKe94NE+hXWdWlbE+2dnwzcCWODLpH/i4LkDaLs42Z
o6nPTmaIdLwJ1woaaBW1qzPIKHGpu9Q2+EQTu0oHOPfL23r5DyxqX4llJYM80/QaRkKkpFCSZNry
MVMApemYKv/vqJ1D95rCFJMYIp45gyjD2SXity2ze0oH295JsjAcYReVGnvbMSAvpKmD2NWKn/VR
IqretavNRcxuJXxCARg3UxQSjjd30OJc7LyUmIcrHuayWXN76rwBzQA30ekEA+FTmLZ95uskhghM
v0zg1elA7Pp27tTB5b0yv6ErQSepiNl1pfMn7eg7p1dJGdeirO3yFp3mTg+Ej26R2I6wv74GSeYd
MY1VkYgoBuuTQjZVG2OMZoh45Xws2VgGVg62C1q37ASoJhPMRlfGt5tvMhHlpJR6Dl8FHaeZyBJk
U8oZ9fWXc8nOE2Z3ZDArKYFlLoQ4Rq5wbC4O/QGOYs67LvTXhkmoXb94idXoYAXCVWDM8vrJZjXA
0QyRlHclhUpKTQe7rg2WvwwzMMfKiZU4W9anoqmz9Ut4WcC9wR46QkKphNdEQyf+MDbHg4jvq+EE
Oic0Hzd8287FjPo4pFJc11yWiUD0rL4a16W31DEVGsUQCeIYUOnZKyFyq0irM9llZjQpQSk0yRTD
MkFY30p0doA0cWyxfKIENkUmvcL7QKyrIIor6YNZMSOcaPpSMglnH0/r0AindrMZtFcmTvGLyLBj
BAAqmQfS3Pqxwpi+/B7BWoxiiABlm8pYKsuL4DWr3c81sc7ktusOmrutaRYy6TwjfxISLJ7VNkBL
dIOuXNW5xlK2g9kVMee9ZNaWaGr9poSmJmXb9yn18QeBLZboa+NxfJDqjjcMX14Ox0XgiizfSYrk
YIYwmZn8MkVNKDexBoCPVRPx5jskBosATjF2vXhKM08kbm4THYeZcbRd6BKcRekmX/V4mu3zanLV
CwWUhUME9CTxsmoEC+ly5V0kjtTSM6u4KeZvAwnFh0SyInqQzYwGMwTTyEQSSeXZVAZq5oaE9y2G
c9viG3DqZ/OBNLGgcZSVkqRLAkS3WKUFMIbB6E4U9LbqdxkPSEBbSWWKZLMyXeamvAOFBM24a8Ng
SAdxbbi1WVQsKX1dbuQh7S/zTIqamSAljprEQZbJIyX6CrYzGfMsb+c2EYuOSx5gRqyGT0Fy1SIT
mbIttpKjiOLMulJbPIplMsDqZK0hg3YuZ6LKVDnKZBJ82upLDWl72WfKm3Ha4PCuadA3gx2CWE71
2rKEwbJ93NT7CpI4Cmxaxw2FP4yRaHD0wijjgxgitZKaF5ykgozGhmrEc09OWS9yTPm9rn4kpdGY
+rLT5h7H3O3xN5ibtmrBuTkR0i25L8DQ9d0cizrC7RsMI6dPScmnbLv9dlG7c/y+tKXHJgH1fb+8
eKTLjJ6CEZ1jzEPbYH046pvE7FXYnfVBGccQ1jf41IUMkYAOW7UUuXCBYRRiexOUvAa7eeyF74v6
WzrC/LsZX2B1+fmQY2jRt9b1e0ol5xg9IlFa5rj5C8BpIUNE4TD5JSUErbFlvGtTJ6MMv9O0m1dH
Tm23fC+WlTEy4UoQEBwmqdQF0pGYu+yVj3OMoWwjSnOyzMpqNgEl9zKEQSexpAl2ifbOjbxusltL
B84qLy9JNhqmsPglIDeJ0m05J1zrjtJVeT2nzHnuSsvmSeSVMh5J18sQ8WI1A1k6kzIBJaZgSien
vJNcBf3qqiozpd2ud8roaYmBVEdDHzh22iho7DbklkVZV65F+hYFMsCl6ICld7mXIXKzHiWkRD8x
NxN1HIpunmuByqynZpBrrm+0tRMgbYJ6XM4pZYQpuhY3l580HWa8inZoWa13lf2n86VyjdA3/Ydv
iR5Yrm0vQ5RxgLKzZUZVGSlb5YC0nQtM4xMhwdZFuQiGA465lviBc5j73KZpUzCD1SyhAmWfjWWV
PhxBK3GM0m1fem2b2JVehkg2dRNgUiKmypzLVS5O6bc3oHW6yY0LRD9OuExoTF1xAz8Tb2jeY8rM
87syiSnz5MgRj7FLxxQoHzrPpBacRvqLcTmobGIlnngrm/pPL0PELV0WC9UZFerykXVYGLnCMd9s
C0wNnaSpz5V1oZjgZTH31MSI4lna/8FqCjOXwSdxijL0XVbm4+PgkgeekaM6tlaH76dYij7JrV36
IlcTF1xgLmLNZEZZ8rFVX3mUs9u3TGpXkdSpCz30PX4HKXasDucxcmSVVXfCsCXwOLU5/Y6+kMVN
FDbXTcnQsvgCdmUtCe/Z5WIXcBT8B12E4QSqyrqegEuLCpLscoR1NY6zc0tOsxwgRHAGv6oEVEpb
eSEJQOqY+lRDF3rqc2UBUnNBQWTfJxQPNZb8Vud3XOzObECjhAPs5uhqvIfJW4W8xkCJ5JbnPkyD
WItjiP5BWlEScztyjq+xyC9z0XlkGFDQxM1imDkXfbgrA3vqRHsPp+fWP9+gFc9Vdm+ZfuXdZs1q
/oYcB0Fll/kVoPd+nyM4i1uCdEqcI29ifAV8LtDsFl6KX7LGSwYp/026kEpTYYy9OkSODKZeSTqb
QhbgWXNT6WcQuu3DBs797b724Ahiu2cR9K/0ksa083s6AoukJJJFGxRJEqBUJpUD4NfpCwXQPRzT
ckM4CwXgAHswQZclM2aOehkinqy2YqA52519c95dSYHNZK+C2cZMTvks8VuKZH1sKyNMa5fa6Lzv
y6+ghyg0v21Bsl6GiHbv6GjWUCi9d3NdrFq2uUkYW8kI3NO5rroUzcLk/4nUyxC5Y9tENO9/onQG
S8k+XxaLwM6Pxo4Bx2Rur2JhBKfY7FESm2c2pfA/kSl6GaL0SLYNvtzRdAoicAqxHpLl5Gwtk2qm
tLfoHQoXp02buKav8AmUFeYxQy5FbTKGn687JrFofMv8vpch7JI4XboKcJS1IT07puyNcHLTHS1+
smpSB4KGXyp0JBJGKEPCFh/EDEwesa6SkNRkDPrWkIyvVY9t2fYX4iGSvGICumonNK97pgzysrVZ
B/z9zKgmzNwCTakMP3YCcksejR5hCqZzTOxYB2716bqiiL8h10s1GYNJugpsxthxTn1+IUOUx0bf
BSXN4mAminNFtA+Gj4llZ5YXv3qGza1Y15yWStdkcHZx9HDsIA620l+QxR16PZE4TnMzaINDL1Jl
6sJs6r2FDKFjCfNC8NK6u4h9zMVaJph0OVAoZdy3ZY7mqichEUvHH0dP2TeXx0gOtpg8iyD9Qwue
CLSVd2+mXSb0tqGmFs3xIIYoS+sNKXNDNzD5YiBsdTuOe1UJYD9fpkzhogH1/T63DJdRS8xR7mZ+
/4SKeRjHkABS82J4Xsw5LmYd049lnh3EED5Q2uLrLAq6zOCa75auY1ZR04sohS44B36QKXmqCrc2
Q/UkRm42nnM8q2hrMEOwOEoNvEyvX0XHVtFmKs8INJWxER7FMsNrDoymvIgEB3OElGWfVzG+Odoc
zBA+Rn/gqs4Al70BLgOwe1Zdm5rSmvhLGZA78MADd8LNpMOcCUesrGah821yx7cx0CiG0ICcR3Cx
MAWQa/PS9jGcGlyARNNVksLpiRRGfMMWpH52WVpx7n6UGW7mbci9pXP3YWh7oxlCw3ZReTmbQcp2
UmNxbN1ormHeybJo+tDOj3muRJAH1JMiJM2L6ce0O/RZinkk1DYzxSSGMAkcOuXl7ZEYfA9sczuf
ksZWp2VT0OxIkDvwMApdbu9bZZGyLFiuNCIlxF2iMyjlsy6CoSwvUtvU1ZF9453MEGlUfiVwRxeq
N4zCN9EEqeZ365iY+CBIpEDM6EPrriWtEk4sma4Q+roYdBYdoquzCp4rzsH338QNdDmn8vMmAGcV
E5JyyGVfNlEp1tgwRSkp1pnKsGhul5YQbR8Qr3BUSMCFF+QVVGTUUUKaML8UHolCV174uqjDU39f
pvljijlMy6l98R6rKhabY2yKz2OZ73e9uxKGGNrRSJJ1KHXJncAMkMnbQMm1TFR1G/q0MYaQUZTQ
elul2bknJxXyTT6RvS1UwgfKqxI21b+NMQQrJZ68ZonkVUxGiWq2CACqgKlyTMQygHtWkT21aCyY
MxHgIbf8Lmpv2d9vjCF0PFFUWv+qkdW5I7NLwaXPWBCmMKDMKou3Nxct937qW989G8su9pD3N8oQ
QCgmgWNq1RHQJMYssnjK38uDUDthTObTkElvPiOWkrQ+1V02SRtliFwcv46dkRtyfUtqnEIoRHVb
Kl6TaYB4IKFWedUyiIDvAi5vEnG1UYYorzrounJxjt1iggOaBfIR0JJDCekN0MtEpvET3VIPYBja
MqTcy7Uqxa+8a6Stctwc8zCkjY0yBIxmchdXWRaZ0yw+D6WIhiTHCIapzNbM1LKL2+7nHDLZfc9w
a+e2377a1st+Z9H7G2UInbMbTTKxDHOxCirLF1Jgx8LaBKaaSuncRT640MO0U+5Jn2veNs4QZeLs
MmH0vglhVpbh+qmTJ4ydXTy3txNgJ9Lyv1pCJAppgldVr6q8+Eza/DLELAxz0TPmso7Ku0iWzYJb
ZnwblxASZFL2plkLc5mBle+qfp9FbCvtM/Y7uaNbm3MBa3JXh7n4r7UyshCBmTG5VqFHlNlWKeE7
lgnK5xX5iN+A2bqoIv2ib3k/dTeb5ZsWvTv37zcuIQyoFOlz16xSwidle+zormyssRNbotCJ+2VI
4fFIsPK2gWXanPruVjCES1AyIVPK4PQNnmkbRRCIp3njztSJKzPVlqmIV5Ymarv4dWr/pr63FQwB
T5nSAnMXMS9v/BE7mYvcRREmnhr3YP2EWcVRVh3PGTL2rWAI6fmBtZXl+YYMYNEzZdLMnJer5c4J
3suxfg19Zl2l9gT/w5zw/0Vz0vf7rWAIOZRKDtpxXMhzkYUqU+vmStdf9pIVd4OHGcRT5tablpm/
rWAI8LqI37nsepNSFjSRtbUsUVAV+Upfifmx0qGsygMPssm4Rdt8bIwhxBcgoct8y1ve8pbLrtku
7+eOTguYm36nfECuieq9pbVC5+nLhG9+R/zE+MJMHGRDs8un9HnqOytjCJMlgmdHANWaDOATSbQl
DD0TJE9ibJJP36BLZxSE85CAVrM9UVE5rCVj6a+Cql3FU9r6ROqlKr73tzkvdnaGUG5P/mJXDkYY
gGNHHUzo67mvRFR5t8Q0jC2HDJ6vPkQTFyGpB1p7DNROQlKcWJKYxpRcmrrLl3lvVoZgNpUZz1zR
PG8sBzgCTiGLw/myCnHJWsFg5UIyD4cSL2mTEURjhbvHKqSq1ZR9gYTaJnBv15zMyhAR03IYV10U
vTkg+kizUtyYELVdX16Icqtb3Wqy5ML4ZQFzCUyHFJqNIeyIZIWvo5KcCRYEIpLjE4hk0I+2a436
FkU73ucTmHoHCAmTKjXakrO6TQXbhzDlbAzhbDUJzslVEjOPzkEcl+lwWUxXGIxR+NLXZLNP9ZTy
LZTHJek0tQD5KudvUduzMAS0T1LdXd84NzFRTTivY5uFopKcqrNTC566kCUMNbaCLgYtk4D22GOP
urrdIZWWYggiUsp/vIFz1Ke2qyidgj777rtvRbNvKy9M2aOzLHtfh+9xP2OIuLZ9f6gSKXSdo4rE
GstQ28Y4kxhCpM+1AGXNKQm78SMIB4/JZYAvoHjxU7jysGnu+b9Yh7IBRPpc1WagrlNOEFOner2+
sDaGUBle56w6pNMkhnCbSxYNJrIpInn0xihT5WWpaVdlWYticTDY3JFA5qhrHn1PzgaUdQgUfwwK
XImi9HusMrttDDSJIXJlMLRQMzDDxQv9M0ahKv37FoPJumrRm7tABNVKJZQeMtbVTUpEwaVDHJJp
EkMYsFtfsiu4pWn+gC7i+2PrPZTFPCiP6yDHQ+pbsw4kCukHJqe4hpjTQ1zqJbJ7W8oNTJnHyQzh
Y2W8oDz3x5bpyRXE2nBd0LpIP5u1qjF0iaoSjh9aXzJeTjkmcx9x65qTpRhCJ1VCKYM/joyxJPgT
5JAg17rJXVUxm5uYS6kBQ8sVsDgSt5gLjb3uuZjEEM5MsDcZUWUR8RLRLLoIvjZE3Gov1xjuvffe
656D+nvwlqKYTaJ4Kos0lHI1I2lHWR5CrluQZc7P4vhV7SbXNwx5f85nJjEEq6Ksucgx1ASa2nXq
QA4FkOR6QwiiVWZZt01eLr0vAb4YOtVdxgalystbuwqKkazC4OWlq01z2+ZYN2NMYgg4gXS+q3iX
CrdDRa1FKmFp677KmWTLjmbxQFfFH1LiMDHJEIlnPGVMQxKOCjWYYP/99z9Y7IUew7+iPrY0Pn4e
5Qoyx+tUUicxhAG7iU+HRQibeQnEn98RhUOJIyu5jeIU6yQWUpszDKajNElViuM9HWpSc6e3tetn
yhv35XCybso62WPmcpm5m8wQPspVnQFLm3d/VsQsf8JY4v2MV3Lsu8s8b+dnHMA1PKGORFXySqQV
yUiBHuMjgf+gYHK1w0SQqGUJQhLDbUNMXy50G6yUCNGtBN/WQUsxhA4SqUljz6Sqez2FyjJ9U0PQ
U77rHSIb5C/EDU2fCVGiLSx3/RyE0W5961vXhV5JVGOnhPq/eXS7sYw2elhyVtYhJZZmCJNDCUxJ
HCCVklxLMDTNv4TNb7rWUgC1BxxwQF00JCUUoa7nIIHBruis2uCpTOf7FHRM0ncF9Bx90sYsDFEe
H019Qjic2BtK0NGRNEMugD/ooIPqQJo/czqDZIm3nf/NC22HjqvtOUeQ9D1xE9JCUfiQwJvvO3rd
S+bfSiuummZhCKWMddiZ26Q999yz1iuGElHq1jzttbnASRw1GgBhckNOFg5SSlXccmKHfrf5XOo1
ONOF2HPXeS6rnYLizjcopXCadAYRXn0OQMdxyy+z33777TAk760xenbVNAtD8DTqsPNOcgxNnOkU
LdlOGEO07ywyTV0yiyhi25WI4hFC2E3msOOWIceXS9WCsE5KIAWQ34Vy6QqIKWTHM0ubNxIGqMPk
pdTyZ/B8JqttHXedzcIQzsOuCvhTuTp3aTTFNm2dEtaVNs+fEQkjTD8XlSULyj6xrMZSH4zfkaR9
zI/22muvnc2xjqr5szCEjjvr7ByaMr0hStEYoExzYi08D6YLZHkTy6AZ3YGSxVTlclbVxc+QSGYm
Enp6DiLmjc+ZLyIbz6rFmzPXIv6dRFzlrsSnM8bcnTrm2RjCuVeS+kvEKppT2dMeXz+Ek0q48X0E
xlfWqcrP5koJaDqkgqkQ3YT6WoYstvniDOOyxgRMXRlfQvLrotkYouywolnRKTiv1E2yU5tMM2WQ
FkVEtS2+kBgCNFSph0xxkg3pmzSA3GI8BmHV1vYVrnCFes4o6MGHkBZ0iDEhgCH97ntmJQzBL9FW
CVb+xJykpkIJfdM2CyNnPNORO1zEcmiQbWz/yoIk4iBTiNKsz/FQxqrIOKamBkzpy0oYQkcof9DS
rh94xjOesbNIzvplCOaATuE8Z7a5lcYu8g2UuETyQ5JdDsq/Ktpnn312xjcFDyLkzfEVSp8hzq92
tatNTi+YMt6VMYRjA6QuNNbh1DUY+gDFToyA8uj6RUdC3L2YI5lcpEfwGquuw5CKvPrBNKXbULCZ
riwfHk6+B+amImM8u/7m+ifB1OJmOUmWDlhoaqmiKYyQd1bGEG2dyqRNNUX7BhrRHcSVhSF6UynX
2bxKotOUFfe7opyLfr777rvXzE3Cjckyn2tsa2UIafaZkDkrxZgMHkRtM9OQxSEp4DKYwHMotEMm
nQNNYIqFU96ATKfibHI0wDr4d/7m0Cuv0DaOoWirIX0a88xaGULHghCaM3iV66JNJLNNqQHHSpiP
eF43MbVJJUcnqKHjixShcDf/0IsEukQ8JQgLrG2K1s4QZVLO0Cho3+QE/sbUTMIxfSFubnkSQ9Py
NrUI5XcdE8kg20R/1s4QgkK5c5uLeZmywFzmUeJMXo6kxACE4pcJQm1iQTb9zbUzhAED6UacK6wx
FQzjvNYOrCIqr1rwcx7N/9G4GdgIQ+hiWQnW4vH0KT1kl0MGMVmdu4I9TEwOJ9lR/ghHOwYwE608
1EQwM+H+R+NmYGMMoZtlzH+ROdb1e/kUUNOwiZ5h00s0hjL6H42fgY0yhO4CtHLQpEbDVMbIe+tM
BRw/3dv/xsYZIlNEQeSZc2QI7ggxczb5U/47PwOIVReKGzvMAN20Ln/D9i/ttB5uDUNM6/7/f4vO
wee/7oyvZfq8re/+H2wSaxPwa4ASAAAAAElFTkSuQmCC</Image>
        <Text id="Profile.Org.Postal.Country" label="Profile.Org.Postal.Country"><![CDATA[Schweiz]]></Text>
        <Text id="Profile.Org.Postal.LZip" label="Profile.Org.Postal.LZip"><![CDATA[CH]]></Text>
        <Text id="Profile.Org.Title" label="Profile.Org.Title"><![CDATA[Kanton Zürich]]></Text>
        <Text id="Profile.User.Alias" label="Profile.User.Alias"><![CDATA[ ]]></Text>
        <Text id="Profile.User.Email" label="Profile.User.Email"><![CDATA[claude.benz@bd.zh.ch]]></Text>
        <Text id="Profile.User.Fax" label="Profile.User.Fax"><![CDATA[+41 43 259 42 83]]></Text>
        <Text id="Profile.User.FirstName" label="Profile.User.FirstName"><![CDATA[Claude]]></Text>
        <Text id="Profile.User.Function" label="Profile.User.Function"><![CDATA[Teamleiter Süd / Stv. Abteilungsleiter]]></Text>
        <Text id="Profile.User.JobDescription" label="Profile.User.JobDescription"><![CDATA[ ]]></Text>
        <Text id="Profile.User.LastName" label="Profile.User.LastName"><![CDATA[Benz]]></Text>
        <Text id="Profile.User.OuLev1" label="Profile.User.OuLev1"><![CDATA[Kanton Zürich]]></Text>
        <Text id="Profile.User.OuLev2" label="Profile.User.OuLev2"><![CDATA[Baudirektion]]></Text>
        <Text id="Profile.User.OuLev3" label="Profile.User.OuLev3"><![CDATA[Amt für Raumentwicklung]]></Text>
        <Text id="Profile.User.OuLev4" label="Profile.User.OuLev4"><![CDATA[Raumplanung]]></Text>
        <Text id="Profile.User.OuLev5" label="Profile.User.OuLev5"><![CDATA[Team Süd]]></Text>
        <Text id="Profile.User.OuLev6" label="Profile.User.OuLev6"><![CDATA[ ]]></Text>
        <Text id="Profile.User.OuLev7" label="Profile.User.OuLev7"><![CDATA[ ]]></Text>
        <Text id="Profile.User.OuMail" label="Profile.User.OuMail"><![CDATA[are@bd.zh.ch]]></Text>
        <Text id="Profile.User.OuPhone" label="Profile.User.OuPhone"><![CDATA[+41 43 259 30 22]]></Text>
        <Text id="Profile.User.Phone" label="Profile.User.Phone"><![CDATA[+41 43 259 30 56]]></Text>
        <Text id="Profile.User.Postal.City" label="Profile.User.Postal.City"><![CDATA[Zürich]]></Text>
        <Text id="Profile.User.Postal.OfficeName" label="Profile.User.Postal.OfficeName"><![CDATA[ ]]></Text>
        <Text id="Profile.User.Postal.POBox" label="Profile.User.Postal.POBox"><![CDATA[ ]]></Text>
        <Text id="Profile.User.Postal.Street" label="Profile.User.Postal.Street"><![CDATA[Stampfenbachstrasse 12]]></Text>
        <Text id="Profile.User.Postal.Zip" label="Profile.User.Postal.Zip"><![CDATA[8090]]></Text>
        <Text id="Profile.User.Salutation" label="Profile.User.Salutation"><![CDATA[Herr]]></Text>
        <Text id="Profile.User.Title" label="Profile.User.Title"><![CDATA[ ]]></Text>
        <Text id="Profile.User.TitleBeforeName" label="Profile.User.TitleBeforeName"><![CDATA[ ]]></Text>
        <Text id="Profile.User.Url" label="Profile.User.Url"><![CDATA[www.zh.ch/are]]></Text>
      </Profile>
      <Author>
        <Text id="Author.User.Alias" label="Author.User.Alias"><![CDATA[ ]]></Text>
        <Text id="Author.User.Email" label="Author.User.Email"><![CDATA[claude.benz@bd.zh.ch]]></Text>
        <Text id="Author.User.Fax" label="Author.User.Fax"><![CDATA[+41 43 259 42 83]]></Text>
        <Text id="Author.User.FirstName" label="Author.User.FirstName"><![CDATA[Claude]]></Text>
        <Text id="Author.User.Function" label="Author.User.Function"><![CDATA[Teamleiter Süd / Stv. Abteilungsleiter]]></Text>
        <Text id="Author.User.JobDescription" label="Author.User.JobDescription"><![CDATA[ ]]></Text>
        <Text id="Author.User.LastName" label="Author.User.LastName"><![CDATA[Benz]]></Text>
        <Text id="Author.User.OuLev1" label="Author.User.OuLev1"><![CDATA[Kanton Zürich]]></Text>
        <Text id="Author.User.OuLev2" label="Author.User.OuLev2"><![CDATA[Baudirektion]]></Text>
        <Text id="Author.User.OuLev3" label="Author.User.OuLev3"><![CDATA[Amt für Raumentwicklung]]></Text>
        <Text id="Author.User.OuLev4" label="Author.User.OuLev4"><![CDATA[Raumplanung]]></Text>
        <Text id="Author.User.OuLev5" label="Author.User.OuLev5"><![CDATA[Team Süd]]></Text>
        <Text id="Author.User.OuLev6" label="Author.User.OuLev6"><![CDATA[ ]]></Text>
        <Text id="Author.User.OuLev7" label="Author.User.OuLev7"><![CDATA[ ]]></Text>
        <Text id="Author.User.OuMail" label="Author.User.OuMail"><![CDATA[are@bd.zh.ch]]></Text>
        <Text id="Author.User.OuPhone" label="Author.User.OuPhone"><![CDATA[+41 43 259 30 22]]></Text>
        <Text id="Author.User.Phone" label="Author.User.Phone"><![CDATA[+41 43 259 30 56]]></Text>
        <Text id="Author.User.Postal.City" label="Author.User.Postal.City"><![CDATA[Zürich]]></Text>
        <Text id="Author.User.Postal.OfficeName" label="Author.User.Postal.OfficeName"><![CDATA[ ]]></Text>
        <Text id="Author.User.Postal.POBox" label="Author.User.Postal.POBox"><![CDATA[ ]]></Text>
        <Text id="Author.User.Postal.Street" label="Author.User.Postal.Street"><![CDATA[Stampfenbachstrasse 12]]></Text>
        <Text id="Author.User.Postal.Zip" label="Author.User.Postal.Zip"><![CDATA[8090]]></Text>
        <Text id="Author.User.Salutation" label="Author.User.Salutation"><![CDATA[Herr]]></Text>
        <Text id="Author.User.Title" label="Author.User.Title"><![CDATA[ ]]></Text>
        <Text id="Author.User.TitleBeforeName" label="Author.User.TitleBeforeName"><![CDATA[ ]]></Text>
        <Text id="Author.User.Url" label="Author.User.Url"><![CDATA[www.zh.ch/are]]></Text>
      </Author>
      <Parameter windowwidth="750" windowheight="350">
        <Text id="Special.CheckboxGroupViewList" label="Special.CheckboxGroupViewList" visible="False"><![CDATA[ ]]></Text>
        <Text id="Special.CheckboxGroupViewBox" label="Special.CheckboxGroupViewBox" visible="False"><![CDATA[ ]]></Text>
        <Text id="Special.CheckboxGroupViewText" label="Special.CheckboxGroupViewText" visible="False"><![CDATA[ ]]></Text>
        <Text id="Special.CheckboxGroupViewBoxAndText" label="Special.CheckboxGroupViewBoxAndText" visible="False"><![CDATA[ ]]></Text>
        <Text id="DocParam.Organisation"><![CDATA[Amt für Raumentwicklung]]></Text>
        <Text id="DocParam.HeaderSubject"><![CDATA[Amt für Raumentwicklung]]></Text>
      </Parameter>
      <Scripting>
        <Text id="CustomElements.Presentation.Header.Script1" label="CustomElements.Presentation.Header.Script1"><![CDATA[Kanton Zürich
Baudirektion
Amt für Raumentwicklung]]></Text>
        <Text id="CustomElements.Presentation.Header.Script2" label="CustomElements.Presentation.Header.Script2"><![CDATA[ ]]></Text>
        <Text id="CustomElements.Presentation.Header.Script3" label="CustomElements.Presentation.Header.Script3"><![CDATA[ ]]></Text>
        <Text id="CustomElements.Presentation.Presenter" label="CustomElements.Presentation.Presenter"><![CDATA[ ]]></Text>
        <Text id="CustomElements.Presentation.LocationDate" label="CustomElements.Presentation.LocationDate"><![CDATA[ ]]></Text>
        <Text id="CustomElements.Presentation.Header.Block" label="CustomElements.Presentation.Header.Block"><![CDATA[Claude Benz]]></Text>
      </Scripting>
    </DataModel>
  </Content>
  <TemplateTree CreationMode="Published" PipelineVersion="V2">
    <Template tId="f9b1591c-ecf6-4106-8bb8-99b574fe9843" internalTId="f9b1591c-ecf6-4106-8bb8-99b574fe9843"/>
  </TemplateTree>
</OneOffixxDocumentPart>
</file>

<file path=customXml/itemProps1.xml><?xml version="1.0" encoding="utf-8"?>
<ds:datastoreItem xmlns:ds="http://schemas.openxmlformats.org/officeDocument/2006/customXml" ds:itemID="{DCB572B2-7A92-479E-BDE4-0BDB8A55028B}">
  <ds:schemaRefs>
    <ds:schemaRef ds:uri="http://www.w3.org/2001/XMLSchema"/>
    <ds:schemaRef ds:uri="http://schema.oneoffixx.com/OneOffixxDocumentPart/1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c8e412af-3727-4f89-82e9-fb895114105b</Template>
  <TotalTime>0</TotalTime>
  <Words>1525</Words>
  <Application>Microsoft Macintosh PowerPoint</Application>
  <PresentationFormat>Bildschirmpräsentation (16:9)</PresentationFormat>
  <Paragraphs>224</Paragraphs>
  <Slides>52</Slides>
  <Notes>10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9" baseType="lpstr">
      <vt:lpstr>Arial</vt:lpstr>
      <vt:lpstr>Arial Black</vt:lpstr>
      <vt:lpstr>Calibri</vt:lpstr>
      <vt:lpstr>Frutiger Neue</vt:lpstr>
      <vt:lpstr>Symbol</vt:lpstr>
      <vt:lpstr>Times</vt:lpstr>
      <vt:lpstr>Baudirektion_weiss</vt:lpstr>
      <vt:lpstr>PowerPoint-Präsentation</vt:lpstr>
      <vt:lpstr>Contenido</vt:lpstr>
      <vt:lpstr>Organigrama ARE</vt:lpstr>
      <vt:lpstr>Division Planificación Territorial</vt:lpstr>
      <vt:lpstr>Planificación cantonal</vt:lpstr>
      <vt:lpstr>Planificación estructural y de utilización</vt:lpstr>
      <vt:lpstr>Planificación especial de la utilización</vt:lpstr>
      <vt:lpstr>Paisaje urbano y urbanismo</vt:lpstr>
      <vt:lpstr>Paisaje</vt:lpstr>
      <vt:lpstr>Construcción fuera de la zona edificable</vt:lpstr>
      <vt:lpstr>Sistema de planificación / Plan estructural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Uso de la información catastral</vt:lpstr>
      <vt:lpstr>Uso de ÖREB para los ciudadanos</vt:lpstr>
      <vt:lpstr>Uso de ÖREB para la administración</vt:lpstr>
      <vt:lpstr>Estado de construcción y desarrollo </vt:lpstr>
      <vt:lpstr>Reservas de superficies de edificios (1/2)</vt:lpstr>
      <vt:lpstr>Reservas de superficies de edificios (2/2)</vt:lpstr>
      <vt:lpstr>Análisis de los barrios</vt:lpstr>
      <vt:lpstr>Terrenos comerciales</vt:lpstr>
      <vt:lpstr>Base de datos para futuros desarrollos </vt:lpstr>
      <vt:lpstr>Modelo climático – mapa de  información sobre islas térmicas</vt:lpstr>
      <vt:lpstr>Medidas de adaptación al clima</vt:lpstr>
      <vt:lpstr>Energía eólica</vt:lpstr>
      <vt:lpstr>Proceso </vt:lpstr>
      <vt:lpstr>Planificación negativa</vt:lpstr>
      <vt:lpstr>Planificación negativa</vt:lpstr>
      <vt:lpstr>Resultados</vt:lpstr>
      <vt:lpstr>PowerPoint-Präsentation</vt:lpstr>
      <vt:lpstr>PowerPoint-Präsentation</vt:lpstr>
      <vt:lpstr>PowerPoint-Präsentation</vt:lpstr>
      <vt:lpstr>PowerPoint-Präsentation</vt:lpstr>
      <vt:lpstr>Mapas de riesgos</vt:lpstr>
      <vt:lpstr>Túnel de alivio de inundaciones</vt:lpstr>
      <vt:lpstr>Modelo de compensación del valor añadido Modelo de precio del suelo</vt:lpstr>
      <vt:lpstr>Compensación del valor añadido</vt:lpstr>
      <vt:lpstr>PowerPoint-Präsentation</vt:lpstr>
      <vt:lpstr>Cálculo electrónico de la compensación del valor añadido: uso estructural</vt:lpstr>
      <vt:lpstr>Previsión de valor añadido / valor añadido</vt:lpstr>
    </vt:vector>
  </TitlesOfParts>
  <Company>Kantonale Verwaltung Zuerich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Claude Benz</dc:creator>
  <cp:lastModifiedBy>Diego Salmeron</cp:lastModifiedBy>
  <cp:revision>48</cp:revision>
  <dcterms:created xsi:type="dcterms:W3CDTF">2024-08-21T14:21:10Z</dcterms:created>
  <dcterms:modified xsi:type="dcterms:W3CDTF">2024-08-28T13:31:00Z</dcterms:modified>
</cp:coreProperties>
</file>