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301" r:id="rId5"/>
    <p:sldId id="467" r:id="rId6"/>
    <p:sldId id="303" r:id="rId7"/>
    <p:sldId id="345" r:id="rId8"/>
    <p:sldId id="344" r:id="rId9"/>
    <p:sldId id="474" r:id="rId10"/>
    <p:sldId id="337" r:id="rId11"/>
    <p:sldId id="338" r:id="rId12"/>
    <p:sldId id="336" r:id="rId13"/>
    <p:sldId id="468" r:id="rId14"/>
    <p:sldId id="469" r:id="rId15"/>
    <p:sldId id="475" r:id="rId16"/>
    <p:sldId id="304" r:id="rId17"/>
    <p:sldId id="306" r:id="rId18"/>
    <p:sldId id="476" r:id="rId19"/>
    <p:sldId id="385" r:id="rId20"/>
    <p:sldId id="384" r:id="rId21"/>
    <p:sldId id="460" r:id="rId22"/>
    <p:sldId id="387" r:id="rId23"/>
    <p:sldId id="477" r:id="rId24"/>
    <p:sldId id="330" r:id="rId25"/>
    <p:sldId id="335" r:id="rId26"/>
    <p:sldId id="470" r:id="rId27"/>
    <p:sldId id="307" r:id="rId28"/>
    <p:sldId id="471" r:id="rId29"/>
    <p:sldId id="309" r:id="rId30"/>
    <p:sldId id="472" r:id="rId31"/>
    <p:sldId id="311" r:id="rId32"/>
    <p:sldId id="473" r:id="rId33"/>
    <p:sldId id="515" r:id="rId34"/>
    <p:sldId id="516" r:id="rId35"/>
    <p:sldId id="517" r:id="rId36"/>
    <p:sldId id="313" r:id="rId37"/>
    <p:sldId id="478" r:id="rId38"/>
    <p:sldId id="518" r:id="rId39"/>
    <p:sldId id="317" r:id="rId40"/>
    <p:sldId id="312" r:id="rId41"/>
    <p:sldId id="324" r:id="rId42"/>
    <p:sldId id="325" r:id="rId43"/>
    <p:sldId id="329" r:id="rId44"/>
    <p:sldId id="310" r:id="rId45"/>
    <p:sldId id="331" r:id="rId46"/>
    <p:sldId id="332" r:id="rId47"/>
    <p:sldId id="333"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44BBB3D-E6BF-42C1-B3AD-0106A052BD68}">
          <p14:sldIdLst>
            <p14:sldId id="301"/>
            <p14:sldId id="467"/>
            <p14:sldId id="303"/>
            <p14:sldId id="345"/>
            <p14:sldId id="344"/>
            <p14:sldId id="474"/>
            <p14:sldId id="337"/>
            <p14:sldId id="338"/>
            <p14:sldId id="336"/>
            <p14:sldId id="468"/>
            <p14:sldId id="469"/>
            <p14:sldId id="475"/>
            <p14:sldId id="304"/>
            <p14:sldId id="306"/>
            <p14:sldId id="476"/>
            <p14:sldId id="385"/>
            <p14:sldId id="384"/>
            <p14:sldId id="460"/>
            <p14:sldId id="387"/>
            <p14:sldId id="477"/>
            <p14:sldId id="330"/>
            <p14:sldId id="335"/>
            <p14:sldId id="470"/>
            <p14:sldId id="307"/>
            <p14:sldId id="471"/>
            <p14:sldId id="309"/>
            <p14:sldId id="472"/>
            <p14:sldId id="311"/>
            <p14:sldId id="473"/>
            <p14:sldId id="515"/>
            <p14:sldId id="516"/>
            <p14:sldId id="517"/>
            <p14:sldId id="313"/>
            <p14:sldId id="478"/>
            <p14:sldId id="518"/>
            <p14:sldId id="317"/>
            <p14:sldId id="312"/>
            <p14:sldId id="324"/>
            <p14:sldId id="325"/>
            <p14:sldId id="329"/>
            <p14:sldId id="310"/>
            <p14:sldId id="331"/>
            <p14:sldId id="332"/>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Zöpfel" initials="CZ" lastIdx="1" clrIdx="0">
    <p:extLst>
      <p:ext uri="{19B8F6BF-5375-455C-9EA6-DF929625EA0E}">
        <p15:presenceInfo xmlns:p15="http://schemas.microsoft.com/office/powerpoint/2012/main" userId="328cbfd8b83896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BFF"/>
    <a:srgbClr val="0F05A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44D700-2B98-4FFF-B876-969BC0F39171}" v="6" dt="2024-08-26T10:02:03.583"/>
  </p1510:revLst>
</p1510:revInfo>
</file>

<file path=ppt/tableStyles.xml><?xml version="1.0" encoding="utf-8"?>
<a:tblStyleLst xmlns:a="http://schemas.openxmlformats.org/drawingml/2006/main" def="{CA20E951-F767-40FB-8981-BDCADE0C3650}">
  <a:tblStyle styleId="{CA20E951-F767-40FB-8981-BDCADE0C3650}" styleName="Stadt Zuerich">
    <a:wholeTbl>
      <a:tcTxStyle>
        <a:fontRef idx="minor">
          <a:prstClr val="black"/>
        </a:fontRef>
        <a:srgbClr val="000000"/>
      </a:tcTxStyle>
      <a:tcStyle>
        <a:tcBdr>
          <a:left>
            <a:ln>
              <a:noFill/>
            </a:ln>
          </a:left>
          <a:right>
            <a:ln>
              <a:noFill/>
            </a:ln>
          </a:right>
          <a:top>
            <a:ln w="12700" cmpd="sng">
              <a:solidFill>
                <a:srgbClr val="000000"/>
              </a:solidFill>
            </a:ln>
          </a:top>
          <a:bottom>
            <a:ln w="12700" cmpd="sng">
              <a:solidFill>
                <a:srgbClr val="000000"/>
              </a:solidFill>
            </a:ln>
          </a:bottom>
          <a:insideH>
            <a:ln w="12700" cmpd="sng">
              <a:solidFill>
                <a:srgbClr val="000000"/>
              </a:solidFill>
            </a:ln>
          </a:insideH>
          <a:insideV>
            <a:ln>
              <a:noFill/>
            </a:ln>
          </a:insideV>
        </a:tcBdr>
      </a:tcStyle>
    </a:wholeTbl>
    <a:lastCol>
      <a:tcTxStyle i="off">
        <a:fontRef idx="maj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ff">
        <a:fontRef idx="major"/>
        <a:srgbClr val="000000"/>
      </a:tcTxStyle>
      <a:tcStyle>
        <a:tcBdr/>
        <a:fill>
          <a:solidFill>
            <a:srgbClr val="FFFFFF"/>
          </a:solidFill>
        </a:fill>
      </a:tcStyle>
    </a:lastRow>
    <a:firstRow>
      <a:tcTxStyle b="off">
        <a:fontRef idx="major"/>
        <a:srgbClr val="000000"/>
      </a:tcTxStyle>
      <a:tcStyle>
        <a:tcBdr>
          <a:top>
            <a:ln w="25400" cmpd="sng">
              <a:solidFill>
                <a:srgbClr val="000000"/>
              </a:solidFill>
            </a:ln>
          </a:top>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4" autoAdjust="0"/>
    <p:restoredTop sz="91495" autoAdjust="0"/>
  </p:normalViewPr>
  <p:slideViewPr>
    <p:cSldViewPr snapToGrid="0" showGuides="1">
      <p:cViewPr varScale="1">
        <p:scale>
          <a:sx n="85" d="100"/>
          <a:sy n="85" d="100"/>
        </p:scale>
        <p:origin x="1144"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60" d="100"/>
        <a:sy n="160" d="100"/>
      </p:scale>
      <p:origin x="0" y="0"/>
    </p:cViewPr>
  </p:sorterViewPr>
  <p:notesViewPr>
    <p:cSldViewPr snapToGrid="0" showGuides="1">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850ADE2-2D25-4546-9357-C66442ECF9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96D2E0D-C4F4-4897-BEA0-43F67FFC98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E00546-01E9-4264-A468-A63EC0C38614}" type="datetimeFigureOut">
              <a:rPr lang="de-CH" smtClean="0"/>
              <a:t>26.08.2024</a:t>
            </a:fld>
            <a:endParaRPr lang="de-CH"/>
          </a:p>
        </p:txBody>
      </p:sp>
      <p:sp>
        <p:nvSpPr>
          <p:cNvPr id="4" name="Fußzeilenplatzhalter 3">
            <a:extLst>
              <a:ext uri="{FF2B5EF4-FFF2-40B4-BE49-F238E27FC236}">
                <a16:creationId xmlns:a16="http://schemas.microsoft.com/office/drawing/2014/main" id="{E8CB4D89-48EA-40A6-BB3C-378D2296DC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738D647F-EEFD-49CF-B434-2F192EA711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6453BB-A049-4DCC-96C2-B7D606D486F6}" type="slidenum">
              <a:rPr lang="de-CH" smtClean="0"/>
              <a:t>‹Nr.›</a:t>
            </a:fld>
            <a:endParaRPr lang="de-CH"/>
          </a:p>
        </p:txBody>
      </p:sp>
    </p:spTree>
    <p:extLst>
      <p:ext uri="{BB962C8B-B14F-4D97-AF65-F5344CB8AC3E}">
        <p14:creationId xmlns:p14="http://schemas.microsoft.com/office/powerpoint/2010/main" val="65434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0949A-276E-4CD6-9AAE-384FEA29604E}" type="datetimeFigureOut">
              <a:rPr lang="de-CH" smtClean="0"/>
              <a:t>26.08.2024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Editar formato de texto maestro</a:t>
            </a:r>
          </a:p>
          <a:p>
            <a:pPr lvl="1"/>
            <a:r>
              <a:rPr lang="de-DE"/>
              <a:t>Segundo nivel</a:t>
            </a:r>
          </a:p>
          <a:p>
            <a:pPr lvl="2"/>
            <a:r>
              <a:rPr lang="de-DE"/>
              <a:t>Tercer nivel</a:t>
            </a:r>
          </a:p>
          <a:p>
            <a:pPr lvl="3"/>
            <a:r>
              <a:rPr lang="de-DE"/>
              <a:t>Cuarto nivel</a:t>
            </a:r>
          </a:p>
          <a:p>
            <a:pPr lvl="4"/>
            <a:r>
              <a:rPr lang="de-DE"/>
              <a:t>Quinto nivel</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B3A51-452A-4DAE-B03F-D06DF21F84B2}" type="slidenum">
              <a:rPr lang="de-CH" smtClean="0"/>
              <a:t>‹Nr.›</a:t>
            </a:fld>
            <a:endParaRPr lang="de-CH"/>
          </a:p>
        </p:txBody>
      </p:sp>
    </p:spTree>
    <p:extLst>
      <p:ext uri="{BB962C8B-B14F-4D97-AF65-F5344CB8AC3E}">
        <p14:creationId xmlns:p14="http://schemas.microsoft.com/office/powerpoint/2010/main" val="235721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adt-zuerich.ch/portal/de/index/erschliessung/tab1.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¿Dónde </a:t>
            </a:r>
            <a:r>
              <a:rPr lang="de-CH" baseline="0" dirty="0"/>
              <a:t>se encuentra </a:t>
            </a:r>
            <a:r>
              <a:rPr lang="de-CH" dirty="0"/>
              <a:t>mi empleador en la </a:t>
            </a:r>
            <a:r>
              <a:rPr lang="de-CH" baseline="0" dirty="0"/>
              <a:t>administración municipal?</a:t>
            </a:r>
            <a:endParaRPr lang="de-CH"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Geomática + Topografía </a:t>
            </a:r>
            <a:r>
              <a:rPr lang="de-CH" baseline="0" dirty="0"/>
              <a:t>es una división de servicios del Departamento de Ingeniería Civil y Eliminación de Residuos</a:t>
            </a:r>
            <a:endParaRPr lang="de-CH" dirty="0"/>
          </a:p>
          <a:p>
            <a:pPr marL="171450" indent="-171450">
              <a:buFontTx/>
              <a:buChar char="-"/>
            </a:pPr>
            <a:r>
              <a:rPr lang="de-CH" sz="1200" b="0" i="0" kern="1200" dirty="0">
                <a:solidFill>
                  <a:schemeClr val="tx1"/>
                </a:solidFill>
                <a:effectLst/>
                <a:latin typeface="+mn-lt"/>
                <a:ea typeface="+mn-ea"/>
                <a:cs typeface="+mn-cs"/>
              </a:rPr>
              <a:t>La administración municipal de la ciudad de Zúrich consta de 9 departamentos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b="0" i="0" kern="1200" dirty="0">
                <a:solidFill>
                  <a:schemeClr val="tx1"/>
                </a:solidFill>
                <a:effectLst/>
                <a:latin typeface="+mn-lt"/>
                <a:ea typeface="+mn-ea"/>
                <a:cs typeface="+mn-cs"/>
              </a:rPr>
              <a:t>Un miembro del </a:t>
            </a:r>
            <a:r>
              <a:rPr lang="de-CH" sz="1200" b="0" i="0" u="sng" kern="1200" dirty="0">
                <a:solidFill>
                  <a:schemeClr val="tx1"/>
                </a:solidFill>
                <a:effectLst/>
                <a:latin typeface="+mn-lt"/>
                <a:ea typeface="+mn-ea"/>
                <a:cs typeface="+mn-cs"/>
              </a:rPr>
              <a:t>Ayuntamiento </a:t>
            </a:r>
            <a:r>
              <a:rPr lang="de-CH" sz="1200" b="0" i="0" kern="1200" dirty="0">
                <a:solidFill>
                  <a:schemeClr val="tx1"/>
                </a:solidFill>
                <a:effectLst/>
                <a:latin typeface="+mn-lt"/>
                <a:ea typeface="+mn-ea"/>
                <a:cs typeface="+mn-cs"/>
              </a:rPr>
              <a:t>dirige cada departamento. </a:t>
            </a:r>
          </a:p>
          <a:p>
            <a:pPr marL="171450" indent="-171450">
              <a:buFontTx/>
              <a:buChar char="-"/>
            </a:pPr>
            <a:r>
              <a:rPr lang="de-CH" sz="1200" b="0" i="0" kern="1200" dirty="0">
                <a:solidFill>
                  <a:schemeClr val="tx1"/>
                </a:solidFill>
                <a:effectLst/>
                <a:latin typeface="+mn-lt"/>
                <a:ea typeface="+mn-ea"/>
                <a:cs typeface="+mn-cs"/>
              </a:rPr>
              <a:t>Los </a:t>
            </a:r>
            <a:r>
              <a:rPr lang="de-CH" sz="1200" b="0" i="0" kern="1200" baseline="0" dirty="0">
                <a:solidFill>
                  <a:schemeClr val="tx1"/>
                </a:solidFill>
                <a:effectLst/>
                <a:latin typeface="+mn-lt"/>
                <a:ea typeface="+mn-ea"/>
                <a:cs typeface="+mn-cs"/>
              </a:rPr>
              <a:t>9 departamentos </a:t>
            </a:r>
            <a:r>
              <a:rPr lang="de-CH" sz="1200" b="0" i="0" kern="1200" dirty="0">
                <a:solidFill>
                  <a:schemeClr val="tx1"/>
                </a:solidFill>
                <a:effectLst/>
                <a:latin typeface="+mn-lt"/>
                <a:ea typeface="+mn-ea"/>
                <a:cs typeface="+mn-cs"/>
              </a:rPr>
              <a:t>reúnen un total de 43 divisiones de servicios </a:t>
            </a:r>
            <a:r>
              <a:rPr lang="de-CH" sz="1200" b="0" i="0" kern="1200" baseline="0" dirty="0">
                <a:solidFill>
                  <a:schemeClr val="tx1"/>
                </a:solidFill>
                <a:effectLst/>
                <a:latin typeface="+mn-lt"/>
                <a:ea typeface="+mn-ea"/>
                <a:cs typeface="+mn-cs"/>
              </a:rPr>
              <a:t>con casi 30.000 empleados</a:t>
            </a:r>
            <a:endParaRPr lang="de-CH" sz="1200" b="0" i="0" kern="1200" dirty="0">
              <a:solidFill>
                <a:schemeClr val="tx1"/>
              </a:solidFill>
              <a:effectLst/>
              <a:latin typeface="+mn-lt"/>
              <a:ea typeface="+mn-ea"/>
              <a:cs typeface="+mn-cs"/>
            </a:endParaRPr>
          </a:p>
          <a:p>
            <a:endParaRPr lang="de-CH" dirty="0"/>
          </a:p>
          <a:p>
            <a:endParaRPr lang="de-CH" dirty="0"/>
          </a:p>
        </p:txBody>
      </p:sp>
    </p:spTree>
    <p:extLst>
      <p:ext uri="{BB962C8B-B14F-4D97-AF65-F5344CB8AC3E}">
        <p14:creationId xmlns:p14="http://schemas.microsoft.com/office/powerpoint/2010/main" val="1828732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OGD </a:t>
            </a:r>
            <a:r>
              <a:rPr lang="de-CH" baseline="0" dirty="0"/>
              <a:t>- de libre acceso, por ejemplo.</a:t>
            </a:r>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22</a:t>
            </a:fld>
            <a:endParaRPr lang="de-CH"/>
          </a:p>
        </p:txBody>
      </p:sp>
    </p:spTree>
    <p:extLst>
      <p:ext uri="{BB962C8B-B14F-4D97-AF65-F5344CB8AC3E}">
        <p14:creationId xmlns:p14="http://schemas.microsoft.com/office/powerpoint/2010/main" val="26284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71438" y="776288"/>
            <a:ext cx="6581775" cy="3702050"/>
          </a:xfrm>
          <a:ln/>
        </p:spPr>
      </p:sp>
      <p:sp>
        <p:nvSpPr>
          <p:cNvPr id="81923" name="Rectangle 3"/>
          <p:cNvSpPr>
            <a:spLocks noGrp="1" noChangeArrowheads="1"/>
          </p:cNvSpPr>
          <p:nvPr>
            <p:ph type="body" idx="1"/>
          </p:nvPr>
        </p:nvSpPr>
        <p:spPr>
          <a:xfrm>
            <a:off x="599188" y="4708858"/>
            <a:ext cx="5187651" cy="944198"/>
          </a:xfrm>
          <a:noFill/>
          <a:ln/>
        </p:spPr>
        <p:txBody>
          <a:bodyPr/>
          <a:lstStyle/>
          <a:p>
            <a:pPr eaLnBrk="1" hangingPunct="1"/>
            <a:r>
              <a:rPr lang="de-CH" dirty="0"/>
              <a:t>...</a:t>
            </a:r>
          </a:p>
          <a:p>
            <a:pPr eaLnBrk="1" hangingPunct="1"/>
            <a:r>
              <a:rPr lang="de-CH" dirty="0"/>
              <a:t>...</a:t>
            </a:r>
          </a:p>
        </p:txBody>
      </p:sp>
    </p:spTree>
    <p:extLst>
      <p:ext uri="{BB962C8B-B14F-4D97-AF65-F5344CB8AC3E}">
        <p14:creationId xmlns:p14="http://schemas.microsoft.com/office/powerpoint/2010/main" val="342765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71438" y="776288"/>
            <a:ext cx="6581775" cy="3702050"/>
          </a:xfrm>
          <a:ln/>
        </p:spPr>
      </p:sp>
      <p:sp>
        <p:nvSpPr>
          <p:cNvPr id="81923" name="Rectangle 3"/>
          <p:cNvSpPr>
            <a:spLocks noGrp="1" noChangeArrowheads="1"/>
          </p:cNvSpPr>
          <p:nvPr>
            <p:ph type="body" idx="1"/>
          </p:nvPr>
        </p:nvSpPr>
        <p:spPr>
          <a:xfrm>
            <a:off x="599188" y="4708858"/>
            <a:ext cx="5187651" cy="944198"/>
          </a:xfrm>
          <a:noFill/>
          <a:ln/>
        </p:spPr>
        <p:txBody>
          <a:bodyPr/>
          <a:lstStyle/>
          <a:p>
            <a:pPr eaLnBrk="1" hangingPunct="1"/>
            <a:r>
              <a:rPr lang="de-CH" dirty="0"/>
              <a:t>... </a:t>
            </a:r>
          </a:p>
          <a:p>
            <a:pPr eaLnBrk="1" hangingPunct="1"/>
            <a:r>
              <a:rPr lang="de-CH" dirty="0"/>
              <a:t>...</a:t>
            </a:r>
          </a:p>
        </p:txBody>
      </p:sp>
    </p:spTree>
    <p:extLst>
      <p:ext uri="{BB962C8B-B14F-4D97-AF65-F5344CB8AC3E}">
        <p14:creationId xmlns:p14="http://schemas.microsoft.com/office/powerpoint/2010/main" val="381883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71438" y="776288"/>
            <a:ext cx="6581775" cy="3702050"/>
          </a:xfrm>
          <a:ln/>
        </p:spPr>
      </p:sp>
      <p:sp>
        <p:nvSpPr>
          <p:cNvPr id="81923" name="Rectangle 3"/>
          <p:cNvSpPr>
            <a:spLocks noGrp="1" noChangeArrowheads="1"/>
          </p:cNvSpPr>
          <p:nvPr>
            <p:ph type="body" idx="1"/>
          </p:nvPr>
        </p:nvSpPr>
        <p:spPr>
          <a:xfrm>
            <a:off x="599188" y="4708858"/>
            <a:ext cx="5187651" cy="402672"/>
          </a:xfrm>
          <a:noFill/>
          <a:ln/>
        </p:spPr>
        <p:txBody>
          <a:bodyPr/>
          <a:lstStyle/>
          <a:p>
            <a:pPr eaLnBrk="1" hangingPunct="1"/>
            <a:endParaRPr lang="de-CH" dirty="0"/>
          </a:p>
        </p:txBody>
      </p:sp>
    </p:spTree>
    <p:extLst>
      <p:ext uri="{BB962C8B-B14F-4D97-AF65-F5344CB8AC3E}">
        <p14:creationId xmlns:p14="http://schemas.microsoft.com/office/powerpoint/2010/main" val="429255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37</a:t>
            </a:fld>
            <a:endParaRPr lang="de-CH"/>
          </a:p>
        </p:txBody>
      </p:sp>
    </p:spTree>
    <p:extLst>
      <p:ext uri="{BB962C8B-B14F-4D97-AF65-F5344CB8AC3E}">
        <p14:creationId xmlns:p14="http://schemas.microsoft.com/office/powerpoint/2010/main" val="22462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altLang="de-DE" dirty="0">
                <a:latin typeface="Arial" panose="020B0604020202020204" pitchFamily="34" charset="0"/>
              </a:rPr>
              <a:t>Grabaciones -&gt; Representación en planta // Dificultad de representar estructuras 3D complejas en un plano en 2D lo más autoexplicativo y sencillo posible.</a:t>
            </a:r>
          </a:p>
          <a:p>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40</a:t>
            </a:fld>
            <a:endParaRPr lang="de-CH"/>
          </a:p>
        </p:txBody>
      </p:sp>
    </p:spTree>
    <p:extLst>
      <p:ext uri="{BB962C8B-B14F-4D97-AF65-F5344CB8AC3E}">
        <p14:creationId xmlns:p14="http://schemas.microsoft.com/office/powerpoint/2010/main" val="3373803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41</a:t>
            </a:fld>
            <a:endParaRPr lang="de-CH"/>
          </a:p>
        </p:txBody>
      </p:sp>
    </p:spTree>
    <p:extLst>
      <p:ext uri="{BB962C8B-B14F-4D97-AF65-F5344CB8AC3E}">
        <p14:creationId xmlns:p14="http://schemas.microsoft.com/office/powerpoint/2010/main" val="3468343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tLang="de-DE" sz="1300" b="1" dirty="0">
                <a:latin typeface="Arial" panose="020B0604020202020204" pitchFamily="34" charset="0"/>
              </a:rPr>
              <a:t>Plan para el catastro:</a:t>
            </a:r>
            <a:endParaRPr lang="de-CH" altLang="de-DE" sz="1300" dirty="0">
              <a:latin typeface="Arial" panose="020B0604020202020204" pitchFamily="34" charset="0"/>
            </a:endParaRPr>
          </a:p>
          <a:p>
            <a:r>
              <a:rPr lang="de-DE" altLang="de-DE" dirty="0">
                <a:latin typeface="Arial" panose="020B0604020202020204" pitchFamily="34" charset="0"/>
              </a:rPr>
              <a:t>El catastro y el registro de la propiedad forman el sistema catastral suizo.</a:t>
            </a:r>
            <a:endParaRPr lang="de-CH" altLang="de-DE" dirty="0">
              <a:latin typeface="Arial" panose="020B0604020202020204" pitchFamily="34" charset="0"/>
            </a:endParaRPr>
          </a:p>
          <a:p>
            <a:r>
              <a:rPr lang="de-DE" altLang="de-DE" dirty="0">
                <a:latin typeface="Arial" panose="020B0604020202020204" pitchFamily="34" charset="0"/>
              </a:rPr>
              <a:t> </a:t>
            </a:r>
            <a:endParaRPr lang="de-CH" altLang="de-DE" dirty="0">
              <a:latin typeface="Arial" panose="020B0604020202020204" pitchFamily="34" charset="0"/>
            </a:endParaRPr>
          </a:p>
          <a:p>
            <a:r>
              <a:rPr lang="de-DE" altLang="de-DE" dirty="0">
                <a:latin typeface="Arial" panose="020B0604020202020204" pitchFamily="34" charset="0"/>
              </a:rPr>
              <a:t>El levantamiento catastral describe </a:t>
            </a:r>
            <a:r>
              <a:rPr lang="de-DE" altLang="de-DE" b="1" dirty="0">
                <a:latin typeface="Arial" panose="020B0604020202020204" pitchFamily="34" charset="0"/>
              </a:rPr>
              <a:t>la ubicación, la forma y el contenido </a:t>
            </a:r>
            <a:r>
              <a:rPr lang="de-DE" altLang="de-DE" dirty="0">
                <a:latin typeface="Arial" panose="020B0604020202020204" pitchFamily="34" charset="0"/>
              </a:rPr>
              <a:t>de una propiedad y registra la información en el plano para el registro de la propiedad. Este plano, elaborado </a:t>
            </a:r>
            <a:r>
              <a:rPr lang="de-DE" altLang="de-DE" dirty="0" err="1">
                <a:latin typeface="Arial" panose="020B0604020202020204" pitchFamily="34" charset="0"/>
              </a:rPr>
              <a:t>a </a:t>
            </a:r>
            <a:r>
              <a:rPr lang="de-DE" altLang="de-DE" dirty="0">
                <a:latin typeface="Arial" panose="020B0604020202020204" pitchFamily="34" charset="0"/>
              </a:rPr>
              <a:t>una </a:t>
            </a:r>
            <a:r>
              <a:rPr lang="de-DE" altLang="de-DE" dirty="0" err="1">
                <a:latin typeface="Arial" panose="020B0604020202020204" pitchFamily="34" charset="0"/>
              </a:rPr>
              <a:t>escala de </a:t>
            </a:r>
            <a:r>
              <a:rPr lang="de-DE" altLang="de-DE" dirty="0">
                <a:latin typeface="Arial" panose="020B0604020202020204" pitchFamily="34" charset="0"/>
              </a:rPr>
              <a:t>1:250 a 1:10.000</a:t>
            </a:r>
            <a:endParaRPr lang="de-CH" altLang="de-DE" dirty="0">
              <a:latin typeface="Arial" panose="020B0604020202020204" pitchFamily="34" charset="0"/>
            </a:endParaRPr>
          </a:p>
          <a:p>
            <a:r>
              <a:rPr lang="de-DE" altLang="de-DE" dirty="0">
                <a:latin typeface="Arial" panose="020B0604020202020204" pitchFamily="34" charset="0"/>
              </a:rPr>
              <a:t>El plan forma parte del catastro.</a:t>
            </a:r>
            <a:endParaRPr lang="de-CH" altLang="de-DE" dirty="0">
              <a:latin typeface="Arial" panose="020B0604020202020204" pitchFamily="34" charset="0"/>
            </a:endParaRPr>
          </a:p>
          <a:p>
            <a:endParaRPr lang="de-DE" altLang="de-DE" dirty="0">
              <a:latin typeface="Arial" panose="020B0604020202020204" pitchFamily="34" charset="0"/>
            </a:endParaRPr>
          </a:p>
          <a:p>
            <a:r>
              <a:rPr lang="de-DE" altLang="de-DE" dirty="0">
                <a:latin typeface="Arial" panose="020B0604020202020204" pitchFamily="34" charset="0"/>
              </a:rPr>
              <a:t>El plano del catastro es un </a:t>
            </a:r>
            <a:r>
              <a:rPr lang="de-DE" altLang="de-DE" b="1" dirty="0">
                <a:latin typeface="Arial" panose="020B0604020202020204" pitchFamily="34" charset="0"/>
              </a:rPr>
              <a:t>documento oficial</a:t>
            </a:r>
            <a:r>
              <a:rPr lang="de-DE" altLang="de-DE" dirty="0">
                <a:latin typeface="Arial" panose="020B0604020202020204" pitchFamily="34" charset="0"/>
              </a:rPr>
              <a:t>. Los </a:t>
            </a:r>
            <a:r>
              <a:rPr lang="de-DE" altLang="de-DE" b="1" dirty="0">
                <a:latin typeface="Arial" panose="020B0604020202020204" pitchFamily="34" charset="0"/>
              </a:rPr>
              <a:t>límites </a:t>
            </a:r>
            <a:r>
              <a:rPr lang="de-DE" altLang="de-DE" dirty="0">
                <a:latin typeface="Arial" panose="020B0604020202020204" pitchFamily="34" charset="0"/>
              </a:rPr>
              <a:t>de las propiedades </a:t>
            </a:r>
            <a:r>
              <a:rPr lang="de-DE" altLang="de-DE" b="1" dirty="0">
                <a:latin typeface="Arial" panose="020B0604020202020204" pitchFamily="34" charset="0"/>
              </a:rPr>
              <a:t>registradas </a:t>
            </a:r>
            <a:r>
              <a:rPr lang="de-DE" altLang="de-DE" dirty="0">
                <a:latin typeface="Arial" panose="020B0604020202020204" pitchFamily="34" charset="0"/>
              </a:rPr>
              <a:t>en él </a:t>
            </a:r>
            <a:r>
              <a:rPr lang="de-DE" altLang="de-DE" b="1" dirty="0">
                <a:latin typeface="Arial" panose="020B0604020202020204" pitchFamily="34" charset="0"/>
              </a:rPr>
              <a:t>tienen efecto legal</a:t>
            </a:r>
            <a:r>
              <a:rPr lang="de-DE" altLang="de-DE" dirty="0">
                <a:latin typeface="Arial" panose="020B0604020202020204" pitchFamily="34" charset="0"/>
              </a:rPr>
              <a:t>. </a:t>
            </a:r>
            <a:endParaRPr lang="de-CH" altLang="de-DE" dirty="0">
              <a:latin typeface="Arial" panose="020B0604020202020204" pitchFamily="34" charset="0"/>
            </a:endParaRPr>
          </a:p>
          <a:p>
            <a:r>
              <a:rPr lang="de-DE" altLang="de-DE" dirty="0">
                <a:latin typeface="Arial" panose="020B0604020202020204" pitchFamily="34" charset="0"/>
              </a:rPr>
              <a:t>Las fincas e inmuebles pueden hipotecarse sobre la base de las inscripciones en el registro de la propiedad. Los pagarés, que también se inscriben en el registro de la propiedad como hipotecas, sirven de garantía. </a:t>
            </a:r>
            <a:endParaRPr lang="de-CH" altLang="de-DE" dirty="0">
              <a:latin typeface="Arial" panose="020B0604020202020204" pitchFamily="34" charset="0"/>
            </a:endParaRPr>
          </a:p>
          <a:p>
            <a:r>
              <a:rPr lang="de-DE" altLang="de-DE" dirty="0">
                <a:latin typeface="Arial" panose="020B0604020202020204" pitchFamily="34" charset="0"/>
              </a:rPr>
              <a:t>El buen funcionamiento del sistema catastral suizo asegura así un patrimonio considerable: en 2007, ascendía a más de 700.000 millones de francos suizos. Grecia no tiene esto, la propiedad se desploma de valor por el riesgo</a:t>
            </a:r>
            <a:endParaRPr lang="de-CH" altLang="de-DE" dirty="0">
              <a:latin typeface="Arial" panose="020B0604020202020204" pitchFamily="34" charset="0"/>
            </a:endParaRPr>
          </a:p>
          <a:p>
            <a:r>
              <a:rPr lang="de-DE" altLang="de-DE" dirty="0">
                <a:latin typeface="Arial" panose="020B0604020202020204" pitchFamily="34" charset="0"/>
              </a:rPr>
              <a:t> </a:t>
            </a:r>
            <a:endParaRPr lang="de-CH" altLang="de-DE" dirty="0">
              <a:latin typeface="Arial" panose="020B0604020202020204" pitchFamily="34" charset="0"/>
            </a:endParaRPr>
          </a:p>
          <a:p>
            <a:r>
              <a:rPr lang="de-CH" altLang="de-DE" b="1" u="sng" dirty="0">
                <a:latin typeface="Arial" panose="020B0604020202020204" pitchFamily="34" charset="0"/>
              </a:rPr>
              <a:t>1097 unidades (100 x 70) en la ciudad de Zúrich // Inmensos costes de material, tiempo y mano de obra</a:t>
            </a:r>
            <a:endParaRPr lang="de-CH" altLang="de-DE" dirty="0">
              <a:latin typeface="Arial" panose="020B0604020202020204" pitchFamily="34" charset="0"/>
            </a:endParaRPr>
          </a:p>
          <a:p>
            <a:r>
              <a:rPr lang="de-CH" altLang="de-DE" b="1" u="sng" dirty="0">
                <a:latin typeface="Arial" panose="020B0604020202020204" pitchFamily="34" charset="0"/>
              </a:rPr>
              <a:t> ¿Los ha visto alguna vez? ¿Para qué los necesita? ¿A diario?</a:t>
            </a:r>
            <a:endParaRPr lang="de-CH" altLang="de-DE" dirty="0">
              <a:latin typeface="Arial" panose="020B0604020202020204" pitchFamily="34" charset="0"/>
            </a:endParaRPr>
          </a:p>
          <a:p>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42</a:t>
            </a:fld>
            <a:endParaRPr lang="de-CH"/>
          </a:p>
        </p:txBody>
      </p:sp>
    </p:spTree>
    <p:extLst>
      <p:ext uri="{BB962C8B-B14F-4D97-AF65-F5344CB8AC3E}">
        <p14:creationId xmlns:p14="http://schemas.microsoft.com/office/powerpoint/2010/main" val="135885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Un conjunto de datos </a:t>
            </a:r>
            <a:r>
              <a:rPr lang="de-CH" baseline="0" dirty="0"/>
              <a:t>sólo es tan bueno como su realidad</a:t>
            </a:r>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43</a:t>
            </a:fld>
            <a:endParaRPr lang="de-CH"/>
          </a:p>
        </p:txBody>
      </p:sp>
    </p:spTree>
    <p:extLst>
      <p:ext uri="{BB962C8B-B14F-4D97-AF65-F5344CB8AC3E}">
        <p14:creationId xmlns:p14="http://schemas.microsoft.com/office/powerpoint/2010/main" val="3265547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Validez jurídica sólo mediante ejecución en el registro de la propiedad</a:t>
            </a:r>
          </a:p>
        </p:txBody>
      </p:sp>
      <p:sp>
        <p:nvSpPr>
          <p:cNvPr id="4" name="Foliennummernplatzhalter 3"/>
          <p:cNvSpPr>
            <a:spLocks noGrp="1"/>
          </p:cNvSpPr>
          <p:nvPr>
            <p:ph type="sldNum" sz="quarter" idx="10"/>
          </p:nvPr>
        </p:nvSpPr>
        <p:spPr/>
        <p:txBody>
          <a:bodyPr/>
          <a:lstStyle/>
          <a:p>
            <a:fld id="{A81B3A51-452A-4DAE-B03F-D06DF21F84B2}" type="slidenum">
              <a:rPr lang="de-CH" smtClean="0"/>
              <a:t>44</a:t>
            </a:fld>
            <a:endParaRPr lang="de-CH"/>
          </a:p>
        </p:txBody>
      </p:sp>
    </p:spTree>
    <p:extLst>
      <p:ext uri="{BB962C8B-B14F-4D97-AF65-F5344CB8AC3E}">
        <p14:creationId xmlns:p14="http://schemas.microsoft.com/office/powerpoint/2010/main" val="3199616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CH" dirty="0">
                <a:solidFill>
                  <a:schemeClr val="bg2"/>
                </a:solidFill>
              </a:rPr>
              <a:t>Nuevas </a:t>
            </a:r>
            <a:r>
              <a:rPr lang="fr-CH" dirty="0" err="1">
                <a:solidFill>
                  <a:schemeClr val="bg2"/>
                </a:solidFill>
              </a:rPr>
              <a:t>fotos</a:t>
            </a:r>
            <a:r>
              <a:rPr lang="fr-CH" dirty="0">
                <a:solidFill>
                  <a:schemeClr val="bg2"/>
                </a:solidFill>
              </a:rPr>
              <a:t>, </a:t>
            </a:r>
            <a:r>
              <a:rPr lang="fr-CH" dirty="0" err="1">
                <a:solidFill>
                  <a:schemeClr val="bg2"/>
                </a:solidFill>
              </a:rPr>
              <a:t>¡sensores actuales</a:t>
            </a:r>
            <a:r>
              <a:rPr lang="fr-CH" dirty="0">
                <a:solidFill>
                  <a:schemeClr val="bg2"/>
                </a:solidFill>
              </a:rPr>
              <a:t>!</a:t>
            </a:r>
            <a:endParaRPr lang="de-CH" dirty="0">
              <a:solidFill>
                <a:schemeClr val="bg2"/>
              </a:solidFill>
            </a:endParaRPr>
          </a:p>
        </p:txBody>
      </p:sp>
    </p:spTree>
    <p:extLst>
      <p:ext uri="{BB962C8B-B14F-4D97-AF65-F5344CB8AC3E}">
        <p14:creationId xmlns:p14="http://schemas.microsoft.com/office/powerpoint/2010/main" val="418928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97405" marR="0" lvl="0" indent="-197405" algn="l" defTabSz="947543" rtl="0" eaLnBrk="1" fontAlgn="auto" latinLnBrk="0" hangingPunct="1">
              <a:lnSpc>
                <a:spcPct val="100000"/>
              </a:lnSpc>
              <a:spcBef>
                <a:spcPts val="0"/>
              </a:spcBef>
              <a:spcAft>
                <a:spcPts val="0"/>
              </a:spcAft>
              <a:buClrTx/>
              <a:buSzTx/>
              <a:buFontTx/>
              <a:buNone/>
              <a:tabLst/>
              <a:defRPr/>
            </a:pPr>
            <a:endParaRPr lang="de-CH" dirty="0"/>
          </a:p>
          <a:p>
            <a:pPr marL="197405" marR="0" lvl="0" indent="-197405" algn="l" defTabSz="947543" rtl="0" eaLnBrk="1" fontAlgn="auto" latinLnBrk="0" hangingPunct="1">
              <a:lnSpc>
                <a:spcPct val="100000"/>
              </a:lnSpc>
              <a:spcBef>
                <a:spcPts val="0"/>
              </a:spcBef>
              <a:spcAft>
                <a:spcPts val="0"/>
              </a:spcAft>
              <a:buClrTx/>
              <a:buSzTx/>
              <a:buFontTx/>
              <a:buNone/>
              <a:tabLst/>
              <a:defRPr/>
            </a:pPr>
            <a:r>
              <a:rPr lang="de-CH" dirty="0"/>
              <a:t>Medimos todos los cambios en la ciudad de Zúrich y garantizamos que los </a:t>
            </a:r>
            <a:r>
              <a:rPr lang="de-CH" dirty="0" err="1"/>
              <a:t>geodatos </a:t>
            </a:r>
            <a:r>
              <a:rPr lang="de-CH" dirty="0"/>
              <a:t>estén a disposición de la administración, la economía y la sociedad para su uso sostenible.</a:t>
            </a:r>
          </a:p>
          <a:p>
            <a:pPr marL="197405" marR="0" lvl="0" indent="-197405" algn="l" defTabSz="947543" rtl="0" eaLnBrk="1" fontAlgn="auto" latinLnBrk="0" hangingPunct="1">
              <a:lnSpc>
                <a:spcPct val="100000"/>
              </a:lnSpc>
              <a:spcBef>
                <a:spcPts val="0"/>
              </a:spcBef>
              <a:spcAft>
                <a:spcPts val="0"/>
              </a:spcAft>
              <a:buClrTx/>
              <a:buSzTx/>
              <a:buFontTx/>
              <a:buNone/>
              <a:tabLst/>
              <a:defRPr/>
            </a:pPr>
            <a:r>
              <a:rPr lang="de-CH" dirty="0"/>
              <a:t>Hacemos espacialmente visible la ciudad de Zúrich. </a:t>
            </a:r>
            <a:r>
              <a:rPr lang="de-CH" baseline="0" dirty="0"/>
              <a:t>Todo para </a:t>
            </a:r>
            <a:r>
              <a:rPr lang="de-CH" dirty="0"/>
              <a:t>que pueda tomar </a:t>
            </a:r>
            <a:r>
              <a:rPr lang="de-CH" baseline="0" dirty="0"/>
              <a:t>las </a:t>
            </a:r>
            <a:r>
              <a:rPr lang="de-CH" dirty="0"/>
              <a:t>decisiones correctas.</a:t>
            </a:r>
          </a:p>
          <a:p>
            <a:pPr marL="197405" indent="-197405" defTabSz="947543">
              <a:defRPr/>
            </a:pPr>
            <a:endParaRPr lang="de-CH" dirty="0"/>
          </a:p>
          <a:p>
            <a:pPr marL="197405" indent="-197405" defTabSz="947543">
              <a:defRPr/>
            </a:pPr>
            <a:r>
              <a:rPr lang="de-CH" baseline="0" dirty="0"/>
              <a:t>Las principales tareas de la División de Topografía, bajo la dirección del Dr. Bastian Graeff, topógrafo municipal, incluyen la topografía oficial, el catastro de las normas de propiedad de derecho público, la topografía de la construcción y la ingeniería, así como temas especiales de topografía.</a:t>
            </a:r>
            <a:endParaRPr lang="de-DE" dirty="0"/>
          </a:p>
        </p:txBody>
      </p:sp>
    </p:spTree>
    <p:extLst>
      <p:ext uri="{BB962C8B-B14F-4D97-AF65-F5344CB8AC3E}">
        <p14:creationId xmlns:p14="http://schemas.microsoft.com/office/powerpoint/2010/main" val="353183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indent="0">
              <a:buNone/>
            </a:pPr>
            <a:endParaRPr lang="de-DE" dirty="0"/>
          </a:p>
        </p:txBody>
      </p:sp>
    </p:spTree>
    <p:extLst>
      <p:ext uri="{BB962C8B-B14F-4D97-AF65-F5344CB8AC3E}">
        <p14:creationId xmlns:p14="http://schemas.microsoft.com/office/powerpoint/2010/main" val="154344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hlinkClick r:id="rId3"/>
              </a:rPr>
              <a:t>Fuente: Organización y organigrama de la Ciudad de Zúrich - Ciudad de Zúrich (stadt-zuerich.ch)</a:t>
            </a:r>
            <a:endParaRPr lang="de-CH" dirty="0"/>
          </a:p>
        </p:txBody>
      </p:sp>
      <p:sp>
        <p:nvSpPr>
          <p:cNvPr id="4" name="Foliennummernplatzhalter 3"/>
          <p:cNvSpPr>
            <a:spLocks noGrp="1"/>
          </p:cNvSpPr>
          <p:nvPr>
            <p:ph type="sldNum" sz="quarter" idx="5"/>
          </p:nvPr>
        </p:nvSpPr>
        <p:spPr/>
        <p:txBody>
          <a:bodyPr/>
          <a:lstStyle/>
          <a:p>
            <a:fld id="{A81B3A51-452A-4DAE-B03F-D06DF21F84B2}" type="slidenum">
              <a:rPr lang="de-CH" smtClean="0"/>
              <a:t>10</a:t>
            </a:fld>
            <a:endParaRPr lang="de-CH"/>
          </a:p>
        </p:txBody>
      </p:sp>
    </p:spTree>
    <p:extLst>
      <p:ext uri="{BB962C8B-B14F-4D97-AF65-F5344CB8AC3E}">
        <p14:creationId xmlns:p14="http://schemas.microsoft.com/office/powerpoint/2010/main" val="83412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LAC</a:t>
            </a:r>
          </a:p>
        </p:txBody>
      </p:sp>
      <p:sp>
        <p:nvSpPr>
          <p:cNvPr id="4" name="Foliennummernplatzhalter 3"/>
          <p:cNvSpPr>
            <a:spLocks noGrp="1"/>
          </p:cNvSpPr>
          <p:nvPr>
            <p:ph type="sldNum" sz="quarter" idx="10"/>
          </p:nvPr>
        </p:nvSpPr>
        <p:spPr/>
        <p:txBody>
          <a:bodyPr/>
          <a:lstStyle/>
          <a:p>
            <a:fld id="{A81B3A51-452A-4DAE-B03F-D06DF21F84B2}" type="slidenum">
              <a:rPr lang="de-CH" smtClean="0"/>
              <a:t>13</a:t>
            </a:fld>
            <a:endParaRPr lang="de-CH"/>
          </a:p>
        </p:txBody>
      </p:sp>
    </p:spTree>
    <p:extLst>
      <p:ext uri="{BB962C8B-B14F-4D97-AF65-F5344CB8AC3E}">
        <p14:creationId xmlns:p14="http://schemas.microsoft.com/office/powerpoint/2010/main" val="405784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LAC</a:t>
            </a:r>
          </a:p>
        </p:txBody>
      </p:sp>
      <p:sp>
        <p:nvSpPr>
          <p:cNvPr id="4" name="Foliennummernplatzhalter 3"/>
          <p:cNvSpPr>
            <a:spLocks noGrp="1"/>
          </p:cNvSpPr>
          <p:nvPr>
            <p:ph type="sldNum" sz="quarter" idx="10"/>
          </p:nvPr>
        </p:nvSpPr>
        <p:spPr/>
        <p:txBody>
          <a:bodyPr/>
          <a:lstStyle/>
          <a:p>
            <a:fld id="{A81B3A51-452A-4DAE-B03F-D06DF21F84B2}" type="slidenum">
              <a:rPr lang="de-CH" smtClean="0"/>
              <a:t>14</a:t>
            </a:fld>
            <a:endParaRPr lang="de-CH"/>
          </a:p>
        </p:txBody>
      </p:sp>
    </p:spTree>
    <p:extLst>
      <p:ext uri="{BB962C8B-B14F-4D97-AF65-F5344CB8AC3E}">
        <p14:creationId xmlns:p14="http://schemas.microsoft.com/office/powerpoint/2010/main" val="1359520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Medidas de deformación</a:t>
            </a:r>
          </a:p>
        </p:txBody>
      </p:sp>
    </p:spTree>
    <p:extLst>
      <p:ext uri="{BB962C8B-B14F-4D97-AF65-F5344CB8AC3E}">
        <p14:creationId xmlns:p14="http://schemas.microsoft.com/office/powerpoint/2010/main" val="3881635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altLang="de-DE" dirty="0">
                <a:latin typeface="Arial" panose="020B0604020202020204" pitchFamily="34" charset="0"/>
              </a:rPr>
              <a:t>Asegurar y visualizar permanentemente las líneas fronterizas</a:t>
            </a:r>
          </a:p>
          <a:p>
            <a:r>
              <a:rPr lang="de-CH" dirty="0"/>
              <a:t>Círculos grandes y pequeños</a:t>
            </a:r>
          </a:p>
        </p:txBody>
      </p:sp>
      <p:sp>
        <p:nvSpPr>
          <p:cNvPr id="4" name="Foliennummernplatzhalter 3"/>
          <p:cNvSpPr>
            <a:spLocks noGrp="1"/>
          </p:cNvSpPr>
          <p:nvPr>
            <p:ph type="sldNum" sz="quarter" idx="10"/>
          </p:nvPr>
        </p:nvSpPr>
        <p:spPr/>
        <p:txBody>
          <a:bodyPr/>
          <a:lstStyle/>
          <a:p>
            <a:fld id="{A81B3A51-452A-4DAE-B03F-D06DF21F84B2}" type="slidenum">
              <a:rPr lang="de-CH" smtClean="0"/>
              <a:t>21</a:t>
            </a:fld>
            <a:endParaRPr lang="de-CH"/>
          </a:p>
        </p:txBody>
      </p:sp>
    </p:spTree>
    <p:extLst>
      <p:ext uri="{BB962C8B-B14F-4D97-AF65-F5344CB8AC3E}">
        <p14:creationId xmlns:p14="http://schemas.microsoft.com/office/powerpoint/2010/main" val="4103749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bwMode="gray">
      <p:bgRef idx="1001">
        <a:schemeClr val="bg1"/>
      </p:bgRef>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7D281C46-598B-4674-85E6-3387713ACEFD}"/>
              </a:ext>
            </a:extLst>
          </p:cNvPr>
          <p:cNvSpPr>
            <a:spLocks noGrp="1"/>
          </p:cNvSpPr>
          <p:nvPr>
            <p:ph type="pic" sz="quarter" idx="11" hasCustomPrompt="1"/>
          </p:nvPr>
        </p:nvSpPr>
        <p:spPr bwMode="gray">
          <a:xfrm>
            <a:off x="0" y="836614"/>
            <a:ext cx="12192000" cy="6021386"/>
          </a:xfrm>
          <a:solidFill>
            <a:srgbClr val="BEBEBE"/>
          </a:solidFill>
        </p:spPr>
        <p:txBody>
          <a:bodyPr/>
          <a:lstStyle>
            <a:lvl1pPr marL="0" indent="0">
              <a:buNone/>
              <a:defRPr sz="1200">
                <a:solidFill>
                  <a:srgbClr val="FFFFFF"/>
                </a:solidFill>
              </a:defRPr>
            </a:lvl1pPr>
          </a:lstStyle>
          <a:p>
            <a:r>
              <a:rPr lang="de-CH" dirty="0"/>
              <a:t>Farbfläche oder Bild</a:t>
            </a:r>
          </a:p>
        </p:txBody>
      </p:sp>
      <p:sp>
        <p:nvSpPr>
          <p:cNvPr id="7" name="Bildplatzhalter 5">
            <a:extLst>
              <a:ext uri="{FF2B5EF4-FFF2-40B4-BE49-F238E27FC236}">
                <a16:creationId xmlns:a16="http://schemas.microsoft.com/office/drawing/2014/main" id="{A315E9DD-29D8-44C5-8481-259987F73348}"/>
              </a:ext>
            </a:extLst>
          </p:cNvPr>
          <p:cNvSpPr>
            <a:spLocks noGrp="1"/>
          </p:cNvSpPr>
          <p:nvPr>
            <p:ph type="pic" sz="quarter" idx="12" hasCustomPrompt="1"/>
          </p:nvPr>
        </p:nvSpPr>
        <p:spPr bwMode="gray">
          <a:xfrm>
            <a:off x="3786293" y="0"/>
            <a:ext cx="8405706" cy="836614"/>
          </a:xfrm>
          <a:solidFill>
            <a:srgbClr val="0F05A0"/>
          </a:solidFill>
        </p:spPr>
        <p:txBody>
          <a:bodyPr/>
          <a:lstStyle>
            <a:lvl1pPr marL="0" indent="0">
              <a:buNone/>
              <a:defRPr sz="1200">
                <a:solidFill>
                  <a:srgbClr val="FFFFFF"/>
                </a:solidFill>
              </a:defRPr>
            </a:lvl1pPr>
          </a:lstStyle>
          <a:p>
            <a:r>
              <a:rPr lang="de-CH" dirty="0"/>
              <a:t>Farbfläche</a:t>
            </a:r>
          </a:p>
        </p:txBody>
      </p:sp>
      <p:sp>
        <p:nvSpPr>
          <p:cNvPr id="8" name="Titel 1">
            <a:extLst>
              <a:ext uri="{FF2B5EF4-FFF2-40B4-BE49-F238E27FC236}">
                <a16:creationId xmlns:a16="http://schemas.microsoft.com/office/drawing/2014/main" id="{80B76195-456B-45EF-B55A-A417C882FD6B}"/>
              </a:ext>
            </a:extLst>
          </p:cNvPr>
          <p:cNvSpPr>
            <a:spLocks noGrp="1"/>
          </p:cNvSpPr>
          <p:nvPr>
            <p:ph type="ctrTitle"/>
          </p:nvPr>
        </p:nvSpPr>
        <p:spPr bwMode="gray">
          <a:xfrm>
            <a:off x="910799" y="1484313"/>
            <a:ext cx="10369975" cy="3086814"/>
          </a:xfrm>
        </p:spPr>
        <p:txBody>
          <a:bodyPr anchor="t" anchorCtr="0"/>
          <a:lstStyle>
            <a:lvl1pPr algn="l" defTabSz="1332000">
              <a:lnSpc>
                <a:spcPct val="85000"/>
              </a:lnSpc>
              <a:tabLst>
                <a:tab pos="1332000" algn="l"/>
              </a:tabLst>
              <a:defRPr sz="5200">
                <a:solidFill>
                  <a:srgbClr val="FFFFFF"/>
                </a:solidFill>
              </a:defRPr>
            </a:lvl1pPr>
          </a:lstStyle>
          <a:p>
            <a:r>
              <a:rPr lang="de-DE"/>
              <a:t>Mastertitelformat bearbeiten</a:t>
            </a:r>
            <a:endParaRPr lang="de-CH" dirty="0"/>
          </a:p>
        </p:txBody>
      </p:sp>
      <p:sp>
        <p:nvSpPr>
          <p:cNvPr id="10" name="Untertitel 2">
            <a:extLst>
              <a:ext uri="{FF2B5EF4-FFF2-40B4-BE49-F238E27FC236}">
                <a16:creationId xmlns:a16="http://schemas.microsoft.com/office/drawing/2014/main" id="{4F8D7963-D5AF-43B6-974A-E1DA8608FCF8}"/>
              </a:ext>
            </a:extLst>
          </p:cNvPr>
          <p:cNvSpPr>
            <a:spLocks noGrp="1"/>
          </p:cNvSpPr>
          <p:nvPr>
            <p:ph type="subTitle" idx="1"/>
          </p:nvPr>
        </p:nvSpPr>
        <p:spPr bwMode="gray">
          <a:xfrm>
            <a:off x="947737" y="4648200"/>
            <a:ext cx="10333037" cy="1481138"/>
          </a:xfrm>
        </p:spPr>
        <p:txBody>
          <a:bodyPr anchor="b" anchorCtr="0"/>
          <a:lstStyle>
            <a:lvl1pPr marL="0" indent="0" algn="l">
              <a:lnSpc>
                <a:spcPct val="100000"/>
              </a:lnSpc>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13" name="Grafik 12">
            <a:extLst>
              <a:ext uri="{FF2B5EF4-FFF2-40B4-BE49-F238E27FC236}">
                <a16:creationId xmlns:a16="http://schemas.microsoft.com/office/drawing/2014/main" id="{0ED9AF52-E0B0-4DF6-AC2D-EE95ADEED3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280801" y="172800"/>
            <a:ext cx="3307084" cy="586741"/>
          </a:xfrm>
          <a:prstGeom prst="rect">
            <a:avLst/>
          </a:prstGeom>
          <a:ln w="3175">
            <a:noFill/>
          </a:ln>
        </p:spPr>
      </p:pic>
    </p:spTree>
    <p:extLst>
      <p:ext uri="{BB962C8B-B14F-4D97-AF65-F5344CB8AC3E}">
        <p14:creationId xmlns:p14="http://schemas.microsoft.com/office/powerpoint/2010/main" val="862649776"/>
      </p:ext>
    </p:extLst>
  </p:cSld>
  <p:clrMapOvr>
    <a:masterClrMapping/>
  </p:clrMapOvr>
  <p:extLst>
    <p:ext uri="{DCECCB84-F9BA-43D5-87BE-67443E8EF086}">
      <p15:sldGuideLst xmlns:p15="http://schemas.microsoft.com/office/powerpoint/2012/main">
        <p15:guide id="2" pos="189" userDrawn="1">
          <p15:clr>
            <a:srgbClr val="5ACBF0"/>
          </p15:clr>
        </p15:guide>
        <p15:guide id="3" orient="horz" pos="119" userDrawn="1">
          <p15:clr>
            <a:srgbClr val="5ACBF0"/>
          </p15:clr>
        </p15:guide>
        <p15:guide id="5" pos="2389">
          <p15:clr>
            <a:srgbClr val="9FCC3B"/>
          </p15:clr>
        </p15:guide>
        <p15:guide id="6" orient="horz" pos="935">
          <p15:clr>
            <a:srgbClr val="9FCC3B"/>
          </p15:clr>
        </p15:guide>
        <p15:guide id="7" pos="2275" userDrawn="1">
          <p15:clr>
            <a:srgbClr val="5ACBF0"/>
          </p15:clr>
        </p15:guide>
        <p15:guide id="8" orient="horz" pos="482"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xt und Bild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67691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8040688" y="1700212"/>
            <a:ext cx="3240087"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1636917145"/>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9" pos="3953" userDrawn="1">
          <p15:clr>
            <a:srgbClr val="FBAE40"/>
          </p15:clr>
        </p15:guide>
        <p15:guide id="10" pos="2842" userDrawn="1">
          <p15:clr>
            <a:srgbClr val="FBAE40"/>
          </p15:clr>
        </p15:guide>
        <p15:guide id="11" pos="2638" userDrawn="1">
          <p15:clr>
            <a:srgbClr val="FBAE40"/>
          </p15:clr>
        </p15:guide>
        <p15:guide id="12" pos="1731" userDrawn="1">
          <p15:clr>
            <a:srgbClr val="FBAE40"/>
          </p15:clr>
        </p15:guide>
        <p15:guide id="13" pos="1527" userDrawn="1">
          <p15:clr>
            <a:srgbClr val="FBAE40"/>
          </p15:clr>
        </p15:guide>
        <p15:guide id="14" pos="4861" userDrawn="1">
          <p15:clr>
            <a:srgbClr val="FBAE40"/>
          </p15:clr>
        </p15:guide>
        <p15:guide id="15" pos="5065" userDrawn="1">
          <p15:clr>
            <a:srgbClr val="FBAE40"/>
          </p15:clr>
        </p15:guide>
        <p15:guide id="16" pos="5972" userDrawn="1">
          <p15:clr>
            <a:srgbClr val="FBAE40"/>
          </p15:clr>
        </p15:guide>
        <p15:guide id="17" pos="617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Text und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50038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6276976" y="1700212"/>
            <a:ext cx="5003800"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4115755492"/>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9" pos="3953" userDrawn="1">
          <p15:clr>
            <a:srgbClr val="FBAE40"/>
          </p15:clr>
        </p15:guide>
        <p15:guide id="10" pos="2842" userDrawn="1">
          <p15:clr>
            <a:srgbClr val="FBAE40"/>
          </p15:clr>
        </p15:guide>
        <p15:guide id="11" pos="2638" userDrawn="1">
          <p15:clr>
            <a:srgbClr val="FBAE40"/>
          </p15:clr>
        </p15:guide>
        <p15:guide id="12" pos="1731" userDrawn="1">
          <p15:clr>
            <a:srgbClr val="FBAE40"/>
          </p15:clr>
        </p15:guide>
        <p15:guide id="13" pos="1527" userDrawn="1">
          <p15:clr>
            <a:srgbClr val="FBAE40"/>
          </p15:clr>
        </p15:guide>
        <p15:guide id="14" pos="4861" userDrawn="1">
          <p15:clr>
            <a:srgbClr val="FBAE40"/>
          </p15:clr>
        </p15:guide>
        <p15:guide id="15" pos="5065" userDrawn="1">
          <p15:clr>
            <a:srgbClr val="FBAE40"/>
          </p15:clr>
        </p15:guide>
        <p15:guide id="16" pos="5972" userDrawn="1">
          <p15:clr>
            <a:srgbClr val="FBAE40"/>
          </p15:clr>
        </p15:guide>
        <p15:guide id="17" pos="617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xt und Bild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947737" y="306000"/>
            <a:ext cx="5003801" cy="432000"/>
          </a:xfrm>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9" y="728663"/>
            <a:ext cx="5003800"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50038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6276976" y="0"/>
            <a:ext cx="5915024" cy="641667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2085669309"/>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6276976" y="1700212"/>
            <a:ext cx="5003800"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
        <p:nvSpPr>
          <p:cNvPr id="9" name="Bildplatzhalter 5">
            <a:extLst>
              <a:ext uri="{FF2B5EF4-FFF2-40B4-BE49-F238E27FC236}">
                <a16:creationId xmlns:a16="http://schemas.microsoft.com/office/drawing/2014/main" id="{51A84F9D-26FA-4734-B9E4-2425282BDEE3}"/>
              </a:ext>
            </a:extLst>
          </p:cNvPr>
          <p:cNvSpPr>
            <a:spLocks noGrp="1"/>
          </p:cNvSpPr>
          <p:nvPr>
            <p:ph type="pic" sz="quarter" idx="14"/>
          </p:nvPr>
        </p:nvSpPr>
        <p:spPr>
          <a:xfrm>
            <a:off x="947738" y="1700212"/>
            <a:ext cx="5003800"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2229285543"/>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Bild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947738" y="1700212"/>
            <a:ext cx="10333038"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714847238"/>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0" y="1700212"/>
            <a:ext cx="12192000" cy="4716463"/>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298670514"/>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4" pos="778">
          <p15:clr>
            <a:srgbClr val="9FCC3B"/>
          </p15:clr>
        </p15:guide>
        <p15:guide id="5" pos="869">
          <p15:clr>
            <a:srgbClr val="9FCC3B"/>
          </p15:clr>
        </p15:guide>
        <p15:guide id="6" pos="1050">
          <p15:clr>
            <a:srgbClr val="9FCC3B"/>
          </p15:clr>
        </p15:guide>
        <p15:guide id="7" pos="1141">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9" name="Bildplatzhalter 5">
            <a:extLst>
              <a:ext uri="{FF2B5EF4-FFF2-40B4-BE49-F238E27FC236}">
                <a16:creationId xmlns:a16="http://schemas.microsoft.com/office/drawing/2014/main" id="{1CE32EB3-BB4F-4253-8B37-E5C687C818A1}"/>
              </a:ext>
            </a:extLst>
          </p:cNvPr>
          <p:cNvSpPr>
            <a:spLocks noGrp="1"/>
          </p:cNvSpPr>
          <p:nvPr>
            <p:ph type="pic" sz="quarter" idx="12"/>
          </p:nvPr>
        </p:nvSpPr>
        <p:spPr>
          <a:xfrm>
            <a:off x="0" y="0"/>
            <a:ext cx="12192000" cy="641667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23028456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Medienplatzhalter 3">
            <a:extLst>
              <a:ext uri="{FF2B5EF4-FFF2-40B4-BE49-F238E27FC236}">
                <a16:creationId xmlns:a16="http://schemas.microsoft.com/office/drawing/2014/main" id="{57DEFB8E-07BA-4EF8-82BC-173AA10FAEBF}"/>
              </a:ext>
            </a:extLst>
          </p:cNvPr>
          <p:cNvSpPr>
            <a:spLocks noGrp="1"/>
          </p:cNvSpPr>
          <p:nvPr>
            <p:ph type="media" sz="quarter" idx="12"/>
          </p:nvPr>
        </p:nvSpPr>
        <p:spPr>
          <a:xfrm>
            <a:off x="947738" y="1700213"/>
            <a:ext cx="7869600" cy="4429125"/>
          </a:xfrm>
          <a:solidFill>
            <a:srgbClr val="BEBEBE"/>
          </a:solidFill>
        </p:spPr>
        <p:txBody>
          <a:bodyPr/>
          <a:lstStyle>
            <a:lvl1pPr marL="0" indent="0">
              <a:buNone/>
              <a:defRPr sz="1200">
                <a:solidFill>
                  <a:srgbClr val="FFFFFF"/>
                </a:solidFill>
              </a:defRPr>
            </a:lvl1pPr>
          </a:lstStyle>
          <a:p>
            <a:r>
              <a:rPr lang="de-DE"/>
              <a:t>Mediaclip durch Klicken auf Symbol hinzufügen</a:t>
            </a:r>
            <a:endParaRPr lang="de-CH" dirty="0"/>
          </a:p>
        </p:txBody>
      </p:sp>
    </p:spTree>
    <p:extLst>
      <p:ext uri="{BB962C8B-B14F-4D97-AF65-F5344CB8AC3E}">
        <p14:creationId xmlns:p14="http://schemas.microsoft.com/office/powerpoint/2010/main" val="2204795497"/>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0A6C1E43-01EB-449D-B1E0-447A8B62E34B}"/>
              </a:ext>
            </a:extLst>
          </p:cNvPr>
          <p:cNvSpPr>
            <a:spLocks noGrp="1"/>
          </p:cNvSpPr>
          <p:nvPr>
            <p:ph type="media" sz="quarter" idx="10"/>
          </p:nvPr>
        </p:nvSpPr>
        <p:spPr>
          <a:xfrm>
            <a:off x="0" y="0"/>
            <a:ext cx="12192000" cy="6858000"/>
          </a:xfrm>
          <a:solidFill>
            <a:srgbClr val="BEBEBE"/>
          </a:solidFill>
        </p:spPr>
        <p:txBody>
          <a:bodyPr/>
          <a:lstStyle>
            <a:lvl1pPr marL="0" indent="0">
              <a:buNone/>
              <a:defRPr sz="1200">
                <a:solidFill>
                  <a:srgbClr val="FFFFFF"/>
                </a:solidFill>
              </a:defRPr>
            </a:lvl1pPr>
          </a:lstStyle>
          <a:p>
            <a:r>
              <a:rPr lang="de-DE"/>
              <a:t>Mediaclip durch Klicken auf Symbol hinzufügen</a:t>
            </a:r>
            <a:endParaRPr lang="de-CH" dirty="0"/>
          </a:p>
        </p:txBody>
      </p:sp>
    </p:spTree>
    <p:extLst>
      <p:ext uri="{BB962C8B-B14F-4D97-AF65-F5344CB8AC3E}">
        <p14:creationId xmlns:p14="http://schemas.microsoft.com/office/powerpoint/2010/main" val="75706692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a:xfrm>
            <a:off x="0" y="0"/>
            <a:ext cx="12192000" cy="6416675"/>
          </a:xfrm>
          <a:solidFill>
            <a:srgbClr val="0F05A0"/>
          </a:solidFill>
        </p:spPr>
        <p:txBody>
          <a:bodyPr/>
          <a:lstStyle>
            <a:lvl1pPr marL="0" indent="0">
              <a:buNone/>
              <a:defRPr sz="1200">
                <a:solidFill>
                  <a:srgbClr val="FFFFFF"/>
                </a:solidFill>
              </a:defRPr>
            </a:lvl1pPr>
          </a:lstStyle>
          <a:p>
            <a:r>
              <a:rPr lang="de-CH" dirty="0"/>
              <a:t>Farbfläche oder Bild</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white">
          <a:xfrm>
            <a:off x="910799" y="800100"/>
            <a:ext cx="10369975" cy="3704167"/>
          </a:xfrm>
        </p:spPr>
        <p:txBody>
          <a:bodyPr anchor="t" anchorCtr="0"/>
          <a:lstStyle>
            <a:lvl1pPr algn="l" defTabSz="1332000">
              <a:lnSpc>
                <a:spcPct val="85000"/>
              </a:lnSpc>
              <a:tabLst>
                <a:tab pos="1332000" algn="l"/>
              </a:tabLst>
              <a:defRPr sz="5200">
                <a:solidFill>
                  <a:srgbClr val="FFFFFF"/>
                </a:solidFill>
              </a:defRPr>
            </a:lvl1pPr>
          </a:lstStyle>
          <a:p>
            <a:r>
              <a:rPr lang="de-DE"/>
              <a:t>Mastertitelformat bearbeiten</a:t>
            </a:r>
            <a:endParaRPr lang="de-CH" dirty="0"/>
          </a:p>
        </p:txBody>
      </p:sp>
      <p:sp>
        <p:nvSpPr>
          <p:cNvPr id="4" name="Untertitel 2">
            <a:extLst>
              <a:ext uri="{FF2B5EF4-FFF2-40B4-BE49-F238E27FC236}">
                <a16:creationId xmlns:a16="http://schemas.microsoft.com/office/drawing/2014/main" id="{168BAA1B-37B6-9B45-9EFD-D6B13A92724D}"/>
              </a:ext>
            </a:extLst>
          </p:cNvPr>
          <p:cNvSpPr>
            <a:spLocks noGrp="1"/>
          </p:cNvSpPr>
          <p:nvPr>
            <p:ph type="subTitle" idx="1"/>
          </p:nvPr>
        </p:nvSpPr>
        <p:spPr bwMode="white">
          <a:xfrm>
            <a:off x="947737" y="4648200"/>
            <a:ext cx="10333037" cy="1481138"/>
          </a:xfrm>
        </p:spPr>
        <p:txBody>
          <a:bodyPr anchor="b" anchorCtr="0"/>
          <a:lstStyle>
            <a:lvl1pPr marL="0" indent="0" algn="l">
              <a:lnSpc>
                <a:spcPct val="100000"/>
              </a:lnSpc>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2850451327"/>
      </p:ext>
    </p:extLst>
  </p:cSld>
  <p:clrMapOvr>
    <a:masterClrMapping/>
  </p:clrMapOvr>
  <p:extLst>
    <p:ext uri="{DCECCB84-F9BA-43D5-87BE-67443E8EF086}">
      <p15:sldGuideLst xmlns:p15="http://schemas.microsoft.com/office/powerpoint/2012/main">
        <p15:guide id="6" orient="horz" pos="504">
          <p15:clr>
            <a:srgbClr val="9FCC3B"/>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folie">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bwMode="gray">
          <a:xfrm>
            <a:off x="0" y="0"/>
            <a:ext cx="12192000" cy="6416675"/>
          </a:xfrm>
          <a:solidFill>
            <a:srgbClr val="0F05A0"/>
          </a:solidFill>
        </p:spPr>
        <p:txBody>
          <a:bodyPr/>
          <a:lstStyle>
            <a:lvl1pPr marL="0" indent="0">
              <a:buNone/>
              <a:defRPr sz="1200">
                <a:solidFill>
                  <a:srgbClr val="FFFFFF"/>
                </a:solidFill>
              </a:defRPr>
            </a:lvl1pPr>
          </a:lstStyle>
          <a:p>
            <a:r>
              <a:rPr lang="de-CH" dirty="0"/>
              <a:t>Farbfläche</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gray">
          <a:xfrm>
            <a:off x="910799" y="800100"/>
            <a:ext cx="10369975" cy="2160000"/>
          </a:xfrm>
        </p:spPr>
        <p:txBody>
          <a:bodyPr anchor="t" anchorCtr="0"/>
          <a:lstStyle>
            <a:lvl1pPr marL="1332000" indent="-1332000" algn="l" defTabSz="1332000">
              <a:lnSpc>
                <a:spcPct val="85000"/>
              </a:lnSpc>
              <a:tabLst>
                <a:tab pos="1332000" algn="l"/>
              </a:tabLst>
              <a:defRPr sz="5200">
                <a:solidFill>
                  <a:srgbClr val="FFFFFF"/>
                </a:solidFill>
              </a:defRPr>
            </a:lvl1pPr>
          </a:lstStyle>
          <a:p>
            <a:r>
              <a:rPr lang="de-DE"/>
              <a:t>Mastertitelformat bearbeiten</a:t>
            </a:r>
            <a:endParaRPr lang="de-CH" dirty="0"/>
          </a:p>
        </p:txBody>
      </p:sp>
    </p:spTree>
    <p:extLst>
      <p:ext uri="{BB962C8B-B14F-4D97-AF65-F5344CB8AC3E}">
        <p14:creationId xmlns:p14="http://schemas.microsoft.com/office/powerpoint/2010/main" val="1349203552"/>
      </p:ext>
    </p:extLst>
  </p:cSld>
  <p:clrMapOvr>
    <a:masterClrMapping/>
  </p:clrMapOvr>
  <p:extLst>
    <p:ext uri="{DCECCB84-F9BA-43D5-87BE-67443E8EF086}">
      <p15:sldGuideLst xmlns:p15="http://schemas.microsoft.com/office/powerpoint/2012/main">
        <p15:guide id="6" orient="horz" pos="504" userDrawn="1">
          <p15:clr>
            <a:srgbClr val="9FCC3B"/>
          </p15:clr>
        </p15:guide>
        <p15:guide id="8" pos="1436" userDrawn="1">
          <p15:clr>
            <a:srgbClr val="9FCC3B"/>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8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947738" y="1592463"/>
            <a:ext cx="10333038" cy="45368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Tree>
    <p:extLst>
      <p:ext uri="{BB962C8B-B14F-4D97-AF65-F5344CB8AC3E}">
        <p14:creationId xmlns:p14="http://schemas.microsoft.com/office/powerpoint/2010/main" val="2564232804"/>
      </p:ext>
    </p:extLst>
  </p:cSld>
  <p:clrMapOvr>
    <a:masterClrMapping/>
  </p:clrMapOvr>
  <p:extLst>
    <p:ext uri="{DCECCB84-F9BA-43D5-87BE-67443E8EF086}">
      <p15:sldGuideLst xmlns:p15="http://schemas.microsoft.com/office/powerpoint/2012/main">
        <p15:guide id="1" orient="horz" pos="1003" userDrawn="1">
          <p15:clr>
            <a:srgbClr val="9FCC3B"/>
          </p15:clr>
        </p15:guide>
        <p15:guide id="2" orient="horz" pos="459" userDrawn="1">
          <p15:clr>
            <a:srgbClr val="9FCC3B"/>
          </p15:clr>
        </p15:guide>
        <p15:guide id="3" orient="horz" pos="187" userDrawn="1">
          <p15:clr>
            <a:srgbClr val="9FCC3B"/>
          </p15:clr>
        </p15:guide>
        <p15:guide id="8" pos="3749" userDrawn="1">
          <p15:clr>
            <a:srgbClr val="FBAE40"/>
          </p15:clr>
        </p15:guide>
        <p15:guide id="9" pos="3114" userDrawn="1">
          <p15:clr>
            <a:srgbClr val="FBAE40"/>
          </p15:clr>
        </p15:guide>
        <p15:guide id="10" pos="2910" userDrawn="1">
          <p15:clr>
            <a:srgbClr val="FBAE40"/>
          </p15:clr>
        </p15:guide>
        <p15:guide id="11" pos="2275" userDrawn="1">
          <p15:clr>
            <a:srgbClr val="FBAE40"/>
          </p15:clr>
        </p15:guide>
        <p15:guide id="12" pos="2071" userDrawn="1">
          <p15:clr>
            <a:srgbClr val="FBAE40"/>
          </p15:clr>
        </p15:guide>
        <p15:guide id="13" pos="1436" userDrawn="1">
          <p15:clr>
            <a:srgbClr val="FBAE40"/>
          </p15:clr>
        </p15:guide>
        <p15:guide id="14" pos="1232" userDrawn="1">
          <p15:clr>
            <a:srgbClr val="FBAE40"/>
          </p15:clr>
        </p15:guide>
        <p15:guide id="15" pos="3953" userDrawn="1">
          <p15:clr>
            <a:srgbClr val="FBAE40"/>
          </p15:clr>
        </p15:guide>
        <p15:guide id="16" pos="4588" userDrawn="1">
          <p15:clr>
            <a:srgbClr val="FBAE40"/>
          </p15:clr>
        </p15:guide>
        <p15:guide id="17" pos="4793" userDrawn="1">
          <p15:clr>
            <a:srgbClr val="FBAE40"/>
          </p15:clr>
        </p15:guide>
        <p15:guide id="18" pos="5428" userDrawn="1">
          <p15:clr>
            <a:srgbClr val="FBAE40"/>
          </p15:clr>
        </p15:guide>
        <p15:guide id="19" pos="5632" userDrawn="1">
          <p15:clr>
            <a:srgbClr val="FBAE40"/>
          </p15:clr>
        </p15:guide>
        <p15:guide id="20" pos="6267" userDrawn="1">
          <p15:clr>
            <a:srgbClr val="FBAE40"/>
          </p15:clr>
        </p15:guide>
        <p15:guide id="21" pos="64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947738" y="1592463"/>
            <a:ext cx="5003800" cy="45368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Inhaltsplatzhalter 2">
            <a:extLst>
              <a:ext uri="{FF2B5EF4-FFF2-40B4-BE49-F238E27FC236}">
                <a16:creationId xmlns:a16="http://schemas.microsoft.com/office/drawing/2014/main" id="{7178CFEF-9A98-4E48-B329-10113FDFE431}"/>
              </a:ext>
            </a:extLst>
          </p:cNvPr>
          <p:cNvSpPr>
            <a:spLocks noGrp="1"/>
          </p:cNvSpPr>
          <p:nvPr>
            <p:ph idx="12"/>
          </p:nvPr>
        </p:nvSpPr>
        <p:spPr>
          <a:xfrm>
            <a:off x="6276975" y="1583326"/>
            <a:ext cx="5003800" cy="45368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109897653"/>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itel 3"/>
          <p:cNvSpPr>
            <a:spLocks noGrp="1"/>
          </p:cNvSpPr>
          <p:nvPr>
            <p:ph type="title"/>
          </p:nvPr>
        </p:nvSpPr>
        <p:spPr/>
        <p:txBody>
          <a:bodyPr/>
          <a:lstStyle/>
          <a:p>
            <a:r>
              <a:rPr lang="de-DE"/>
              <a:t>Titelmasterformat durch Klicken bearbeiten</a:t>
            </a:r>
            <a:endParaRPr lang="de-CH"/>
          </a:p>
        </p:txBody>
      </p:sp>
    </p:spTree>
    <p:extLst>
      <p:ext uri="{BB962C8B-B14F-4D97-AF65-F5344CB8AC3E}">
        <p14:creationId xmlns:p14="http://schemas.microsoft.com/office/powerpoint/2010/main" val="117267400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306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Tree>
    <p:extLst>
      <p:ext uri="{BB962C8B-B14F-4D97-AF65-F5344CB8AC3E}">
        <p14:creationId xmlns:p14="http://schemas.microsoft.com/office/powerpoint/2010/main" val="19071639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itelfolie_ohne_Zahl">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bwMode="gray">
          <a:xfrm>
            <a:off x="0" y="0"/>
            <a:ext cx="12192000" cy="6416675"/>
          </a:xfrm>
          <a:solidFill>
            <a:srgbClr val="0F05A0"/>
          </a:solidFill>
        </p:spPr>
        <p:txBody>
          <a:bodyPr/>
          <a:lstStyle>
            <a:lvl1pPr marL="0" indent="0">
              <a:buNone/>
              <a:defRPr sz="1200">
                <a:solidFill>
                  <a:srgbClr val="FFFFFF"/>
                </a:solidFill>
              </a:defRPr>
            </a:lvl1pPr>
          </a:lstStyle>
          <a:p>
            <a:r>
              <a:rPr lang="de-CH" dirty="0"/>
              <a:t>Farbfläche</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gray">
          <a:xfrm>
            <a:off x="910799" y="800100"/>
            <a:ext cx="10369975" cy="2160000"/>
          </a:xfrm>
        </p:spPr>
        <p:txBody>
          <a:bodyPr anchor="t" anchorCtr="0"/>
          <a:lstStyle>
            <a:lvl1pPr marL="0" indent="0" algn="l" defTabSz="1332000">
              <a:lnSpc>
                <a:spcPct val="85000"/>
              </a:lnSpc>
              <a:tabLst>
                <a:tab pos="1332000" algn="l"/>
              </a:tabLst>
              <a:defRPr sz="5200">
                <a:solidFill>
                  <a:srgbClr val="FFFFFF"/>
                </a:solidFill>
              </a:defRPr>
            </a:lvl1pPr>
          </a:lstStyle>
          <a:p>
            <a:r>
              <a:rPr lang="de-DE"/>
              <a:t>Mastertitelformat bearbeiten</a:t>
            </a:r>
            <a:endParaRPr lang="de-CH" dirty="0"/>
          </a:p>
        </p:txBody>
      </p:sp>
    </p:spTree>
    <p:extLst>
      <p:ext uri="{BB962C8B-B14F-4D97-AF65-F5344CB8AC3E}">
        <p14:creationId xmlns:p14="http://schemas.microsoft.com/office/powerpoint/2010/main" val="3893103534"/>
      </p:ext>
    </p:extLst>
  </p:cSld>
  <p:clrMapOvr>
    <a:masterClrMapping/>
  </p:clrMapOvr>
  <p:extLst>
    <p:ext uri="{DCECCB84-F9BA-43D5-87BE-67443E8EF086}">
      <p15:sldGuideLst xmlns:p15="http://schemas.microsoft.com/office/powerpoint/2012/main">
        <p15:guide id="6" orient="horz" pos="504">
          <p15:clr>
            <a:srgbClr val="9FCC3B"/>
          </p15:clr>
        </p15:guide>
        <p15:guide id="8" pos="1436">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Agenda 1sp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7669212" cy="4537075"/>
          </a:xfrm>
        </p:spPr>
        <p:txBody>
          <a:bodyPr tIns="10800"/>
          <a:lstStyle>
            <a:lvl1pPr marL="432000" indent="-432000">
              <a:buFont typeface="+mj-lt"/>
              <a:buAutoNum type="arabicPeriod"/>
              <a:defRPr/>
            </a:lvl1pPr>
            <a:lvl2pPr marL="288000" indent="-288000">
              <a:buFont typeface="Arial" panose="020B0604020202020204" pitchFamily="34" charset="0"/>
              <a:buChar cha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24992406"/>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1sp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7669212"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782061826"/>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xt und Tabelle 1sp bre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2"/>
            <a:ext cx="10333036" cy="1080000"/>
          </a:xfrm>
        </p:spPr>
        <p:txBody>
          <a:bodyPr tIns="10800"/>
          <a:lstStyle/>
          <a:p>
            <a:pPr lvl="0"/>
            <a:r>
              <a:rPr lang="de-DE"/>
              <a:t>Mastertextformat bearbeiten</a:t>
            </a:r>
          </a:p>
        </p:txBody>
      </p:sp>
      <p:sp>
        <p:nvSpPr>
          <p:cNvPr id="4" name="Tabellenplatzhalter 3">
            <a:extLst>
              <a:ext uri="{FF2B5EF4-FFF2-40B4-BE49-F238E27FC236}">
                <a16:creationId xmlns:a16="http://schemas.microsoft.com/office/drawing/2014/main" id="{4792EB63-54C5-40F1-8562-1BE44DCAB584}"/>
              </a:ext>
            </a:extLst>
          </p:cNvPr>
          <p:cNvSpPr>
            <a:spLocks noGrp="1"/>
          </p:cNvSpPr>
          <p:nvPr>
            <p:ph type="tbl" sz="quarter" idx="13"/>
          </p:nvPr>
        </p:nvSpPr>
        <p:spPr>
          <a:xfrm>
            <a:off x="947738" y="2818800"/>
            <a:ext cx="10333037" cy="3310538"/>
          </a:xfrm>
        </p:spPr>
        <p:txBody>
          <a:bodyPr tIns="0"/>
          <a:lstStyle>
            <a:lvl1pPr marL="0" indent="0">
              <a:buNone/>
              <a:defRPr sz="2000"/>
            </a:lvl1pPr>
          </a:lstStyle>
          <a:p>
            <a:r>
              <a:rPr lang="de-DE"/>
              <a:t>Tabelle durch Klicken auf Symbol hinzufügen</a:t>
            </a:r>
            <a:endParaRPr lang="de-CH" dirty="0"/>
          </a:p>
        </p:txBody>
      </p:sp>
    </p:spTree>
    <p:extLst>
      <p:ext uri="{BB962C8B-B14F-4D97-AF65-F5344CB8AC3E}">
        <p14:creationId xmlns:p14="http://schemas.microsoft.com/office/powerpoint/2010/main" val="2432007346"/>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15" pos="3953" userDrawn="1">
          <p15:clr>
            <a:srgbClr val="FBAE40"/>
          </p15:clr>
        </p15:guide>
        <p15:guide id="16" pos="2842" userDrawn="1">
          <p15:clr>
            <a:srgbClr val="FBAE40"/>
          </p15:clr>
        </p15:guide>
        <p15:guide id="17" pos="2638" userDrawn="1">
          <p15:clr>
            <a:srgbClr val="FBAE40"/>
          </p15:clr>
        </p15:guide>
        <p15:guide id="18" pos="1731" userDrawn="1">
          <p15:clr>
            <a:srgbClr val="FBAE40"/>
          </p15:clr>
        </p15:guide>
        <p15:guide id="19" pos="4861" userDrawn="1">
          <p15:clr>
            <a:srgbClr val="FBAE40"/>
          </p15:clr>
        </p15:guide>
        <p15:guide id="20" pos="5065" userDrawn="1">
          <p15:clr>
            <a:srgbClr val="FBAE40"/>
          </p15:clr>
        </p15:guide>
        <p15:guide id="21" pos="5972" userDrawn="1">
          <p15:clr>
            <a:srgbClr val="FBAE40"/>
          </p15:clr>
        </p15:guide>
        <p15:guide id="22" pos="61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50038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Textplatzhalter 5">
            <a:extLst>
              <a:ext uri="{FF2B5EF4-FFF2-40B4-BE49-F238E27FC236}">
                <a16:creationId xmlns:a16="http://schemas.microsoft.com/office/drawing/2014/main" id="{8451A51A-09FC-4B95-89D1-E82D20CB7E2E}"/>
              </a:ext>
            </a:extLst>
          </p:cNvPr>
          <p:cNvSpPr>
            <a:spLocks noGrp="1"/>
          </p:cNvSpPr>
          <p:nvPr>
            <p:ph type="body" sz="quarter" idx="13"/>
          </p:nvPr>
        </p:nvSpPr>
        <p:spPr>
          <a:xfrm>
            <a:off x="6276975" y="1592263"/>
            <a:ext cx="50038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997242428"/>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9" pos="3114" userDrawn="1">
          <p15:clr>
            <a:srgbClr val="FBAE40"/>
          </p15:clr>
        </p15:guide>
        <p15:guide id="10" pos="2910" userDrawn="1">
          <p15:clr>
            <a:srgbClr val="FBAE40"/>
          </p15:clr>
        </p15:guide>
        <p15:guide id="11" pos="2275" userDrawn="1">
          <p15:clr>
            <a:srgbClr val="FBAE40"/>
          </p15:clr>
        </p15:guide>
        <p15:guide id="12" pos="2071" userDrawn="1">
          <p15:clr>
            <a:srgbClr val="FBAE40"/>
          </p15:clr>
        </p15:guide>
        <p15:guide id="13" pos="1436" userDrawn="1">
          <p15:clr>
            <a:srgbClr val="FBAE40"/>
          </p15:clr>
        </p15:guide>
        <p15:guide id="14" pos="1232" userDrawn="1">
          <p15:clr>
            <a:srgbClr val="FBAE40"/>
          </p15:clr>
        </p15:guide>
        <p15:guide id="15" pos="3953" userDrawn="1">
          <p15:clr>
            <a:srgbClr val="FBAE40"/>
          </p15:clr>
        </p15:guide>
        <p15:guide id="16" pos="4588" userDrawn="1">
          <p15:clr>
            <a:srgbClr val="FBAE40"/>
          </p15:clr>
        </p15:guide>
        <p15:guide id="17" pos="4793" userDrawn="1">
          <p15:clr>
            <a:srgbClr val="FBAE40"/>
          </p15:clr>
        </p15:guide>
        <p15:guide id="18" pos="5428" userDrawn="1">
          <p15:clr>
            <a:srgbClr val="FBAE40"/>
          </p15:clr>
        </p15:guide>
        <p15:guide id="19" pos="5632" userDrawn="1">
          <p15:clr>
            <a:srgbClr val="FBAE40"/>
          </p15:clr>
        </p15:guide>
        <p15:guide id="20" pos="6267" userDrawn="1">
          <p15:clr>
            <a:srgbClr val="FBAE40"/>
          </p15:clr>
        </p15:guide>
        <p15:guide id="21" pos="647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Text und Marginal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69120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Textplatzhalter 3">
            <a:extLst>
              <a:ext uri="{FF2B5EF4-FFF2-40B4-BE49-F238E27FC236}">
                <a16:creationId xmlns:a16="http://schemas.microsoft.com/office/drawing/2014/main" id="{AD24F5E5-2C7D-41C2-A033-B6C11DBDF4D9}"/>
              </a:ext>
            </a:extLst>
          </p:cNvPr>
          <p:cNvSpPr>
            <a:spLocks noGrp="1"/>
          </p:cNvSpPr>
          <p:nvPr>
            <p:ph type="body" sz="quarter" idx="13"/>
          </p:nvPr>
        </p:nvSpPr>
        <p:spPr>
          <a:xfrm>
            <a:off x="8940800" y="1592263"/>
            <a:ext cx="2339975" cy="4537075"/>
          </a:xfrm>
        </p:spPr>
        <p:txBody>
          <a:bodyPr tIns="36000"/>
          <a:lstStyle>
            <a:lvl1pPr>
              <a:defRPr sz="2000"/>
            </a:lvl1pPr>
            <a:lvl2pPr>
              <a:defRPr sz="2000"/>
            </a:lvl2pPr>
            <a:lvl3pPr>
              <a:defRPr sz="2000"/>
            </a:lvl3pPr>
            <a:lvl4pPr>
              <a:defRPr sz="2000"/>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02419881"/>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9" pos="3114" userDrawn="1">
          <p15:clr>
            <a:srgbClr val="FBAE40"/>
          </p15:clr>
        </p15:guide>
        <p15:guide id="10" pos="2910" userDrawn="1">
          <p15:clr>
            <a:srgbClr val="FBAE40"/>
          </p15:clr>
        </p15:guide>
        <p15:guide id="11" pos="2275" userDrawn="1">
          <p15:clr>
            <a:srgbClr val="FBAE40"/>
          </p15:clr>
        </p15:guide>
        <p15:guide id="12" pos="2071" userDrawn="1">
          <p15:clr>
            <a:srgbClr val="FBAE40"/>
          </p15:clr>
        </p15:guide>
        <p15:guide id="13" pos="1436" userDrawn="1">
          <p15:clr>
            <a:srgbClr val="FBAE40"/>
          </p15:clr>
        </p15:guide>
        <p15:guide id="14" pos="1232" userDrawn="1">
          <p15:clr>
            <a:srgbClr val="FBAE40"/>
          </p15:clr>
        </p15:guide>
        <p15:guide id="15" pos="3953" userDrawn="1">
          <p15:clr>
            <a:srgbClr val="FBAE40"/>
          </p15:clr>
        </p15:guide>
        <p15:guide id="16" pos="4588" userDrawn="1">
          <p15:clr>
            <a:srgbClr val="FBAE40"/>
          </p15:clr>
        </p15:guide>
        <p15:guide id="17" pos="4793" userDrawn="1">
          <p15:clr>
            <a:srgbClr val="FBAE40"/>
          </p15:clr>
        </p15:guide>
        <p15:guide id="18" pos="5428" userDrawn="1">
          <p15:clr>
            <a:srgbClr val="FBAE40"/>
          </p15:clr>
        </p15:guide>
        <p15:guide id="19" pos="5632" userDrawn="1">
          <p15:clr>
            <a:srgbClr val="FBAE40"/>
          </p15:clr>
        </p15:guide>
        <p15:guide id="20" pos="6267" userDrawn="1">
          <p15:clr>
            <a:srgbClr val="FBAE40"/>
          </p15:clr>
        </p15:guide>
        <p15:guide id="21" pos="647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Bild und Marginal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9" name="Bildplatzhalter 5">
            <a:extLst>
              <a:ext uri="{FF2B5EF4-FFF2-40B4-BE49-F238E27FC236}">
                <a16:creationId xmlns:a16="http://schemas.microsoft.com/office/drawing/2014/main" id="{1CE32EB3-BB4F-4253-8B37-E5C687C818A1}"/>
              </a:ext>
            </a:extLst>
          </p:cNvPr>
          <p:cNvSpPr>
            <a:spLocks noGrp="1"/>
          </p:cNvSpPr>
          <p:nvPr>
            <p:ph type="pic" sz="quarter" idx="12"/>
          </p:nvPr>
        </p:nvSpPr>
        <p:spPr>
          <a:xfrm>
            <a:off x="947739" y="1700212"/>
            <a:ext cx="6769099"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
        <p:nvSpPr>
          <p:cNvPr id="6" name="Textplatzhalter 3">
            <a:extLst>
              <a:ext uri="{FF2B5EF4-FFF2-40B4-BE49-F238E27FC236}">
                <a16:creationId xmlns:a16="http://schemas.microsoft.com/office/drawing/2014/main" id="{8B1C4A34-5315-4BB8-9A0B-2D7758DDF3E6}"/>
              </a:ext>
            </a:extLst>
          </p:cNvPr>
          <p:cNvSpPr>
            <a:spLocks noGrp="1"/>
          </p:cNvSpPr>
          <p:nvPr>
            <p:ph type="body" sz="quarter" idx="13"/>
          </p:nvPr>
        </p:nvSpPr>
        <p:spPr>
          <a:xfrm>
            <a:off x="8040688" y="1592263"/>
            <a:ext cx="3240087" cy="4537075"/>
          </a:xfrm>
        </p:spPr>
        <p:txBody>
          <a:bodyPr tIns="36000"/>
          <a:lstStyle>
            <a:lvl1pPr>
              <a:defRPr sz="2000"/>
            </a:lvl1pPr>
            <a:lvl2pPr>
              <a:defRPr sz="2000"/>
            </a:lvl2pPr>
            <a:lvl3pPr>
              <a:defRPr sz="2000"/>
            </a:lvl3pPr>
            <a:lvl4pPr>
              <a:defRPr sz="2000"/>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644251698"/>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4" pos="3749" userDrawn="1">
          <p15:clr>
            <a:srgbClr val="FBAE40"/>
          </p15:clr>
        </p15:guide>
        <p15:guide id="5" pos="3953" userDrawn="1">
          <p15:clr>
            <a:srgbClr val="FBAE40"/>
          </p15:clr>
        </p15:guide>
        <p15:guide id="6" pos="2842" userDrawn="1">
          <p15:clr>
            <a:srgbClr val="FBAE40"/>
          </p15:clr>
        </p15:guide>
        <p15:guide id="7" pos="2638" userDrawn="1">
          <p15:clr>
            <a:srgbClr val="FBAE40"/>
          </p15:clr>
        </p15:guide>
        <p15:guide id="8" pos="1731" userDrawn="1">
          <p15:clr>
            <a:srgbClr val="FBAE40"/>
          </p15:clr>
        </p15:guide>
        <p15:guide id="9" pos="1527" userDrawn="1">
          <p15:clr>
            <a:srgbClr val="FBAE40"/>
          </p15:clr>
        </p15:guide>
        <p15:guide id="10" pos="4861" userDrawn="1">
          <p15:clr>
            <a:srgbClr val="FBAE40"/>
          </p15:clr>
        </p15:guide>
        <p15:guide id="11" pos="5065" userDrawn="1">
          <p15:clr>
            <a:srgbClr val="FBAE40"/>
          </p15:clr>
        </p15:guide>
        <p15:guide id="12" pos="5972" userDrawn="1">
          <p15:clr>
            <a:srgbClr val="FBAE40"/>
          </p15:clr>
        </p15:guide>
        <p15:guide id="13" pos="6176" userDrawn="1">
          <p15:clr>
            <a:srgbClr val="FBAE40"/>
          </p15:clr>
        </p15:guide>
        <p15:guide id="14" orient="horz" pos="1003" userDrawn="1">
          <p15:clr>
            <a:srgbClr val="9FCC3B"/>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2" name="Grafik 11" hidden="1">
            <a:extLst>
              <a:ext uri="{FF2B5EF4-FFF2-40B4-BE49-F238E27FC236}">
                <a16:creationId xmlns:a16="http://schemas.microsoft.com/office/drawing/2014/main" id="{42CEBD77-C487-4377-B0D0-3CD0AA856C0F}"/>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93" y="0"/>
            <a:ext cx="12190614" cy="6858000"/>
          </a:xfrm>
          <a:prstGeom prst="rect">
            <a:avLst/>
          </a:prstGeom>
        </p:spPr>
      </p:pic>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bwMode="gray">
          <a:xfrm>
            <a:off x="947737" y="306000"/>
            <a:ext cx="10333038" cy="432000"/>
          </a:xfrm>
          <a:prstGeom prst="rect">
            <a:avLst/>
          </a:prstGeom>
        </p:spPr>
        <p:txBody>
          <a:bodyPr vert="horz" lIns="0" tIns="0" rIns="0" bIns="0" rtlCol="0" anchor="t" anchorCtr="0">
            <a:noAutofit/>
          </a:bodyPr>
          <a:lstStyle/>
          <a:p>
            <a:r>
              <a:rPr lang="de-CH" dirty="0"/>
              <a:t>
Editar formato de título maestro</a:t>
            </a:r>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bwMode="gray">
          <a:xfrm>
            <a:off x="947738" y="1592263"/>
            <a:ext cx="10333038" cy="4537075"/>
          </a:xfrm>
          <a:prstGeom prst="rect">
            <a:avLst/>
          </a:prstGeom>
          <a:noFill/>
        </p:spPr>
        <p:txBody>
          <a:bodyPr vert="horz" lIns="0" tIns="10800" rIns="0" bIns="0" rtlCol="0">
            <a:noAutofit/>
          </a:bodyPr>
          <a:lstStyle/>
          <a:p>
            <a:pPr lvl="0"/>
            <a:r>
              <a:rPr lang="de-CH" dirty="0"/>
              <a:t>Editar formato de texto maestro</a:t>
            </a:r>
          </a:p>
          <a:p>
            <a:pPr lvl="1"/>
            <a:r>
              <a:rPr lang="de-CH" dirty="0"/>
              <a:t>Segundo nivel</a:t>
            </a:r>
          </a:p>
          <a:p>
            <a:pPr lvl="2"/>
            <a:r>
              <a:rPr lang="de-CH" dirty="0"/>
              <a:t>Tercer nivel</a:t>
            </a:r>
          </a:p>
          <a:p>
            <a:pPr lvl="3"/>
            <a:r>
              <a:rPr lang="de-CH" dirty="0"/>
              <a:t>Cuarto nivel</a:t>
            </a:r>
          </a:p>
          <a:p>
            <a:pPr lvl="4"/>
            <a:r>
              <a:rPr lang="de-CH" dirty="0"/>
              <a:t>Quinto nivel</a:t>
            </a:r>
          </a:p>
          <a:p>
            <a:pPr lvl="5"/>
            <a:r>
              <a:rPr lang="de-CH" dirty="0"/>
              <a:t>Sexto nivel</a:t>
            </a:r>
          </a:p>
          <a:p>
            <a:pPr lvl="6"/>
            <a:r>
              <a:rPr lang="de-CH" dirty="0"/>
              <a:t>Séptimo nivel</a:t>
            </a:r>
          </a:p>
        </p:txBody>
      </p:sp>
      <p:sp>
        <p:nvSpPr>
          <p:cNvPr id="8" name="Rectangle 43">
            <a:extLst>
              <a:ext uri="{FF2B5EF4-FFF2-40B4-BE49-F238E27FC236}">
                <a16:creationId xmlns:a16="http://schemas.microsoft.com/office/drawing/2014/main" id="{9A389DF1-F8C5-44D7-A997-EF60E66EAB7B}"/>
              </a:ext>
            </a:extLst>
          </p:cNvPr>
          <p:cNvSpPr>
            <a:spLocks noChangeArrowheads="1"/>
          </p:cNvSpPr>
          <p:nvPr userDrawn="1"/>
        </p:nvSpPr>
        <p:spPr bwMode="gray">
          <a:xfrm>
            <a:off x="3611563" y="6502711"/>
            <a:ext cx="6336000" cy="360000"/>
          </a:xfrm>
          <a:prstGeom prst="rect">
            <a:avLst/>
          </a:prstGeom>
          <a:noFill/>
          <a:ln w="9525">
            <a:noFill/>
            <a:miter lim="800000"/>
            <a:headEnd/>
            <a:tailEnd/>
          </a:ln>
          <a:effectLst/>
        </p:spPr>
        <p:txBody>
          <a:bodyPr wrap="none" lIns="0" tIns="0" rIns="0" bIns="0"/>
          <a:lstStyle/>
          <a:p>
            <a:pPr eaLnBrk="0" hangingPunct="0">
              <a:lnSpc>
                <a:spcPts val="1050"/>
              </a:lnSpc>
              <a:spcAft>
                <a:spcPct val="0"/>
              </a:spcAft>
            </a:pPr>
            <a:r>
              <a:rPr lang="de-CH" sz="850" dirty="0"/>
              <a:t>Presentación de GeoZ para las autoridades catastrales de Colombia y Perú</a:t>
            </a:r>
          </a:p>
          <a:p>
            <a:pPr eaLnBrk="0" hangingPunct="0">
              <a:lnSpc>
                <a:spcPts val="1050"/>
              </a:lnSpc>
              <a:spcAft>
                <a:spcPct val="0"/>
              </a:spcAft>
            </a:pPr>
            <a:r>
              <a:rPr lang="de-CH" sz="850" dirty="0"/>
              <a:t>Jürg Lüthy / Bastian Graeff</a:t>
            </a:r>
          </a:p>
        </p:txBody>
      </p:sp>
      <p:sp>
        <p:nvSpPr>
          <p:cNvPr id="9" name="Rectangle 58">
            <a:extLst>
              <a:ext uri="{FF2B5EF4-FFF2-40B4-BE49-F238E27FC236}">
                <a16:creationId xmlns:a16="http://schemas.microsoft.com/office/drawing/2014/main" id="{CC80AC5F-917E-4DA9-940C-46B58FF9AC0A}"/>
              </a:ext>
            </a:extLst>
          </p:cNvPr>
          <p:cNvSpPr>
            <a:spLocks noChangeArrowheads="1"/>
          </p:cNvSpPr>
          <p:nvPr userDrawn="1"/>
        </p:nvSpPr>
        <p:spPr bwMode="gray">
          <a:xfrm>
            <a:off x="947737" y="6502711"/>
            <a:ext cx="2302933" cy="360000"/>
          </a:xfrm>
          <a:prstGeom prst="rect">
            <a:avLst/>
          </a:prstGeom>
          <a:noFill/>
          <a:ln w="9525">
            <a:noFill/>
            <a:miter lim="800000"/>
            <a:headEnd/>
            <a:tailEnd/>
          </a:ln>
          <a:effectLst/>
        </p:spPr>
        <p:txBody>
          <a:bodyPr wrap="none" lIns="0" tIns="0" rIns="0" bIns="0"/>
          <a:lstStyle/>
          <a:p>
            <a:pPr eaLnBrk="0" hangingPunct="0">
              <a:lnSpc>
                <a:spcPts val="1050"/>
              </a:lnSpc>
              <a:spcAft>
                <a:spcPct val="0"/>
              </a:spcAft>
            </a:pPr>
            <a:r>
              <a:rPr lang="de-CH" sz="850" dirty="0"/>
              <a:t>Ciudad de Zúrich</a:t>
            </a:r>
          </a:p>
          <a:p>
            <a:pPr eaLnBrk="0" hangingPunct="0">
              <a:lnSpc>
                <a:spcPts val="1050"/>
              </a:lnSpc>
              <a:spcAft>
                <a:spcPct val="0"/>
              </a:spcAft>
            </a:pPr>
            <a:r>
              <a:rPr lang="de-CH" sz="850" dirty="0" err="1"/>
              <a:t>Geomática</a:t>
            </a:r>
            <a:r>
              <a:rPr lang="de-CH" sz="850" dirty="0"/>
              <a:t> + </a:t>
            </a:r>
            <a:r>
              <a:rPr lang="de-CH" sz="850" dirty="0" err="1"/>
              <a:t>Geomensura</a:t>
            </a:r>
            <a:endParaRPr lang="de-CH" sz="850" dirty="0"/>
          </a:p>
        </p:txBody>
      </p:sp>
      <p:sp>
        <p:nvSpPr>
          <p:cNvPr id="16" name="Rectangle 43">
            <a:extLst>
              <a:ext uri="{FF2B5EF4-FFF2-40B4-BE49-F238E27FC236}">
                <a16:creationId xmlns:a16="http://schemas.microsoft.com/office/drawing/2014/main" id="{E5D50454-0222-4583-B1F0-D04F419D04FB}"/>
              </a:ext>
            </a:extLst>
          </p:cNvPr>
          <p:cNvSpPr>
            <a:spLocks noChangeArrowheads="1"/>
          </p:cNvSpPr>
          <p:nvPr userDrawn="1"/>
        </p:nvSpPr>
        <p:spPr bwMode="gray">
          <a:xfrm>
            <a:off x="10272776" y="6502711"/>
            <a:ext cx="1008000" cy="360000"/>
          </a:xfrm>
          <a:prstGeom prst="rect">
            <a:avLst/>
          </a:prstGeom>
          <a:noFill/>
          <a:ln w="9525">
            <a:noFill/>
            <a:miter lim="800000"/>
            <a:headEnd/>
            <a:tailEnd/>
          </a:ln>
          <a:effectLst/>
        </p:spPr>
        <p:txBody>
          <a:bodyPr wrap="none" lIns="0" tIns="0" rIns="0" bIns="0"/>
          <a:lstStyle/>
          <a:p>
            <a:pPr algn="r" eaLnBrk="0" hangingPunct="0">
              <a:lnSpc>
                <a:spcPts val="1050"/>
              </a:lnSpc>
              <a:spcAft>
                <a:spcPct val="0"/>
              </a:spcAft>
            </a:pPr>
            <a:fld id="{B52AF050-E043-4404-9814-1BAA2CB8A987}" type="datetime1">
              <a:rPr lang="de-CH" sz="850" smtClean="0"/>
              <a:t>26.08.2024</a:t>
            </a:fld>
            <a:endParaRPr lang="de-CH" sz="850" dirty="0"/>
          </a:p>
          <a:p>
            <a:pPr algn="r" eaLnBrk="0" hangingPunct="0">
              <a:lnSpc>
                <a:spcPts val="1050"/>
              </a:lnSpc>
              <a:spcAft>
                <a:spcPct val="0"/>
              </a:spcAft>
            </a:pPr>
            <a:fld id="{0ACF19B7-587E-466D-97F4-48E4496BA4E6}" type="slidenum">
              <a:rPr lang="de-CH" sz="850"/>
              <a:t>‹Nr.›</a:t>
            </a:fld>
            <a:r>
              <a:rPr lang="de-CH" sz="850" dirty="0"/>
              <a:t>Página </a:t>
            </a:r>
            <a:fld id="{0ACF19B7-587E-466D-97F4-48E4496BA4E6}" type="slidenum">
              <a:t>‹Nr.›</a:t>
            </a:fld>
            <a:endParaRPr lang="de-CH" sz="850" dirty="0"/>
          </a:p>
        </p:txBody>
      </p:sp>
    </p:spTree>
    <p:extLst>
      <p:ext uri="{BB962C8B-B14F-4D97-AF65-F5344CB8AC3E}">
        <p14:creationId xmlns:p14="http://schemas.microsoft.com/office/powerpoint/2010/main" val="2261252635"/>
      </p:ext>
    </p:extLst>
  </p:cSld>
  <p:clrMap bg1="lt1" tx1="dk1" bg2="lt2" tx2="dk2" accent1="accent1" accent2="accent2" accent3="accent3" accent4="accent4" accent5="accent5" accent6="accent6" hlink="hlink" folHlink="folHlink"/>
  <p:sldLayoutIdLst>
    <p:sldLayoutId id="2147483672" r:id="rId1"/>
    <p:sldLayoutId id="2147483668" r:id="rId2"/>
    <p:sldLayoutId id="2147483682" r:id="rId3"/>
    <p:sldLayoutId id="2147483681" r:id="rId4"/>
    <p:sldLayoutId id="2147483679" r:id="rId5"/>
    <p:sldLayoutId id="2147483657" r:id="rId6"/>
    <p:sldLayoutId id="2147483659" r:id="rId7"/>
    <p:sldLayoutId id="2147483660" r:id="rId8"/>
    <p:sldLayoutId id="2147483667" r:id="rId9"/>
    <p:sldLayoutId id="2147483664" r:id="rId10"/>
    <p:sldLayoutId id="2147483665" r:id="rId11"/>
    <p:sldLayoutId id="2147483673" r:id="rId12"/>
    <p:sldLayoutId id="2147483678" r:id="rId13"/>
    <p:sldLayoutId id="2147483675" r:id="rId14"/>
    <p:sldLayoutId id="2147483676" r:id="rId15"/>
    <p:sldLayoutId id="2147483662" r:id="rId16"/>
    <p:sldLayoutId id="2147483677" r:id="rId17"/>
    <p:sldLayoutId id="2147483670" r:id="rId18"/>
    <p:sldLayoutId id="2147483671" r:id="rId19"/>
    <p:sldLayoutId id="2147483650" r:id="rId20"/>
    <p:sldLayoutId id="2147483680" r:id="rId21"/>
    <p:sldLayoutId id="2147483684" r:id="rId22"/>
    <p:sldLayoutId id="2147483685" r:id="rId23"/>
    <p:sldLayoutId id="2147483686" r:id="rId24"/>
  </p:sldLayoutIdLst>
  <p:hf sldNum="0" hdr="0" ftr="0" dt="0"/>
  <p:txStyles>
    <p:titleStyle>
      <a:lvl1pPr algn="l" defTabSz="914400" rtl="0" eaLnBrk="1" latinLnBrk="0" hangingPunct="1">
        <a:lnSpc>
          <a:spcPct val="113000"/>
        </a:lnSpc>
        <a:spcBef>
          <a:spcPct val="0"/>
        </a:spcBef>
        <a:buNone/>
        <a:defRPr sz="2400" kern="1200" baseline="0">
          <a:solidFill>
            <a:srgbClr val="000000"/>
          </a:solidFill>
          <a:latin typeface="Arial Black" panose="020B0A04020102020204" pitchFamily="34" charset="0"/>
          <a:ea typeface="+mj-ea"/>
          <a:cs typeface="+mj-cs"/>
        </a:defRPr>
      </a:lvl1pPr>
    </p:titleStyle>
    <p:body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p:bodyStyle>
    <p:otherStyle>
      <a:defPPr>
        <a:defRPr lang="de-DE"/>
      </a:defPPr>
      <a:lvl1pPr marL="0" algn="l" defTabSz="914400" rtl="0" eaLnBrk="1" latinLnBrk="0" hangingPunct="1">
        <a:defRPr sz="2000" kern="1200">
          <a:solidFill>
            <a:srgbClr val="000000"/>
          </a:solidFill>
          <a:latin typeface="+mn-lt"/>
          <a:ea typeface="+mn-ea"/>
          <a:cs typeface="+mn-cs"/>
        </a:defRPr>
      </a:lvl1pPr>
      <a:lvl2pPr marL="457200" algn="l" defTabSz="914400" rtl="0" eaLnBrk="1" latinLnBrk="0" hangingPunct="1">
        <a:defRPr sz="2000" kern="1200">
          <a:solidFill>
            <a:srgbClr val="000000"/>
          </a:solidFill>
          <a:latin typeface="+mn-lt"/>
          <a:ea typeface="+mn-ea"/>
          <a:cs typeface="+mn-cs"/>
        </a:defRPr>
      </a:lvl2pPr>
      <a:lvl3pPr marL="914400" algn="l" defTabSz="914400" rtl="0" eaLnBrk="1" latinLnBrk="0" hangingPunct="1">
        <a:defRPr sz="2000" kern="1200">
          <a:solidFill>
            <a:srgbClr val="000000"/>
          </a:solidFill>
          <a:latin typeface="+mn-lt"/>
          <a:ea typeface="+mn-ea"/>
          <a:cs typeface="+mn-cs"/>
        </a:defRPr>
      </a:lvl3pPr>
      <a:lvl4pPr marL="1371600" algn="l" defTabSz="914400" rtl="0" eaLnBrk="1" latinLnBrk="0" hangingPunct="1">
        <a:defRPr sz="2000" kern="1200">
          <a:solidFill>
            <a:srgbClr val="000000"/>
          </a:solidFill>
          <a:latin typeface="+mn-lt"/>
          <a:ea typeface="+mn-ea"/>
          <a:cs typeface="+mn-cs"/>
        </a:defRPr>
      </a:lvl4pPr>
      <a:lvl5pPr marL="1828800" algn="l" defTabSz="914400" rtl="0" eaLnBrk="1" latinLnBrk="0" hangingPunct="1">
        <a:defRPr sz="2000" kern="1200">
          <a:solidFill>
            <a:srgbClr val="000000"/>
          </a:solidFill>
          <a:latin typeface="+mn-lt"/>
          <a:ea typeface="+mn-ea"/>
          <a:cs typeface="+mn-cs"/>
        </a:defRPr>
      </a:lvl5pPr>
      <a:lvl6pPr marL="2286000" algn="l" defTabSz="914400" rtl="0" eaLnBrk="1" latinLnBrk="0" hangingPunct="1">
        <a:defRPr sz="2000" kern="1200">
          <a:solidFill>
            <a:srgbClr val="000000"/>
          </a:solidFill>
          <a:latin typeface="+mn-lt"/>
          <a:ea typeface="+mn-ea"/>
          <a:cs typeface="+mn-cs"/>
        </a:defRPr>
      </a:lvl6pPr>
      <a:lvl7pPr marL="2743200" algn="l" defTabSz="914400" rtl="0" eaLnBrk="1" latinLnBrk="0" hangingPunct="1">
        <a:defRPr sz="2000" kern="1200">
          <a:solidFill>
            <a:srgbClr val="000000"/>
          </a:solidFill>
          <a:latin typeface="+mn-lt"/>
          <a:ea typeface="+mn-ea"/>
          <a:cs typeface="+mn-cs"/>
        </a:defRPr>
      </a:lvl7pPr>
      <a:lvl8pPr marL="3200400" algn="l" defTabSz="914400" rtl="0" eaLnBrk="1" latinLnBrk="0" hangingPunct="1">
        <a:defRPr sz="2000" kern="1200">
          <a:solidFill>
            <a:srgbClr val="000000"/>
          </a:solidFill>
          <a:latin typeface="+mn-lt"/>
          <a:ea typeface="+mn-ea"/>
          <a:cs typeface="+mn-cs"/>
        </a:defRPr>
      </a:lvl8pPr>
      <a:lvl9pPr marL="3657600" algn="l" defTabSz="914400" rtl="0" eaLnBrk="1" latinLnBrk="0" hangingPunct="1">
        <a:defRPr sz="2000" kern="1200">
          <a:solidFill>
            <a:srgbClr val="000000"/>
          </a:solidFill>
          <a:latin typeface="+mn-lt"/>
          <a:ea typeface="+mn-ea"/>
          <a:cs typeface="+mn-cs"/>
        </a:defRPr>
      </a:lvl9pPr>
    </p:otherStyle>
  </p:txStyles>
  <p:extLst>
    <p:ext uri="{27BBF7A9-308A-43DC-89C8-2F10F3537804}">
      <p15:sldGuideLst xmlns:p15="http://schemas.microsoft.com/office/powerpoint/2012/main">
        <p15:guide id="1" pos="597" userDrawn="1">
          <p15:clr>
            <a:srgbClr val="C35EA4"/>
          </p15:clr>
        </p15:guide>
        <p15:guide id="3" orient="horz" pos="255" userDrawn="1">
          <p15:clr>
            <a:srgbClr val="C35EA4"/>
          </p15:clr>
        </p15:guide>
        <p15:guide id="5" orient="horz" pos="3861" userDrawn="1">
          <p15:clr>
            <a:srgbClr val="C35EA4"/>
          </p15:clr>
        </p15:guide>
        <p15:guide id="10" orient="horz" pos="527" userDrawn="1">
          <p15:clr>
            <a:srgbClr val="C35EA4"/>
          </p15:clr>
        </p15:guide>
        <p15:guide id="26" pos="7106" userDrawn="1">
          <p15:clr>
            <a:srgbClr val="C35EA4"/>
          </p15:clr>
        </p15:guide>
        <p15:guide id="34" orient="horz" pos="1071" userDrawn="1">
          <p15:clr>
            <a:srgbClr val="C35EA4"/>
          </p15:clr>
        </p15:guide>
        <p15:guide id="38" orient="horz" pos="4088" userDrawn="1">
          <p15:clr>
            <a:srgbClr val="C35EA4"/>
          </p15:clr>
        </p15:guide>
        <p15:guide id="39" orient="horz" pos="4042"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52342_bm.pdf" TargetMode="External"/><Relationship Id="rId2" Type="http://schemas.openxmlformats.org/officeDocument/2006/relationships/image" Target="../media/image27.tmp"/><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hyperlink" Target="http://webgis.intra.stzh.ch/AV_Online/?link=d6534edb325a4961"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www.fedlex.admin.ch/eli/cc/2008/389/de" TargetMode="External"/><Relationship Id="rId2" Type="http://schemas.openxmlformats.org/officeDocument/2006/relationships/hyperlink" Target="https://www.fedlex.admin.ch/eli/cc/2008/388/de" TargetMode="Externa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hyperlink" Target="https://www.stadt-zuerich.ch/energis/frontend/" TargetMode="External"/><Relationship Id="rId3" Type="http://schemas.openxmlformats.org/officeDocument/2006/relationships/hyperlink" Target="https://gdi.intra.stzh.ch/geoserver_viewer/?l=Gasleitungen%20Text%2CGasleitungen%20%3C%203%27000%2CInterne%20Gasleitungen%20%3E%203%27001%2CGasleitungen%20%3E%203%27001%20(exkl.%20interne%20Leitungen)%2CBaumassnahmen%20Fl%C3%A4chen%5B40%5D%2CKabel%2CSiphon%2CArmaturen%2CKatodenschutzanlage%2CRohrleitungsteil%2CGasleitungsbestand%20nicht%20verbindlich%5B40%5D&amp;bl=Basiskarte%20Zuerich%20Schlicht&amp;t=Gasleitungen_Energie_360__AG&amp;c=2680649%2C1249771&amp;s=1000" TargetMode="External"/><Relationship Id="rId7" Type="http://schemas.openxmlformats.org/officeDocument/2006/relationships/hyperlink" Target="https://www.zueriwieneu.ch/report/29278" TargetMode="External"/><Relationship Id="rId2" Type="http://schemas.openxmlformats.org/officeDocument/2006/relationships/hyperlink" Target="http://fach-gis.intranet.stzh.ch/geodateninfrastruktur/servicevereinbarungen" TargetMode="External"/><Relationship Id="rId1" Type="http://schemas.openxmlformats.org/officeDocument/2006/relationships/slideLayout" Target="../slideLayouts/slideLayout11.xml"/><Relationship Id="rId6" Type="http://schemas.openxmlformats.org/officeDocument/2006/relationships/hyperlink" Target="https://www.stadt-zuerich.ch/geodaten/download/Klimadaten" TargetMode="External"/><Relationship Id="rId5" Type="http://schemas.openxmlformats.org/officeDocument/2006/relationships/hyperlink" Target="https://geometa.stzh.ch/geodatensatz/listAemter" TargetMode="External"/><Relationship Id="rId10" Type="http://schemas.openxmlformats.org/officeDocument/2006/relationships/hyperlink" Target="https://www.kkgeo.ch/gremien-fachgruppen/begleitgremium_geoinformation" TargetMode="External"/><Relationship Id="rId4" Type="http://schemas.openxmlformats.org/officeDocument/2006/relationships/hyperlink" Target="https://gdi.intra.stzh.ch/geoserver_viewer/?l=wms%3Ahttps%3A%2F%2Fgdi.intra.stzh.ch%2Fwms_geoserver%2FERZF_Werkleitungsdaten%23Oeffentliche_Fernwaermeversorgung%23FW%20Werkleitungskataster%20nicht%20verbindlich%23Kammerfl%C3%A4che%20%3C%201%3A1001%23Kammerfl%C3%A4che%20%3E%201%3A1000%23Kammerbegrenzung%23Schachtverbindung%23Trasseefl%C3%A4che%20masst%C3%A4blich%20%3C%201%3A1001%23Trasseefl%C3%A4che%20%3E%201%3A1000%23Trasseebegrenzung%23Trassepunkte%23Schachttyp%2CGasleitungen%20Text%2CGasleitungen%20%3C%203%27000%2CInterne%20Gasleitungen%20%3E%203%27001%2CGasleitungen%20%3E%203%27001%20(exkl.%20interne%20Leitungen)%2CBaumassnahmen%20Fl%C3%A4chen%5B40%5D%2CKabel%2CSiphon%2CArmaturen%2CKatodenschutzanlage%2CRohrleitungsteil%2CGasleitungsbestand%20nicht%20verbindlich%5B40%5D&amp;bl=Basiskarte%20Zuerich%20Schlicht&amp;t=Gasleitungen_Energie_360__AG&amp;c=2680649%2C1249771&amp;s=1000" TargetMode="External"/><Relationship Id="rId9" Type="http://schemas.openxmlformats.org/officeDocument/2006/relationships/hyperlink" Target="https://fach-gis.intranet.stzh.ch/"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hyperlink" Target="http://fach-gis.intranet.stzh.ch/Documents/Servicevereinbarungen/2019-2021_Servicevereinbarung__GDI_MUSTER.pdf" TargetMode="External"/><Relationship Id="rId1" Type="http://schemas.openxmlformats.org/officeDocument/2006/relationships/slideLayout" Target="../slideLayouts/slideLayout5.xml"/><Relationship Id="rId6" Type="http://schemas.openxmlformats.org/officeDocument/2006/relationships/image" Target="../media/image66.svg"/><Relationship Id="rId11" Type="http://schemas.openxmlformats.org/officeDocument/2006/relationships/image" Target="../media/image71.jpeg"/><Relationship Id="rId5" Type="http://schemas.openxmlformats.org/officeDocument/2006/relationships/image" Target="../media/image65.png"/><Relationship Id="rId15" Type="http://schemas.openxmlformats.org/officeDocument/2006/relationships/image" Target="../media/image75.sv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hyperlink" Target="https://3d.test.szh.loc/appl/3d/z%C3%BCrich_4d/#easting=2682032.0425791703&amp;northing=1243946.5223149764&amp;blickhoehe=147.50&amp;blickrichtung=251.15686622033178&amp;blickwinkel=59.46505643217118&amp;" TargetMode="External"/><Relationship Id="rId2" Type="http://schemas.openxmlformats.org/officeDocument/2006/relationships/hyperlink" Target="https://stzh.maps.arcgis.com/apps/dashboards/index.html#/2d1fa5494bff4ef7a2619534690bf141" TargetMode="Externa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hyperlink" Target="https://3d.test.szh.loc/appl/3d/z%C3%BCrich_4d/#easting=2682032.0425791703&amp;northing=1243946.5223149764&amp;blickhoehe=147.50&amp;blickrichtung=251.15686622033178&amp;blickwinkel=59.46505643217118&amp;" TargetMode="External"/><Relationship Id="rId2" Type="http://schemas.openxmlformats.org/officeDocument/2006/relationships/hyperlink" Target="https://geo.elo.onszh.ch/ix-GEO_ELO_DM01/plugin/de.elo.ix.plugin.proxy/web/pages/startup.jsp?useSSO=true&amp;guid=(4B6BA2AF-C27C-251A-42ED-B4A04EFE12BB)" TargetMode="External"/><Relationship Id="rId1" Type="http://schemas.openxmlformats.org/officeDocument/2006/relationships/slideLayout" Target="../slideLayouts/slideLayout11.xml"/><Relationship Id="rId5" Type="http://schemas.openxmlformats.org/officeDocument/2006/relationships/hyperlink" Target="https://stzh.maps.arcgis.com/apps/dashboards/index.html#/2d1fa5494bff4ef7a2619534690bf141" TargetMode="Externa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hyperlink" Target="mailto:bastian.graeff@zuerich.ch" TargetMode="External"/><Relationship Id="rId2" Type="http://schemas.openxmlformats.org/officeDocument/2006/relationships/hyperlink" Target="mailto:juerg.luethy@zuerich.ch" TargetMode="Externa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web.stzh.ch/appl/3d/zuerich_4d_intern/#hintergrundkarte=Basiskarte&amp;easting=2683662.8994541196&amp;northing=1246186.1061175165&amp;blickhoehe=221.53&amp;blickrichtung=0&amp;blickwinkel=70.00584517966261&amp;" TargetMode="External"/><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4E61916-D501-5845-8E86-B24AB903A78C}"/>
              </a:ext>
            </a:extLst>
          </p:cNvPr>
          <p:cNvSpPr>
            <a:spLocks noGrp="1"/>
          </p:cNvSpPr>
          <p:nvPr>
            <p:ph type="pic" sz="quarter" idx="11"/>
          </p:nvPr>
        </p:nvSpPr>
        <p:spPr/>
        <p:txBody>
          <a:bodyPr/>
          <a:lstStyle/>
          <a:p>
            <a:endParaRPr lang="de-CH"/>
          </a:p>
        </p:txBody>
      </p:sp>
      <p:sp>
        <p:nvSpPr>
          <p:cNvPr id="9" name="Bildplatzhalter 8">
            <a:extLst>
              <a:ext uri="{FF2B5EF4-FFF2-40B4-BE49-F238E27FC236}">
                <a16:creationId xmlns:a16="http://schemas.microsoft.com/office/drawing/2014/main" id="{A74E778F-53D1-EB4E-A899-5FA960926971}"/>
              </a:ext>
            </a:extLst>
          </p:cNvPr>
          <p:cNvSpPr>
            <a:spLocks noGrp="1"/>
          </p:cNvSpPr>
          <p:nvPr>
            <p:ph type="pic" sz="quarter" idx="12"/>
          </p:nvPr>
        </p:nvSpPr>
        <p:spPr/>
        <p:txBody>
          <a:bodyPr/>
          <a:lstStyle/>
          <a:p>
            <a:endParaRPr lang="de-CH"/>
          </a:p>
        </p:txBody>
      </p:sp>
      <p:sp>
        <p:nvSpPr>
          <p:cNvPr id="4" name="Titel 3">
            <a:extLst>
              <a:ext uri="{FF2B5EF4-FFF2-40B4-BE49-F238E27FC236}">
                <a16:creationId xmlns:a16="http://schemas.microsoft.com/office/drawing/2014/main" id="{A4D6BE4A-5D32-4BC9-BB48-865031A0AE51}"/>
              </a:ext>
            </a:extLst>
          </p:cNvPr>
          <p:cNvSpPr>
            <a:spLocks noGrp="1"/>
          </p:cNvSpPr>
          <p:nvPr>
            <p:ph type="ctrTitle"/>
          </p:nvPr>
        </p:nvSpPr>
        <p:spPr/>
        <p:txBody>
          <a:bodyPr/>
          <a:lstStyle/>
          <a:p>
            <a:r>
              <a:rPr lang="de-CH" dirty="0"/>
              <a:t>Presentación</a:t>
            </a:r>
            <a:br>
              <a:rPr lang="de-CH" dirty="0"/>
            </a:br>
            <a:r>
              <a:rPr lang="de-CH" dirty="0"/>
              <a:t>Geomática + </a:t>
            </a:r>
            <a:r>
              <a:rPr lang="de-CH" dirty="0" err="1"/>
              <a:t>Geomensura</a:t>
            </a:r>
            <a:br>
              <a:rPr lang="de-CH" dirty="0"/>
            </a:br>
            <a:r>
              <a:rPr lang="de-CH" dirty="0"/>
              <a:t>Oficina catastral y operador de GDI urbano</a:t>
            </a:r>
          </a:p>
        </p:txBody>
      </p:sp>
      <p:sp>
        <p:nvSpPr>
          <p:cNvPr id="5" name="Untertitel 4">
            <a:extLst>
              <a:ext uri="{FF2B5EF4-FFF2-40B4-BE49-F238E27FC236}">
                <a16:creationId xmlns:a16="http://schemas.microsoft.com/office/drawing/2014/main" id="{9356CB0C-5D47-49D3-AE55-9945F4E99CC1}"/>
              </a:ext>
            </a:extLst>
          </p:cNvPr>
          <p:cNvSpPr>
            <a:spLocks noGrp="1"/>
          </p:cNvSpPr>
          <p:nvPr>
            <p:ph type="subTitle" idx="1"/>
          </p:nvPr>
        </p:nvSpPr>
        <p:spPr/>
        <p:txBody>
          <a:bodyPr/>
          <a:lstStyle/>
          <a:p>
            <a:r>
              <a:rPr lang="de-CH" dirty="0"/>
              <a:t>Zúrich, 4 de septiembre de 2024</a:t>
            </a:r>
          </a:p>
          <a:p>
            <a:r>
              <a:rPr lang="de-CH" dirty="0"/>
              <a:t>Dr. Jürg Lüthy, Director</a:t>
            </a:r>
          </a:p>
          <a:p>
            <a:r>
              <a:rPr lang="de-CH" dirty="0"/>
              <a:t>Dr. Bastian Graeff, </a:t>
            </a:r>
            <a:r>
              <a:rPr lang="de-CH" dirty="0" err="1"/>
              <a:t>geomensor</a:t>
            </a:r>
            <a:r>
              <a:rPr lang="de-CH" dirty="0"/>
              <a:t> Ciudad de </a:t>
            </a:r>
            <a:r>
              <a:rPr lang="de-CH" dirty="0" err="1"/>
              <a:t>Zurich</a:t>
            </a:r>
            <a:endParaRPr lang="de-CH" dirty="0"/>
          </a:p>
        </p:txBody>
      </p:sp>
    </p:spTree>
    <p:extLst>
      <p:ext uri="{BB962C8B-B14F-4D97-AF65-F5344CB8AC3E}">
        <p14:creationId xmlns:p14="http://schemas.microsoft.com/office/powerpoint/2010/main" val="1164638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CDCA8-8A73-E7D1-0CB9-0CE1FF01F889}"/>
              </a:ext>
            </a:extLst>
          </p:cNvPr>
          <p:cNvSpPr>
            <a:spLocks noGrp="1"/>
          </p:cNvSpPr>
          <p:nvPr>
            <p:ph type="title"/>
          </p:nvPr>
        </p:nvSpPr>
        <p:spPr/>
        <p:txBody>
          <a:bodyPr/>
          <a:lstStyle/>
          <a:p>
            <a:r>
              <a:rPr lang="de-CH" dirty="0"/>
              <a:t>Usuarios de la </a:t>
            </a:r>
            <a:r>
              <a:rPr lang="de-CH" dirty="0" err="1"/>
              <a:t>infraestructuras</a:t>
            </a:r>
            <a:r>
              <a:rPr lang="de-CH" dirty="0"/>
              <a:t> de geodatos y </a:t>
            </a:r>
            <a:r>
              <a:rPr lang="de-CH" dirty="0" err="1"/>
              <a:t>geomensura</a:t>
            </a:r>
            <a:endParaRPr lang="de-CH" dirty="0"/>
          </a:p>
        </p:txBody>
      </p:sp>
      <p:pic>
        <p:nvPicPr>
          <p:cNvPr id="7" name="Inhaltsplatzhalter 6">
            <a:extLst>
              <a:ext uri="{FF2B5EF4-FFF2-40B4-BE49-F238E27FC236}">
                <a16:creationId xmlns:a16="http://schemas.microsoft.com/office/drawing/2014/main" id="{B4FD77F4-125B-18A1-67C8-1D8E195E5C69}"/>
              </a:ext>
            </a:extLst>
          </p:cNvPr>
          <p:cNvPicPr>
            <a:picLocks noGrp="1" noChangeAspect="1"/>
          </p:cNvPicPr>
          <p:nvPr>
            <p:ph idx="1"/>
          </p:nvPr>
        </p:nvPicPr>
        <p:blipFill>
          <a:blip r:embed="rId3"/>
          <a:stretch>
            <a:fillRect/>
          </a:stretch>
        </p:blipFill>
        <p:spPr>
          <a:xfrm>
            <a:off x="947737" y="1592263"/>
            <a:ext cx="7767419" cy="4537075"/>
          </a:xfrm>
        </p:spPr>
      </p:pic>
      <p:sp>
        <p:nvSpPr>
          <p:cNvPr id="5" name="Textplatzhalter 4">
            <a:extLst>
              <a:ext uri="{FF2B5EF4-FFF2-40B4-BE49-F238E27FC236}">
                <a16:creationId xmlns:a16="http://schemas.microsoft.com/office/drawing/2014/main" id="{6C299A25-33F3-FB8D-FEFC-A8BE5D7DE782}"/>
              </a:ext>
            </a:extLst>
          </p:cNvPr>
          <p:cNvSpPr>
            <a:spLocks noGrp="1"/>
          </p:cNvSpPr>
          <p:nvPr>
            <p:ph type="body" sz="quarter" idx="11"/>
          </p:nvPr>
        </p:nvSpPr>
        <p:spPr/>
        <p:txBody>
          <a:bodyPr/>
          <a:lstStyle/>
          <a:p>
            <a:endParaRPr lang="de-CH" dirty="0"/>
          </a:p>
        </p:txBody>
      </p:sp>
      <p:sp>
        <p:nvSpPr>
          <p:cNvPr id="8" name="Rechteck 7">
            <a:extLst>
              <a:ext uri="{FF2B5EF4-FFF2-40B4-BE49-F238E27FC236}">
                <a16:creationId xmlns:a16="http://schemas.microsoft.com/office/drawing/2014/main" id="{8CC4D35C-43DE-F0D8-F601-FFB5618BB3D2}"/>
              </a:ext>
            </a:extLst>
          </p:cNvPr>
          <p:cNvSpPr/>
          <p:nvPr/>
        </p:nvSpPr>
        <p:spPr>
          <a:xfrm>
            <a:off x="5262458" y="428019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9" name="Rechteck 8">
            <a:extLst>
              <a:ext uri="{FF2B5EF4-FFF2-40B4-BE49-F238E27FC236}">
                <a16:creationId xmlns:a16="http://schemas.microsoft.com/office/drawing/2014/main" id="{E5D885A5-0A03-0E37-478B-7F99B260C0EE}"/>
              </a:ext>
            </a:extLst>
          </p:cNvPr>
          <p:cNvSpPr/>
          <p:nvPr/>
        </p:nvSpPr>
        <p:spPr>
          <a:xfrm>
            <a:off x="6129337" y="428019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0" name="Rechteck 9">
            <a:extLst>
              <a:ext uri="{FF2B5EF4-FFF2-40B4-BE49-F238E27FC236}">
                <a16:creationId xmlns:a16="http://schemas.microsoft.com/office/drawing/2014/main" id="{CEB1C1A7-991C-9F7A-FBDC-3D7097B103E2}"/>
              </a:ext>
            </a:extLst>
          </p:cNvPr>
          <p:cNvSpPr/>
          <p:nvPr/>
        </p:nvSpPr>
        <p:spPr>
          <a:xfrm>
            <a:off x="6129337" y="34883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1" name="Rechteck 10">
            <a:extLst>
              <a:ext uri="{FF2B5EF4-FFF2-40B4-BE49-F238E27FC236}">
                <a16:creationId xmlns:a16="http://schemas.microsoft.com/office/drawing/2014/main" id="{2C5E07C6-3A89-F865-D0B7-8D93855A85CF}"/>
              </a:ext>
            </a:extLst>
          </p:cNvPr>
          <p:cNvSpPr/>
          <p:nvPr/>
        </p:nvSpPr>
        <p:spPr>
          <a:xfrm>
            <a:off x="3557588" y="4994566"/>
            <a:ext cx="2538412" cy="3076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ctr" anchorCtr="0"/>
          <a:lstStyle/>
          <a:p>
            <a:pPr algn="ctr"/>
            <a:r>
              <a:rPr lang="de-CH" b="1" dirty="0">
                <a:ln w="0"/>
                <a:solidFill>
                  <a:schemeClr val="accent5"/>
                </a:solidFill>
                <a:effectLst/>
              </a:rPr>
              <a:t>IDE y </a:t>
            </a:r>
            <a:r>
              <a:rPr lang="de-CH" b="1" dirty="0" err="1">
                <a:ln w="0"/>
                <a:solidFill>
                  <a:schemeClr val="accent5"/>
                </a:solidFill>
                <a:effectLst/>
              </a:rPr>
              <a:t>geomensura</a:t>
            </a:r>
            <a:endParaRPr lang="de-CH" b="1" dirty="0">
              <a:ln w="0"/>
              <a:solidFill>
                <a:schemeClr val="accent5"/>
              </a:solidFill>
              <a:effectLst/>
            </a:endParaRPr>
          </a:p>
        </p:txBody>
      </p:sp>
      <p:sp>
        <p:nvSpPr>
          <p:cNvPr id="12" name="Rechteck 11">
            <a:extLst>
              <a:ext uri="{FF2B5EF4-FFF2-40B4-BE49-F238E27FC236}">
                <a16:creationId xmlns:a16="http://schemas.microsoft.com/office/drawing/2014/main" id="{BA33F67C-025C-99B9-DF7E-658C68574436}"/>
              </a:ext>
            </a:extLst>
          </p:cNvPr>
          <p:cNvSpPr/>
          <p:nvPr/>
        </p:nvSpPr>
        <p:spPr>
          <a:xfrm>
            <a:off x="3557588" y="5351753"/>
            <a:ext cx="2538412" cy="30768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ctr" anchorCtr="0"/>
          <a:lstStyle/>
          <a:p>
            <a:pPr algn="ctr"/>
            <a:r>
              <a:rPr lang="de-CH" b="1" dirty="0">
                <a:ln w="0"/>
                <a:solidFill>
                  <a:schemeClr val="accent2"/>
                </a:solidFill>
                <a:effectLst/>
              </a:rPr>
              <a:t>Utilización de IDE</a:t>
            </a:r>
          </a:p>
        </p:txBody>
      </p:sp>
      <p:sp>
        <p:nvSpPr>
          <p:cNvPr id="13" name="Rechteck 12">
            <a:extLst>
              <a:ext uri="{FF2B5EF4-FFF2-40B4-BE49-F238E27FC236}">
                <a16:creationId xmlns:a16="http://schemas.microsoft.com/office/drawing/2014/main" id="{625860C4-4056-0BC3-1E0C-31199671399F}"/>
              </a:ext>
            </a:extLst>
          </p:cNvPr>
          <p:cNvSpPr/>
          <p:nvPr/>
        </p:nvSpPr>
        <p:spPr>
          <a:xfrm>
            <a:off x="6129337" y="375851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4" name="Rechteck 13">
            <a:extLst>
              <a:ext uri="{FF2B5EF4-FFF2-40B4-BE49-F238E27FC236}">
                <a16:creationId xmlns:a16="http://schemas.microsoft.com/office/drawing/2014/main" id="{F13E62ED-5A80-3A7F-8E66-7D20640D4315}"/>
              </a:ext>
            </a:extLst>
          </p:cNvPr>
          <p:cNvSpPr/>
          <p:nvPr/>
        </p:nvSpPr>
        <p:spPr>
          <a:xfrm>
            <a:off x="6129337" y="40190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5" name="Rechteck 14">
            <a:extLst>
              <a:ext uri="{FF2B5EF4-FFF2-40B4-BE49-F238E27FC236}">
                <a16:creationId xmlns:a16="http://schemas.microsoft.com/office/drawing/2014/main" id="{F1FE020E-2EAA-C60C-C9AA-DF9C5F548A88}"/>
              </a:ext>
            </a:extLst>
          </p:cNvPr>
          <p:cNvSpPr/>
          <p:nvPr/>
        </p:nvSpPr>
        <p:spPr>
          <a:xfrm>
            <a:off x="4402137" y="34883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6" name="Rechteck 15">
            <a:extLst>
              <a:ext uri="{FF2B5EF4-FFF2-40B4-BE49-F238E27FC236}">
                <a16:creationId xmlns:a16="http://schemas.microsoft.com/office/drawing/2014/main" id="{58CECA90-A3E8-2FC4-04E3-3D573E24A623}"/>
              </a:ext>
            </a:extLst>
          </p:cNvPr>
          <p:cNvSpPr/>
          <p:nvPr/>
        </p:nvSpPr>
        <p:spPr>
          <a:xfrm>
            <a:off x="2682081" y="40190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7" name="Rechteck 16">
            <a:extLst>
              <a:ext uri="{FF2B5EF4-FFF2-40B4-BE49-F238E27FC236}">
                <a16:creationId xmlns:a16="http://schemas.microsoft.com/office/drawing/2014/main" id="{D8FC5C5A-F4F0-D6B7-EBF3-B4827190E8F4}"/>
              </a:ext>
            </a:extLst>
          </p:cNvPr>
          <p:cNvSpPr/>
          <p:nvPr/>
        </p:nvSpPr>
        <p:spPr>
          <a:xfrm>
            <a:off x="2682081" y="34883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8" name="Rechteck 17">
            <a:extLst>
              <a:ext uri="{FF2B5EF4-FFF2-40B4-BE49-F238E27FC236}">
                <a16:creationId xmlns:a16="http://schemas.microsoft.com/office/drawing/2014/main" id="{F7FC69EB-23A3-E000-AAB7-43C80A5B4E3C}"/>
              </a:ext>
            </a:extLst>
          </p:cNvPr>
          <p:cNvSpPr/>
          <p:nvPr/>
        </p:nvSpPr>
        <p:spPr>
          <a:xfrm>
            <a:off x="5262458" y="34883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9" name="Rechteck 18">
            <a:extLst>
              <a:ext uri="{FF2B5EF4-FFF2-40B4-BE49-F238E27FC236}">
                <a16:creationId xmlns:a16="http://schemas.microsoft.com/office/drawing/2014/main" id="{E2FBE492-14EE-57D2-C8BA-23FA80F8E4AE}"/>
              </a:ext>
            </a:extLst>
          </p:cNvPr>
          <p:cNvSpPr/>
          <p:nvPr/>
        </p:nvSpPr>
        <p:spPr>
          <a:xfrm>
            <a:off x="4402137" y="375851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0" name="Rechteck 19">
            <a:extLst>
              <a:ext uri="{FF2B5EF4-FFF2-40B4-BE49-F238E27FC236}">
                <a16:creationId xmlns:a16="http://schemas.microsoft.com/office/drawing/2014/main" id="{F9097C37-F955-8610-D692-037263517199}"/>
              </a:ext>
            </a:extLst>
          </p:cNvPr>
          <p:cNvSpPr/>
          <p:nvPr/>
        </p:nvSpPr>
        <p:spPr>
          <a:xfrm>
            <a:off x="4402137" y="4280192"/>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1" name="Rechteck 20">
            <a:extLst>
              <a:ext uri="{FF2B5EF4-FFF2-40B4-BE49-F238E27FC236}">
                <a16:creationId xmlns:a16="http://schemas.microsoft.com/office/drawing/2014/main" id="{92D6C1D9-C4DD-01D1-6ACD-3000F07E66D3}"/>
              </a:ext>
            </a:extLst>
          </p:cNvPr>
          <p:cNvSpPr/>
          <p:nvPr/>
        </p:nvSpPr>
        <p:spPr>
          <a:xfrm>
            <a:off x="5262458" y="375851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2" name="Rechteck 21">
            <a:extLst>
              <a:ext uri="{FF2B5EF4-FFF2-40B4-BE49-F238E27FC236}">
                <a16:creationId xmlns:a16="http://schemas.microsoft.com/office/drawing/2014/main" id="{A66E4331-9D12-D472-4A70-4FAB33F3451C}"/>
              </a:ext>
            </a:extLst>
          </p:cNvPr>
          <p:cNvSpPr/>
          <p:nvPr/>
        </p:nvSpPr>
        <p:spPr>
          <a:xfrm>
            <a:off x="1821081" y="37585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3" name="Rechteck 22">
            <a:extLst>
              <a:ext uri="{FF2B5EF4-FFF2-40B4-BE49-F238E27FC236}">
                <a16:creationId xmlns:a16="http://schemas.microsoft.com/office/drawing/2014/main" id="{33B5A357-DCA2-A159-CE44-3AF2D0B68642}"/>
              </a:ext>
            </a:extLst>
          </p:cNvPr>
          <p:cNvSpPr/>
          <p:nvPr/>
        </p:nvSpPr>
        <p:spPr>
          <a:xfrm>
            <a:off x="1821081" y="40190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4" name="Rechteck 23">
            <a:extLst>
              <a:ext uri="{FF2B5EF4-FFF2-40B4-BE49-F238E27FC236}">
                <a16:creationId xmlns:a16="http://schemas.microsoft.com/office/drawing/2014/main" id="{105635BB-488F-8541-854F-A2BBAD0196A7}"/>
              </a:ext>
            </a:extLst>
          </p:cNvPr>
          <p:cNvSpPr/>
          <p:nvPr/>
        </p:nvSpPr>
        <p:spPr>
          <a:xfrm>
            <a:off x="6992718" y="40190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5" name="Rechteck 24">
            <a:extLst>
              <a:ext uri="{FF2B5EF4-FFF2-40B4-BE49-F238E27FC236}">
                <a16:creationId xmlns:a16="http://schemas.microsoft.com/office/drawing/2014/main" id="{66333338-9CB1-29B6-B1D5-5B7BBB6CF377}"/>
              </a:ext>
            </a:extLst>
          </p:cNvPr>
          <p:cNvSpPr/>
          <p:nvPr/>
        </p:nvSpPr>
        <p:spPr>
          <a:xfrm>
            <a:off x="7849970" y="40190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6" name="Rechteck 25">
            <a:extLst>
              <a:ext uri="{FF2B5EF4-FFF2-40B4-BE49-F238E27FC236}">
                <a16:creationId xmlns:a16="http://schemas.microsoft.com/office/drawing/2014/main" id="{BBF320AA-FB6E-2E77-395F-3C1597C75AA1}"/>
              </a:ext>
            </a:extLst>
          </p:cNvPr>
          <p:cNvSpPr/>
          <p:nvPr/>
        </p:nvSpPr>
        <p:spPr>
          <a:xfrm>
            <a:off x="5262458" y="40190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7" name="Rechteck 26">
            <a:extLst>
              <a:ext uri="{FF2B5EF4-FFF2-40B4-BE49-F238E27FC236}">
                <a16:creationId xmlns:a16="http://schemas.microsoft.com/office/drawing/2014/main" id="{B9036051-2B1B-EF1A-D2A4-2D77089A4B2C}"/>
              </a:ext>
            </a:extLst>
          </p:cNvPr>
          <p:cNvSpPr/>
          <p:nvPr/>
        </p:nvSpPr>
        <p:spPr>
          <a:xfrm>
            <a:off x="6992718" y="34883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8" name="Rechteck 27">
            <a:extLst>
              <a:ext uri="{FF2B5EF4-FFF2-40B4-BE49-F238E27FC236}">
                <a16:creationId xmlns:a16="http://schemas.microsoft.com/office/drawing/2014/main" id="{859B5206-424D-CFC0-791E-AD5494F59899}"/>
              </a:ext>
            </a:extLst>
          </p:cNvPr>
          <p:cNvSpPr/>
          <p:nvPr/>
        </p:nvSpPr>
        <p:spPr>
          <a:xfrm>
            <a:off x="959078" y="480447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9" name="Rechteck 28">
            <a:extLst>
              <a:ext uri="{FF2B5EF4-FFF2-40B4-BE49-F238E27FC236}">
                <a16:creationId xmlns:a16="http://schemas.microsoft.com/office/drawing/2014/main" id="{556249FE-DAE8-3B31-01E1-62D3E13EC140}"/>
              </a:ext>
            </a:extLst>
          </p:cNvPr>
          <p:cNvSpPr/>
          <p:nvPr/>
        </p:nvSpPr>
        <p:spPr>
          <a:xfrm>
            <a:off x="959078" y="34883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1" name="Rechteck 30">
            <a:extLst>
              <a:ext uri="{FF2B5EF4-FFF2-40B4-BE49-F238E27FC236}">
                <a16:creationId xmlns:a16="http://schemas.microsoft.com/office/drawing/2014/main" id="{C1A7D986-16F6-E071-FB55-9A4F4851737F}"/>
              </a:ext>
            </a:extLst>
          </p:cNvPr>
          <p:cNvSpPr/>
          <p:nvPr/>
        </p:nvSpPr>
        <p:spPr>
          <a:xfrm>
            <a:off x="959078" y="37585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2" name="Rechteck 31">
            <a:extLst>
              <a:ext uri="{FF2B5EF4-FFF2-40B4-BE49-F238E27FC236}">
                <a16:creationId xmlns:a16="http://schemas.microsoft.com/office/drawing/2014/main" id="{37A8047D-B3CF-53A3-8556-53EDCDBA04D1}"/>
              </a:ext>
            </a:extLst>
          </p:cNvPr>
          <p:cNvSpPr/>
          <p:nvPr/>
        </p:nvSpPr>
        <p:spPr>
          <a:xfrm>
            <a:off x="2682081" y="37585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3" name="Rechteck 32">
            <a:extLst>
              <a:ext uri="{FF2B5EF4-FFF2-40B4-BE49-F238E27FC236}">
                <a16:creationId xmlns:a16="http://schemas.microsoft.com/office/drawing/2014/main" id="{B7B27E5D-D2D3-B8A7-B029-ADEE2520D782}"/>
              </a:ext>
            </a:extLst>
          </p:cNvPr>
          <p:cNvSpPr/>
          <p:nvPr/>
        </p:nvSpPr>
        <p:spPr>
          <a:xfrm>
            <a:off x="3537847" y="428019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4" name="Rechteck 33">
            <a:extLst>
              <a:ext uri="{FF2B5EF4-FFF2-40B4-BE49-F238E27FC236}">
                <a16:creationId xmlns:a16="http://schemas.microsoft.com/office/drawing/2014/main" id="{172847A8-D41E-A9DF-9960-C5B32766FD5A}"/>
              </a:ext>
            </a:extLst>
          </p:cNvPr>
          <p:cNvSpPr/>
          <p:nvPr/>
        </p:nvSpPr>
        <p:spPr>
          <a:xfrm>
            <a:off x="4402137" y="4010042"/>
            <a:ext cx="792000" cy="216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 name="Rechteck 2">
            <a:extLst>
              <a:ext uri="{FF2B5EF4-FFF2-40B4-BE49-F238E27FC236}">
                <a16:creationId xmlns:a16="http://schemas.microsoft.com/office/drawing/2014/main" id="{D8DD98EC-5446-405A-8B01-E3C02AEF6970}"/>
              </a:ext>
            </a:extLst>
          </p:cNvPr>
          <p:cNvSpPr/>
          <p:nvPr/>
        </p:nvSpPr>
        <p:spPr>
          <a:xfrm>
            <a:off x="3537847" y="401004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4" name="Rechteck 3">
            <a:extLst>
              <a:ext uri="{FF2B5EF4-FFF2-40B4-BE49-F238E27FC236}">
                <a16:creationId xmlns:a16="http://schemas.microsoft.com/office/drawing/2014/main" id="{D7BA5ACE-F544-0701-E4C6-3829D34A1549}"/>
              </a:ext>
            </a:extLst>
          </p:cNvPr>
          <p:cNvSpPr/>
          <p:nvPr/>
        </p:nvSpPr>
        <p:spPr>
          <a:xfrm>
            <a:off x="6992718" y="37585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0" name="Rechteck 29">
            <a:extLst>
              <a:ext uri="{FF2B5EF4-FFF2-40B4-BE49-F238E27FC236}">
                <a16:creationId xmlns:a16="http://schemas.microsoft.com/office/drawing/2014/main" id="{0F134A6F-D788-9C79-A870-91628EB40145}"/>
              </a:ext>
            </a:extLst>
          </p:cNvPr>
          <p:cNvSpPr/>
          <p:nvPr/>
        </p:nvSpPr>
        <p:spPr>
          <a:xfrm>
            <a:off x="8929686" y="4671875"/>
            <a:ext cx="2303236"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Energía 360</a:t>
            </a:r>
          </a:p>
        </p:txBody>
      </p:sp>
      <p:sp>
        <p:nvSpPr>
          <p:cNvPr id="35" name="Rechteck 34">
            <a:extLst>
              <a:ext uri="{FF2B5EF4-FFF2-40B4-BE49-F238E27FC236}">
                <a16:creationId xmlns:a16="http://schemas.microsoft.com/office/drawing/2014/main" id="{E9056E2F-0284-917B-DA08-D553AAD807AE}"/>
              </a:ext>
            </a:extLst>
          </p:cNvPr>
          <p:cNvSpPr/>
          <p:nvPr/>
        </p:nvSpPr>
        <p:spPr>
          <a:xfrm>
            <a:off x="8929685" y="4977757"/>
            <a:ext cx="2303235"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Cancillería municipal</a:t>
            </a:r>
          </a:p>
        </p:txBody>
      </p:sp>
      <p:sp>
        <p:nvSpPr>
          <p:cNvPr id="36" name="Rechteck 35">
            <a:extLst>
              <a:ext uri="{FF2B5EF4-FFF2-40B4-BE49-F238E27FC236}">
                <a16:creationId xmlns:a16="http://schemas.microsoft.com/office/drawing/2014/main" id="{D5FBA58B-B693-8B66-3201-04CCD8E5D3EC}"/>
              </a:ext>
            </a:extLst>
          </p:cNvPr>
          <p:cNvSpPr/>
          <p:nvPr/>
        </p:nvSpPr>
        <p:spPr>
          <a:xfrm>
            <a:off x="8929686" y="5283639"/>
            <a:ext cx="2303234"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Iglesias municipales</a:t>
            </a:r>
          </a:p>
        </p:txBody>
      </p:sp>
      <p:sp>
        <p:nvSpPr>
          <p:cNvPr id="37" name="Rechteck 36">
            <a:extLst>
              <a:ext uri="{FF2B5EF4-FFF2-40B4-BE49-F238E27FC236}">
                <a16:creationId xmlns:a16="http://schemas.microsoft.com/office/drawing/2014/main" id="{69207750-9F63-8108-ED59-8DD48D4D67A6}"/>
              </a:ext>
            </a:extLst>
          </p:cNvPr>
          <p:cNvSpPr/>
          <p:nvPr/>
        </p:nvSpPr>
        <p:spPr>
          <a:xfrm>
            <a:off x="8929685" y="5589521"/>
            <a:ext cx="2314577"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Fundación Hogares de Jubilados</a:t>
            </a:r>
          </a:p>
        </p:txBody>
      </p:sp>
      <p:sp>
        <p:nvSpPr>
          <p:cNvPr id="38" name="Rechteck 37">
            <a:extLst>
              <a:ext uri="{FF2B5EF4-FFF2-40B4-BE49-F238E27FC236}">
                <a16:creationId xmlns:a16="http://schemas.microsoft.com/office/drawing/2014/main" id="{2DF8F0AD-B6C0-588A-30B7-EF472509EDB2}"/>
              </a:ext>
            </a:extLst>
          </p:cNvPr>
          <p:cNvSpPr/>
          <p:nvPr/>
        </p:nvSpPr>
        <p:spPr>
          <a:xfrm>
            <a:off x="8929685" y="4365993"/>
            <a:ext cx="2314577"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Organización de asilo</a:t>
            </a:r>
          </a:p>
        </p:txBody>
      </p:sp>
      <p:sp>
        <p:nvSpPr>
          <p:cNvPr id="39" name="Rechteck 38">
            <a:extLst>
              <a:ext uri="{FF2B5EF4-FFF2-40B4-BE49-F238E27FC236}">
                <a16:creationId xmlns:a16="http://schemas.microsoft.com/office/drawing/2014/main" id="{C4D71B11-112E-0E6A-E468-F7C83275A932}"/>
              </a:ext>
            </a:extLst>
          </p:cNvPr>
          <p:cNvSpPr/>
          <p:nvPr/>
        </p:nvSpPr>
        <p:spPr>
          <a:xfrm>
            <a:off x="7849970" y="45523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40" name="Rechteck 39">
            <a:extLst>
              <a:ext uri="{FF2B5EF4-FFF2-40B4-BE49-F238E27FC236}">
                <a16:creationId xmlns:a16="http://schemas.microsoft.com/office/drawing/2014/main" id="{9C714362-AC0C-C5D0-C452-E6FB6A73E9D7}"/>
              </a:ext>
            </a:extLst>
          </p:cNvPr>
          <p:cNvSpPr/>
          <p:nvPr/>
        </p:nvSpPr>
        <p:spPr>
          <a:xfrm>
            <a:off x="8929686" y="5895402"/>
            <a:ext cx="2303234"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err="1">
                <a:ln w="0"/>
                <a:solidFill>
                  <a:schemeClr val="accent2"/>
                </a:solidFill>
                <a:effectLst/>
              </a:rPr>
              <a:t>Proveedor</a:t>
            </a:r>
            <a:r>
              <a:rPr lang="de-CH" sz="1100" b="1" dirty="0">
                <a:ln w="0"/>
                <a:solidFill>
                  <a:schemeClr val="accent2"/>
                </a:solidFill>
                <a:effectLst/>
              </a:rPr>
              <a:t> </a:t>
            </a:r>
            <a:r>
              <a:rPr lang="de-CH" sz="1100" b="1" dirty="0" err="1">
                <a:ln w="0"/>
                <a:solidFill>
                  <a:schemeClr val="accent2"/>
                </a:solidFill>
                <a:effectLst/>
              </a:rPr>
              <a:t>telecomunicaciones</a:t>
            </a:r>
            <a:endParaRPr lang="de-CH" sz="1100" b="1" dirty="0">
              <a:ln w="0"/>
              <a:solidFill>
                <a:schemeClr val="accent2"/>
              </a:solidFill>
              <a:effectLst/>
            </a:endParaRPr>
          </a:p>
        </p:txBody>
      </p:sp>
      <p:sp>
        <p:nvSpPr>
          <p:cNvPr id="41" name="Textfeld 40">
            <a:extLst>
              <a:ext uri="{FF2B5EF4-FFF2-40B4-BE49-F238E27FC236}">
                <a16:creationId xmlns:a16="http://schemas.microsoft.com/office/drawing/2014/main" id="{26EA9B23-CE2D-CE46-1455-549EB3E13780}"/>
              </a:ext>
            </a:extLst>
          </p:cNvPr>
          <p:cNvSpPr txBox="1"/>
          <p:nvPr/>
        </p:nvSpPr>
        <p:spPr>
          <a:xfrm>
            <a:off x="8940800" y="3974517"/>
            <a:ext cx="2364466" cy="307777"/>
          </a:xfrm>
          <a:prstGeom prst="rect">
            <a:avLst/>
          </a:prstGeom>
          <a:noFill/>
        </p:spPr>
        <p:txBody>
          <a:bodyPr wrap="square" lIns="0" rtlCol="0">
            <a:spAutoFit/>
          </a:bodyPr>
          <a:lstStyle/>
          <a:p>
            <a:r>
              <a:rPr lang="de-CH" sz="1400" dirty="0" err="1">
                <a:solidFill>
                  <a:schemeClr val="accent2"/>
                </a:solidFill>
              </a:rPr>
              <a:t>Exterior</a:t>
            </a:r>
            <a:r>
              <a:rPr lang="de-CH" sz="1400" dirty="0">
                <a:solidFill>
                  <a:schemeClr val="accent2"/>
                </a:solidFill>
              </a:rPr>
              <a:t> de la </a:t>
            </a:r>
            <a:r>
              <a:rPr lang="de-CH" sz="1400" dirty="0" err="1">
                <a:solidFill>
                  <a:schemeClr val="accent2"/>
                </a:solidFill>
              </a:rPr>
              <a:t>Administración</a:t>
            </a:r>
            <a:endParaRPr lang="de-CH" sz="1400" dirty="0">
              <a:solidFill>
                <a:schemeClr val="accent2"/>
              </a:solidFill>
            </a:endParaRPr>
          </a:p>
        </p:txBody>
      </p:sp>
    </p:spTree>
    <p:extLst>
      <p:ext uri="{BB962C8B-B14F-4D97-AF65-F5344CB8AC3E}">
        <p14:creationId xmlns:p14="http://schemas.microsoft.com/office/powerpoint/2010/main" val="124604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p:txBody>
          <a:bodyPr/>
          <a:lstStyle/>
          <a:p>
            <a:endParaRPr lang="de-CH"/>
          </a:p>
        </p:txBody>
      </p:sp>
      <p:sp>
        <p:nvSpPr>
          <p:cNvPr id="6" name="Titel 5"/>
          <p:cNvSpPr>
            <a:spLocks noGrp="1"/>
          </p:cNvSpPr>
          <p:nvPr>
            <p:ph type="ctrTitle"/>
          </p:nvPr>
        </p:nvSpPr>
        <p:spPr/>
        <p:txBody>
          <a:bodyPr/>
          <a:lstStyle/>
          <a:p>
            <a:r>
              <a:rPr lang="de-CH" dirty="0"/>
              <a:t>Ciclo de vida de </a:t>
            </a:r>
            <a:r>
              <a:rPr lang="de-CH" dirty="0" err="1"/>
              <a:t>una</a:t>
            </a:r>
            <a:r>
              <a:rPr lang="de-CH" dirty="0"/>
              <a:t> </a:t>
            </a:r>
            <a:r>
              <a:rPr lang="de-CH" dirty="0" err="1"/>
              <a:t>obra</a:t>
            </a:r>
            <a:r>
              <a:rPr lang="de-CH" dirty="0"/>
              <a:t> </a:t>
            </a:r>
            <a:r>
              <a:rPr lang="de-CH" dirty="0" err="1"/>
              <a:t>construida</a:t>
            </a:r>
            <a:r>
              <a:rPr lang="de-CH" dirty="0"/>
              <a:t>: nuestra implicación</a:t>
            </a:r>
          </a:p>
        </p:txBody>
      </p:sp>
    </p:spTree>
    <p:extLst>
      <p:ext uri="{BB962C8B-B14F-4D97-AF65-F5344CB8AC3E}">
        <p14:creationId xmlns:p14="http://schemas.microsoft.com/office/powerpoint/2010/main" val="1233922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7300043-57EB-8A42-F533-473278191776}"/>
              </a:ext>
            </a:extLst>
          </p:cNvPr>
          <p:cNvSpPr>
            <a:spLocks noGrp="1"/>
          </p:cNvSpPr>
          <p:nvPr>
            <p:ph type="title"/>
          </p:nvPr>
        </p:nvSpPr>
        <p:spPr/>
        <p:txBody>
          <a:bodyPr/>
          <a:lstStyle/>
          <a:p>
            <a:r>
              <a:rPr lang="de-CH" dirty="0"/>
              <a:t>Servicios de topografía en el proceso de construcción</a:t>
            </a:r>
          </a:p>
        </p:txBody>
      </p:sp>
      <p:sp>
        <p:nvSpPr>
          <p:cNvPr id="8" name="Pfeil: nach oben gebogen 7">
            <a:extLst>
              <a:ext uri="{FF2B5EF4-FFF2-40B4-BE49-F238E27FC236}">
                <a16:creationId xmlns:a16="http://schemas.microsoft.com/office/drawing/2014/main" id="{8E00256D-071C-751F-D58B-E5478271D9AF}"/>
              </a:ext>
            </a:extLst>
          </p:cNvPr>
          <p:cNvSpPr/>
          <p:nvPr/>
        </p:nvSpPr>
        <p:spPr>
          <a:xfrm rot="5400000">
            <a:off x="1629820" y="2188707"/>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9" name="Freihandform: Form 8">
            <a:extLst>
              <a:ext uri="{FF2B5EF4-FFF2-40B4-BE49-F238E27FC236}">
                <a16:creationId xmlns:a16="http://schemas.microsoft.com/office/drawing/2014/main" id="{529FEB92-53EA-82D8-9E14-0847F352CAFE}"/>
              </a:ext>
            </a:extLst>
          </p:cNvPr>
          <p:cNvSpPr/>
          <p:nvPr/>
        </p:nvSpPr>
        <p:spPr>
          <a:xfrm>
            <a:off x="947738" y="1622817"/>
            <a:ext cx="1331912"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de-CH" sz="1400" kern="1200" dirty="0"/>
              <a:t>Planificación de proyectos</a:t>
            </a:r>
          </a:p>
        </p:txBody>
      </p:sp>
      <p:sp>
        <p:nvSpPr>
          <p:cNvPr id="10" name="Freihandform: Form 9">
            <a:extLst>
              <a:ext uri="{FF2B5EF4-FFF2-40B4-BE49-F238E27FC236}">
                <a16:creationId xmlns:a16="http://schemas.microsoft.com/office/drawing/2014/main" id="{CA6533B5-183F-7C68-0CAC-39EAA864E9DF}"/>
              </a:ext>
            </a:extLst>
          </p:cNvPr>
          <p:cNvSpPr/>
          <p:nvPr/>
        </p:nvSpPr>
        <p:spPr>
          <a:xfrm>
            <a:off x="2279651" y="1555955"/>
            <a:ext cx="2242414" cy="784880"/>
          </a:xfrm>
          <a:custGeom>
            <a:avLst/>
            <a:gdLst>
              <a:gd name="connsiteX0" fmla="*/ 0 w 2194083"/>
              <a:gd name="connsiteY0" fmla="*/ 0 h 546752"/>
              <a:gd name="connsiteX1" fmla="*/ 2194083 w 2194083"/>
              <a:gd name="connsiteY1" fmla="*/ 0 h 546752"/>
              <a:gd name="connsiteX2" fmla="*/ 2194083 w 2194083"/>
              <a:gd name="connsiteY2" fmla="*/ 546752 h 546752"/>
              <a:gd name="connsiteX3" fmla="*/ 0 w 2194083"/>
              <a:gd name="connsiteY3" fmla="*/ 546752 h 546752"/>
              <a:gd name="connsiteX4" fmla="*/ 0 w 2194083"/>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083" h="546752">
                <a:moveTo>
                  <a:pt x="0" y="0"/>
                </a:moveTo>
                <a:lnTo>
                  <a:pt x="2194083" y="0"/>
                </a:lnTo>
                <a:lnTo>
                  <a:pt x="2194083"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45720" rIns="45720" bIns="45720" numCol="1" spcCol="1270" anchor="ctr" anchorCtr="0">
            <a:noAutofit/>
          </a:bodyPr>
          <a:lstStyle/>
          <a:p>
            <a:pPr marL="0" lvl="1" indent="-108000" algn="l" defTabSz="533400">
              <a:lnSpc>
                <a:spcPct val="110000"/>
              </a:lnSpc>
              <a:spcBef>
                <a:spcPct val="0"/>
              </a:spcBef>
              <a:buChar char="•"/>
            </a:pPr>
            <a:r>
              <a:rPr lang="de-CH" sz="1200" kern="1200" dirty="0"/>
              <a:t>Entrega de datos básicos</a:t>
            </a:r>
          </a:p>
          <a:p>
            <a:pPr marL="0" lvl="1" indent="-108000" algn="l" defTabSz="533400">
              <a:lnSpc>
                <a:spcPct val="110000"/>
              </a:lnSpc>
              <a:spcBef>
                <a:spcPct val="0"/>
              </a:spcBef>
              <a:buChar char="•"/>
            </a:pPr>
            <a:r>
              <a:rPr lang="de-CH" sz="1200" kern="1200" dirty="0" err="1"/>
              <a:t>Topografía</a:t>
            </a:r>
            <a:r>
              <a:rPr lang="de-CH" sz="1200" kern="1200" dirty="0"/>
              <a:t> del terreno</a:t>
            </a:r>
          </a:p>
          <a:p>
            <a:pPr marL="0" lvl="1" indent="-108000" algn="l" defTabSz="533400">
              <a:lnSpc>
                <a:spcPct val="110000"/>
              </a:lnSpc>
              <a:spcBef>
                <a:spcPct val="0"/>
              </a:spcBef>
              <a:buChar char="•"/>
            </a:pPr>
            <a:r>
              <a:rPr lang="de-CH" sz="1200" kern="1200" dirty="0"/>
              <a:t>Modelo BIM </a:t>
            </a:r>
            <a:r>
              <a:rPr lang="de-CH" sz="1200" kern="1200" dirty="0" err="1"/>
              <a:t>as-built</a:t>
            </a:r>
            <a:endParaRPr lang="de-CH" sz="1200" kern="1200" dirty="0"/>
          </a:p>
          <a:p>
            <a:pPr marL="0" lvl="1" indent="-108000" algn="l" defTabSz="533400">
              <a:lnSpc>
                <a:spcPct val="110000"/>
              </a:lnSpc>
              <a:spcBef>
                <a:spcPct val="0"/>
              </a:spcBef>
              <a:buChar char="•"/>
            </a:pPr>
            <a:r>
              <a:rPr lang="de-CH" sz="1200" kern="1200" dirty="0"/>
              <a:t>Mutación límite</a:t>
            </a:r>
          </a:p>
        </p:txBody>
      </p:sp>
      <p:sp>
        <p:nvSpPr>
          <p:cNvPr id="12" name="Freihandform: Form 11">
            <a:extLst>
              <a:ext uri="{FF2B5EF4-FFF2-40B4-BE49-F238E27FC236}">
                <a16:creationId xmlns:a16="http://schemas.microsoft.com/office/drawing/2014/main" id="{20853D45-8DB1-FD4B-8597-575C327FAF69}"/>
              </a:ext>
            </a:extLst>
          </p:cNvPr>
          <p:cNvSpPr/>
          <p:nvPr/>
        </p:nvSpPr>
        <p:spPr>
          <a:xfrm>
            <a:off x="2314157" y="2382716"/>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de-CH" sz="1400" kern="1200" dirty="0"/>
              <a:t>Solicitud de </a:t>
            </a:r>
            <a:r>
              <a:rPr lang="de-CH" sz="1400" kern="1200" dirty="0" err="1"/>
              <a:t>permiso</a:t>
            </a:r>
            <a:endParaRPr lang="de-CH" sz="1400" kern="1200" dirty="0"/>
          </a:p>
        </p:txBody>
      </p:sp>
      <p:sp>
        <p:nvSpPr>
          <p:cNvPr id="13" name="Freihandform: Form 12">
            <a:extLst>
              <a:ext uri="{FF2B5EF4-FFF2-40B4-BE49-F238E27FC236}">
                <a16:creationId xmlns:a16="http://schemas.microsoft.com/office/drawing/2014/main" id="{314FFC24-5814-9ED0-CBC4-DB657994AB91}"/>
              </a:ext>
            </a:extLst>
          </p:cNvPr>
          <p:cNvSpPr/>
          <p:nvPr/>
        </p:nvSpPr>
        <p:spPr>
          <a:xfrm>
            <a:off x="3646157" y="2447233"/>
            <a:ext cx="3736570" cy="546752"/>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algn="l" defTabSz="177800">
              <a:lnSpc>
                <a:spcPct val="110000"/>
              </a:lnSpc>
              <a:spcBef>
                <a:spcPct val="0"/>
              </a:spcBef>
              <a:buChar char="•"/>
            </a:pPr>
            <a:r>
              <a:rPr lang="de-CH" sz="1200" kern="1200" dirty="0"/>
              <a:t>Direccionamiento de edificios</a:t>
            </a:r>
          </a:p>
          <a:p>
            <a:pPr marL="0" lvl="1" indent="-108000" algn="l" defTabSz="177800">
              <a:lnSpc>
                <a:spcPct val="110000"/>
              </a:lnSpc>
              <a:spcBef>
                <a:spcPct val="0"/>
              </a:spcBef>
              <a:buChar char="•"/>
            </a:pPr>
            <a:r>
              <a:rPr lang="de-CH" sz="1200" kern="1200" dirty="0"/>
              <a:t>Edificio proyectado en </a:t>
            </a:r>
            <a:r>
              <a:rPr lang="de-CH" sz="1200" kern="1200" dirty="0" err="1"/>
              <a:t>el</a:t>
            </a:r>
            <a:r>
              <a:rPr lang="de-CH" sz="1200" kern="1200" dirty="0"/>
              <a:t> </a:t>
            </a:r>
            <a:r>
              <a:rPr lang="de-CH" sz="1200" kern="1200" dirty="0" err="1"/>
              <a:t>catastro</a:t>
            </a:r>
            <a:r>
              <a:rPr lang="de-CH" sz="1200" kern="1200" dirty="0"/>
              <a:t> </a:t>
            </a:r>
            <a:r>
              <a:rPr lang="de-CH" sz="1200" kern="1200" dirty="0" err="1"/>
              <a:t>oficial</a:t>
            </a:r>
            <a:endParaRPr lang="de-CH" sz="1200" kern="1200" dirty="0"/>
          </a:p>
          <a:p>
            <a:pPr marL="0" lvl="1" indent="-108000" algn="l" defTabSz="177800">
              <a:lnSpc>
                <a:spcPct val="110000"/>
              </a:lnSpc>
              <a:spcBef>
                <a:spcPct val="0"/>
              </a:spcBef>
              <a:buChar char="•"/>
            </a:pPr>
            <a:r>
              <a:rPr lang="de-CH" sz="1200" kern="1200" dirty="0"/>
              <a:t>Seguimiento del modelo de ciudad 3D LOD1</a:t>
            </a:r>
          </a:p>
        </p:txBody>
      </p:sp>
      <p:sp>
        <p:nvSpPr>
          <p:cNvPr id="15" name="Freihandform: Form 14">
            <a:extLst>
              <a:ext uri="{FF2B5EF4-FFF2-40B4-BE49-F238E27FC236}">
                <a16:creationId xmlns:a16="http://schemas.microsoft.com/office/drawing/2014/main" id="{147E59DE-756B-95FA-882D-41E3BD6F086C}"/>
              </a:ext>
            </a:extLst>
          </p:cNvPr>
          <p:cNvSpPr/>
          <p:nvPr/>
        </p:nvSpPr>
        <p:spPr>
          <a:xfrm>
            <a:off x="3680664" y="3142615"/>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de-CH" sz="1400" kern="1200" dirty="0" err="1"/>
              <a:t>Decisión</a:t>
            </a:r>
            <a:r>
              <a:rPr lang="de-CH" sz="1400" kern="1200" dirty="0"/>
              <a:t> </a:t>
            </a:r>
            <a:r>
              <a:rPr lang="de-CH" sz="1400" kern="1200" dirty="0" err="1"/>
              <a:t>permiso</a:t>
            </a:r>
            <a:endParaRPr lang="de-CH" sz="1400" kern="1200" dirty="0"/>
          </a:p>
        </p:txBody>
      </p:sp>
      <p:sp>
        <p:nvSpPr>
          <p:cNvPr id="16" name="Freihandform: Form 15">
            <a:extLst>
              <a:ext uri="{FF2B5EF4-FFF2-40B4-BE49-F238E27FC236}">
                <a16:creationId xmlns:a16="http://schemas.microsoft.com/office/drawing/2014/main" id="{FB75BBB7-0835-9394-E842-87939E7F74BF}"/>
              </a:ext>
            </a:extLst>
          </p:cNvPr>
          <p:cNvSpPr/>
          <p:nvPr/>
        </p:nvSpPr>
        <p:spPr>
          <a:xfrm>
            <a:off x="5012664" y="3207132"/>
            <a:ext cx="4221831" cy="546752"/>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algn="l" defTabSz="177800">
              <a:lnSpc>
                <a:spcPct val="110000"/>
              </a:lnSpc>
              <a:spcBef>
                <a:spcPct val="0"/>
              </a:spcBef>
              <a:buChar char="•"/>
            </a:pPr>
            <a:r>
              <a:rPr lang="de-CH" sz="1200" kern="1200" dirty="0"/>
              <a:t>Cálculo de </a:t>
            </a:r>
            <a:r>
              <a:rPr lang="de-CH" sz="1200" kern="1200" dirty="0" err="1"/>
              <a:t>dimensiones</a:t>
            </a:r>
            <a:r>
              <a:rPr lang="de-CH" sz="1200" kern="1200" dirty="0"/>
              <a:t> del edificio</a:t>
            </a:r>
          </a:p>
          <a:p>
            <a:pPr marL="0" lvl="1" indent="-108000" algn="l" defTabSz="177800">
              <a:lnSpc>
                <a:spcPct val="110000"/>
              </a:lnSpc>
              <a:spcBef>
                <a:spcPct val="0"/>
              </a:spcBef>
              <a:buChar char="•"/>
            </a:pPr>
            <a:r>
              <a:rPr lang="de-CH" sz="1200" kern="1200" dirty="0"/>
              <a:t>Cálculo del </a:t>
            </a:r>
            <a:r>
              <a:rPr lang="de-CH" sz="1200" kern="1200" dirty="0" err="1"/>
              <a:t>impacto</a:t>
            </a:r>
            <a:r>
              <a:rPr lang="de-CH" sz="1200" kern="1200" dirty="0"/>
              <a:t> de </a:t>
            </a:r>
            <a:r>
              <a:rPr lang="de-CH" sz="1200" kern="1200" dirty="0" err="1"/>
              <a:t>sombra</a:t>
            </a:r>
            <a:endParaRPr lang="de-CH" sz="1200" kern="1200" dirty="0"/>
          </a:p>
          <a:p>
            <a:pPr marL="0" lvl="1" indent="-108000" algn="l" defTabSz="177800">
              <a:lnSpc>
                <a:spcPct val="110000"/>
              </a:lnSpc>
              <a:spcBef>
                <a:spcPct val="0"/>
              </a:spcBef>
              <a:buChar char="•"/>
            </a:pPr>
            <a:r>
              <a:rPr lang="de-CH" sz="1200" kern="1200" dirty="0"/>
              <a:t>Mutación límite</a:t>
            </a:r>
          </a:p>
        </p:txBody>
      </p:sp>
      <p:sp>
        <p:nvSpPr>
          <p:cNvPr id="18" name="Freihandform: Form 17">
            <a:extLst>
              <a:ext uri="{FF2B5EF4-FFF2-40B4-BE49-F238E27FC236}">
                <a16:creationId xmlns:a16="http://schemas.microsoft.com/office/drawing/2014/main" id="{4DFABD34-FA75-45EB-8698-F6E6CD314E87}"/>
              </a:ext>
            </a:extLst>
          </p:cNvPr>
          <p:cNvSpPr/>
          <p:nvPr/>
        </p:nvSpPr>
        <p:spPr>
          <a:xfrm>
            <a:off x="5047171" y="3902515"/>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de-CH" sz="1400" kern="1200" dirty="0" err="1"/>
              <a:t>Autorización</a:t>
            </a:r>
            <a:r>
              <a:rPr lang="de-CH" sz="1400" kern="1200" dirty="0"/>
              <a:t> </a:t>
            </a:r>
            <a:r>
              <a:rPr lang="de-CH" sz="1400" kern="1200" dirty="0" err="1"/>
              <a:t>para</a:t>
            </a:r>
            <a:r>
              <a:rPr lang="de-CH" sz="1400" kern="1200" dirty="0"/>
              <a:t> obras</a:t>
            </a:r>
          </a:p>
        </p:txBody>
      </p:sp>
      <p:sp>
        <p:nvSpPr>
          <p:cNvPr id="19" name="Freihandform: Form 18">
            <a:extLst>
              <a:ext uri="{FF2B5EF4-FFF2-40B4-BE49-F238E27FC236}">
                <a16:creationId xmlns:a16="http://schemas.microsoft.com/office/drawing/2014/main" id="{580A8618-376E-EFD6-ED0A-08FA3519587B}"/>
              </a:ext>
            </a:extLst>
          </p:cNvPr>
          <p:cNvSpPr/>
          <p:nvPr/>
        </p:nvSpPr>
        <p:spPr>
          <a:xfrm>
            <a:off x="6379172" y="3902514"/>
            <a:ext cx="5365622" cy="611269"/>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defTabSz="177800">
              <a:lnSpc>
                <a:spcPct val="110000"/>
              </a:lnSpc>
              <a:spcBef>
                <a:spcPct val="0"/>
              </a:spcBef>
              <a:buFontTx/>
              <a:buChar char="•"/>
            </a:pPr>
            <a:r>
              <a:rPr lang="de-CH" sz="1200" dirty="0"/>
              <a:t>Red de </a:t>
            </a:r>
            <a:r>
              <a:rPr lang="de-CH" sz="1200" dirty="0" err="1"/>
              <a:t>puntos</a:t>
            </a:r>
            <a:r>
              <a:rPr lang="de-CH" sz="1200" dirty="0"/>
              <a:t> de </a:t>
            </a:r>
            <a:r>
              <a:rPr lang="de-CH" sz="1200" dirty="0" err="1"/>
              <a:t>referencia</a:t>
            </a:r>
            <a:r>
              <a:rPr lang="de-CH" sz="1200" dirty="0"/>
              <a:t> / replanteo / </a:t>
            </a:r>
            <a:r>
              <a:rPr lang="de-CH" sz="1200" dirty="0" err="1"/>
              <a:t>mediciones</a:t>
            </a:r>
            <a:r>
              <a:rPr lang="de-CH" sz="1200" dirty="0"/>
              <a:t> de </a:t>
            </a:r>
            <a:r>
              <a:rPr lang="de-CH" sz="1200" dirty="0" err="1"/>
              <a:t>control</a:t>
            </a:r>
            <a:r>
              <a:rPr lang="de-CH" sz="1200" dirty="0"/>
              <a:t> de </a:t>
            </a:r>
            <a:r>
              <a:rPr lang="de-CH" sz="1200" dirty="0" err="1"/>
              <a:t>obra</a:t>
            </a:r>
            <a:endParaRPr lang="de-CH" sz="1200" dirty="0"/>
          </a:p>
          <a:p>
            <a:pPr marL="0" lvl="1" indent="-108000" algn="l" defTabSz="177800">
              <a:lnSpc>
                <a:spcPct val="110000"/>
              </a:lnSpc>
              <a:spcBef>
                <a:spcPct val="0"/>
              </a:spcBef>
              <a:buChar char="•"/>
            </a:pPr>
            <a:r>
              <a:rPr lang="de-CH" sz="1200" dirty="0"/>
              <a:t>Control de </a:t>
            </a:r>
            <a:r>
              <a:rPr lang="de-CH" sz="1200" dirty="0" err="1"/>
              <a:t>ejes</a:t>
            </a:r>
            <a:r>
              <a:rPr lang="de-CH" sz="1200" dirty="0"/>
              <a:t> de </a:t>
            </a:r>
            <a:r>
              <a:rPr lang="de-CH" sz="1200" dirty="0" err="1"/>
              <a:t>construcción</a:t>
            </a:r>
            <a:endParaRPr lang="de-CH" sz="1200" dirty="0"/>
          </a:p>
          <a:p>
            <a:pPr marL="0" lvl="1" indent="-108000" algn="l" defTabSz="177800">
              <a:lnSpc>
                <a:spcPct val="110000"/>
              </a:lnSpc>
              <a:spcBef>
                <a:spcPct val="0"/>
              </a:spcBef>
              <a:buChar char="•"/>
            </a:pPr>
            <a:r>
              <a:rPr lang="de-CH" sz="1200" dirty="0"/>
              <a:t>Supresión de </a:t>
            </a:r>
            <a:r>
              <a:rPr lang="de-CH" sz="1200" kern="1200" dirty="0" err="1"/>
              <a:t>edificios</a:t>
            </a:r>
            <a:r>
              <a:rPr lang="de-CH" sz="1200" kern="1200" dirty="0"/>
              <a:t> anteriores</a:t>
            </a:r>
          </a:p>
          <a:p>
            <a:pPr marL="0" lvl="1" indent="-108000" algn="l" defTabSz="177800">
              <a:lnSpc>
                <a:spcPct val="110000"/>
              </a:lnSpc>
              <a:spcBef>
                <a:spcPct val="0"/>
              </a:spcBef>
              <a:buChar char="•"/>
            </a:pPr>
            <a:r>
              <a:rPr lang="de-CH" sz="1200" kern="1200" dirty="0" err="1"/>
              <a:t>Levantamiento</a:t>
            </a:r>
            <a:r>
              <a:rPr lang="de-CH" sz="1200" kern="1200" dirty="0"/>
              <a:t> secciones de edificios subterráneos</a:t>
            </a:r>
          </a:p>
        </p:txBody>
      </p:sp>
      <p:sp>
        <p:nvSpPr>
          <p:cNvPr id="21" name="Freihandform: Form 20">
            <a:extLst>
              <a:ext uri="{FF2B5EF4-FFF2-40B4-BE49-F238E27FC236}">
                <a16:creationId xmlns:a16="http://schemas.microsoft.com/office/drawing/2014/main" id="{070630DE-E20C-B571-5F87-FD78988148CA}"/>
              </a:ext>
            </a:extLst>
          </p:cNvPr>
          <p:cNvSpPr/>
          <p:nvPr/>
        </p:nvSpPr>
        <p:spPr>
          <a:xfrm>
            <a:off x="6413678" y="4662414"/>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de-CH" sz="1400" kern="1200" dirty="0" err="1"/>
              <a:t>Aceptación</a:t>
            </a:r>
            <a:r>
              <a:rPr lang="de-CH" sz="1400" kern="1200" dirty="0"/>
              <a:t> de la </a:t>
            </a:r>
            <a:r>
              <a:rPr lang="de-CH" sz="1400" kern="1200" dirty="0" err="1"/>
              <a:t>obra</a:t>
            </a:r>
            <a:endParaRPr lang="de-CH" sz="1400" kern="1200" dirty="0"/>
          </a:p>
        </p:txBody>
      </p:sp>
      <p:sp>
        <p:nvSpPr>
          <p:cNvPr id="22" name="Freihandform: Form 21">
            <a:extLst>
              <a:ext uri="{FF2B5EF4-FFF2-40B4-BE49-F238E27FC236}">
                <a16:creationId xmlns:a16="http://schemas.microsoft.com/office/drawing/2014/main" id="{018BD19C-12C6-CAA0-F50F-1E4B0004120A}"/>
              </a:ext>
            </a:extLst>
          </p:cNvPr>
          <p:cNvSpPr/>
          <p:nvPr/>
        </p:nvSpPr>
        <p:spPr>
          <a:xfrm>
            <a:off x="7745678" y="4726931"/>
            <a:ext cx="3634508" cy="546752"/>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algn="l" defTabSz="177800">
              <a:lnSpc>
                <a:spcPct val="110000"/>
              </a:lnSpc>
              <a:spcBef>
                <a:spcPct val="0"/>
              </a:spcBef>
              <a:buChar char="•"/>
            </a:pPr>
            <a:r>
              <a:rPr lang="de-CH" sz="1200" kern="1200" dirty="0"/>
              <a:t>Actualización de los </a:t>
            </a:r>
            <a:r>
              <a:rPr lang="de-CH" sz="1200" kern="1200" dirty="0" err="1"/>
              <a:t>datos</a:t>
            </a:r>
            <a:r>
              <a:rPr lang="de-CH" sz="1200" kern="1200" dirty="0"/>
              <a:t> (</a:t>
            </a:r>
            <a:r>
              <a:rPr lang="de-CH" sz="1200" kern="1200" dirty="0" err="1"/>
              <a:t>cartografía</a:t>
            </a:r>
            <a:r>
              <a:rPr lang="de-CH" sz="1200" kern="1200" dirty="0"/>
              <a:t> </a:t>
            </a:r>
            <a:r>
              <a:rPr lang="de-CH" sz="1200" kern="1200" dirty="0" err="1"/>
              <a:t>general</a:t>
            </a:r>
            <a:r>
              <a:rPr lang="de-CH" sz="1200" kern="1200" dirty="0"/>
              <a:t>)</a:t>
            </a:r>
          </a:p>
          <a:p>
            <a:pPr marL="0" lvl="1" indent="-108000" algn="l" defTabSz="177800">
              <a:lnSpc>
                <a:spcPct val="110000"/>
              </a:lnSpc>
              <a:spcBef>
                <a:spcPct val="0"/>
              </a:spcBef>
              <a:buChar char="•"/>
            </a:pPr>
            <a:r>
              <a:rPr lang="de-CH" sz="1200" kern="1200" dirty="0"/>
              <a:t>Seguimiento del modelo 3D de la ciudad LOD 2.5 </a:t>
            </a:r>
          </a:p>
        </p:txBody>
      </p:sp>
      <p:sp>
        <p:nvSpPr>
          <p:cNvPr id="23" name="Freihandform: Form 22">
            <a:extLst>
              <a:ext uri="{FF2B5EF4-FFF2-40B4-BE49-F238E27FC236}">
                <a16:creationId xmlns:a16="http://schemas.microsoft.com/office/drawing/2014/main" id="{2ACB9977-7AAD-2167-65B4-10FF3FDCE5E8}"/>
              </a:ext>
            </a:extLst>
          </p:cNvPr>
          <p:cNvSpPr/>
          <p:nvPr/>
        </p:nvSpPr>
        <p:spPr>
          <a:xfrm>
            <a:off x="7780187" y="5422313"/>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de-CH" sz="1400" kern="1200" dirty="0"/>
              <a:t>Operación</a:t>
            </a:r>
          </a:p>
        </p:txBody>
      </p:sp>
      <p:sp>
        <p:nvSpPr>
          <p:cNvPr id="24" name="Freihandform: Form 23">
            <a:extLst>
              <a:ext uri="{FF2B5EF4-FFF2-40B4-BE49-F238E27FC236}">
                <a16:creationId xmlns:a16="http://schemas.microsoft.com/office/drawing/2014/main" id="{8E31B553-F2A1-3AEE-783B-3733402D32DD}"/>
              </a:ext>
            </a:extLst>
          </p:cNvPr>
          <p:cNvSpPr/>
          <p:nvPr/>
        </p:nvSpPr>
        <p:spPr>
          <a:xfrm>
            <a:off x="9112188" y="5486830"/>
            <a:ext cx="2730042" cy="546752"/>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defTabSz="177800">
              <a:lnSpc>
                <a:spcPct val="110000"/>
              </a:lnSpc>
              <a:spcBef>
                <a:spcPct val="0"/>
              </a:spcBef>
              <a:buFontTx/>
              <a:buChar char="•"/>
            </a:pPr>
            <a:r>
              <a:rPr lang="de-CH" sz="1200" dirty="0"/>
              <a:t>Seguimiento periódico</a:t>
            </a:r>
          </a:p>
          <a:p>
            <a:pPr marL="0" lvl="1" indent="-108000" defTabSz="177800">
              <a:lnSpc>
                <a:spcPct val="110000"/>
              </a:lnSpc>
              <a:spcBef>
                <a:spcPct val="0"/>
              </a:spcBef>
              <a:buChar char="•"/>
            </a:pPr>
            <a:r>
              <a:rPr lang="de-CH" sz="1200" dirty="0" err="1"/>
              <a:t>Topografía</a:t>
            </a:r>
            <a:r>
              <a:rPr lang="de-CH" sz="1200" dirty="0"/>
              <a:t> de </a:t>
            </a:r>
            <a:r>
              <a:rPr lang="de-CH" sz="1200" dirty="0" err="1"/>
              <a:t>monitoreo</a:t>
            </a:r>
            <a:r>
              <a:rPr lang="de-CH" sz="1200" dirty="0"/>
              <a:t> de </a:t>
            </a:r>
            <a:r>
              <a:rPr lang="de-CH" sz="1200" dirty="0" err="1"/>
              <a:t>obras</a:t>
            </a:r>
            <a:endParaRPr lang="de-CH" sz="1200" dirty="0"/>
          </a:p>
        </p:txBody>
      </p:sp>
      <p:sp>
        <p:nvSpPr>
          <p:cNvPr id="5" name="Textplatzhalter 4">
            <a:extLst>
              <a:ext uri="{FF2B5EF4-FFF2-40B4-BE49-F238E27FC236}">
                <a16:creationId xmlns:a16="http://schemas.microsoft.com/office/drawing/2014/main" id="{1BBAE899-A09F-07D7-7618-C02D0EE2E661}"/>
              </a:ext>
            </a:extLst>
          </p:cNvPr>
          <p:cNvSpPr>
            <a:spLocks noGrp="1"/>
          </p:cNvSpPr>
          <p:nvPr>
            <p:ph type="body" sz="quarter" idx="11"/>
          </p:nvPr>
        </p:nvSpPr>
        <p:spPr/>
        <p:txBody>
          <a:bodyPr/>
          <a:lstStyle/>
          <a:p>
            <a:r>
              <a:rPr lang="de-CH" dirty="0" err="1"/>
              <a:t>Geomensura</a:t>
            </a:r>
            <a:r>
              <a:rPr lang="de-CH" dirty="0"/>
              <a:t> catastral, </a:t>
            </a:r>
            <a:r>
              <a:rPr lang="de-CH" dirty="0" err="1"/>
              <a:t>topografía</a:t>
            </a:r>
            <a:r>
              <a:rPr lang="de-CH" dirty="0"/>
              <a:t> y modelos urbanos en 3D</a:t>
            </a:r>
          </a:p>
        </p:txBody>
      </p:sp>
      <p:sp>
        <p:nvSpPr>
          <p:cNvPr id="27" name="Pfeil: nach oben gebogen 26">
            <a:extLst>
              <a:ext uri="{FF2B5EF4-FFF2-40B4-BE49-F238E27FC236}">
                <a16:creationId xmlns:a16="http://schemas.microsoft.com/office/drawing/2014/main" id="{7A90E0FD-A4F4-87A7-65DE-65E30A72DD7A}"/>
              </a:ext>
            </a:extLst>
          </p:cNvPr>
          <p:cNvSpPr/>
          <p:nvPr/>
        </p:nvSpPr>
        <p:spPr>
          <a:xfrm rot="5400000">
            <a:off x="3000834" y="2948272"/>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28" name="Pfeil: nach oben gebogen 27">
            <a:extLst>
              <a:ext uri="{FF2B5EF4-FFF2-40B4-BE49-F238E27FC236}">
                <a16:creationId xmlns:a16="http://schemas.microsoft.com/office/drawing/2014/main" id="{21B6F697-9668-286F-6598-12679BC10E93}"/>
              </a:ext>
            </a:extLst>
          </p:cNvPr>
          <p:cNvSpPr/>
          <p:nvPr/>
        </p:nvSpPr>
        <p:spPr>
          <a:xfrm rot="5400000">
            <a:off x="4362833" y="3709044"/>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29" name="Pfeil: nach oben gebogen 28">
            <a:extLst>
              <a:ext uri="{FF2B5EF4-FFF2-40B4-BE49-F238E27FC236}">
                <a16:creationId xmlns:a16="http://schemas.microsoft.com/office/drawing/2014/main" id="{9AC6E708-6D8A-946D-1BD7-849FD46C93DB}"/>
              </a:ext>
            </a:extLst>
          </p:cNvPr>
          <p:cNvSpPr/>
          <p:nvPr/>
        </p:nvSpPr>
        <p:spPr>
          <a:xfrm rot="5400000">
            <a:off x="5729340" y="4468405"/>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30" name="Pfeil: nach oben gebogen 29">
            <a:extLst>
              <a:ext uri="{FF2B5EF4-FFF2-40B4-BE49-F238E27FC236}">
                <a16:creationId xmlns:a16="http://schemas.microsoft.com/office/drawing/2014/main" id="{2C5EC696-DD42-00BD-2212-FB6FCDE986E2}"/>
              </a:ext>
            </a:extLst>
          </p:cNvPr>
          <p:cNvSpPr/>
          <p:nvPr/>
        </p:nvSpPr>
        <p:spPr>
          <a:xfrm rot="5400000">
            <a:off x="7095849" y="5228303"/>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pic>
        <p:nvPicPr>
          <p:cNvPr id="31" name="Grafik 30">
            <a:extLst>
              <a:ext uri="{FF2B5EF4-FFF2-40B4-BE49-F238E27FC236}">
                <a16:creationId xmlns:a16="http://schemas.microsoft.com/office/drawing/2014/main" id="{461A2D65-2E78-73C1-B13C-85F14D2C8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7738" y="3967715"/>
            <a:ext cx="3024187" cy="2180723"/>
          </a:xfrm>
          <a:prstGeom prst="rect">
            <a:avLst/>
          </a:prstGeom>
        </p:spPr>
      </p:pic>
      <p:sp>
        <p:nvSpPr>
          <p:cNvPr id="4" name="Sprechblase: rechteckig 3">
            <a:extLst>
              <a:ext uri="{FF2B5EF4-FFF2-40B4-BE49-F238E27FC236}">
                <a16:creationId xmlns:a16="http://schemas.microsoft.com/office/drawing/2014/main" id="{87937FCF-00F6-95E5-052E-452AFDD243EE}"/>
              </a:ext>
            </a:extLst>
          </p:cNvPr>
          <p:cNvSpPr/>
          <p:nvPr/>
        </p:nvSpPr>
        <p:spPr>
          <a:xfrm>
            <a:off x="7608887" y="1752536"/>
            <a:ext cx="2423199" cy="546752"/>
          </a:xfrm>
          <a:prstGeom prst="wedgeRectCallout">
            <a:avLst>
              <a:gd name="adj1" fmla="val -72919"/>
              <a:gd name="adj2" fmla="val 12408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de-CH" sz="1400" dirty="0"/>
              <a:t>Incluye un identificador único para todas las aplicaciones</a:t>
            </a:r>
          </a:p>
        </p:txBody>
      </p:sp>
    </p:spTree>
    <p:extLst>
      <p:ext uri="{BB962C8B-B14F-4D97-AF65-F5344CB8AC3E}">
        <p14:creationId xmlns:p14="http://schemas.microsoft.com/office/powerpoint/2010/main" val="19103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47737" y="306000"/>
            <a:ext cx="10333038" cy="432000"/>
          </a:xfrm>
        </p:spPr>
        <p:txBody>
          <a:bodyPr/>
          <a:lstStyle/>
          <a:p>
            <a:r>
              <a:rPr lang="de-CH" dirty="0" err="1"/>
              <a:t>Geomensura</a:t>
            </a:r>
            <a:r>
              <a:rPr lang="de-CH" dirty="0"/>
              <a:t> </a:t>
            </a:r>
          </a:p>
        </p:txBody>
      </p:sp>
      <p:sp>
        <p:nvSpPr>
          <p:cNvPr id="7" name="Textplatzhalter 6">
            <a:extLst>
              <a:ext uri="{FF2B5EF4-FFF2-40B4-BE49-F238E27FC236}">
                <a16:creationId xmlns:a16="http://schemas.microsoft.com/office/drawing/2014/main" id="{DE6A116E-5D9A-F153-126C-49897D6BADFD}"/>
              </a:ext>
            </a:extLst>
          </p:cNvPr>
          <p:cNvSpPr>
            <a:spLocks noGrp="1"/>
          </p:cNvSpPr>
          <p:nvPr>
            <p:ph type="body" sz="quarter" idx="11"/>
          </p:nvPr>
        </p:nvSpPr>
        <p:spPr>
          <a:xfrm>
            <a:off x="947738" y="728663"/>
            <a:ext cx="10333037" cy="432000"/>
          </a:xfrm>
        </p:spPr>
        <p:txBody>
          <a:bodyPr/>
          <a:lstStyle/>
          <a:p>
            <a:pPr>
              <a:tabLst>
                <a:tab pos="2419350" algn="ctr"/>
                <a:tab pos="5203825" algn="ctr"/>
                <a:tab pos="7804150" algn="ctr"/>
              </a:tabLst>
            </a:pPr>
            <a:r>
              <a:rPr lang="de-CH" dirty="0"/>
              <a:t>	          </a:t>
            </a:r>
            <a:r>
              <a:rPr lang="de-CH" dirty="0" err="1"/>
              <a:t>Proveedor</a:t>
            </a:r>
            <a:r>
              <a:rPr lang="de-CH" dirty="0"/>
              <a:t> de </a:t>
            </a:r>
            <a:r>
              <a:rPr lang="de-CH" dirty="0" err="1"/>
              <a:t>servicios</a:t>
            </a:r>
            <a:r>
              <a:rPr lang="de-CH" dirty="0"/>
              <a:t>             </a:t>
            </a:r>
            <a:r>
              <a:rPr lang="de-CH" dirty="0" err="1"/>
              <a:t>vs</a:t>
            </a:r>
            <a:r>
              <a:rPr lang="de-CH" dirty="0"/>
              <a:t>             </a:t>
            </a:r>
            <a:r>
              <a:rPr lang="de-CH" dirty="0" err="1"/>
              <a:t>mandato</a:t>
            </a:r>
            <a:r>
              <a:rPr lang="de-CH" dirty="0"/>
              <a:t> soberano</a:t>
            </a:r>
          </a:p>
        </p:txBody>
      </p:sp>
      <p:sp>
        <p:nvSpPr>
          <p:cNvPr id="4" name="Rechteck 3"/>
          <p:cNvSpPr/>
          <p:nvPr/>
        </p:nvSpPr>
        <p:spPr>
          <a:xfrm>
            <a:off x="947738" y="1592463"/>
            <a:ext cx="5084064" cy="29448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de-CH" b="1" dirty="0" err="1"/>
              <a:t>Proveedores</a:t>
            </a:r>
            <a:r>
              <a:rPr lang="de-CH" b="1" dirty="0"/>
              <a:t> </a:t>
            </a:r>
            <a:r>
              <a:rPr lang="de-CH" b="1" dirty="0" err="1"/>
              <a:t>servicios</a:t>
            </a:r>
            <a:r>
              <a:rPr lang="de-CH" b="1" dirty="0"/>
              <a:t> de </a:t>
            </a:r>
            <a:r>
              <a:rPr lang="de-CH" b="1" dirty="0" err="1"/>
              <a:t>topografía</a:t>
            </a:r>
            <a:r>
              <a:rPr lang="de-CH" b="1" dirty="0"/>
              <a:t>/ </a:t>
            </a:r>
            <a:r>
              <a:rPr lang="de-CH" b="1" dirty="0" err="1"/>
              <a:t>geomensura</a:t>
            </a:r>
            <a:r>
              <a:rPr lang="de-CH" b="1" dirty="0"/>
              <a:t> (mercado público) </a:t>
            </a:r>
          </a:p>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de-CH" dirty="0" err="1"/>
              <a:t>Replanteo</a:t>
            </a:r>
            <a:r>
              <a:rPr lang="de-CH" dirty="0"/>
              <a:t> de límites</a:t>
            </a:r>
          </a:p>
          <a:p>
            <a:pPr marL="285750" indent="-285750">
              <a:buFont typeface="Arial" panose="020B0604020202020204" pitchFamily="34" charset="0"/>
              <a:buChar char="•"/>
            </a:pPr>
            <a:r>
              <a:rPr lang="de-CH" dirty="0" err="1"/>
              <a:t>Recogida</a:t>
            </a:r>
            <a:r>
              <a:rPr lang="de-CH" dirty="0"/>
              <a:t> </a:t>
            </a:r>
            <a:r>
              <a:rPr lang="de-CH" dirty="0" err="1"/>
              <a:t>datos</a:t>
            </a:r>
            <a:r>
              <a:rPr lang="de-CH" dirty="0"/>
              <a:t> básicos para proyectos</a:t>
            </a:r>
          </a:p>
          <a:p>
            <a:pPr marL="285750" indent="-285750">
              <a:buFont typeface="Arial" panose="020B0604020202020204" pitchFamily="34" charset="0"/>
              <a:buChar char="•"/>
            </a:pPr>
            <a:r>
              <a:rPr lang="de-CH" dirty="0" err="1"/>
              <a:t>Topografía</a:t>
            </a:r>
            <a:r>
              <a:rPr lang="de-CH" dirty="0"/>
              <a:t>/ monitore de deformación</a:t>
            </a:r>
          </a:p>
          <a:p>
            <a:pPr marL="285750" indent="-285750">
              <a:buFont typeface="Arial" panose="020B0604020202020204" pitchFamily="34" charset="0"/>
              <a:buChar char="•"/>
            </a:pPr>
            <a:r>
              <a:rPr lang="de-CH" dirty="0"/>
              <a:t>Supervisión de obras</a:t>
            </a:r>
          </a:p>
          <a:p>
            <a:pPr marL="285750" indent="-285750">
              <a:buFont typeface="Arial" panose="020B0604020202020204" pitchFamily="34" charset="0"/>
              <a:buChar char="•"/>
            </a:pPr>
            <a:r>
              <a:rPr lang="de-CH" dirty="0" err="1"/>
              <a:t>Topografía</a:t>
            </a:r>
            <a:r>
              <a:rPr lang="de-CH" dirty="0"/>
              <a:t> </a:t>
            </a:r>
            <a:r>
              <a:rPr lang="de-CH" dirty="0" err="1"/>
              <a:t>especial</a:t>
            </a:r>
            <a:endParaRPr lang="de-CH" dirty="0"/>
          </a:p>
          <a:p>
            <a:pPr marL="285750" indent="-285750">
              <a:buFont typeface="Arial" panose="020B0604020202020204" pitchFamily="34" charset="0"/>
              <a:buChar char="•"/>
            </a:pPr>
            <a:r>
              <a:rPr lang="de-CH" dirty="0" err="1"/>
              <a:t>Peritaje</a:t>
            </a:r>
            <a:endParaRPr lang="de-CH" dirty="0"/>
          </a:p>
          <a:p>
            <a:pPr marL="285750" indent="-285750">
              <a:buFont typeface="Arial" panose="020B0604020202020204" pitchFamily="34" charset="0"/>
              <a:buChar char="•"/>
            </a:pPr>
            <a:r>
              <a:rPr lang="de-CH" dirty="0" err="1"/>
              <a:t>otros</a:t>
            </a:r>
            <a:r>
              <a:rPr lang="de-CH" dirty="0"/>
              <a:t>...</a:t>
            </a:r>
          </a:p>
        </p:txBody>
      </p:sp>
      <p:sp>
        <p:nvSpPr>
          <p:cNvPr id="5" name="Rechteck 4"/>
          <p:cNvSpPr/>
          <p:nvPr/>
        </p:nvSpPr>
        <p:spPr>
          <a:xfrm>
            <a:off x="6336453" y="1592463"/>
            <a:ext cx="5208693" cy="29448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de-CH" b="1" dirty="0" err="1"/>
              <a:t>Geomensor</a:t>
            </a:r>
            <a:r>
              <a:rPr lang="de-CH" b="1" dirty="0"/>
              <a:t> </a:t>
            </a:r>
            <a:r>
              <a:rPr lang="de-CH" b="1" dirty="0" err="1"/>
              <a:t>mandatado</a:t>
            </a:r>
            <a:r>
              <a:rPr lang="de-CH" b="1" dirty="0"/>
              <a:t> del cantón para el municipio de Zúrich</a:t>
            </a:r>
          </a:p>
          <a:p>
            <a:endParaRPr lang="de-CH" dirty="0"/>
          </a:p>
          <a:p>
            <a:pPr marL="285750" indent="-285750">
              <a:buFont typeface="Arial" panose="020B0604020202020204" pitchFamily="34" charset="0"/>
              <a:buChar char="•"/>
            </a:pPr>
            <a:r>
              <a:rPr lang="de-CH" dirty="0"/>
              <a:t>Normativa legal</a:t>
            </a:r>
          </a:p>
          <a:p>
            <a:pPr marL="285750" indent="-285750">
              <a:buFont typeface="Arial" panose="020B0604020202020204" pitchFamily="34" charset="0"/>
              <a:buChar char="•"/>
            </a:pPr>
            <a:r>
              <a:rPr lang="de-CH" dirty="0"/>
              <a:t>Períodos legales de </a:t>
            </a:r>
            <a:r>
              <a:rPr lang="de-CH" dirty="0" err="1"/>
              <a:t>mantenimiento</a:t>
            </a:r>
            <a:endParaRPr lang="de-CH" dirty="0"/>
          </a:p>
          <a:p>
            <a:pPr marL="285750" indent="-285750">
              <a:buFont typeface="Arial" panose="020B0604020202020204" pitchFamily="34" charset="0"/>
              <a:buChar char="•"/>
            </a:pPr>
            <a:r>
              <a:rPr lang="de-CH" dirty="0"/>
              <a:t>Requisitos legales de facturación (tarifa)</a:t>
            </a:r>
          </a:p>
        </p:txBody>
      </p:sp>
      <p:pic>
        <p:nvPicPr>
          <p:cNvPr id="16" name="Grafik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14360" y="3544267"/>
            <a:ext cx="3632031" cy="754108"/>
          </a:xfrm>
          <a:prstGeom prst="rect">
            <a:avLst/>
          </a:prstGeom>
        </p:spPr>
      </p:pic>
      <p:sp>
        <p:nvSpPr>
          <p:cNvPr id="17" name="Rechteck 16"/>
          <p:cNvSpPr/>
          <p:nvPr/>
        </p:nvSpPr>
        <p:spPr>
          <a:xfrm>
            <a:off x="6336452" y="4734675"/>
            <a:ext cx="5208693" cy="12216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de-CH" b="1" dirty="0"/>
              <a:t>Inspecciones de edificios en nombre de la ciudad de Zúrich</a:t>
            </a:r>
          </a:p>
          <a:p>
            <a:endParaRPr lang="de-CH" b="1" dirty="0"/>
          </a:p>
          <a:p>
            <a:pPr marL="285750" indent="-285750">
              <a:buFont typeface="Arial" panose="020B0604020202020204" pitchFamily="34" charset="0"/>
              <a:buChar char="•"/>
            </a:pPr>
            <a:r>
              <a:rPr lang="de-CH" dirty="0" err="1"/>
              <a:t>Requerimientos</a:t>
            </a:r>
            <a:r>
              <a:rPr lang="de-CH" dirty="0"/>
              <a:t> </a:t>
            </a:r>
            <a:r>
              <a:rPr lang="de-CH" dirty="0" err="1"/>
              <a:t>según</a:t>
            </a:r>
            <a:r>
              <a:rPr lang="de-CH" dirty="0"/>
              <a:t> </a:t>
            </a:r>
            <a:r>
              <a:rPr lang="de-CH" dirty="0" err="1"/>
              <a:t>licencia</a:t>
            </a:r>
            <a:r>
              <a:rPr lang="de-CH" dirty="0"/>
              <a:t> de </a:t>
            </a:r>
            <a:r>
              <a:rPr lang="de-CH" dirty="0" err="1"/>
              <a:t>construcción</a:t>
            </a:r>
            <a:endParaRPr lang="de-CH" dirty="0"/>
          </a:p>
          <a:p>
            <a:pPr marL="285750" indent="-285750">
              <a:buFont typeface="Arial" panose="020B0604020202020204" pitchFamily="34" charset="0"/>
              <a:buChar char="•"/>
            </a:pPr>
            <a:endParaRPr lang="de-CH" b="1" dirty="0"/>
          </a:p>
        </p:txBody>
      </p:sp>
      <p:sp>
        <p:nvSpPr>
          <p:cNvPr id="2" name="Textfeld 1">
            <a:extLst>
              <a:ext uri="{FF2B5EF4-FFF2-40B4-BE49-F238E27FC236}">
                <a16:creationId xmlns:a16="http://schemas.microsoft.com/office/drawing/2014/main" id="{50F2E0DA-14E0-6275-40AD-A739E26EE521}"/>
              </a:ext>
            </a:extLst>
          </p:cNvPr>
          <p:cNvSpPr txBox="1"/>
          <p:nvPr/>
        </p:nvSpPr>
        <p:spPr>
          <a:xfrm>
            <a:off x="7944787" y="3560164"/>
            <a:ext cx="2683239" cy="646331"/>
          </a:xfrm>
          <a:prstGeom prst="rect">
            <a:avLst/>
          </a:prstGeom>
          <a:solidFill>
            <a:schemeClr val="bg1"/>
          </a:solidFill>
        </p:spPr>
        <p:txBody>
          <a:bodyPr wrap="square" rtlCol="0">
            <a:spAutoFit/>
          </a:bodyPr>
          <a:lstStyle/>
          <a:p>
            <a:r>
              <a:rPr lang="de-CH" dirty="0" err="1"/>
              <a:t>Catastro</a:t>
            </a:r>
            <a:r>
              <a:rPr lang="de-CH" dirty="0"/>
              <a:t> </a:t>
            </a:r>
            <a:r>
              <a:rPr lang="de-CH" dirty="0" err="1"/>
              <a:t>Oficial</a:t>
            </a:r>
            <a:r>
              <a:rPr lang="de-CH" dirty="0"/>
              <a:t> de </a:t>
            </a:r>
            <a:r>
              <a:rPr lang="de-CH" dirty="0" err="1"/>
              <a:t>Suiza</a:t>
            </a:r>
            <a:endParaRPr lang="de-CH" dirty="0"/>
          </a:p>
        </p:txBody>
      </p:sp>
    </p:spTree>
    <p:extLst>
      <p:ext uri="{BB962C8B-B14F-4D97-AF65-F5344CB8AC3E}">
        <p14:creationId xmlns:p14="http://schemas.microsoft.com/office/powerpoint/2010/main" val="20442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Nuestros clientes</a:t>
            </a:r>
          </a:p>
        </p:txBody>
      </p:sp>
      <p:sp>
        <p:nvSpPr>
          <p:cNvPr id="5" name="Textplatzhalter 4">
            <a:extLst>
              <a:ext uri="{FF2B5EF4-FFF2-40B4-BE49-F238E27FC236}">
                <a16:creationId xmlns:a16="http://schemas.microsoft.com/office/drawing/2014/main" id="{96504993-C594-BDFA-E641-BE8CC1842D03}"/>
              </a:ext>
            </a:extLst>
          </p:cNvPr>
          <p:cNvSpPr>
            <a:spLocks noGrp="1"/>
          </p:cNvSpPr>
          <p:nvPr>
            <p:ph type="body" sz="quarter" idx="11"/>
          </p:nvPr>
        </p:nvSpPr>
        <p:spPr/>
        <p:txBody>
          <a:bodyPr/>
          <a:lstStyle/>
          <a:p>
            <a:endParaRPr lang="de-CH" dirty="0"/>
          </a:p>
        </p:txBody>
      </p:sp>
      <p:sp>
        <p:nvSpPr>
          <p:cNvPr id="7" name="Rechteck 6"/>
          <p:cNvSpPr/>
          <p:nvPr/>
        </p:nvSpPr>
        <p:spPr>
          <a:xfrm>
            <a:off x="947737" y="1592463"/>
            <a:ext cx="3240000" cy="4536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de-CH" b="1" dirty="0"/>
              <a:t>La administración municipal</a:t>
            </a:r>
          </a:p>
          <a:p>
            <a:endParaRPr lang="de-CH" dirty="0"/>
          </a:p>
          <a:p>
            <a:r>
              <a:rPr lang="de-CH" dirty="0"/>
              <a:t>TAZ, VBZ, ERZ, DAV, AfS, AfB, IMMO, etc...</a:t>
            </a:r>
          </a:p>
        </p:txBody>
      </p:sp>
      <p:sp>
        <p:nvSpPr>
          <p:cNvPr id="8" name="Rechteck 7"/>
          <p:cNvSpPr/>
          <p:nvPr/>
        </p:nvSpPr>
        <p:spPr>
          <a:xfrm>
            <a:off x="4494256" y="1592263"/>
            <a:ext cx="3240000" cy="4536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de-CH" b="1" dirty="0"/>
              <a:t>Empresas</a:t>
            </a:r>
          </a:p>
          <a:p>
            <a:endParaRPr lang="de-CH" dirty="0"/>
          </a:p>
          <a:p>
            <a:r>
              <a:rPr lang="de-CH" dirty="0"/>
              <a:t>Ingenieros, planificadores, etc...</a:t>
            </a:r>
          </a:p>
        </p:txBody>
      </p:sp>
      <p:sp>
        <p:nvSpPr>
          <p:cNvPr id="9" name="Rechteck 8"/>
          <p:cNvSpPr/>
          <p:nvPr/>
        </p:nvSpPr>
        <p:spPr>
          <a:xfrm>
            <a:off x="8040775" y="1592263"/>
            <a:ext cx="3240000" cy="4536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de-CH" b="1" dirty="0"/>
              <a:t>Particulares</a:t>
            </a:r>
          </a:p>
          <a:p>
            <a:endParaRPr lang="de-CH" b="1" dirty="0"/>
          </a:p>
          <a:p>
            <a:r>
              <a:rPr lang="de-CH" dirty="0"/>
              <a:t>Propietarios</a:t>
            </a:r>
          </a:p>
        </p:txBody>
      </p:sp>
      <p:pic>
        <p:nvPicPr>
          <p:cNvPr id="10" name="Grafik 9"/>
          <p:cNvPicPr/>
          <p:nvPr/>
        </p:nvPicPr>
        <p:blipFill>
          <a:blip r:embed="rId3" cstate="screen">
            <a:extLst>
              <a:ext uri="{28A0092B-C50C-407E-A947-70E740481C1C}">
                <a14:useLocalDpi xmlns:a14="http://schemas.microsoft.com/office/drawing/2010/main"/>
              </a:ext>
            </a:extLst>
          </a:blip>
          <a:stretch>
            <a:fillRect/>
          </a:stretch>
        </p:blipFill>
        <p:spPr bwMode="auto">
          <a:xfrm>
            <a:off x="5201823" y="3132663"/>
            <a:ext cx="1824867" cy="2734098"/>
          </a:xfrm>
          <a:prstGeom prst="rect">
            <a:avLst/>
          </a:prstGeom>
          <a:noFill/>
          <a:ln>
            <a:noFill/>
          </a:ln>
        </p:spPr>
      </p:pic>
      <p:pic>
        <p:nvPicPr>
          <p:cNvPr id="1026" name="Picture 2" descr="imag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48081" y="3132663"/>
            <a:ext cx="1825389" cy="2734098"/>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descr="C:\Users\geolac\AppData\Local\Microsoft\Windows\INetCache\Content.Word\pexels-harry-cooke-6194910.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55582" y="3143391"/>
            <a:ext cx="1824310" cy="2712642"/>
          </a:xfrm>
          <a:prstGeom prst="rect">
            <a:avLst/>
          </a:prstGeom>
          <a:noFill/>
          <a:ln>
            <a:noFill/>
          </a:ln>
        </p:spPr>
      </p:pic>
    </p:spTree>
    <p:extLst>
      <p:ext uri="{BB962C8B-B14F-4D97-AF65-F5344CB8AC3E}">
        <p14:creationId xmlns:p14="http://schemas.microsoft.com/office/powerpoint/2010/main" val="295334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Solicitud de </a:t>
            </a:r>
            <a:r>
              <a:rPr lang="de-CH" dirty="0" err="1"/>
              <a:t>licencia</a:t>
            </a:r>
            <a:r>
              <a:rPr lang="de-CH" dirty="0"/>
              <a:t> de </a:t>
            </a:r>
            <a:r>
              <a:rPr lang="de-CH" dirty="0" err="1"/>
              <a:t>construcción</a:t>
            </a:r>
            <a:endParaRPr lang="de-CH" dirty="0"/>
          </a:p>
        </p:txBody>
      </p:sp>
      <p:sp>
        <p:nvSpPr>
          <p:cNvPr id="3" name="Inhaltsplatzhalter 2">
            <a:extLst>
              <a:ext uri="{FF2B5EF4-FFF2-40B4-BE49-F238E27FC236}">
                <a16:creationId xmlns:a16="http://schemas.microsoft.com/office/drawing/2014/main" id="{47AA0C0F-35E0-4CF1-1457-F54AD8C9B5B5}"/>
              </a:ext>
            </a:extLst>
          </p:cNvPr>
          <p:cNvSpPr>
            <a:spLocks noGrp="1"/>
          </p:cNvSpPr>
          <p:nvPr>
            <p:ph idx="1"/>
          </p:nvPr>
        </p:nvSpPr>
        <p:spPr/>
        <p:txBody>
          <a:bodyPr/>
          <a:lstStyle/>
          <a:p>
            <a:r>
              <a:rPr lang="de-CH" dirty="0" err="1"/>
              <a:t>Ajuste</a:t>
            </a:r>
            <a:r>
              <a:rPr lang="de-CH" dirty="0"/>
              <a:t> del plano del </a:t>
            </a:r>
            <a:r>
              <a:rPr lang="de-CH" dirty="0" err="1"/>
              <a:t>edificio</a:t>
            </a:r>
            <a:r>
              <a:rPr lang="de-CH" dirty="0"/>
              <a:t>/</a:t>
            </a:r>
            <a:r>
              <a:rPr lang="de-CH" dirty="0" err="1"/>
              <a:t>obra</a:t>
            </a:r>
            <a:r>
              <a:rPr lang="de-CH" dirty="0"/>
              <a:t> </a:t>
            </a:r>
            <a:r>
              <a:rPr lang="de-CH" dirty="0" err="1"/>
              <a:t>proyectado</a:t>
            </a:r>
            <a:r>
              <a:rPr lang="de-CH" dirty="0"/>
              <a:t> al </a:t>
            </a:r>
            <a:r>
              <a:rPr lang="de-CH" dirty="0" err="1"/>
              <a:t>predio</a:t>
            </a:r>
            <a:r>
              <a:rPr lang="de-CH" dirty="0"/>
              <a:t> </a:t>
            </a:r>
          </a:p>
          <a:p>
            <a:r>
              <a:rPr lang="de-CH" dirty="0"/>
              <a:t>Autenticación de los datos</a:t>
            </a:r>
          </a:p>
          <a:p>
            <a:r>
              <a:rPr lang="de-CH" dirty="0"/>
              <a:t>Registro de los edificios proyectados en el catastro oficial</a:t>
            </a:r>
          </a:p>
          <a:p>
            <a:endParaRPr lang="de-CH" dirty="0"/>
          </a:p>
          <a:p>
            <a:endParaRPr lang="de-CH" dirty="0"/>
          </a:p>
        </p:txBody>
      </p:sp>
      <p:sp>
        <p:nvSpPr>
          <p:cNvPr id="7" name="Textplatzhalter 6"/>
          <p:cNvSpPr>
            <a:spLocks noGrp="1"/>
          </p:cNvSpPr>
          <p:nvPr>
            <p:ph type="body" sz="quarter" idx="11"/>
          </p:nvPr>
        </p:nvSpPr>
        <p:spPr/>
        <p:txBody>
          <a:bodyPr/>
          <a:lstStyle/>
          <a:p>
            <a:endParaRPr lang="de-CH" dirty="0"/>
          </a:p>
        </p:txBody>
      </p:sp>
      <p:pic>
        <p:nvPicPr>
          <p:cNvPr id="8" name="Grafik 7">
            <a:extLst>
              <a:ext uri="{FF2B5EF4-FFF2-40B4-BE49-F238E27FC236}">
                <a16:creationId xmlns:a16="http://schemas.microsoft.com/office/drawing/2014/main" id="{62DF3138-3ACE-41FA-7BF6-D77EC9BD85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7737" y="3598170"/>
            <a:ext cx="4722813" cy="2624830"/>
          </a:xfrm>
          <a:prstGeom prst="rect">
            <a:avLst/>
          </a:prstGeom>
        </p:spPr>
      </p:pic>
    </p:spTree>
    <p:extLst>
      <p:ext uri="{BB962C8B-B14F-4D97-AF65-F5344CB8AC3E}">
        <p14:creationId xmlns:p14="http://schemas.microsoft.com/office/powerpoint/2010/main" val="259983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Señalización</a:t>
            </a:r>
            <a:r>
              <a:rPr lang="de-CH" dirty="0"/>
              <a:t> </a:t>
            </a:r>
            <a:r>
              <a:rPr lang="de-CH" dirty="0" err="1"/>
              <a:t>dimensiones</a:t>
            </a:r>
            <a:r>
              <a:rPr lang="de-CH" dirty="0"/>
              <a:t> del </a:t>
            </a:r>
            <a:r>
              <a:rPr lang="de-CH" dirty="0" err="1"/>
              <a:t>futuro</a:t>
            </a:r>
            <a:r>
              <a:rPr lang="de-CH" dirty="0"/>
              <a:t> </a:t>
            </a:r>
            <a:r>
              <a:rPr lang="de-CH" dirty="0" err="1"/>
              <a:t>edificio</a:t>
            </a:r>
            <a:r>
              <a:rPr lang="de-CH" dirty="0"/>
              <a:t>/ </a:t>
            </a:r>
            <a:r>
              <a:rPr lang="de-CH" dirty="0" err="1"/>
              <a:t>obra</a:t>
            </a:r>
            <a:r>
              <a:rPr lang="de-CH" dirty="0"/>
              <a:t> </a:t>
            </a:r>
          </a:p>
        </p:txBody>
      </p:sp>
      <p:sp>
        <p:nvSpPr>
          <p:cNvPr id="5" name="Textplatzhalter 4"/>
          <p:cNvSpPr>
            <a:spLocks noGrp="1"/>
          </p:cNvSpPr>
          <p:nvPr>
            <p:ph type="body" sz="quarter" idx="11"/>
          </p:nvPr>
        </p:nvSpPr>
        <p:spPr/>
        <p:txBody>
          <a:bodyPr/>
          <a:lstStyle/>
          <a:p>
            <a:r>
              <a:rPr lang="de-CH" dirty="0" err="1"/>
              <a:t>Replanteo</a:t>
            </a:r>
            <a:r>
              <a:rPr lang="de-CH" dirty="0"/>
              <a:t> de la posición de las esquinas del </a:t>
            </a:r>
            <a:r>
              <a:rPr lang="de-CH" dirty="0" err="1"/>
              <a:t>edificio</a:t>
            </a:r>
            <a:r>
              <a:rPr lang="de-CH" dirty="0"/>
              <a:t> </a:t>
            </a:r>
            <a:r>
              <a:rPr lang="de-CH" dirty="0" err="1"/>
              <a:t>proyectado</a:t>
            </a:r>
            <a:r>
              <a:rPr lang="de-CH" dirty="0"/>
              <a:t> en situ</a:t>
            </a:r>
          </a:p>
        </p:txBody>
      </p:sp>
      <p:pic>
        <p:nvPicPr>
          <p:cNvPr id="6" name="Picture 7" descr="DSC02189">
            <a:extLst>
              <a:ext uri="{FF2B5EF4-FFF2-40B4-BE49-F238E27FC236}">
                <a16:creationId xmlns:a16="http://schemas.microsoft.com/office/drawing/2014/main" id="{9376158B-290E-9118-BD0C-F42974F63331}"/>
              </a:ext>
            </a:extLst>
          </p:cNvPr>
          <p:cNvPicPr>
            <a:picLocks noGrp="1" noChangeAspect="1" noChangeArrowheads="1"/>
          </p:cNvPicPr>
          <p:nvPr>
            <p:ph idx="1"/>
          </p:nvPr>
        </p:nvPicPr>
        <p:blipFill>
          <a:blip r:embed="rId2" cstate="screen"/>
          <a:srcRect/>
          <a:stretch>
            <a:fillRect/>
          </a:stretch>
        </p:blipFill>
        <p:spPr bwMode="auto">
          <a:xfrm>
            <a:off x="947737" y="1592262"/>
            <a:ext cx="7094335" cy="4537075"/>
          </a:xfrm>
          <a:prstGeom prst="rect">
            <a:avLst/>
          </a:prstGeom>
          <a:noFill/>
          <a:ln w="9525">
            <a:noFill/>
            <a:miter lim="800000"/>
            <a:headEnd/>
            <a:tailEnd/>
          </a:ln>
        </p:spPr>
      </p:pic>
    </p:spTree>
    <p:extLst>
      <p:ext uri="{BB962C8B-B14F-4D97-AF65-F5344CB8AC3E}">
        <p14:creationId xmlns:p14="http://schemas.microsoft.com/office/powerpoint/2010/main" val="1377506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130116 Plan Baumassberechnung 1-100.pdf - Adobe Reader"/>
          <p:cNvPicPr>
            <a:picLocks noChangeAspect="1"/>
          </p:cNvPicPr>
          <p:nvPr/>
        </p:nvPicPr>
        <p:blipFill rotWithShape="1">
          <a:blip r:embed="rId2" cstate="screen">
            <a:extLst>
              <a:ext uri="{28A0092B-C50C-407E-A947-70E740481C1C}">
                <a14:useLocalDpi xmlns:a14="http://schemas.microsoft.com/office/drawing/2010/main"/>
              </a:ext>
            </a:extLst>
          </a:blip>
          <a:srcRect l="5550" t="25850" r="4043" b="15351"/>
          <a:stretch/>
        </p:blipFill>
        <p:spPr>
          <a:xfrm>
            <a:off x="947737" y="3535579"/>
            <a:ext cx="6311229" cy="2945241"/>
          </a:xfrm>
          <a:prstGeom prst="rect">
            <a:avLst/>
          </a:prstGeom>
        </p:spPr>
      </p:pic>
      <p:pic>
        <p:nvPicPr>
          <p:cNvPr id="5" name="Grafik 4" descr="52342_bm.pdf - Adobe Reader">
            <a:hlinkClick r:id="rId3" action="ppaction://hlinkfile"/>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03782" y="3457356"/>
            <a:ext cx="5676992" cy="2653585"/>
          </a:xfrm>
          <a:prstGeom prst="rect">
            <a:avLst/>
          </a:prstGeom>
        </p:spPr>
      </p:pic>
      <p:sp>
        <p:nvSpPr>
          <p:cNvPr id="2" name="Titel 1"/>
          <p:cNvSpPr>
            <a:spLocks noGrp="1"/>
          </p:cNvSpPr>
          <p:nvPr>
            <p:ph type="title"/>
          </p:nvPr>
        </p:nvSpPr>
        <p:spPr/>
        <p:txBody>
          <a:bodyPr/>
          <a:lstStyle/>
          <a:p>
            <a:r>
              <a:rPr lang="de-CH" dirty="0"/>
              <a:t>Cálculo de dimensiones</a:t>
            </a:r>
          </a:p>
        </p:txBody>
      </p:sp>
      <p:sp>
        <p:nvSpPr>
          <p:cNvPr id="3" name="Inhaltsplatzhalter 2">
            <a:extLst>
              <a:ext uri="{FF2B5EF4-FFF2-40B4-BE49-F238E27FC236}">
                <a16:creationId xmlns:a16="http://schemas.microsoft.com/office/drawing/2014/main" id="{47AA0C0F-35E0-4CF1-1457-F54AD8C9B5B5}"/>
              </a:ext>
            </a:extLst>
          </p:cNvPr>
          <p:cNvSpPr>
            <a:spLocks noGrp="1"/>
          </p:cNvSpPr>
          <p:nvPr>
            <p:ph idx="1"/>
          </p:nvPr>
        </p:nvSpPr>
        <p:spPr>
          <a:xfrm>
            <a:off x="947738" y="1304145"/>
            <a:ext cx="10333038" cy="4825194"/>
          </a:xfrm>
        </p:spPr>
        <p:txBody>
          <a:bodyPr/>
          <a:lstStyle/>
          <a:p>
            <a:r>
              <a:rPr lang="de-CH" dirty="0" err="1"/>
              <a:t>Ajuste</a:t>
            </a:r>
            <a:r>
              <a:rPr lang="de-CH" dirty="0"/>
              <a:t> de los planos del </a:t>
            </a:r>
            <a:r>
              <a:rPr lang="de-CH" dirty="0" err="1"/>
              <a:t>edificio</a:t>
            </a:r>
            <a:r>
              <a:rPr lang="de-CH" dirty="0"/>
              <a:t>/</a:t>
            </a:r>
            <a:r>
              <a:rPr lang="de-CH" dirty="0" err="1"/>
              <a:t>obra</a:t>
            </a:r>
            <a:r>
              <a:rPr lang="de-CH" dirty="0"/>
              <a:t> al </a:t>
            </a:r>
            <a:r>
              <a:rPr lang="de-CH" dirty="0" err="1"/>
              <a:t>predio</a:t>
            </a:r>
            <a:r>
              <a:rPr lang="de-CH" dirty="0"/>
              <a:t> (georreferenciación del plano de ejecución)</a:t>
            </a:r>
          </a:p>
          <a:p>
            <a:r>
              <a:rPr lang="de-CH" dirty="0" err="1"/>
              <a:t>Entrega</a:t>
            </a:r>
            <a:r>
              <a:rPr lang="de-CH" dirty="0"/>
              <a:t> de </a:t>
            </a:r>
            <a:r>
              <a:rPr lang="de-CH" dirty="0" err="1"/>
              <a:t>distancias</a:t>
            </a:r>
            <a:r>
              <a:rPr lang="de-CH" dirty="0"/>
              <a:t> </a:t>
            </a:r>
            <a:r>
              <a:rPr lang="de-CH" dirty="0" err="1"/>
              <a:t>con</a:t>
            </a:r>
            <a:r>
              <a:rPr lang="de-CH" dirty="0"/>
              <a:t> </a:t>
            </a:r>
            <a:r>
              <a:rPr lang="de-CH" dirty="0" err="1"/>
              <a:t>límites</a:t>
            </a:r>
            <a:r>
              <a:rPr lang="de-CH" dirty="0"/>
              <a:t> definitivas a la atención de las autoridades </a:t>
            </a:r>
            <a:r>
              <a:rPr lang="de-CH" dirty="0" err="1"/>
              <a:t>competentes</a:t>
            </a:r>
            <a:r>
              <a:rPr lang="de-CH" dirty="0"/>
              <a:t> </a:t>
            </a:r>
            <a:r>
              <a:rPr lang="de-CH" dirty="0" err="1"/>
              <a:t>para</a:t>
            </a:r>
            <a:r>
              <a:rPr lang="de-CH" dirty="0"/>
              <a:t> los </a:t>
            </a:r>
            <a:r>
              <a:rPr lang="de-CH" dirty="0" err="1"/>
              <a:t>permisos</a:t>
            </a:r>
            <a:r>
              <a:rPr lang="de-CH" dirty="0"/>
              <a:t> de construcción</a:t>
            </a:r>
          </a:p>
          <a:p>
            <a:r>
              <a:rPr lang="de-CH" dirty="0" err="1"/>
              <a:t>Crear</a:t>
            </a:r>
            <a:r>
              <a:rPr lang="de-CH" dirty="0"/>
              <a:t> las </a:t>
            </a:r>
            <a:r>
              <a:rPr lang="de-CH" dirty="0" err="1"/>
              <a:t>base</a:t>
            </a:r>
            <a:r>
              <a:rPr lang="de-CH" dirty="0"/>
              <a:t> </a:t>
            </a:r>
            <a:r>
              <a:rPr lang="de-CH" dirty="0" err="1"/>
              <a:t>para</a:t>
            </a:r>
            <a:r>
              <a:rPr lang="de-CH" dirty="0"/>
              <a:t> la </a:t>
            </a:r>
            <a:r>
              <a:rPr lang="de-CH" dirty="0" err="1"/>
              <a:t>topografía</a:t>
            </a:r>
            <a:r>
              <a:rPr lang="de-CH" dirty="0"/>
              <a:t> de edificios</a:t>
            </a:r>
          </a:p>
          <a:p>
            <a:endParaRPr lang="de-CH" dirty="0"/>
          </a:p>
          <a:p>
            <a:endParaRPr lang="de-CH" dirty="0"/>
          </a:p>
        </p:txBody>
      </p:sp>
      <p:sp>
        <p:nvSpPr>
          <p:cNvPr id="7" name="Textplatzhalter 6"/>
          <p:cNvSpPr>
            <a:spLocks noGrp="1"/>
          </p:cNvSpPr>
          <p:nvPr>
            <p:ph type="body" sz="quarter" idx="11"/>
          </p:nvPr>
        </p:nvSpPr>
        <p:spPr/>
        <p:txBody>
          <a:bodyPr/>
          <a:lstStyle/>
          <a:p>
            <a:endParaRPr lang="de-CH" dirty="0"/>
          </a:p>
        </p:txBody>
      </p:sp>
    </p:spTree>
    <p:extLst>
      <p:ext uri="{BB962C8B-B14F-4D97-AF65-F5344CB8AC3E}">
        <p14:creationId xmlns:p14="http://schemas.microsoft.com/office/powerpoint/2010/main" val="8758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7737" y="306000"/>
            <a:ext cx="10901988" cy="432000"/>
          </a:xfrm>
        </p:spPr>
        <p:txBody>
          <a:bodyPr/>
          <a:lstStyle/>
          <a:p>
            <a:r>
              <a:rPr lang="de-CH" dirty="0" err="1"/>
              <a:t>Ejecución</a:t>
            </a:r>
            <a:r>
              <a:rPr lang="de-CH" dirty="0"/>
              <a:t> </a:t>
            </a:r>
            <a:r>
              <a:rPr lang="de-CH" dirty="0" err="1"/>
              <a:t>Obra</a:t>
            </a:r>
            <a:r>
              <a:rPr lang="de-CH" dirty="0"/>
              <a:t> - </a:t>
            </a:r>
            <a:r>
              <a:rPr lang="de-CH" dirty="0" err="1"/>
              <a:t>nivelamiento</a:t>
            </a:r>
            <a:r>
              <a:rPr lang="de-CH" dirty="0"/>
              <a:t>, puntos de eje, deformaciones</a:t>
            </a:r>
          </a:p>
        </p:txBody>
      </p:sp>
      <p:sp>
        <p:nvSpPr>
          <p:cNvPr id="6" name="Inhaltsplatzhalter 5">
            <a:extLst>
              <a:ext uri="{FF2B5EF4-FFF2-40B4-BE49-F238E27FC236}">
                <a16:creationId xmlns:a16="http://schemas.microsoft.com/office/drawing/2014/main" id="{40F2B97B-76FB-CC85-C0BE-D097F0FC582D}"/>
              </a:ext>
            </a:extLst>
          </p:cNvPr>
          <p:cNvSpPr>
            <a:spLocks noGrp="1"/>
          </p:cNvSpPr>
          <p:nvPr>
            <p:ph idx="1"/>
          </p:nvPr>
        </p:nvSpPr>
        <p:spPr/>
        <p:txBody>
          <a:bodyPr/>
          <a:lstStyle/>
          <a:p>
            <a:endParaRPr lang="de-CH" dirty="0"/>
          </a:p>
        </p:txBody>
      </p:sp>
      <p:pic>
        <p:nvPicPr>
          <p:cNvPr id="3" name="Inhaltsplatzhalter 4">
            <a:extLst>
              <a:ext uri="{FF2B5EF4-FFF2-40B4-BE49-F238E27FC236}">
                <a16:creationId xmlns:a16="http://schemas.microsoft.com/office/drawing/2014/main" id="{83CCFA51-3040-56B8-B9C9-058957006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01582" y="1134008"/>
            <a:ext cx="3973174" cy="5297566"/>
          </a:xfrm>
          <a:prstGeom prst="rect">
            <a:avLst/>
          </a:prstGeom>
          <a:noFill/>
        </p:spPr>
      </p:pic>
      <p:pic>
        <p:nvPicPr>
          <p:cNvPr id="4" name="Grafik 3">
            <a:extLst>
              <a:ext uri="{FF2B5EF4-FFF2-40B4-BE49-F238E27FC236}">
                <a16:creationId xmlns:a16="http://schemas.microsoft.com/office/drawing/2014/main" id="{5D961821-0365-6C85-2F6E-F87EDC4895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2155737"/>
            <a:ext cx="5818758" cy="4275837"/>
          </a:xfrm>
          <a:prstGeom prst="rect">
            <a:avLst/>
          </a:prstGeom>
        </p:spPr>
      </p:pic>
      <p:pic>
        <p:nvPicPr>
          <p:cNvPr id="5" name="Grafik 4">
            <a:extLst>
              <a:ext uri="{FF2B5EF4-FFF2-40B4-BE49-F238E27FC236}">
                <a16:creationId xmlns:a16="http://schemas.microsoft.com/office/drawing/2014/main" id="{BFDD9FF5-7FF0-1255-B0CA-9B36723680E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90636" y="1134008"/>
            <a:ext cx="3289484" cy="3190780"/>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79A3D098-8D89-9277-8AB2-D4255D4AE9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47"/>
          <a:stretch/>
        </p:blipFill>
        <p:spPr>
          <a:xfrm>
            <a:off x="3590636" y="4280018"/>
            <a:ext cx="3289484" cy="2151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6135299"/>
      </p:ext>
    </p:extLst>
  </p:cSld>
  <p:clrMapOvr>
    <a:masterClrMapping/>
  </p:clrMapOvr>
  <mc:AlternateContent xmlns:mc="http://schemas.openxmlformats.org/markup-compatibility/2006" xmlns:p14="http://schemas.microsoft.com/office/powerpoint/2010/main">
    <mc:Choice Requires="p14">
      <p:transition p14:dur="0"/>
    </mc:Choice>
    <mc:Fallback xmlns:a16="http://schemas.microsoft.com/office/drawing/2014/main"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7737" y="306000"/>
            <a:ext cx="10333038" cy="432000"/>
          </a:xfrm>
        </p:spPr>
        <p:txBody>
          <a:bodyPr/>
          <a:lstStyle/>
          <a:p>
            <a:r>
              <a:rPr lang="de-CH" dirty="0" err="1"/>
              <a:t>Mantenimiento</a:t>
            </a:r>
            <a:r>
              <a:rPr lang="de-CH" dirty="0"/>
              <a:t> de los datos catastrales</a:t>
            </a:r>
          </a:p>
        </p:txBody>
      </p:sp>
      <p:sp>
        <p:nvSpPr>
          <p:cNvPr id="6" name="Textplatzhalter 5"/>
          <p:cNvSpPr>
            <a:spLocks noGrp="1"/>
          </p:cNvSpPr>
          <p:nvPr>
            <p:ph type="body" sz="quarter" idx="12"/>
          </p:nvPr>
        </p:nvSpPr>
        <p:spPr>
          <a:xfrm>
            <a:off x="947738" y="1592263"/>
            <a:ext cx="7669212" cy="4537075"/>
          </a:xfrm>
        </p:spPr>
        <p:txBody>
          <a:bodyPr/>
          <a:lstStyle/>
          <a:p>
            <a:r>
              <a:rPr lang="de-CH" dirty="0"/>
              <a:t>Los </a:t>
            </a:r>
            <a:r>
              <a:rPr lang="de-CH" dirty="0" err="1"/>
              <a:t>datos</a:t>
            </a:r>
            <a:r>
              <a:rPr lang="de-CH" dirty="0"/>
              <a:t> del </a:t>
            </a:r>
            <a:r>
              <a:rPr lang="de-CH" dirty="0" err="1"/>
              <a:t>catastral</a:t>
            </a:r>
            <a:r>
              <a:rPr lang="de-CH" dirty="0"/>
              <a:t> </a:t>
            </a:r>
            <a:r>
              <a:rPr lang="de-CH" dirty="0" err="1"/>
              <a:t>oficial</a:t>
            </a:r>
            <a:r>
              <a:rPr lang="de-CH" dirty="0"/>
              <a:t> se actualizarán una vez finalizada la </a:t>
            </a:r>
            <a:r>
              <a:rPr lang="de-CH" dirty="0" err="1"/>
              <a:t>obra</a:t>
            </a:r>
            <a:r>
              <a:rPr lang="de-CH" dirty="0"/>
              <a:t>: </a:t>
            </a:r>
          </a:p>
          <a:p>
            <a:endParaRPr lang="de-CH" dirty="0"/>
          </a:p>
          <a:p>
            <a:pPr lvl="4"/>
            <a:r>
              <a:rPr lang="de-CH" dirty="0" err="1"/>
              <a:t>Puntos</a:t>
            </a:r>
            <a:r>
              <a:rPr lang="de-CH" dirty="0"/>
              <a:t> </a:t>
            </a:r>
            <a:r>
              <a:rPr lang="de-CH" dirty="0" err="1"/>
              <a:t>límite</a:t>
            </a:r>
            <a:r>
              <a:rPr lang="de-CH" dirty="0"/>
              <a:t>/</a:t>
            </a:r>
            <a:r>
              <a:rPr lang="de-CH" dirty="0" err="1"/>
              <a:t>lindero</a:t>
            </a:r>
            <a:endParaRPr lang="de-CH" dirty="0"/>
          </a:p>
          <a:p>
            <a:pPr lvl="4"/>
            <a:r>
              <a:rPr lang="de-CH" dirty="0" err="1"/>
              <a:t>Cobertura</a:t>
            </a:r>
            <a:r>
              <a:rPr lang="de-CH" dirty="0"/>
              <a:t> de </a:t>
            </a:r>
            <a:r>
              <a:rPr lang="de-CH" dirty="0" err="1"/>
              <a:t>suelo</a:t>
            </a:r>
            <a:r>
              <a:rPr lang="de-CH" dirty="0"/>
              <a:t>: </a:t>
            </a:r>
            <a:r>
              <a:rPr lang="de-CH" dirty="0" err="1"/>
              <a:t>construcciones</a:t>
            </a:r>
            <a:r>
              <a:rPr lang="de-CH" dirty="0"/>
              <a:t>, </a:t>
            </a:r>
            <a:br>
              <a:rPr lang="de-CH" dirty="0"/>
            </a:br>
            <a:r>
              <a:rPr lang="de-CH" dirty="0"/>
              <a:t>carreteras/caminos</a:t>
            </a:r>
          </a:p>
          <a:p>
            <a:pPr lvl="4"/>
            <a:r>
              <a:rPr lang="de-CH" dirty="0"/>
              <a:t>Objetos individuales (sótanos, </a:t>
            </a:r>
            <a:br>
              <a:rPr lang="de-CH" dirty="0"/>
            </a:br>
            <a:r>
              <a:rPr lang="de-CH" dirty="0"/>
              <a:t>refugios) </a:t>
            </a:r>
          </a:p>
          <a:p>
            <a:pPr lvl="4"/>
            <a:endParaRPr lang="de-CH" dirty="0"/>
          </a:p>
          <a:p>
            <a:pPr lvl="4"/>
            <a:endParaRPr lang="de-CH" dirty="0"/>
          </a:p>
          <a:p>
            <a:endParaRPr lang="de-CH" dirty="0"/>
          </a:p>
        </p:txBody>
      </p:sp>
      <p:pic>
        <p:nvPicPr>
          <p:cNvPr id="4" name="Grafik 3" descr="http://webgis.intra.stzh.ch/PlaeneAV/28942.pdf - Windows Internet Explorer bereitgestellt von der Stadt Zürich"/>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36301" y="2603588"/>
            <a:ext cx="5876249" cy="3525749"/>
          </a:xfrm>
          <a:prstGeom prst="rect">
            <a:avLst/>
          </a:prstGeom>
        </p:spPr>
      </p:pic>
      <p:sp>
        <p:nvSpPr>
          <p:cNvPr id="5" name="Textfeld 4"/>
          <p:cNvSpPr txBox="1"/>
          <p:nvPr/>
        </p:nvSpPr>
        <p:spPr>
          <a:xfrm>
            <a:off x="921663" y="5508837"/>
            <a:ext cx="3944518" cy="229904"/>
          </a:xfrm>
          <a:prstGeom prst="rect">
            <a:avLst/>
          </a:prstGeom>
          <a:noFill/>
        </p:spPr>
        <p:txBody>
          <a:bodyPr wrap="square" rtlCol="0">
            <a:spAutoFit/>
          </a:bodyPr>
          <a:lstStyle/>
          <a:p>
            <a:r>
              <a:rPr lang="de-CH" sz="896" dirty="0">
                <a:hlinkClick r:id="rId3"/>
              </a:rPr>
              <a:t>http://webgis.intra.stzh.ch/AV_Online</a:t>
            </a:r>
            <a:endParaRPr lang="de-CH" sz="896" dirty="0"/>
          </a:p>
        </p:txBody>
      </p:sp>
    </p:spTree>
    <p:extLst>
      <p:ext uri="{BB962C8B-B14F-4D97-AF65-F5344CB8AC3E}">
        <p14:creationId xmlns:p14="http://schemas.microsoft.com/office/powerpoint/2010/main" val="4265306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p:txBody>
          <a:bodyPr/>
          <a:lstStyle/>
          <a:p>
            <a:endParaRPr lang="de-CH"/>
          </a:p>
        </p:txBody>
      </p:sp>
      <p:sp>
        <p:nvSpPr>
          <p:cNvPr id="6" name="Titel 5"/>
          <p:cNvSpPr>
            <a:spLocks noGrp="1"/>
          </p:cNvSpPr>
          <p:nvPr>
            <p:ph type="ctrTitle"/>
          </p:nvPr>
        </p:nvSpPr>
        <p:spPr/>
        <p:txBody>
          <a:bodyPr/>
          <a:lstStyle/>
          <a:p>
            <a:r>
              <a:rPr lang="de-CH" dirty="0"/>
              <a:t>Presentación </a:t>
            </a:r>
            <a:r>
              <a:rPr lang="de-CH" dirty="0" err="1"/>
              <a:t>Geomática</a:t>
            </a:r>
            <a:r>
              <a:rPr lang="de-CH" dirty="0"/>
              <a:t> + </a:t>
            </a:r>
            <a:r>
              <a:rPr lang="de-CH" dirty="0" err="1"/>
              <a:t>Geomensura</a:t>
            </a:r>
            <a:br>
              <a:rPr lang="de-CH" dirty="0"/>
            </a:br>
            <a:r>
              <a:rPr lang="de-CH" dirty="0"/>
              <a:t>Ciudad de Zúrich</a:t>
            </a:r>
          </a:p>
        </p:txBody>
      </p:sp>
    </p:spTree>
    <p:extLst>
      <p:ext uri="{BB962C8B-B14F-4D97-AF65-F5344CB8AC3E}">
        <p14:creationId xmlns:p14="http://schemas.microsoft.com/office/powerpoint/2010/main" val="343534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7737" y="306000"/>
            <a:ext cx="10333038" cy="432000"/>
          </a:xfrm>
        </p:spPr>
        <p:txBody>
          <a:bodyPr/>
          <a:lstStyle/>
          <a:p>
            <a:r>
              <a:rPr lang="de-CH" dirty="0" err="1"/>
              <a:t>Mantenimiento</a:t>
            </a:r>
            <a:r>
              <a:rPr lang="de-CH" dirty="0"/>
              <a:t> de los datos catastrales</a:t>
            </a:r>
          </a:p>
        </p:txBody>
      </p:sp>
      <p:sp>
        <p:nvSpPr>
          <p:cNvPr id="6" name="Textplatzhalter 5"/>
          <p:cNvSpPr>
            <a:spLocks noGrp="1"/>
          </p:cNvSpPr>
          <p:nvPr>
            <p:ph type="body" sz="quarter" idx="12"/>
          </p:nvPr>
        </p:nvSpPr>
        <p:spPr>
          <a:xfrm>
            <a:off x="947737" y="1592263"/>
            <a:ext cx="8855829" cy="1038089"/>
          </a:xfrm>
        </p:spPr>
        <p:txBody>
          <a:bodyPr/>
          <a:lstStyle/>
          <a:p>
            <a:pPr>
              <a:buFont typeface="+mj-lt"/>
              <a:buAutoNum type="arabicPeriod" startAt="2"/>
            </a:pPr>
            <a:r>
              <a:rPr lang="de-CH" dirty="0"/>
              <a:t>Seguimiento del modelo de ciudad en 3D (gemelo digital)</a:t>
            </a:r>
          </a:p>
          <a:p>
            <a:pPr>
              <a:buAutoNum type="arabicPeriod" startAt="2"/>
            </a:pPr>
            <a:endParaRPr lang="de-CH" dirty="0"/>
          </a:p>
          <a:p>
            <a:pPr lvl="4"/>
            <a:endParaRPr lang="de-CH" dirty="0"/>
          </a:p>
          <a:p>
            <a:pPr lvl="4"/>
            <a:endParaRPr lang="de-CH" dirty="0"/>
          </a:p>
          <a:p>
            <a:pPr>
              <a:buAutoNum type="arabicPeriod" startAt="2"/>
            </a:pPr>
            <a:endParaRPr lang="de-CH" dirty="0"/>
          </a:p>
        </p:txBody>
      </p:sp>
      <p:pic>
        <p:nvPicPr>
          <p:cNvPr id="7" name="Grafik 6">
            <a:extLst>
              <a:ext uri="{FF2B5EF4-FFF2-40B4-BE49-F238E27FC236}">
                <a16:creationId xmlns:a16="http://schemas.microsoft.com/office/drawing/2014/main" id="{91E2B235-BB54-3483-3138-65A79E6020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7200" y="2630352"/>
            <a:ext cx="6031902" cy="3498986"/>
          </a:xfrm>
          <a:prstGeom prst="rect">
            <a:avLst/>
          </a:prstGeom>
        </p:spPr>
      </p:pic>
      <p:sp>
        <p:nvSpPr>
          <p:cNvPr id="4" name="Textfeld 3">
            <a:extLst>
              <a:ext uri="{FF2B5EF4-FFF2-40B4-BE49-F238E27FC236}">
                <a16:creationId xmlns:a16="http://schemas.microsoft.com/office/drawing/2014/main" id="{BA4E3FB0-E23D-2B71-FB88-D564AC4C9226}"/>
              </a:ext>
            </a:extLst>
          </p:cNvPr>
          <p:cNvSpPr txBox="1"/>
          <p:nvPr/>
        </p:nvSpPr>
        <p:spPr>
          <a:xfrm>
            <a:off x="947737" y="2884450"/>
            <a:ext cx="5343355" cy="1631216"/>
          </a:xfrm>
          <a:prstGeom prst="rect">
            <a:avLst/>
          </a:prstGeom>
          <a:noFill/>
        </p:spPr>
        <p:txBody>
          <a:bodyPr wrap="square">
            <a:spAutoFit/>
          </a:bodyPr>
          <a:lstStyle/>
          <a:p>
            <a:pPr marL="719138" lvl="4" indent="-358775">
              <a:buFont typeface="Arial" panose="020B0604020202020204" pitchFamily="34" charset="0"/>
              <a:buChar char="–"/>
            </a:pPr>
            <a:r>
              <a:rPr lang="de-CH" sz="2000" dirty="0" err="1"/>
              <a:t>Basándose</a:t>
            </a:r>
            <a:r>
              <a:rPr lang="de-CH" sz="2000" dirty="0"/>
              <a:t> en los </a:t>
            </a:r>
            <a:r>
              <a:rPr lang="de-CH" sz="2000" dirty="0" err="1"/>
              <a:t>planos</a:t>
            </a:r>
            <a:br>
              <a:rPr lang="de-CH" sz="2000" dirty="0"/>
            </a:br>
            <a:r>
              <a:rPr lang="de-CH" sz="2000" dirty="0"/>
              <a:t>de la </a:t>
            </a:r>
            <a:r>
              <a:rPr lang="de-CH" sz="2000" dirty="0" err="1"/>
              <a:t>encuesta</a:t>
            </a:r>
            <a:r>
              <a:rPr lang="de-CH" sz="2000" dirty="0"/>
              <a:t> </a:t>
            </a:r>
            <a:r>
              <a:rPr lang="de-CH" sz="2000" dirty="0" err="1"/>
              <a:t>oficial</a:t>
            </a:r>
            <a:endParaRPr lang="de-CH" sz="2000" dirty="0"/>
          </a:p>
          <a:p>
            <a:pPr marL="719138" lvl="4" indent="-358775">
              <a:buFont typeface="Arial" panose="020B0604020202020204" pitchFamily="34" charset="0"/>
              <a:buChar char="–"/>
            </a:pPr>
            <a:r>
              <a:rPr lang="de-CH" sz="2000" dirty="0"/>
              <a:t>Base de </a:t>
            </a:r>
            <a:r>
              <a:rPr lang="de-CH" sz="2000" dirty="0" err="1"/>
              <a:t>datos</a:t>
            </a:r>
            <a:r>
              <a:rPr lang="de-CH" sz="2000" dirty="0"/>
              <a:t>: </a:t>
            </a:r>
            <a:r>
              <a:rPr lang="de-CH" sz="2000" dirty="0" err="1"/>
              <a:t>aéreo</a:t>
            </a:r>
            <a:r>
              <a:rPr lang="de-CH" sz="2000" dirty="0"/>
              <a:t> </a:t>
            </a:r>
            <a:r>
              <a:rPr lang="de-CH" sz="2000" dirty="0" err="1"/>
              <a:t>periódico</a:t>
            </a:r>
            <a:r>
              <a:rPr lang="de-CH" sz="2000" dirty="0"/>
              <a:t> </a:t>
            </a:r>
            <a:br>
              <a:rPr lang="de-CH" sz="2000" dirty="0"/>
            </a:br>
            <a:r>
              <a:rPr lang="de-CH" sz="2000" dirty="0" err="1"/>
              <a:t>reconocimiento</a:t>
            </a:r>
            <a:r>
              <a:rPr lang="de-CH" sz="2000" dirty="0"/>
              <a:t> </a:t>
            </a:r>
            <a:r>
              <a:rPr lang="de-CH" sz="2000" dirty="0" err="1"/>
              <a:t>aéreo</a:t>
            </a:r>
            <a:r>
              <a:rPr lang="de-CH" sz="2000" dirty="0"/>
              <a:t> de </a:t>
            </a:r>
            <a:r>
              <a:rPr lang="de-CH" sz="2000" dirty="0" err="1"/>
              <a:t>toda</a:t>
            </a:r>
            <a:r>
              <a:rPr lang="de-CH" sz="2000" dirty="0"/>
              <a:t> la </a:t>
            </a:r>
            <a:r>
              <a:rPr lang="de-CH" sz="2000" dirty="0" err="1"/>
              <a:t>ciudad</a:t>
            </a:r>
            <a:endParaRPr lang="de-CH" sz="2000" dirty="0"/>
          </a:p>
        </p:txBody>
      </p:sp>
    </p:spTree>
    <p:extLst>
      <p:ext uri="{BB962C8B-B14F-4D97-AF65-F5344CB8AC3E}">
        <p14:creationId xmlns:p14="http://schemas.microsoft.com/office/powerpoint/2010/main" val="43533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1"/>
          </p:nvPr>
        </p:nvSpPr>
        <p:spPr>
          <a:solidFill>
            <a:schemeClr val="bg1"/>
          </a:solidFill>
        </p:spPr>
        <p:txBody>
          <a:bodyPr/>
          <a:lstStyle/>
          <a:p>
            <a:endParaRPr lang="de-CH"/>
          </a:p>
        </p:txBody>
      </p:sp>
      <p:sp>
        <p:nvSpPr>
          <p:cNvPr id="3" name="Titel 2"/>
          <p:cNvSpPr>
            <a:spLocks noGrp="1"/>
          </p:cNvSpPr>
          <p:nvPr>
            <p:ph type="ctrTitle"/>
          </p:nvPr>
        </p:nvSpPr>
        <p:spPr>
          <a:xfrm>
            <a:off x="434566" y="609529"/>
            <a:ext cx="5214955" cy="1200716"/>
          </a:xfrm>
        </p:spPr>
        <p:txBody>
          <a:bodyPr/>
          <a:lstStyle/>
          <a:p>
            <a:pPr algn="ctr"/>
            <a:br>
              <a:rPr lang="de-CH" altLang="de-DE" sz="3200" kern="0" dirty="0"/>
            </a:br>
            <a:endParaRPr kumimoji="1" lang="de-DE" altLang="de-DE" sz="3200" kern="0" dirty="0"/>
          </a:p>
        </p:txBody>
      </p:sp>
      <p:pic>
        <p:nvPicPr>
          <p:cNvPr id="5" name="Picture 8" descr="DSCN284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5631" y="2032812"/>
            <a:ext cx="2675070" cy="226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SCN04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39698" y="3995457"/>
            <a:ext cx="3286666" cy="2185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2"/>
          <p:cNvSpPr txBox="1">
            <a:spLocks/>
          </p:cNvSpPr>
          <p:nvPr/>
        </p:nvSpPr>
        <p:spPr bwMode="gray">
          <a:xfrm>
            <a:off x="586967" y="761929"/>
            <a:ext cx="4846769" cy="1200716"/>
          </a:xfrm>
          <a:prstGeom prst="rect">
            <a:avLst/>
          </a:prstGeom>
        </p:spPr>
        <p:txBody>
          <a:bodyPr vert="horz" lIns="0" tIns="0" rIns="0" bIns="0" rtlCol="0" anchor="t" anchorCtr="0">
            <a:noAutofit/>
          </a:bodyPr>
          <a:lstStyle>
            <a:lvl1pPr marL="1332000" indent="-1332000" algn="l" defTabSz="1332000" rtl="0" eaLnBrk="1" latinLnBrk="0" hangingPunct="1">
              <a:lnSpc>
                <a:spcPct val="85000"/>
              </a:lnSpc>
              <a:spcBef>
                <a:spcPct val="0"/>
              </a:spcBef>
              <a:buNone/>
              <a:tabLst>
                <a:tab pos="1332000" algn="l"/>
              </a:tabLst>
              <a:defRPr sz="5200" kern="1200" baseline="0">
                <a:solidFill>
                  <a:srgbClr val="FFFFFF"/>
                </a:solidFill>
                <a:latin typeface="Arial Black" panose="020B0A04020102020204" pitchFamily="34" charset="0"/>
                <a:ea typeface="+mj-ea"/>
                <a:cs typeface="+mj-cs"/>
              </a:defRPr>
            </a:lvl1pPr>
          </a:lstStyle>
          <a:p>
            <a:pPr algn="r"/>
            <a:r>
              <a:rPr lang="de-DE" altLang="de-DE" sz="3200" kern="0" dirty="0" err="1">
                <a:solidFill>
                  <a:schemeClr val="tx1"/>
                </a:solidFill>
              </a:rPr>
              <a:t>Amojonamiento</a:t>
            </a:r>
            <a:r>
              <a:rPr lang="de-DE" altLang="de-DE" sz="3200" kern="0" dirty="0">
                <a:solidFill>
                  <a:schemeClr val="tx1"/>
                </a:solidFill>
              </a:rPr>
              <a:t> y </a:t>
            </a:r>
            <a:r>
              <a:rPr lang="de-DE" altLang="de-DE" sz="3200" kern="0" dirty="0" err="1">
                <a:solidFill>
                  <a:schemeClr val="tx1"/>
                </a:solidFill>
              </a:rPr>
              <a:t>señalización</a:t>
            </a:r>
            <a:r>
              <a:rPr lang="de-DE" altLang="de-DE" sz="3200" kern="0" dirty="0">
                <a:solidFill>
                  <a:schemeClr val="tx1"/>
                </a:solidFill>
              </a:rPr>
              <a:t> </a:t>
            </a:r>
            <a:r>
              <a:rPr lang="de-DE" altLang="de-DE" sz="3200" kern="0" dirty="0" err="1">
                <a:solidFill>
                  <a:schemeClr val="tx1"/>
                </a:solidFill>
              </a:rPr>
              <a:t>limites</a:t>
            </a:r>
            <a:br>
              <a:rPr lang="de-CH" altLang="de-DE" sz="3200" kern="0" dirty="0"/>
            </a:br>
            <a:endParaRPr kumimoji="1" lang="de-DE" altLang="de-DE" sz="3200" kern="0" dirty="0"/>
          </a:p>
        </p:txBody>
      </p:sp>
      <p:pic>
        <p:nvPicPr>
          <p:cNvPr id="1026" name="Picture 2" descr="https://www.cadastre.ch/content/cadastre-internet/de/av/objective/marks/_jcr_content/contentPar/textimage_591159174/image.transform.1593775040117/image_1200_800/image.05_1_3_diag_de_vermessungszeichen.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82318" y="586959"/>
            <a:ext cx="6261100" cy="558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576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47737" y="306000"/>
            <a:ext cx="10333038" cy="432000"/>
          </a:xfrm>
        </p:spPr>
        <p:txBody>
          <a:bodyPr/>
          <a:lstStyle/>
          <a:p>
            <a:r>
              <a:rPr lang="de-DE" altLang="de-DE" dirty="0"/>
              <a:t>Los </a:t>
            </a:r>
            <a:r>
              <a:rPr lang="de-DE" altLang="de-DE" dirty="0" err="1"/>
              <a:t>datos</a:t>
            </a:r>
            <a:r>
              <a:rPr lang="de-DE" altLang="de-DE" dirty="0"/>
              <a:t> de </a:t>
            </a:r>
            <a:r>
              <a:rPr lang="de-DE" altLang="de-DE" dirty="0" err="1"/>
              <a:t>catastro</a:t>
            </a:r>
            <a:r>
              <a:rPr lang="de-DE" altLang="de-DE" dirty="0"/>
              <a:t> </a:t>
            </a:r>
            <a:r>
              <a:rPr lang="de-DE" altLang="de-DE" dirty="0" err="1"/>
              <a:t>son</a:t>
            </a:r>
            <a:r>
              <a:rPr lang="de-DE" altLang="de-DE" dirty="0"/>
              <a:t> </a:t>
            </a:r>
            <a:r>
              <a:rPr lang="de-DE" altLang="de-DE" dirty="0" err="1"/>
              <a:t>datos</a:t>
            </a:r>
            <a:r>
              <a:rPr lang="de-DE" altLang="de-DE" dirty="0"/>
              <a:t> de </a:t>
            </a:r>
            <a:r>
              <a:rPr lang="de-DE" altLang="de-DE" dirty="0" err="1"/>
              <a:t>gobierno</a:t>
            </a:r>
            <a:r>
              <a:rPr lang="de-DE" altLang="de-DE" dirty="0"/>
              <a:t> abiertos</a:t>
            </a:r>
            <a:br>
              <a:rPr lang="de-CH" altLang="de-DE" dirty="0"/>
            </a:br>
            <a:endParaRPr lang="de-CH" dirty="0"/>
          </a:p>
        </p:txBody>
      </p:sp>
      <p:pic>
        <p:nvPicPr>
          <p:cNvPr id="9" name="Inhaltsplatzhalter 8">
            <a:extLst>
              <a:ext uri="{FF2B5EF4-FFF2-40B4-BE49-F238E27FC236}">
                <a16:creationId xmlns:a16="http://schemas.microsoft.com/office/drawing/2014/main" id="{824135F1-33C9-BBA7-CE1A-543FA675392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47738" y="1592263"/>
            <a:ext cx="6507519" cy="4537075"/>
          </a:xfrm>
        </p:spPr>
      </p:pic>
      <p:sp>
        <p:nvSpPr>
          <p:cNvPr id="12" name="Textplatzhalter 11">
            <a:extLst>
              <a:ext uri="{FF2B5EF4-FFF2-40B4-BE49-F238E27FC236}">
                <a16:creationId xmlns:a16="http://schemas.microsoft.com/office/drawing/2014/main" id="{DC36C233-A0F2-6F4E-820A-7917FD03E080}"/>
              </a:ext>
            </a:extLst>
          </p:cNvPr>
          <p:cNvSpPr>
            <a:spLocks noGrp="1"/>
          </p:cNvSpPr>
          <p:nvPr>
            <p:ph type="body" sz="quarter" idx="11"/>
          </p:nvPr>
        </p:nvSpPr>
        <p:spPr/>
        <p:txBody>
          <a:bodyPr/>
          <a:lstStyle/>
          <a:p>
            <a:r>
              <a:rPr lang="de-CH" dirty="0"/>
              <a:t>Extracto del catálogo municipal de datos</a:t>
            </a:r>
          </a:p>
        </p:txBody>
      </p:sp>
    </p:spTree>
    <p:extLst>
      <p:ext uri="{BB962C8B-B14F-4D97-AF65-F5344CB8AC3E}">
        <p14:creationId xmlns:p14="http://schemas.microsoft.com/office/powerpoint/2010/main" val="880936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p:txBody>
          <a:bodyPr/>
          <a:lstStyle/>
          <a:p>
            <a:endParaRPr lang="de-CH"/>
          </a:p>
        </p:txBody>
      </p:sp>
      <p:sp>
        <p:nvSpPr>
          <p:cNvPr id="6" name="Titel 5"/>
          <p:cNvSpPr>
            <a:spLocks noGrp="1"/>
          </p:cNvSpPr>
          <p:nvPr>
            <p:ph type="ctrTitle"/>
          </p:nvPr>
        </p:nvSpPr>
        <p:spPr/>
        <p:txBody>
          <a:bodyPr/>
          <a:lstStyle/>
          <a:p>
            <a:r>
              <a:rPr lang="de-CH" dirty="0"/>
              <a:t>Infraestructura de geodatos </a:t>
            </a:r>
            <a:br>
              <a:rPr lang="de-CH" dirty="0"/>
            </a:br>
            <a:r>
              <a:rPr lang="de-CH" dirty="0"/>
              <a:t>SIG Ciudad de Zúrich</a:t>
            </a:r>
          </a:p>
        </p:txBody>
      </p:sp>
    </p:spTree>
    <p:extLst>
      <p:ext uri="{BB962C8B-B14F-4D97-AF65-F5344CB8AC3E}">
        <p14:creationId xmlns:p14="http://schemas.microsoft.com/office/powerpoint/2010/main" val="2960362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Conceptos básicos</a:t>
            </a:r>
          </a:p>
        </p:txBody>
      </p:sp>
      <p:sp>
        <p:nvSpPr>
          <p:cNvPr id="3" name="Textplatzhalter 2"/>
          <p:cNvSpPr>
            <a:spLocks noGrp="1"/>
          </p:cNvSpPr>
          <p:nvPr>
            <p:ph type="body" sz="quarter" idx="11"/>
          </p:nvPr>
        </p:nvSpPr>
        <p:spPr/>
        <p:txBody>
          <a:bodyPr/>
          <a:lstStyle/>
          <a:p>
            <a:r>
              <a:rPr lang="de-CH" dirty="0"/>
              <a:t>Infraestructura de geodatos </a:t>
            </a:r>
            <a:r>
              <a:rPr lang="de-CH"/>
              <a:t>- sinónimo de </a:t>
            </a:r>
            <a:r>
              <a:rPr lang="de-CH" dirty="0"/>
              <a:t>"SIG Ciudad de Zúrich"</a:t>
            </a:r>
          </a:p>
        </p:txBody>
      </p:sp>
      <p:sp>
        <p:nvSpPr>
          <p:cNvPr id="4" name="Textplatzhalter 3"/>
          <p:cNvSpPr>
            <a:spLocks noGrp="1"/>
          </p:cNvSpPr>
          <p:nvPr>
            <p:ph type="body" sz="quarter" idx="12"/>
          </p:nvPr>
        </p:nvSpPr>
        <p:spPr>
          <a:xfrm>
            <a:off x="947737" y="1592263"/>
            <a:ext cx="10333037" cy="2084191"/>
          </a:xfrm>
        </p:spPr>
        <p:txBody>
          <a:bodyPr/>
          <a:lstStyle/>
          <a:p>
            <a:pPr marL="0" indent="0">
              <a:buNone/>
            </a:pPr>
            <a:r>
              <a:rPr lang="de-CH" dirty="0"/>
              <a:t>Se entiende por infraestructura de datos espaciales (IDE) un sistema generalmente disponible de procedimientos, instalaciones institucionales, tecnologías, datos y personas que permiten o garantizan el intercambio conjunto y el uso eficiente de los datos espaciales a largo plazo.</a:t>
            </a:r>
          </a:p>
          <a:p>
            <a:pPr marL="0" indent="0">
              <a:buNone/>
            </a:pPr>
            <a:endParaRPr lang="de-CH" dirty="0"/>
          </a:p>
        </p:txBody>
      </p:sp>
      <p:pic>
        <p:nvPicPr>
          <p:cNvPr id="5" name="Grafik 4">
            <a:extLst>
              <a:ext uri="{FF2B5EF4-FFF2-40B4-BE49-F238E27FC236}">
                <a16:creationId xmlns:a16="http://schemas.microsoft.com/office/drawing/2014/main" id="{F896F0F6-F832-3D85-3276-5CBE3719B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739" y="3337812"/>
            <a:ext cx="10333036" cy="3078863"/>
          </a:xfrm>
          <a:prstGeom prst="rect">
            <a:avLst/>
          </a:prstGeom>
        </p:spPr>
      </p:pic>
      <p:sp>
        <p:nvSpPr>
          <p:cNvPr id="6" name="Textfeld 5">
            <a:extLst>
              <a:ext uri="{FF2B5EF4-FFF2-40B4-BE49-F238E27FC236}">
                <a16:creationId xmlns:a16="http://schemas.microsoft.com/office/drawing/2014/main" id="{A5A2BA77-6DEB-CFE0-66AC-081A5E2D6AC8}"/>
              </a:ext>
            </a:extLst>
          </p:cNvPr>
          <p:cNvSpPr txBox="1"/>
          <p:nvPr/>
        </p:nvSpPr>
        <p:spPr>
          <a:xfrm>
            <a:off x="4557789" y="4517243"/>
            <a:ext cx="3024000" cy="720000"/>
          </a:xfrm>
          <a:prstGeom prst="rect">
            <a:avLst/>
          </a:prstGeom>
          <a:solidFill>
            <a:srgbClr val="DCEFFC"/>
          </a:solidFill>
        </p:spPr>
        <p:txBody>
          <a:bodyPr wrap="square" tIns="108000" rtlCol="0">
            <a:noAutofit/>
          </a:bodyPr>
          <a:lstStyle/>
          <a:p>
            <a:pPr algn="ctr"/>
            <a:r>
              <a:rPr lang="de-CH" sz="1600" kern="0" spc="300" dirty="0" err="1"/>
              <a:t>Gestión</a:t>
            </a:r>
            <a:r>
              <a:rPr lang="de-CH" sz="1600" kern="0" spc="300" dirty="0"/>
              <a:t> y </a:t>
            </a:r>
          </a:p>
          <a:p>
            <a:pPr algn="ctr"/>
            <a:r>
              <a:rPr lang="de-CH" sz="1600" kern="0" spc="300" dirty="0" err="1"/>
              <a:t>organización</a:t>
            </a:r>
            <a:endParaRPr lang="de-CH" sz="1600" kern="0" spc="300" dirty="0"/>
          </a:p>
        </p:txBody>
      </p:sp>
    </p:spTree>
    <p:extLst>
      <p:ext uri="{BB962C8B-B14F-4D97-AF65-F5344CB8AC3E}">
        <p14:creationId xmlns:p14="http://schemas.microsoft.com/office/powerpoint/2010/main" val="2301958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Conceptos básicos</a:t>
            </a:r>
          </a:p>
        </p:txBody>
      </p:sp>
      <p:sp>
        <p:nvSpPr>
          <p:cNvPr id="3" name="Textplatzhalter 2"/>
          <p:cNvSpPr>
            <a:spLocks noGrp="1"/>
          </p:cNvSpPr>
          <p:nvPr>
            <p:ph type="body" sz="quarter" idx="11"/>
          </p:nvPr>
        </p:nvSpPr>
        <p:spPr/>
        <p:txBody>
          <a:bodyPr/>
          <a:lstStyle/>
          <a:p>
            <a:r>
              <a:rPr lang="de-CH" dirty="0"/>
              <a:t>Legislación sobre geoinformación - finalidad</a:t>
            </a:r>
          </a:p>
        </p:txBody>
      </p:sp>
      <p:sp>
        <p:nvSpPr>
          <p:cNvPr id="4" name="Textplatzhalter 3"/>
          <p:cNvSpPr>
            <a:spLocks noGrp="1"/>
          </p:cNvSpPr>
          <p:nvPr>
            <p:ph type="body" sz="quarter" idx="12"/>
          </p:nvPr>
        </p:nvSpPr>
        <p:spPr>
          <a:xfrm>
            <a:off x="947737" y="1592263"/>
            <a:ext cx="10333037" cy="2084191"/>
          </a:xfrm>
        </p:spPr>
        <p:txBody>
          <a:bodyPr/>
          <a:lstStyle/>
          <a:p>
            <a:pPr marL="0" indent="0">
              <a:buNone/>
            </a:pPr>
            <a:r>
              <a:rPr lang="de-CH" sz="2300" dirty="0"/>
              <a:t>Esta </a:t>
            </a:r>
            <a:r>
              <a:rPr lang="de-CH" sz="2300" dirty="0" err="1">
                <a:hlinkClick r:id="rId2"/>
              </a:rPr>
              <a:t>ley</a:t>
            </a:r>
            <a:r>
              <a:rPr lang="de-CH" sz="2300" dirty="0">
                <a:hlinkClick r:id="rId2"/>
              </a:rPr>
              <a:t> </a:t>
            </a:r>
            <a:r>
              <a:rPr lang="de-CH" sz="2300" dirty="0"/>
              <a:t>tiene por objeto garantizar que los </a:t>
            </a:r>
            <a:r>
              <a:rPr lang="de-CH" sz="2300" dirty="0">
                <a:solidFill>
                  <a:schemeClr val="tx1"/>
                </a:solidFill>
                <a:hlinkClick r:id="rId3"/>
              </a:rPr>
              <a:t>datos geográficos </a:t>
            </a:r>
            <a:r>
              <a:rPr lang="de-CH" sz="2300" dirty="0"/>
              <a:t>del territorio de la Confederación Suiza estén a disposición de las autoridades federales, cantonales y comunales, así como de la economía, la sociedad y la ciencia, para un uso amplio, de forma sostenible, actualizada, rápida y sencilla, con la calidad requerida y a un coste razonable.</a:t>
            </a:r>
          </a:p>
          <a:p>
            <a:pPr marL="0" indent="0">
              <a:buNone/>
            </a:pPr>
            <a:endParaRPr lang="de-CH" sz="2300" dirty="0"/>
          </a:p>
        </p:txBody>
      </p:sp>
      <p:pic>
        <p:nvPicPr>
          <p:cNvPr id="10" name="Grafik 9"/>
          <p:cNvPicPr>
            <a:picLocks noChangeAspect="1"/>
          </p:cNvPicPr>
          <p:nvPr/>
        </p:nvPicPr>
        <p:blipFill>
          <a:blip r:embed="rId4"/>
          <a:stretch>
            <a:fillRect/>
          </a:stretch>
        </p:blipFill>
        <p:spPr>
          <a:xfrm>
            <a:off x="947739" y="3794162"/>
            <a:ext cx="10333036" cy="2554015"/>
          </a:xfrm>
          <a:prstGeom prst="rect">
            <a:avLst/>
          </a:prstGeom>
        </p:spPr>
      </p:pic>
    </p:spTree>
    <p:extLst>
      <p:ext uri="{BB962C8B-B14F-4D97-AF65-F5344CB8AC3E}">
        <p14:creationId xmlns:p14="http://schemas.microsoft.com/office/powerpoint/2010/main" val="4036415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Conceptos básicos: estrategia SIG y </a:t>
            </a:r>
            <a:r>
              <a:rPr lang="de-CH" dirty="0" err="1"/>
              <a:t>planificación</a:t>
            </a:r>
            <a:endParaRPr lang="de-CH" dirty="0"/>
          </a:p>
        </p:txBody>
      </p:sp>
      <p:sp>
        <p:nvSpPr>
          <p:cNvPr id="3" name="Textplatzhalter 2"/>
          <p:cNvSpPr>
            <a:spLocks noGrp="1"/>
          </p:cNvSpPr>
          <p:nvPr>
            <p:ph type="body" sz="quarter" idx="11"/>
          </p:nvPr>
        </p:nvSpPr>
        <p:spPr/>
        <p:txBody>
          <a:bodyPr/>
          <a:lstStyle/>
          <a:p>
            <a:r>
              <a:rPr lang="de-CH" dirty="0"/>
              <a:t>Objetivo: expansión del gemelo digital</a:t>
            </a:r>
          </a:p>
        </p:txBody>
      </p:sp>
      <p:pic>
        <p:nvPicPr>
          <p:cNvPr id="5" name="Grafik 4">
            <a:extLst>
              <a:ext uri="{FF2B5EF4-FFF2-40B4-BE49-F238E27FC236}">
                <a16:creationId xmlns:a16="http://schemas.microsoft.com/office/drawing/2014/main" id="{FD0B2DB6-6963-BED2-0546-C146BEBB97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7738" y="1700789"/>
            <a:ext cx="3135312" cy="4440045"/>
          </a:xfrm>
          <a:prstGeom prst="rect">
            <a:avLst/>
          </a:prstGeom>
        </p:spPr>
      </p:pic>
      <p:pic>
        <p:nvPicPr>
          <p:cNvPr id="12" name="Grafik 11">
            <a:extLst>
              <a:ext uri="{FF2B5EF4-FFF2-40B4-BE49-F238E27FC236}">
                <a16:creationId xmlns:a16="http://schemas.microsoft.com/office/drawing/2014/main" id="{A6306F96-0385-053C-7237-225A755058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1795" y="4356099"/>
            <a:ext cx="2044635" cy="1350919"/>
          </a:xfrm>
          <a:prstGeom prst="rect">
            <a:avLst/>
          </a:prstGeom>
        </p:spPr>
      </p:pic>
      <p:pic>
        <p:nvPicPr>
          <p:cNvPr id="1026" name="Picture 2">
            <a:extLst>
              <a:ext uri="{FF2B5EF4-FFF2-40B4-BE49-F238E27FC236}">
                <a16:creationId xmlns:a16="http://schemas.microsoft.com/office/drawing/2014/main" id="{EC9C4108-331A-52CF-1701-A707D31447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0515" y="4171947"/>
            <a:ext cx="4204802" cy="2242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5E2B9A-AFC8-E638-D26E-6B5D4AE5DE0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99633" y="1815087"/>
            <a:ext cx="3988747" cy="2242562"/>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156B446D-F3D5-A6F7-3375-4F1202CED2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79536" y="1700789"/>
            <a:ext cx="4009177" cy="3144452"/>
          </a:xfrm>
          <a:prstGeom prst="rect">
            <a:avLst/>
          </a:prstGeom>
        </p:spPr>
      </p:pic>
    </p:spTree>
    <p:extLst>
      <p:ext uri="{BB962C8B-B14F-4D97-AF65-F5344CB8AC3E}">
        <p14:creationId xmlns:p14="http://schemas.microsoft.com/office/powerpoint/2010/main" val="1811667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Conceptos básicos</a:t>
            </a:r>
          </a:p>
        </p:txBody>
      </p:sp>
      <p:sp>
        <p:nvSpPr>
          <p:cNvPr id="3" name="Textplatzhalter 2"/>
          <p:cNvSpPr>
            <a:spLocks noGrp="1"/>
          </p:cNvSpPr>
          <p:nvPr>
            <p:ph type="body" sz="quarter" idx="11"/>
          </p:nvPr>
        </p:nvSpPr>
        <p:spPr/>
        <p:txBody>
          <a:bodyPr/>
          <a:lstStyle/>
          <a:p>
            <a:r>
              <a:rPr lang="de-CH" dirty="0"/>
              <a:t>Organización y coordinación</a:t>
            </a:r>
          </a:p>
        </p:txBody>
      </p:sp>
      <p:sp>
        <p:nvSpPr>
          <p:cNvPr id="4" name="Textplatzhalter 3"/>
          <p:cNvSpPr>
            <a:spLocks noGrp="1"/>
          </p:cNvSpPr>
          <p:nvPr>
            <p:ph type="body" sz="quarter" idx="12"/>
          </p:nvPr>
        </p:nvSpPr>
        <p:spPr/>
        <p:txBody>
          <a:bodyPr/>
          <a:lstStyle/>
          <a:p>
            <a:pPr>
              <a:buFont typeface="Symbol" panose="05050102010706020507" pitchFamily="18" charset="2"/>
              <a:buChar char="-"/>
              <a:tabLst>
                <a:tab pos="1608138" algn="ctr"/>
                <a:tab pos="1701800" algn="l"/>
              </a:tabLst>
            </a:pPr>
            <a:r>
              <a:rPr lang="de-CH" dirty="0"/>
              <a:t>Comité de dirección </a:t>
            </a:r>
            <a:r>
              <a:rPr lang="de-CH" sz="1800" dirty="0"/>
              <a:t>(estratégico)</a:t>
            </a:r>
          </a:p>
          <a:p>
            <a:pPr>
              <a:buFont typeface="Symbol" panose="05050102010706020507" pitchFamily="18" charset="2"/>
              <a:buChar char="-"/>
              <a:tabLst>
                <a:tab pos="1608138" algn="ctr"/>
                <a:tab pos="1701800" algn="l"/>
              </a:tabLst>
            </a:pPr>
            <a:r>
              <a:rPr lang="de-CH" dirty="0"/>
              <a:t>Órgano de coordinación </a:t>
            </a:r>
            <a:r>
              <a:rPr lang="de-CH" sz="1600" dirty="0"/>
              <a:t>(</a:t>
            </a:r>
            <a:r>
              <a:rPr lang="de-CH" sz="1800" dirty="0"/>
              <a:t>operativo</a:t>
            </a:r>
            <a:r>
              <a:rPr lang="de-CH" sz="1600" dirty="0"/>
              <a:t>)</a:t>
            </a:r>
            <a:endParaRPr lang="de-DE" dirty="0"/>
          </a:p>
          <a:p>
            <a:pPr>
              <a:buFont typeface="Symbol" panose="05050102010706020507" pitchFamily="18" charset="2"/>
              <a:buChar char="-"/>
            </a:pPr>
            <a:endParaRPr lang="de-CH" dirty="0"/>
          </a:p>
          <a:p>
            <a:pPr>
              <a:buFont typeface="Symbol" panose="05050102010706020507" pitchFamily="18" charset="2"/>
              <a:buChar char="-"/>
            </a:pPr>
            <a:endParaRPr lang="de-CH" dirty="0"/>
          </a:p>
          <a:p>
            <a:endParaRPr lang="de-CH" dirty="0"/>
          </a:p>
        </p:txBody>
      </p:sp>
      <p:pic>
        <p:nvPicPr>
          <p:cNvPr id="7" name="Grafik 6"/>
          <p:cNvPicPr>
            <a:picLocks noChangeAspect="1"/>
          </p:cNvPicPr>
          <p:nvPr/>
        </p:nvPicPr>
        <p:blipFill>
          <a:blip r:embed="rId2"/>
          <a:stretch>
            <a:fillRect/>
          </a:stretch>
        </p:blipFill>
        <p:spPr>
          <a:xfrm>
            <a:off x="2516760" y="2439989"/>
            <a:ext cx="6703440" cy="3816090"/>
          </a:xfrm>
          <a:prstGeom prst="rect">
            <a:avLst/>
          </a:prstGeom>
        </p:spPr>
      </p:pic>
    </p:spTree>
    <p:extLst>
      <p:ext uri="{BB962C8B-B14F-4D97-AF65-F5344CB8AC3E}">
        <p14:creationId xmlns:p14="http://schemas.microsoft.com/office/powerpoint/2010/main" val="1499358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Servicios GeoZ </a:t>
            </a:r>
            <a:r>
              <a:rPr lang="de-CH" dirty="0" err="1"/>
              <a:t>para</a:t>
            </a:r>
            <a:r>
              <a:rPr lang="de-CH" dirty="0"/>
              <a:t> «SIG Ciudad de Zúrich".</a:t>
            </a:r>
          </a:p>
        </p:txBody>
      </p:sp>
      <p:sp>
        <p:nvSpPr>
          <p:cNvPr id="3" name="Textplatzhalter 2"/>
          <p:cNvSpPr>
            <a:spLocks noGrp="1"/>
          </p:cNvSpPr>
          <p:nvPr>
            <p:ph type="body" sz="quarter" idx="11"/>
          </p:nvPr>
        </p:nvSpPr>
        <p:spPr/>
        <p:txBody>
          <a:bodyPr/>
          <a:lstStyle/>
          <a:p>
            <a:r>
              <a:rPr lang="de-CH" dirty="0"/>
              <a:t>Extracto del </a:t>
            </a:r>
            <a:r>
              <a:rPr lang="de-CH" dirty="0">
                <a:hlinkClick r:id="rId2"/>
              </a:rPr>
              <a:t>contrato de servicios</a:t>
            </a:r>
            <a:endParaRPr lang="de-CH" dirty="0"/>
          </a:p>
        </p:txBody>
      </p:sp>
      <p:sp>
        <p:nvSpPr>
          <p:cNvPr id="4" name="Textplatzhalter 3"/>
          <p:cNvSpPr>
            <a:spLocks noGrp="1"/>
          </p:cNvSpPr>
          <p:nvPr>
            <p:ph type="body" sz="quarter" idx="12"/>
          </p:nvPr>
        </p:nvSpPr>
        <p:spPr>
          <a:xfrm>
            <a:off x="947737" y="1592263"/>
            <a:ext cx="10333037" cy="4537075"/>
          </a:xfrm>
        </p:spPr>
        <p:txBody>
          <a:bodyPr/>
          <a:lstStyle/>
          <a:p>
            <a:r>
              <a:rPr lang="de-CH" sz="2000" dirty="0"/>
              <a:t>Obtención y suministro de geodatos para su uso en toda la ciudad: por ejemplo, </a:t>
            </a:r>
            <a:r>
              <a:rPr lang="de-CH" sz="2000" dirty="0">
                <a:hlinkClick r:id="rId3"/>
              </a:rPr>
              <a:t>gasoductos</a:t>
            </a:r>
            <a:r>
              <a:rPr lang="de-CH" sz="2000" dirty="0"/>
              <a:t>, </a:t>
            </a:r>
            <a:r>
              <a:rPr lang="de-CH" sz="2000" dirty="0">
                <a:hlinkClick r:id="rId4"/>
              </a:rPr>
              <a:t>calefacción urbana</a:t>
            </a:r>
            <a:endParaRPr lang="de-CH" sz="2000" dirty="0"/>
          </a:p>
          <a:p>
            <a:r>
              <a:rPr lang="de-CH" sz="2000" dirty="0"/>
              <a:t>Desarrollo, funcionamiento y mantenimiento de los componentes centrales de la GDI municipal: por ejemplo, </a:t>
            </a:r>
            <a:r>
              <a:rPr lang="de-CH" sz="2000" dirty="0">
                <a:hlinkClick r:id="rId5"/>
              </a:rPr>
              <a:t>catálogo de geodatos </a:t>
            </a:r>
            <a:r>
              <a:rPr lang="de-CH" sz="2000" dirty="0"/>
              <a:t>con visor integrado. </a:t>
            </a:r>
          </a:p>
          <a:p>
            <a:r>
              <a:rPr lang="de-CH" sz="2000" dirty="0"/>
              <a:t>Desarrollo, funcionamiento y mantenimiento de los servicios web, geoservicios y geoportales de la ciudad: por ejemplo, </a:t>
            </a:r>
            <a:r>
              <a:rPr lang="de-CH" sz="2000" dirty="0" err="1">
                <a:hlinkClick r:id="rId6"/>
              </a:rPr>
              <a:t>suministro</a:t>
            </a:r>
            <a:r>
              <a:rPr lang="de-CH" sz="2000" dirty="0">
                <a:hlinkClick r:id="rId6"/>
              </a:rPr>
              <a:t> de </a:t>
            </a:r>
            <a:r>
              <a:rPr lang="de-CH" sz="2000" dirty="0" err="1">
                <a:hlinkClick r:id="rId6"/>
              </a:rPr>
              <a:t>geodatos</a:t>
            </a:r>
            <a:r>
              <a:rPr lang="de-CH" sz="2000" dirty="0">
                <a:hlinkClick r:id="rId6"/>
              </a:rPr>
              <a:t> </a:t>
            </a:r>
            <a:r>
              <a:rPr lang="de-CH" sz="2000" dirty="0"/>
              <a:t>y "</a:t>
            </a:r>
            <a:r>
              <a:rPr lang="de-CH" sz="2000" dirty="0">
                <a:hlinkClick r:id="rId7"/>
              </a:rPr>
              <a:t>Züri wie neu</a:t>
            </a:r>
            <a:r>
              <a:rPr lang="de-CH" sz="2000" dirty="0"/>
              <a:t>", </a:t>
            </a:r>
            <a:r>
              <a:rPr lang="de-CH" sz="2000" dirty="0">
                <a:hlinkClick r:id="rId8"/>
              </a:rPr>
              <a:t>EnerGIS.</a:t>
            </a:r>
            <a:endParaRPr lang="de-CH" sz="2000" dirty="0"/>
          </a:p>
          <a:p>
            <a:r>
              <a:rPr lang="de-CH" sz="2000" dirty="0"/>
              <a:t>Coordinación interna de la ciudad en el ámbito de la geoinformación: por ejemplo, </a:t>
            </a:r>
            <a:r>
              <a:rPr lang="de-CH" sz="2000" dirty="0">
                <a:hlinkClick r:id="rId9"/>
              </a:rPr>
              <a:t>intranet </a:t>
            </a:r>
            <a:r>
              <a:rPr lang="de-CH" sz="2000" dirty="0" err="1">
                <a:hlinkClick r:id="rId9"/>
              </a:rPr>
              <a:t>especializada</a:t>
            </a:r>
            <a:r>
              <a:rPr lang="de-CH" sz="2000" dirty="0">
                <a:hlinkClick r:id="rId9"/>
              </a:rPr>
              <a:t> «SIG Ciudad de Zúrich".</a:t>
            </a:r>
            <a:endParaRPr lang="de-CH" sz="2000" dirty="0"/>
          </a:p>
          <a:p>
            <a:r>
              <a:rPr lang="de-CH" sz="2000" dirty="0"/>
              <a:t>Representación externa y coordinación de la ciudad de Zúrich en el ámbito de la geoinformación en comités municipales, cantonales y federales: por ejemplo, </a:t>
            </a:r>
            <a:r>
              <a:rPr lang="de-CH" sz="2000" dirty="0">
                <a:hlinkClick r:id="rId10"/>
              </a:rPr>
              <a:t>el Comité de Seguimiento de la Geoinformación de la BPUK</a:t>
            </a:r>
            <a:r>
              <a:rPr lang="de-CH" sz="2000" dirty="0"/>
              <a:t>.</a:t>
            </a:r>
          </a:p>
        </p:txBody>
      </p:sp>
    </p:spTree>
    <p:extLst>
      <p:ext uri="{BB962C8B-B14F-4D97-AF65-F5344CB8AC3E}">
        <p14:creationId xmlns:p14="http://schemas.microsoft.com/office/powerpoint/2010/main" val="2860510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Utilización</a:t>
            </a:r>
            <a:r>
              <a:rPr lang="de-CH" dirty="0"/>
              <a:t> de "SIG Ciudad de Zúrich": Ejemplo VBZ</a:t>
            </a:r>
          </a:p>
        </p:txBody>
      </p:sp>
      <p:sp>
        <p:nvSpPr>
          <p:cNvPr id="3" name="Textplatzhalter 2"/>
          <p:cNvSpPr>
            <a:spLocks noGrp="1"/>
          </p:cNvSpPr>
          <p:nvPr>
            <p:ph type="body" sz="quarter" idx="11"/>
          </p:nvPr>
        </p:nvSpPr>
        <p:spPr/>
        <p:txBody>
          <a:bodyPr/>
          <a:lstStyle/>
          <a:p>
            <a:endParaRPr lang="de-CH" dirty="0"/>
          </a:p>
        </p:txBody>
      </p:sp>
      <p:sp>
        <p:nvSpPr>
          <p:cNvPr id="4" name="Textplatzhalter 3"/>
          <p:cNvSpPr>
            <a:spLocks noGrp="1"/>
          </p:cNvSpPr>
          <p:nvPr>
            <p:ph type="body" sz="quarter" idx="12"/>
          </p:nvPr>
        </p:nvSpPr>
        <p:spPr>
          <a:xfrm>
            <a:off x="947737" y="1488353"/>
            <a:ext cx="4061061" cy="4537075"/>
          </a:xfrm>
        </p:spPr>
        <p:txBody>
          <a:bodyPr/>
          <a:lstStyle/>
          <a:p>
            <a:r>
              <a:rPr lang="de-CH" sz="2000" dirty="0" err="1"/>
              <a:t>Zúrich </a:t>
            </a:r>
            <a:r>
              <a:rPr lang="de-CH" sz="2000" dirty="0"/>
              <a:t>como nuevo</a:t>
            </a:r>
          </a:p>
          <a:p>
            <a:pPr lvl="0"/>
            <a:r>
              <a:rPr lang="de-CH" sz="2000" dirty="0"/>
              <a:t>Gestión de infraestructuras</a:t>
            </a:r>
          </a:p>
          <a:p>
            <a:pPr lvl="0"/>
            <a:r>
              <a:rPr lang="de-CH" sz="2000" dirty="0"/>
              <a:t>Planificación y construcción de proyectos</a:t>
            </a:r>
          </a:p>
          <a:p>
            <a:pPr lvl="0"/>
            <a:r>
              <a:rPr lang="de-CH" sz="2000" dirty="0"/>
              <a:t>Planificación de la oferta</a:t>
            </a:r>
          </a:p>
          <a:p>
            <a:pPr lvl="0"/>
            <a:r>
              <a:rPr lang="de-CH" sz="2000" dirty="0"/>
              <a:t>Sistema de control de operaciones</a:t>
            </a:r>
          </a:p>
          <a:p>
            <a:pPr lvl="0"/>
            <a:r>
              <a:rPr lang="de-CH" sz="2000" dirty="0"/>
              <a:t>Infraestructura SIG</a:t>
            </a:r>
          </a:p>
          <a:p>
            <a:pPr lvl="0"/>
            <a:r>
              <a:rPr lang="de-CH" sz="2000" dirty="0"/>
              <a:t>Catastro de líneas</a:t>
            </a:r>
          </a:p>
          <a:p>
            <a:pPr lvl="0"/>
            <a:r>
              <a:rPr lang="de-CH" sz="2000" dirty="0"/>
              <a:t>Paisaje urbano 3D</a:t>
            </a:r>
          </a:p>
          <a:p>
            <a:pPr lvl="0"/>
            <a:r>
              <a:rPr lang="de-CH" sz="2000" dirty="0" err="1"/>
              <a:t>GeoTrams</a:t>
            </a:r>
            <a:endParaRPr lang="de-CH" sz="2000" dirty="0"/>
          </a:p>
          <a:p>
            <a:pPr lvl="0"/>
            <a:r>
              <a:rPr lang="de-CH" sz="2000" dirty="0"/>
              <a:t>Aplicaciones de RA y RV</a:t>
            </a:r>
          </a:p>
          <a:p>
            <a:r>
              <a:rPr lang="de-CH" sz="2000" dirty="0" err="1"/>
              <a:t>Züri </a:t>
            </a:r>
            <a:r>
              <a:rPr lang="de-CH" sz="2000" dirty="0"/>
              <a:t>Mobil</a:t>
            </a:r>
          </a:p>
          <a:p>
            <a:endParaRPr lang="de-CH" sz="2000" dirty="0"/>
          </a:p>
        </p:txBody>
      </p:sp>
      <p:sp>
        <p:nvSpPr>
          <p:cNvPr id="6" name="Textplatzhalter 3"/>
          <p:cNvSpPr txBox="1">
            <a:spLocks/>
          </p:cNvSpPr>
          <p:nvPr/>
        </p:nvSpPr>
        <p:spPr bwMode="gray">
          <a:xfrm>
            <a:off x="5008798" y="6106820"/>
            <a:ext cx="6318972" cy="530946"/>
          </a:xfrm>
          <a:prstGeom prst="rect">
            <a:avLst/>
          </a:prstGeom>
          <a:noFill/>
        </p:spPr>
        <p:txBody>
          <a:bodyPr vert="horz" lIns="0" tIns="10800" rIns="0" bIns="0" rtlCol="0">
            <a:noAutofit/>
          </a:bodyPr>
          <a:lst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a:lstStyle>
          <a:p>
            <a:pPr marL="0" indent="0">
              <a:buNone/>
            </a:pPr>
            <a:r>
              <a:rPr lang="de-CH" sz="1200" dirty="0"/>
              <a:t>Infraestructura VBZ</a:t>
            </a:r>
            <a:endParaRPr lang="de-CH" sz="1400" dirty="0"/>
          </a:p>
          <a:p>
            <a:pPr marL="0" indent="0">
              <a:buNone/>
            </a:pPr>
            <a:endParaRPr lang="de-CH" sz="1400" dirty="0"/>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8798" y="1354037"/>
            <a:ext cx="6271976" cy="4593688"/>
          </a:xfrm>
          <a:prstGeom prst="rect">
            <a:avLst/>
          </a:prstGeom>
        </p:spPr>
      </p:pic>
    </p:spTree>
    <p:extLst>
      <p:ext uri="{BB962C8B-B14F-4D97-AF65-F5344CB8AC3E}">
        <p14:creationId xmlns:p14="http://schemas.microsoft.com/office/powerpoint/2010/main" val="3936017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2719DB6-BF4D-7547-F398-6D991099A008}"/>
              </a:ext>
            </a:extLst>
          </p:cNvPr>
          <p:cNvPicPr>
            <a:picLocks noChangeAspect="1"/>
          </p:cNvPicPr>
          <p:nvPr/>
        </p:nvPicPr>
        <p:blipFill>
          <a:blip r:embed="rId3"/>
          <a:stretch>
            <a:fillRect/>
          </a:stretch>
        </p:blipFill>
        <p:spPr>
          <a:xfrm>
            <a:off x="947738" y="0"/>
            <a:ext cx="9770641" cy="6858000"/>
          </a:xfrm>
          <a:prstGeom prst="rect">
            <a:avLst/>
          </a:prstGeom>
        </p:spPr>
      </p:pic>
      <p:sp>
        <p:nvSpPr>
          <p:cNvPr id="12" name="Rechteck 11"/>
          <p:cNvSpPr/>
          <p:nvPr/>
        </p:nvSpPr>
        <p:spPr>
          <a:xfrm>
            <a:off x="6591039" y="3705863"/>
            <a:ext cx="738000" cy="216000"/>
          </a:xfrm>
          <a:prstGeom prst="rect">
            <a:avLst/>
          </a:prstGeom>
          <a:noFill/>
          <a:ln w="28575">
            <a:solidFill>
              <a:schemeClr val="accent4"/>
            </a:solidFill>
            <a:round/>
            <a:extLst>
              <a:ext uri="{C807C97D-BFC1-408E-A445-0C87EB9F89A2}">
                <ask:lineSketchStyleProps xmlns:ask="http://schemas.microsoft.com/office/drawing/2018/sketchyshapes" sd="1011431495">
                  <a:custGeom>
                    <a:avLst/>
                    <a:gdLst>
                      <a:gd name="connsiteX0" fmla="*/ 0 w 756000"/>
                      <a:gd name="connsiteY0" fmla="*/ 0 h 216000"/>
                      <a:gd name="connsiteX1" fmla="*/ 756000 w 756000"/>
                      <a:gd name="connsiteY1" fmla="*/ 0 h 216000"/>
                      <a:gd name="connsiteX2" fmla="*/ 756000 w 756000"/>
                      <a:gd name="connsiteY2" fmla="*/ 216000 h 216000"/>
                      <a:gd name="connsiteX3" fmla="*/ 0 w 756000"/>
                      <a:gd name="connsiteY3" fmla="*/ 216000 h 216000"/>
                      <a:gd name="connsiteX4" fmla="*/ 0 w 756000"/>
                      <a:gd name="connsiteY4" fmla="*/ 0 h 2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00" h="216000" extrusionOk="0">
                        <a:moveTo>
                          <a:pt x="0" y="0"/>
                        </a:moveTo>
                        <a:cubicBezTo>
                          <a:pt x="242249" y="-62360"/>
                          <a:pt x="431808" y="6520"/>
                          <a:pt x="756000" y="0"/>
                        </a:cubicBezTo>
                        <a:cubicBezTo>
                          <a:pt x="737600" y="78035"/>
                          <a:pt x="770937" y="176484"/>
                          <a:pt x="756000" y="216000"/>
                        </a:cubicBezTo>
                        <a:cubicBezTo>
                          <a:pt x="647312" y="209426"/>
                          <a:pt x="174735" y="153604"/>
                          <a:pt x="0" y="216000"/>
                        </a:cubicBezTo>
                        <a:cubicBezTo>
                          <a:pt x="4899" y="186162"/>
                          <a:pt x="-6322" y="8091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7" name="Rechteck 16"/>
          <p:cNvSpPr/>
          <p:nvPr/>
        </p:nvSpPr>
        <p:spPr>
          <a:xfrm>
            <a:off x="6591039" y="4694529"/>
            <a:ext cx="738000" cy="216000"/>
          </a:xfrm>
          <a:prstGeom prst="rect">
            <a:avLst/>
          </a:prstGeom>
          <a:noFill/>
          <a:ln w="28575">
            <a:solidFill>
              <a:schemeClr val="accent4"/>
            </a:solidFill>
            <a:round/>
            <a:extLst>
              <a:ext uri="{C807C97D-BFC1-408E-A445-0C87EB9F89A2}">
                <ask:lineSketchStyleProps xmlns:ask="http://schemas.microsoft.com/office/drawing/2018/sketchyshapes" sd="1219033472">
                  <a:custGeom>
                    <a:avLst/>
                    <a:gdLst>
                      <a:gd name="connsiteX0" fmla="*/ 0 w 756000"/>
                      <a:gd name="connsiteY0" fmla="*/ 0 h 216000"/>
                      <a:gd name="connsiteX1" fmla="*/ 756000 w 756000"/>
                      <a:gd name="connsiteY1" fmla="*/ 0 h 216000"/>
                      <a:gd name="connsiteX2" fmla="*/ 756000 w 756000"/>
                      <a:gd name="connsiteY2" fmla="*/ 216000 h 216000"/>
                      <a:gd name="connsiteX3" fmla="*/ 0 w 756000"/>
                      <a:gd name="connsiteY3" fmla="*/ 216000 h 216000"/>
                      <a:gd name="connsiteX4" fmla="*/ 0 w 756000"/>
                      <a:gd name="connsiteY4" fmla="*/ 0 h 2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00" h="216000" extrusionOk="0">
                        <a:moveTo>
                          <a:pt x="0" y="0"/>
                        </a:moveTo>
                        <a:cubicBezTo>
                          <a:pt x="102998" y="-36915"/>
                          <a:pt x="506297" y="14612"/>
                          <a:pt x="756000" y="0"/>
                        </a:cubicBezTo>
                        <a:cubicBezTo>
                          <a:pt x="766638" y="41841"/>
                          <a:pt x="757111" y="160097"/>
                          <a:pt x="756000" y="216000"/>
                        </a:cubicBezTo>
                        <a:cubicBezTo>
                          <a:pt x="552250" y="196480"/>
                          <a:pt x="171205" y="267484"/>
                          <a:pt x="0" y="216000"/>
                        </a:cubicBezTo>
                        <a:cubicBezTo>
                          <a:pt x="17253" y="150415"/>
                          <a:pt x="19360" y="870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Tree>
    <p:extLst>
      <p:ext uri="{BB962C8B-B14F-4D97-AF65-F5344CB8AC3E}">
        <p14:creationId xmlns:p14="http://schemas.microsoft.com/office/powerpoint/2010/main" val="20961098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E9A13E53-A1D2-2058-1C36-641E4E9A39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8952" y="1337091"/>
            <a:ext cx="3958002" cy="2111368"/>
          </a:xfrm>
          <a:prstGeom prst="rect">
            <a:avLst/>
          </a:prstGeom>
        </p:spPr>
      </p:pic>
      <p:pic>
        <p:nvPicPr>
          <p:cNvPr id="23" name="Grafik 22">
            <a:extLst>
              <a:ext uri="{FF2B5EF4-FFF2-40B4-BE49-F238E27FC236}">
                <a16:creationId xmlns:a16="http://schemas.microsoft.com/office/drawing/2014/main" id="{0CFADD75-0379-35D6-709C-7F47A10E14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2251" y="1320750"/>
            <a:ext cx="3949567" cy="2127708"/>
          </a:xfrm>
          <a:prstGeom prst="rect">
            <a:avLst/>
          </a:prstGeom>
        </p:spPr>
      </p:pic>
      <p:sp>
        <p:nvSpPr>
          <p:cNvPr id="16" name="Textfeld 15"/>
          <p:cNvSpPr txBox="1"/>
          <p:nvPr/>
        </p:nvSpPr>
        <p:spPr>
          <a:xfrm>
            <a:off x="6382874" y="939874"/>
            <a:ext cx="3944080" cy="398501"/>
          </a:xfrm>
          <a:prstGeom prst="rect">
            <a:avLst/>
          </a:prstGeom>
          <a:solidFill>
            <a:schemeClr val="bg1"/>
          </a:solidFill>
          <a:effectLst/>
        </p:spPr>
        <p:txBody>
          <a:bodyPr wrap="square" lIns="0" rtlCol="0">
            <a:spAutoFit/>
          </a:bodyPr>
          <a:lstStyle/>
          <a:p>
            <a:pPr algn="l"/>
            <a:r>
              <a:rPr lang="de-CH" sz="2000" dirty="0"/>
              <a:t>Energía (consultoría energética)</a:t>
            </a:r>
          </a:p>
        </p:txBody>
      </p:sp>
      <p:pic>
        <p:nvPicPr>
          <p:cNvPr id="5" name="Grafik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8360" y="4013194"/>
            <a:ext cx="3944080" cy="2111368"/>
          </a:xfrm>
          <a:prstGeom prst="rect">
            <a:avLst/>
          </a:prstGeom>
        </p:spPr>
      </p:pic>
      <p:sp>
        <p:nvSpPr>
          <p:cNvPr id="17" name="Textfeld 16"/>
          <p:cNvSpPr txBox="1"/>
          <p:nvPr/>
        </p:nvSpPr>
        <p:spPr>
          <a:xfrm>
            <a:off x="6388360" y="3614693"/>
            <a:ext cx="3944080" cy="398501"/>
          </a:xfrm>
          <a:prstGeom prst="rect">
            <a:avLst/>
          </a:prstGeom>
          <a:solidFill>
            <a:schemeClr val="bg1"/>
          </a:solidFill>
          <a:effectLst/>
        </p:spPr>
        <p:txBody>
          <a:bodyPr wrap="square" lIns="0" rtlCol="0">
            <a:spAutoFit/>
          </a:bodyPr>
          <a:lstStyle/>
          <a:p>
            <a:pPr algn="l"/>
            <a:r>
              <a:rPr lang="de-CH" sz="2000" dirty="0"/>
              <a:t>Catastro de </a:t>
            </a:r>
            <a:r>
              <a:rPr lang="de-CH" sz="2000" dirty="0" err="1"/>
              <a:t>servicios</a:t>
            </a:r>
            <a:endParaRPr lang="de-CH" sz="2000" dirty="0"/>
          </a:p>
        </p:txBody>
      </p:sp>
      <p:sp>
        <p:nvSpPr>
          <p:cNvPr id="18" name="Textfeld 17"/>
          <p:cNvSpPr txBox="1"/>
          <p:nvPr/>
        </p:nvSpPr>
        <p:spPr>
          <a:xfrm>
            <a:off x="947738" y="938589"/>
            <a:ext cx="4276334" cy="400110"/>
          </a:xfrm>
          <a:prstGeom prst="rect">
            <a:avLst/>
          </a:prstGeom>
          <a:solidFill>
            <a:schemeClr val="bg1"/>
          </a:solidFill>
          <a:effectLst/>
        </p:spPr>
        <p:txBody>
          <a:bodyPr wrap="square" lIns="0" rtlCol="0">
            <a:spAutoFit/>
          </a:bodyPr>
          <a:lstStyle/>
          <a:p>
            <a:pPr algn="l"/>
            <a:r>
              <a:rPr lang="de-CH" sz="2000" dirty="0" err="1"/>
              <a:t>Catastro</a:t>
            </a:r>
            <a:r>
              <a:rPr lang="de-CH" sz="2000" dirty="0"/>
              <a:t> de </a:t>
            </a:r>
            <a:r>
              <a:rPr lang="de-CH" sz="2000" dirty="0" err="1"/>
              <a:t>Restricciones</a:t>
            </a:r>
            <a:r>
              <a:rPr lang="de-CH" sz="2000" dirty="0"/>
              <a:t> </a:t>
            </a:r>
            <a:r>
              <a:rPr lang="de-CH" sz="2000" dirty="0" err="1"/>
              <a:t>Publicas</a:t>
            </a:r>
            <a:endParaRPr lang="de-CH" sz="2000" dirty="0"/>
          </a:p>
        </p:txBody>
      </p:sp>
      <p:sp>
        <p:nvSpPr>
          <p:cNvPr id="20" name="Titel 19"/>
          <p:cNvSpPr>
            <a:spLocks noGrp="1"/>
          </p:cNvSpPr>
          <p:nvPr>
            <p:ph type="title"/>
          </p:nvPr>
        </p:nvSpPr>
        <p:spPr/>
        <p:txBody>
          <a:bodyPr/>
          <a:lstStyle/>
          <a:p>
            <a:r>
              <a:rPr lang="de-CH" dirty="0" err="1"/>
              <a:t>Ventajas</a:t>
            </a:r>
            <a:r>
              <a:rPr lang="de-CH" dirty="0"/>
              <a:t> de «SIG Ciudad de </a:t>
            </a:r>
            <a:r>
              <a:rPr lang="de-CH" dirty="0" err="1"/>
              <a:t>Zúrich</a:t>
            </a:r>
            <a:r>
              <a:rPr lang="de-CH" dirty="0"/>
              <a:t>» (1)</a:t>
            </a:r>
          </a:p>
        </p:txBody>
      </p:sp>
      <p:pic>
        <p:nvPicPr>
          <p:cNvPr id="29" name="Grafik 28">
            <a:extLst>
              <a:ext uri="{FF2B5EF4-FFF2-40B4-BE49-F238E27FC236}">
                <a16:creationId xmlns:a16="http://schemas.microsoft.com/office/drawing/2014/main" id="{7F0C4AF1-5334-45F4-AAE6-7E3868ACCEE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7738" y="4005464"/>
            <a:ext cx="3938594" cy="2107766"/>
          </a:xfrm>
          <a:prstGeom prst="rect">
            <a:avLst/>
          </a:prstGeom>
        </p:spPr>
      </p:pic>
      <p:sp>
        <p:nvSpPr>
          <p:cNvPr id="30" name="Textfeld 29">
            <a:extLst>
              <a:ext uri="{FF2B5EF4-FFF2-40B4-BE49-F238E27FC236}">
                <a16:creationId xmlns:a16="http://schemas.microsoft.com/office/drawing/2014/main" id="{FE07AF95-5C9B-B5F2-E001-D11A9F7DD00F}"/>
              </a:ext>
            </a:extLst>
          </p:cNvPr>
          <p:cNvSpPr txBox="1"/>
          <p:nvPr/>
        </p:nvSpPr>
        <p:spPr>
          <a:xfrm>
            <a:off x="956427" y="3614693"/>
            <a:ext cx="3944081" cy="398501"/>
          </a:xfrm>
          <a:prstGeom prst="rect">
            <a:avLst/>
          </a:prstGeom>
          <a:solidFill>
            <a:schemeClr val="bg1"/>
          </a:solidFill>
          <a:effectLst/>
        </p:spPr>
        <p:txBody>
          <a:bodyPr wrap="square" lIns="0" rtlCol="0">
            <a:spAutoFit/>
          </a:bodyPr>
          <a:lstStyle/>
          <a:p>
            <a:pPr algn="l"/>
            <a:r>
              <a:rPr lang="de-CH" sz="2000" dirty="0"/>
              <a:t>Construcción adaptada al clima</a:t>
            </a:r>
          </a:p>
        </p:txBody>
      </p:sp>
    </p:spTree>
    <p:extLst>
      <p:ext uri="{BB962C8B-B14F-4D97-AF65-F5344CB8AC3E}">
        <p14:creationId xmlns:p14="http://schemas.microsoft.com/office/powerpoint/2010/main" val="324762110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C88388BB-40CB-6F34-8094-1DADEF991E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7749" y="3978892"/>
            <a:ext cx="3328083" cy="2117871"/>
          </a:xfrm>
          <a:prstGeom prst="rect">
            <a:avLst/>
          </a:prstGeom>
        </p:spPr>
      </p:pic>
      <p:sp>
        <p:nvSpPr>
          <p:cNvPr id="33" name="Textfeld 32">
            <a:extLst>
              <a:ext uri="{FF2B5EF4-FFF2-40B4-BE49-F238E27FC236}">
                <a16:creationId xmlns:a16="http://schemas.microsoft.com/office/drawing/2014/main" id="{899702D0-35B3-5571-141D-67BCEC1DCB5C}"/>
              </a:ext>
            </a:extLst>
          </p:cNvPr>
          <p:cNvSpPr txBox="1"/>
          <p:nvPr/>
        </p:nvSpPr>
        <p:spPr>
          <a:xfrm>
            <a:off x="6380981" y="3720308"/>
            <a:ext cx="4899794" cy="400110"/>
          </a:xfrm>
          <a:prstGeom prst="rect">
            <a:avLst/>
          </a:prstGeom>
          <a:solidFill>
            <a:schemeClr val="bg1"/>
          </a:solidFill>
          <a:effectLst/>
        </p:spPr>
        <p:txBody>
          <a:bodyPr wrap="square" lIns="0" rtlCol="0">
            <a:spAutoFit/>
          </a:bodyPr>
          <a:lstStyle/>
          <a:p>
            <a:pPr algn="l"/>
            <a:r>
              <a:rPr lang="de-CH" sz="2000" dirty="0" err="1"/>
              <a:t>Aplicaciones</a:t>
            </a:r>
            <a:r>
              <a:rPr lang="de-CH" sz="2000" dirty="0"/>
              <a:t> de </a:t>
            </a:r>
            <a:r>
              <a:rPr lang="de-CH" sz="2000" dirty="0" err="1"/>
              <a:t>participación</a:t>
            </a:r>
            <a:r>
              <a:rPr lang="de-CH" sz="2000" dirty="0"/>
              <a:t> </a:t>
            </a:r>
            <a:r>
              <a:rPr lang="de-CH" sz="2000" dirty="0" err="1"/>
              <a:t>ciudadana</a:t>
            </a:r>
            <a:endParaRPr lang="de-CH" sz="2000" dirty="0"/>
          </a:p>
        </p:txBody>
      </p:sp>
      <p:pic>
        <p:nvPicPr>
          <p:cNvPr id="24" name="Grafik 23">
            <a:extLst>
              <a:ext uri="{FF2B5EF4-FFF2-40B4-BE49-F238E27FC236}">
                <a16:creationId xmlns:a16="http://schemas.microsoft.com/office/drawing/2014/main" id="{E73553F9-5AA4-AD8C-4138-F324160B3C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7738" y="1378101"/>
            <a:ext cx="3944080" cy="2091910"/>
          </a:xfrm>
          <a:prstGeom prst="rect">
            <a:avLst/>
          </a:prstGeom>
        </p:spPr>
      </p:pic>
      <p:sp>
        <p:nvSpPr>
          <p:cNvPr id="25" name="Textfeld 24">
            <a:extLst>
              <a:ext uri="{FF2B5EF4-FFF2-40B4-BE49-F238E27FC236}">
                <a16:creationId xmlns:a16="http://schemas.microsoft.com/office/drawing/2014/main" id="{F577E31F-8ABD-6EA4-7F51-14B9EA796478}"/>
              </a:ext>
            </a:extLst>
          </p:cNvPr>
          <p:cNvSpPr txBox="1"/>
          <p:nvPr/>
        </p:nvSpPr>
        <p:spPr>
          <a:xfrm>
            <a:off x="947738" y="980885"/>
            <a:ext cx="4276334" cy="400110"/>
          </a:xfrm>
          <a:prstGeom prst="rect">
            <a:avLst/>
          </a:prstGeom>
          <a:solidFill>
            <a:schemeClr val="bg1"/>
          </a:solidFill>
          <a:effectLst/>
        </p:spPr>
        <p:txBody>
          <a:bodyPr wrap="square" lIns="0" rtlCol="0">
            <a:spAutoFit/>
          </a:bodyPr>
          <a:lstStyle/>
          <a:p>
            <a:pPr algn="l"/>
            <a:r>
              <a:rPr lang="de-CH" sz="2000" dirty="0" err="1"/>
              <a:t>Coordinación</a:t>
            </a:r>
            <a:r>
              <a:rPr lang="de-CH" sz="2000" dirty="0"/>
              <a:t> </a:t>
            </a:r>
            <a:r>
              <a:rPr lang="de-CH" sz="2000" dirty="0" err="1"/>
              <a:t>construcción</a:t>
            </a:r>
            <a:r>
              <a:rPr lang="de-CH" sz="2000" dirty="0"/>
              <a:t> de </a:t>
            </a:r>
            <a:r>
              <a:rPr lang="de-CH" sz="2000" dirty="0" err="1"/>
              <a:t>obras</a:t>
            </a:r>
            <a:endParaRPr lang="de-CH" sz="2000" dirty="0"/>
          </a:p>
        </p:txBody>
      </p:sp>
      <p:sp>
        <p:nvSpPr>
          <p:cNvPr id="10" name="Titel 9"/>
          <p:cNvSpPr>
            <a:spLocks noGrp="1"/>
          </p:cNvSpPr>
          <p:nvPr>
            <p:ph type="title"/>
          </p:nvPr>
        </p:nvSpPr>
        <p:spPr/>
        <p:txBody>
          <a:bodyPr/>
          <a:lstStyle/>
          <a:p>
            <a:r>
              <a:rPr lang="de-CH" dirty="0" err="1"/>
              <a:t>Ventajas</a:t>
            </a:r>
            <a:r>
              <a:rPr lang="de-CH" dirty="0"/>
              <a:t> de «SIG Ciudad de </a:t>
            </a:r>
            <a:r>
              <a:rPr lang="de-CH" dirty="0" err="1"/>
              <a:t>Zúrich</a:t>
            </a:r>
            <a:r>
              <a:rPr lang="de-CH" dirty="0"/>
              <a:t>» (2)</a:t>
            </a:r>
          </a:p>
        </p:txBody>
      </p:sp>
      <p:pic>
        <p:nvPicPr>
          <p:cNvPr id="31" name="Grafik 30">
            <a:extLst>
              <a:ext uri="{FF2B5EF4-FFF2-40B4-BE49-F238E27FC236}">
                <a16:creationId xmlns:a16="http://schemas.microsoft.com/office/drawing/2014/main" id="{4DCCE56E-AE04-EED0-4237-44EE0A1314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3058" y="4005625"/>
            <a:ext cx="3866672" cy="2129601"/>
          </a:xfrm>
          <a:prstGeom prst="rect">
            <a:avLst/>
          </a:prstGeom>
        </p:spPr>
      </p:pic>
      <p:sp>
        <p:nvSpPr>
          <p:cNvPr id="32" name="Textfeld 31">
            <a:extLst>
              <a:ext uri="{FF2B5EF4-FFF2-40B4-BE49-F238E27FC236}">
                <a16:creationId xmlns:a16="http://schemas.microsoft.com/office/drawing/2014/main" id="{BFBC7ADC-29C8-D2F5-8DD2-1C8A842B9E38}"/>
              </a:ext>
            </a:extLst>
          </p:cNvPr>
          <p:cNvSpPr txBox="1"/>
          <p:nvPr/>
        </p:nvSpPr>
        <p:spPr>
          <a:xfrm>
            <a:off x="913059" y="3661632"/>
            <a:ext cx="3944080" cy="398501"/>
          </a:xfrm>
          <a:prstGeom prst="rect">
            <a:avLst/>
          </a:prstGeom>
          <a:solidFill>
            <a:schemeClr val="bg1"/>
          </a:solidFill>
          <a:effectLst/>
        </p:spPr>
        <p:txBody>
          <a:bodyPr wrap="square" lIns="0" rtlCol="0">
            <a:spAutoFit/>
          </a:bodyPr>
          <a:lstStyle/>
          <a:p>
            <a:pPr algn="l"/>
            <a:r>
              <a:rPr lang="de-CH" sz="2000" dirty="0"/>
              <a:t>Datos de </a:t>
            </a:r>
            <a:r>
              <a:rPr lang="de-CH" sz="2000" dirty="0" err="1"/>
              <a:t>Gobierno</a:t>
            </a:r>
            <a:r>
              <a:rPr lang="de-CH" sz="2000" dirty="0"/>
              <a:t> abiertos</a:t>
            </a:r>
          </a:p>
        </p:txBody>
      </p:sp>
      <p:pic>
        <p:nvPicPr>
          <p:cNvPr id="34" name="Grafik 33">
            <a:extLst>
              <a:ext uri="{FF2B5EF4-FFF2-40B4-BE49-F238E27FC236}">
                <a16:creationId xmlns:a16="http://schemas.microsoft.com/office/drawing/2014/main" id="{91CD9F35-C289-98D9-B0DA-A6148F27D5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98440" y="1351397"/>
            <a:ext cx="3769691" cy="2100110"/>
          </a:xfrm>
          <a:prstGeom prst="rect">
            <a:avLst/>
          </a:prstGeom>
        </p:spPr>
      </p:pic>
      <p:sp>
        <p:nvSpPr>
          <p:cNvPr id="35" name="Textfeld 34">
            <a:extLst>
              <a:ext uri="{FF2B5EF4-FFF2-40B4-BE49-F238E27FC236}">
                <a16:creationId xmlns:a16="http://schemas.microsoft.com/office/drawing/2014/main" id="{BB357477-397C-DFB6-3423-C866AC2D5A8A}"/>
              </a:ext>
            </a:extLst>
          </p:cNvPr>
          <p:cNvSpPr txBox="1"/>
          <p:nvPr/>
        </p:nvSpPr>
        <p:spPr>
          <a:xfrm>
            <a:off x="6398439" y="952896"/>
            <a:ext cx="3944080" cy="398501"/>
          </a:xfrm>
          <a:prstGeom prst="rect">
            <a:avLst/>
          </a:prstGeom>
          <a:solidFill>
            <a:schemeClr val="bg1"/>
          </a:solidFill>
          <a:effectLst/>
        </p:spPr>
        <p:txBody>
          <a:bodyPr wrap="square" lIns="0" rtlCol="0">
            <a:spAutoFit/>
          </a:bodyPr>
          <a:lstStyle/>
          <a:p>
            <a:pPr algn="l"/>
            <a:r>
              <a:rPr lang="de-CH" sz="2000" dirty="0" err="1"/>
              <a:t>Desarrollo</a:t>
            </a:r>
            <a:r>
              <a:rPr lang="de-CH" sz="2000" dirty="0"/>
              <a:t> </a:t>
            </a:r>
            <a:r>
              <a:rPr lang="de-CH" sz="2000" dirty="0" err="1"/>
              <a:t>urbanistico</a:t>
            </a:r>
            <a:endParaRPr lang="de-CH" sz="2000" dirty="0"/>
          </a:p>
        </p:txBody>
      </p:sp>
    </p:spTree>
    <p:extLst>
      <p:ext uri="{BB962C8B-B14F-4D97-AF65-F5344CB8AC3E}">
        <p14:creationId xmlns:p14="http://schemas.microsoft.com/office/powerpoint/2010/main" val="227048621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fik 40">
            <a:extLst>
              <a:ext uri="{FF2B5EF4-FFF2-40B4-BE49-F238E27FC236}">
                <a16:creationId xmlns:a16="http://schemas.microsoft.com/office/drawing/2014/main" id="{68FE7D1E-4ECC-6B9D-F403-7CF78560D6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2656" y="4013194"/>
            <a:ext cx="3944080" cy="2159405"/>
          </a:xfrm>
          <a:prstGeom prst="rect">
            <a:avLst/>
          </a:prstGeom>
        </p:spPr>
      </p:pic>
      <p:pic>
        <p:nvPicPr>
          <p:cNvPr id="20" name="Grafik 19">
            <a:extLst>
              <a:ext uri="{FF2B5EF4-FFF2-40B4-BE49-F238E27FC236}">
                <a16:creationId xmlns:a16="http://schemas.microsoft.com/office/drawing/2014/main" id="{7A8D204E-EF3F-B9DD-982E-0D2950E758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2875" y="1318892"/>
            <a:ext cx="4021861" cy="2132615"/>
          </a:xfrm>
          <a:prstGeom prst="rect">
            <a:avLst/>
          </a:prstGeom>
        </p:spPr>
      </p:pic>
      <p:sp>
        <p:nvSpPr>
          <p:cNvPr id="21" name="Textfeld 20">
            <a:extLst>
              <a:ext uri="{FF2B5EF4-FFF2-40B4-BE49-F238E27FC236}">
                <a16:creationId xmlns:a16="http://schemas.microsoft.com/office/drawing/2014/main" id="{D7571015-8F2B-C50B-55A3-35767FAC68BE}"/>
              </a:ext>
            </a:extLst>
          </p:cNvPr>
          <p:cNvSpPr txBox="1"/>
          <p:nvPr/>
        </p:nvSpPr>
        <p:spPr>
          <a:xfrm>
            <a:off x="6382874" y="956676"/>
            <a:ext cx="4250931" cy="707886"/>
          </a:xfrm>
          <a:prstGeom prst="rect">
            <a:avLst/>
          </a:prstGeom>
          <a:solidFill>
            <a:schemeClr val="bg1"/>
          </a:solidFill>
          <a:effectLst/>
        </p:spPr>
        <p:txBody>
          <a:bodyPr wrap="square" lIns="0" rtlCol="0">
            <a:spAutoFit/>
          </a:bodyPr>
          <a:lstStyle/>
          <a:p>
            <a:pPr algn="l"/>
            <a:r>
              <a:rPr lang="de-CH" sz="2000" dirty="0"/>
              <a:t>Planificación del control de operaciones basado en IA - SRZ</a:t>
            </a:r>
          </a:p>
        </p:txBody>
      </p:sp>
      <p:pic>
        <p:nvPicPr>
          <p:cNvPr id="15" name="Grafik 14"/>
          <p:cNvPicPr>
            <a:picLocks noChangeAspect="1"/>
          </p:cNvPicPr>
          <p:nvPr/>
        </p:nvPicPr>
        <p:blipFill>
          <a:blip r:embed="rId5"/>
          <a:stretch>
            <a:fillRect/>
          </a:stretch>
        </p:blipFill>
        <p:spPr>
          <a:xfrm>
            <a:off x="947299" y="944593"/>
            <a:ext cx="3939437" cy="2506914"/>
          </a:xfrm>
          <a:prstGeom prst="rect">
            <a:avLst/>
          </a:prstGeom>
        </p:spPr>
      </p:pic>
      <p:sp>
        <p:nvSpPr>
          <p:cNvPr id="17" name="Textfeld 16"/>
          <p:cNvSpPr txBox="1"/>
          <p:nvPr/>
        </p:nvSpPr>
        <p:spPr>
          <a:xfrm>
            <a:off x="947299" y="944593"/>
            <a:ext cx="3944080" cy="398501"/>
          </a:xfrm>
          <a:prstGeom prst="rect">
            <a:avLst/>
          </a:prstGeom>
          <a:solidFill>
            <a:schemeClr val="bg1"/>
          </a:solidFill>
          <a:effectLst/>
        </p:spPr>
        <p:txBody>
          <a:bodyPr wrap="square" lIns="0" rtlCol="0">
            <a:spAutoFit/>
          </a:bodyPr>
          <a:lstStyle/>
          <a:p>
            <a:pPr algn="l"/>
            <a:r>
              <a:rPr lang="de-CH" sz="2000" dirty="0"/>
              <a:t>Zúrich 4D</a:t>
            </a:r>
          </a:p>
        </p:txBody>
      </p:sp>
      <p:sp>
        <p:nvSpPr>
          <p:cNvPr id="2" name="Titel 1"/>
          <p:cNvSpPr>
            <a:spLocks noGrp="1"/>
          </p:cNvSpPr>
          <p:nvPr>
            <p:ph type="title"/>
          </p:nvPr>
        </p:nvSpPr>
        <p:spPr/>
        <p:txBody>
          <a:bodyPr/>
          <a:lstStyle/>
          <a:p>
            <a:r>
              <a:rPr lang="de-CH" dirty="0" err="1"/>
              <a:t>Ventajas</a:t>
            </a:r>
            <a:r>
              <a:rPr lang="de-CH" dirty="0"/>
              <a:t> de «SIG Ciudad de </a:t>
            </a:r>
            <a:r>
              <a:rPr lang="de-CH" dirty="0" err="1"/>
              <a:t>Zúrich</a:t>
            </a:r>
            <a:r>
              <a:rPr lang="de-CH" dirty="0"/>
              <a:t>» (3) - Gemelo digital</a:t>
            </a:r>
          </a:p>
        </p:txBody>
      </p:sp>
      <p:sp>
        <p:nvSpPr>
          <p:cNvPr id="23" name="Textfeld 22">
            <a:extLst>
              <a:ext uri="{FF2B5EF4-FFF2-40B4-BE49-F238E27FC236}">
                <a16:creationId xmlns:a16="http://schemas.microsoft.com/office/drawing/2014/main" id="{15B0BACF-077A-0073-2F53-B3A8F77E1CA5}"/>
              </a:ext>
            </a:extLst>
          </p:cNvPr>
          <p:cNvSpPr txBox="1"/>
          <p:nvPr/>
        </p:nvSpPr>
        <p:spPr>
          <a:xfrm>
            <a:off x="947738" y="3624151"/>
            <a:ext cx="3944080" cy="398501"/>
          </a:xfrm>
          <a:prstGeom prst="rect">
            <a:avLst/>
          </a:prstGeom>
          <a:solidFill>
            <a:schemeClr val="bg1"/>
          </a:solidFill>
          <a:effectLst/>
        </p:spPr>
        <p:txBody>
          <a:bodyPr wrap="square" lIns="0" rtlCol="0">
            <a:spAutoFit/>
          </a:bodyPr>
          <a:lstStyle/>
          <a:p>
            <a:pPr algn="l"/>
            <a:r>
              <a:rPr lang="de-CH" sz="2000" dirty="0"/>
              <a:t>Simulación de ruido</a:t>
            </a:r>
          </a:p>
        </p:txBody>
      </p:sp>
      <p:pic>
        <p:nvPicPr>
          <p:cNvPr id="24" name="Grafik 23">
            <a:extLst>
              <a:ext uri="{FF2B5EF4-FFF2-40B4-BE49-F238E27FC236}">
                <a16:creationId xmlns:a16="http://schemas.microsoft.com/office/drawing/2014/main" id="{91D22536-3D2C-8793-2F2B-A37134E64F2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82874" y="3986209"/>
            <a:ext cx="3779321" cy="2125042"/>
          </a:xfrm>
          <a:prstGeom prst="rect">
            <a:avLst/>
          </a:prstGeom>
        </p:spPr>
      </p:pic>
      <p:sp>
        <p:nvSpPr>
          <p:cNvPr id="25" name="Textfeld 24">
            <a:extLst>
              <a:ext uri="{FF2B5EF4-FFF2-40B4-BE49-F238E27FC236}">
                <a16:creationId xmlns:a16="http://schemas.microsoft.com/office/drawing/2014/main" id="{56CB31B4-4E48-399D-F3B0-F76B6BA4C21F}"/>
              </a:ext>
            </a:extLst>
          </p:cNvPr>
          <p:cNvSpPr txBox="1"/>
          <p:nvPr/>
        </p:nvSpPr>
        <p:spPr>
          <a:xfrm>
            <a:off x="6382873" y="3607522"/>
            <a:ext cx="5526812" cy="400110"/>
          </a:xfrm>
          <a:prstGeom prst="rect">
            <a:avLst/>
          </a:prstGeom>
          <a:solidFill>
            <a:schemeClr val="bg1"/>
          </a:solidFill>
          <a:effectLst/>
        </p:spPr>
        <p:txBody>
          <a:bodyPr wrap="square" lIns="0" rtlCol="0">
            <a:spAutoFit/>
          </a:bodyPr>
          <a:lstStyle/>
          <a:p>
            <a:pPr algn="l"/>
            <a:r>
              <a:rPr lang="de-CH" sz="2000" dirty="0" err="1"/>
              <a:t>Comunicacion</a:t>
            </a:r>
            <a:r>
              <a:rPr lang="de-CH" sz="2000" dirty="0"/>
              <a:t> de </a:t>
            </a:r>
            <a:r>
              <a:rPr lang="de-CH" sz="2000" dirty="0" err="1"/>
              <a:t>proyectos</a:t>
            </a:r>
            <a:r>
              <a:rPr lang="de-CH" sz="2000" dirty="0"/>
              <a:t> </a:t>
            </a:r>
          </a:p>
        </p:txBody>
      </p:sp>
      <p:pic>
        <p:nvPicPr>
          <p:cNvPr id="29" name="Grafik 28">
            <a:extLst>
              <a:ext uri="{FF2B5EF4-FFF2-40B4-BE49-F238E27FC236}">
                <a16:creationId xmlns:a16="http://schemas.microsoft.com/office/drawing/2014/main" id="{BB9B601B-3575-D4E9-F5FB-D0A16D906B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7300" y="1318894"/>
            <a:ext cx="3939445" cy="2116456"/>
          </a:xfrm>
          <a:prstGeom prst="rect">
            <a:avLst/>
          </a:prstGeom>
        </p:spPr>
      </p:pic>
      <p:pic>
        <p:nvPicPr>
          <p:cNvPr id="33" name="Grafik 32">
            <a:extLst>
              <a:ext uri="{FF2B5EF4-FFF2-40B4-BE49-F238E27FC236}">
                <a16:creationId xmlns:a16="http://schemas.microsoft.com/office/drawing/2014/main" id="{1790C898-C5E3-21BF-32E8-DC0F21BC4191}"/>
              </a:ext>
            </a:extLst>
          </p:cNvPr>
          <p:cNvPicPr>
            <a:picLocks noChangeAspect="1"/>
          </p:cNvPicPr>
          <p:nvPr/>
        </p:nvPicPr>
        <p:blipFill rotWithShape="1">
          <a:blip r:embed="rId8" cstate="screen">
            <a:alphaModFix/>
            <a:extLst>
              <a:ext uri="{28A0092B-C50C-407E-A947-70E740481C1C}">
                <a14:useLocalDpi xmlns:a14="http://schemas.microsoft.com/office/drawing/2010/main"/>
              </a:ext>
            </a:extLst>
          </a:blip>
          <a:srcRect/>
          <a:stretch/>
        </p:blipFill>
        <p:spPr>
          <a:xfrm>
            <a:off x="957279" y="1318893"/>
            <a:ext cx="3938744" cy="2129545"/>
          </a:xfrm>
          <a:prstGeom prst="rtTriangle">
            <a:avLst/>
          </a:prstGeom>
          <a:ln>
            <a:noFill/>
          </a:ln>
          <a:effectLst/>
        </p:spPr>
      </p:pic>
      <p:pic>
        <p:nvPicPr>
          <p:cNvPr id="35" name="Grafik 34">
            <a:extLst>
              <a:ext uri="{FF2B5EF4-FFF2-40B4-BE49-F238E27FC236}">
                <a16:creationId xmlns:a16="http://schemas.microsoft.com/office/drawing/2014/main" id="{90AEA2FD-E091-8923-5401-F4B0C2E601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7517" y="4006023"/>
            <a:ext cx="4021861" cy="2103619"/>
          </a:xfrm>
          <a:prstGeom prst="rect">
            <a:avLst/>
          </a:prstGeom>
        </p:spPr>
      </p:pic>
    </p:spTree>
    <p:extLst>
      <p:ext uri="{BB962C8B-B14F-4D97-AF65-F5344CB8AC3E}">
        <p14:creationId xmlns:p14="http://schemas.microsoft.com/office/powerpoint/2010/main" val="362656426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hteck 72">
            <a:extLst>
              <a:ext uri="{FF2B5EF4-FFF2-40B4-BE49-F238E27FC236}">
                <a16:creationId xmlns:a16="http://schemas.microsoft.com/office/drawing/2014/main" id="{0B25029B-1027-8D54-02D3-BA76EAE97371}"/>
              </a:ext>
            </a:extLst>
          </p:cNvPr>
          <p:cNvSpPr/>
          <p:nvPr/>
        </p:nvSpPr>
        <p:spPr>
          <a:xfrm>
            <a:off x="2345549" y="1935928"/>
            <a:ext cx="5607002" cy="383834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p>
        </p:txBody>
      </p:sp>
      <p:sp>
        <p:nvSpPr>
          <p:cNvPr id="5" name="Text Box 9"/>
          <p:cNvSpPr txBox="1">
            <a:spLocks noChangeArrowheads="1"/>
          </p:cNvSpPr>
          <p:nvPr/>
        </p:nvSpPr>
        <p:spPr bwMode="auto">
          <a:xfrm>
            <a:off x="941758" y="1641245"/>
            <a:ext cx="8424936" cy="276999"/>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50000"/>
              </a:spcBef>
              <a:buClrTx/>
              <a:buSzTx/>
              <a:buFontTx/>
              <a:buNone/>
            </a:pPr>
            <a:r>
              <a:rPr lang="de-CH" altLang="de-DE" sz="1200" b="0" dirty="0">
                <a:latin typeface="Arial" panose="020B0604020202020204" pitchFamily="34" charset="0"/>
              </a:rPr>
              <a:t> Proyectos y datos coordinados: Road space 3D, catastro de </a:t>
            </a:r>
            <a:r>
              <a:rPr lang="de-CH" altLang="de-DE" sz="1200" b="0" dirty="0" err="1">
                <a:latin typeface="Arial" panose="020B0604020202020204" pitchFamily="34" charset="0"/>
              </a:rPr>
              <a:t>utilidades</a:t>
            </a:r>
            <a:r>
              <a:rPr lang="de-CH" altLang="de-DE" sz="1200" b="0" dirty="0">
                <a:latin typeface="Arial" panose="020B0604020202020204" pitchFamily="34" charset="0"/>
              </a:rPr>
              <a:t> KT-ZH, </a:t>
            </a:r>
            <a:r>
              <a:rPr lang="de-CH" altLang="de-DE" sz="1200" b="0" dirty="0" err="1">
                <a:latin typeface="Arial" panose="020B0604020202020204" pitchFamily="34" charset="0"/>
              </a:rPr>
              <a:t>catastro</a:t>
            </a:r>
            <a:r>
              <a:rPr lang="de-CH" altLang="de-DE" sz="1200" b="0" dirty="0">
                <a:latin typeface="Arial" panose="020B0604020202020204" pitchFamily="34" charset="0"/>
              </a:rPr>
              <a:t> ÖREB, Züri wie neu, ...</a:t>
            </a:r>
          </a:p>
        </p:txBody>
      </p:sp>
      <p:sp>
        <p:nvSpPr>
          <p:cNvPr id="71" name="Text Box 9">
            <a:extLst>
              <a:ext uri="{FF2B5EF4-FFF2-40B4-BE49-F238E27FC236}">
                <a16:creationId xmlns:a16="http://schemas.microsoft.com/office/drawing/2014/main" id="{F80D033C-A889-D6C3-173E-244B7BC972DC}"/>
              </a:ext>
            </a:extLst>
          </p:cNvPr>
          <p:cNvSpPr txBox="1">
            <a:spLocks noChangeArrowheads="1"/>
          </p:cNvSpPr>
          <p:nvPr/>
        </p:nvSpPr>
        <p:spPr bwMode="auto">
          <a:xfrm>
            <a:off x="939627" y="1629854"/>
            <a:ext cx="8424936" cy="301573"/>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de-D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CH" altLang="de-DE" dirty="0"/>
          </a:p>
        </p:txBody>
      </p:sp>
      <p:sp>
        <p:nvSpPr>
          <p:cNvPr id="21" name="Text Box 5"/>
          <p:cNvSpPr txBox="1">
            <a:spLocks noChangeArrowheads="1"/>
          </p:cNvSpPr>
          <p:nvPr/>
        </p:nvSpPr>
        <p:spPr bwMode="auto">
          <a:xfrm>
            <a:off x="2821048" y="1933635"/>
            <a:ext cx="4664000" cy="3836138"/>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1400" b="0" dirty="0" err="1">
                <a:latin typeface="Arial" panose="020B0604020202020204" pitchFamily="34" charset="0"/>
              </a:rPr>
              <a:t>Operador</a:t>
            </a:r>
            <a:r>
              <a:rPr lang="de-CH" altLang="de-DE" sz="1400" b="0" dirty="0">
                <a:latin typeface="Arial" panose="020B0604020202020204" pitchFamily="34" charset="0"/>
              </a:rPr>
              <a:t> </a:t>
            </a:r>
            <a:r>
              <a:rPr lang="de-CH" altLang="de-DE" sz="1400" b="0" dirty="0" err="1">
                <a:latin typeface="Arial" panose="020B0604020202020204" pitchFamily="34" charset="0"/>
              </a:rPr>
              <a:t>Componentes</a:t>
            </a:r>
            <a:r>
              <a:rPr lang="de-CH" altLang="de-DE" sz="1400" b="0" dirty="0">
                <a:latin typeface="Arial" panose="020B0604020202020204" pitchFamily="34" charset="0"/>
              </a:rPr>
              <a:t> IDE </a:t>
            </a:r>
            <a:r>
              <a:rPr lang="de-CH" altLang="de-DE" sz="1400" b="0" dirty="0" err="1">
                <a:latin typeface="Arial" panose="020B0604020202020204" pitchFamily="34" charset="0"/>
              </a:rPr>
              <a:t>centrales</a:t>
            </a:r>
            <a:endParaRPr lang="de-CH" altLang="de-DE" sz="1400" b="0" dirty="0">
              <a:latin typeface="Arial" panose="020B0604020202020204" pitchFamily="34" charset="0"/>
            </a:endParaRPr>
          </a:p>
        </p:txBody>
      </p:sp>
      <p:sp>
        <p:nvSpPr>
          <p:cNvPr id="8" name="Text Box 4"/>
          <p:cNvSpPr txBox="1">
            <a:spLocks noChangeArrowheads="1"/>
          </p:cNvSpPr>
          <p:nvPr/>
        </p:nvSpPr>
        <p:spPr bwMode="auto">
          <a:xfrm>
            <a:off x="7960093" y="1933634"/>
            <a:ext cx="1408732" cy="3833089"/>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endParaRPr lang="de-CH" altLang="de-DE" sz="1400" b="0" dirty="0">
              <a:latin typeface="Arial" panose="020B0604020202020204" pitchFamily="34" charset="0"/>
            </a:endParaRPr>
          </a:p>
          <a:p>
            <a:pPr algn="ctr" eaLnBrk="1" hangingPunct="1">
              <a:spcBef>
                <a:spcPct val="50000"/>
              </a:spcBef>
              <a:buClrTx/>
              <a:buSzTx/>
              <a:buFontTx/>
              <a:buNone/>
            </a:pPr>
            <a:endParaRPr lang="de-CH" altLang="de-DE" sz="1400" b="0" dirty="0">
              <a:latin typeface="Arial" panose="020B0604020202020204" pitchFamily="34" charset="0"/>
            </a:endParaRPr>
          </a:p>
          <a:p>
            <a:pPr algn="ctr" eaLnBrk="1" hangingPunct="1">
              <a:spcBef>
                <a:spcPct val="50000"/>
              </a:spcBef>
              <a:buClrTx/>
              <a:buSzTx/>
              <a:buFontTx/>
              <a:buNone/>
            </a:pPr>
            <a:r>
              <a:rPr lang="de-CH" altLang="de-DE" sz="1400" b="0" dirty="0">
                <a:latin typeface="Arial" panose="020B0604020202020204" pitchFamily="34" charset="0"/>
              </a:rPr>
              <a:t>Usuarios de datos</a:t>
            </a:r>
          </a:p>
          <a:p>
            <a:pPr algn="ctr" eaLnBrk="1" hangingPunct="1">
              <a:spcBef>
                <a:spcPts val="0"/>
              </a:spcBef>
              <a:buClrTx/>
              <a:buSzTx/>
              <a:buNone/>
            </a:pPr>
            <a:endParaRPr lang="de-CH" altLang="de-DE" sz="1800" b="0" dirty="0">
              <a:latin typeface="Arial" panose="020B0604020202020204" pitchFamily="34" charset="0"/>
            </a:endParaRPr>
          </a:p>
          <a:p>
            <a:pPr algn="ctr" eaLnBrk="1" hangingPunct="1">
              <a:spcBef>
                <a:spcPts val="0"/>
              </a:spcBef>
              <a:buClrTx/>
              <a:buSzTx/>
              <a:buNone/>
            </a:pPr>
            <a:endParaRPr lang="de-CH" altLang="de-DE" sz="1800" b="0" dirty="0">
              <a:latin typeface="Arial" panose="020B0604020202020204" pitchFamily="34" charset="0"/>
            </a:endParaRPr>
          </a:p>
          <a:p>
            <a:pPr algn="ctr" eaLnBrk="1" hangingPunct="1">
              <a:spcBef>
                <a:spcPts val="0"/>
              </a:spcBef>
              <a:buClrTx/>
              <a:buSzTx/>
              <a:buNone/>
            </a:pPr>
            <a:r>
              <a:rPr lang="de-CH" altLang="de-DE" sz="1200" b="0" dirty="0">
                <a:latin typeface="Arial" panose="020B0604020202020204" pitchFamily="34" charset="0"/>
              </a:rPr>
              <a:t>Dentro y fuera de la ciudad, </a:t>
            </a:r>
            <a:r>
              <a:rPr lang="de-CH" altLang="de-DE" sz="1200" b="0" dirty="0" err="1">
                <a:latin typeface="Arial" panose="020B0604020202020204" pitchFamily="34" charset="0"/>
              </a:rPr>
              <a:t>población</a:t>
            </a:r>
            <a:endParaRPr lang="de-CH" altLang="de-DE" sz="1400" b="0" dirty="0">
              <a:latin typeface="Arial" panose="020B0604020202020204" pitchFamily="34" charset="0"/>
            </a:endParaRPr>
          </a:p>
        </p:txBody>
      </p:sp>
      <p:sp>
        <p:nvSpPr>
          <p:cNvPr id="2" name="Titel 1"/>
          <p:cNvSpPr>
            <a:spLocks noGrp="1"/>
          </p:cNvSpPr>
          <p:nvPr>
            <p:ph type="title"/>
          </p:nvPr>
        </p:nvSpPr>
        <p:spPr/>
        <p:txBody>
          <a:bodyPr/>
          <a:lstStyle/>
          <a:p>
            <a:r>
              <a:rPr lang="de-CH" dirty="0" err="1"/>
              <a:t>Sinopsis</a:t>
            </a:r>
            <a:r>
              <a:rPr lang="de-CH" dirty="0"/>
              <a:t> "SIG Ciudad de Zúrich"</a:t>
            </a:r>
          </a:p>
        </p:txBody>
      </p:sp>
      <p:sp>
        <p:nvSpPr>
          <p:cNvPr id="6" name="Text Box 10"/>
          <p:cNvSpPr txBox="1">
            <a:spLocks noChangeArrowheads="1"/>
          </p:cNvSpPr>
          <p:nvPr/>
        </p:nvSpPr>
        <p:spPr bwMode="auto">
          <a:xfrm>
            <a:off x="943889" y="6073551"/>
            <a:ext cx="8424936" cy="307777"/>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1200" b="0" dirty="0">
                <a:latin typeface="Arial" panose="020B0604020202020204" pitchFamily="34" charset="0"/>
              </a:rPr>
              <a:t> Bases jurídicas, normas y estándares</a:t>
            </a:r>
          </a:p>
        </p:txBody>
      </p:sp>
      <p:sp>
        <p:nvSpPr>
          <p:cNvPr id="7" name="Text Box 10"/>
          <p:cNvSpPr txBox="1">
            <a:spLocks noChangeArrowheads="1"/>
          </p:cNvSpPr>
          <p:nvPr/>
        </p:nvSpPr>
        <p:spPr bwMode="auto">
          <a:xfrm>
            <a:off x="943889" y="5766724"/>
            <a:ext cx="8424936" cy="307777"/>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1400" b="0" dirty="0">
                <a:latin typeface="Arial" panose="020B0604020202020204" pitchFamily="34" charset="0"/>
              </a:rPr>
              <a:t>Infraestructura básica de TIC</a:t>
            </a:r>
            <a:endParaRPr lang="de-CH" altLang="de-DE" sz="1200" b="0" dirty="0">
              <a:latin typeface="Arial" panose="020B0604020202020204" pitchFamily="34" charset="0"/>
            </a:endParaRPr>
          </a:p>
        </p:txBody>
      </p:sp>
      <p:grpSp>
        <p:nvGrpSpPr>
          <p:cNvPr id="9" name="Gruppieren 8"/>
          <p:cNvGrpSpPr/>
          <p:nvPr/>
        </p:nvGrpSpPr>
        <p:grpSpPr>
          <a:xfrm>
            <a:off x="2326963" y="2271010"/>
            <a:ext cx="5655361" cy="3370493"/>
            <a:chOff x="1810038" y="2074731"/>
            <a:chExt cx="5655361" cy="3370493"/>
          </a:xfrm>
        </p:grpSpPr>
        <p:sp>
          <p:nvSpPr>
            <p:cNvPr id="10" name="AutoShape 7"/>
            <p:cNvSpPr>
              <a:spLocks noChangeArrowheads="1"/>
            </p:cNvSpPr>
            <p:nvPr/>
          </p:nvSpPr>
          <p:spPr bwMode="auto">
            <a:xfrm rot="16200000">
              <a:off x="1472747" y="4632668"/>
              <a:ext cx="1149846" cy="475263"/>
            </a:xfrm>
            <a:prstGeom prst="horizontalScroll">
              <a:avLst>
                <a:gd name="adj" fmla="val 125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0"/>
                </a:spcBef>
                <a:buClrTx/>
                <a:buSzTx/>
                <a:buNone/>
              </a:pPr>
              <a:r>
                <a:rPr lang="de-DE" altLang="de-DE" sz="1000" b="0" dirty="0">
                  <a:latin typeface="Arial" panose="020B0604020202020204" pitchFamily="34" charset="0"/>
                </a:rPr>
                <a:t>Servicio</a:t>
              </a:r>
              <a:br>
                <a:rPr lang="de-DE" altLang="de-DE" sz="1000" b="0" dirty="0">
                  <a:latin typeface="Arial" panose="020B0604020202020204" pitchFamily="34" charset="0"/>
                </a:rPr>
              </a:br>
              <a:r>
                <a:rPr lang="de-DE" altLang="de-DE" sz="1000" b="0" dirty="0" err="1">
                  <a:latin typeface="Arial" panose="020B0604020202020204" pitchFamily="34" charset="0"/>
                </a:rPr>
                <a:t>acuerdo</a:t>
              </a:r>
              <a:endParaRPr lang="de-DE" altLang="de-DE" sz="1000" b="0" dirty="0">
                <a:latin typeface="Arial" panose="020B0604020202020204" pitchFamily="34" charset="0"/>
              </a:endParaRPr>
            </a:p>
          </p:txBody>
        </p:sp>
        <p:sp>
          <p:nvSpPr>
            <p:cNvPr id="11" name="AutoShape 7"/>
            <p:cNvSpPr>
              <a:spLocks noChangeArrowheads="1"/>
            </p:cNvSpPr>
            <p:nvPr/>
          </p:nvSpPr>
          <p:spPr bwMode="auto">
            <a:xfrm rot="16200000">
              <a:off x="1476174" y="2587183"/>
              <a:ext cx="1149846" cy="475263"/>
            </a:xfrm>
            <a:prstGeom prst="horizontalScroll">
              <a:avLst>
                <a:gd name="adj" fmla="val 125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0"/>
                </a:spcBef>
                <a:buClrTx/>
                <a:buSzTx/>
                <a:buNone/>
              </a:pPr>
              <a:r>
                <a:rPr lang="de-DE" altLang="de-DE" sz="1000" b="0" dirty="0">
                  <a:latin typeface="Arial" panose="020B0604020202020204" pitchFamily="34" charset="0"/>
                </a:rPr>
                <a:t>Entrega de datos</a:t>
              </a:r>
              <a:br>
                <a:rPr lang="de-DE" altLang="de-DE" sz="1000" b="0" dirty="0">
                  <a:latin typeface="Arial" panose="020B0604020202020204" pitchFamily="34" charset="0"/>
                </a:rPr>
              </a:br>
              <a:r>
                <a:rPr lang="de-DE" altLang="de-DE" sz="1000" b="0" dirty="0" err="1">
                  <a:latin typeface="Arial" panose="020B0604020202020204" pitchFamily="34" charset="0"/>
                </a:rPr>
                <a:t>acuerdo</a:t>
              </a:r>
              <a:endParaRPr lang="de-DE" altLang="de-DE" sz="1000" b="0" dirty="0">
                <a:latin typeface="Arial" panose="020B0604020202020204" pitchFamily="34" charset="0"/>
              </a:endParaRPr>
            </a:p>
          </p:txBody>
        </p:sp>
        <p:sp>
          <p:nvSpPr>
            <p:cNvPr id="12" name="AutoShape 7"/>
            <p:cNvSpPr>
              <a:spLocks noChangeArrowheads="1"/>
            </p:cNvSpPr>
            <p:nvPr/>
          </p:nvSpPr>
          <p:spPr bwMode="auto">
            <a:xfrm rot="16200000">
              <a:off x="6565264" y="2499603"/>
              <a:ext cx="1325008" cy="475263"/>
            </a:xfrm>
            <a:prstGeom prst="horizontalScroll">
              <a:avLst>
                <a:gd name="adj" fmla="val 125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0"/>
                </a:spcBef>
                <a:buClrTx/>
                <a:buSzTx/>
                <a:buNone/>
              </a:pPr>
              <a:r>
                <a:rPr lang="de-DE" altLang="de-DE" sz="1000" b="0" dirty="0">
                  <a:latin typeface="Arial" panose="020B0604020202020204" pitchFamily="34" charset="0"/>
                </a:rPr>
                <a:t>Utilización de datos</a:t>
              </a:r>
              <a:br>
                <a:rPr lang="de-DE" altLang="de-DE" sz="1000" b="0" dirty="0">
                  <a:latin typeface="Arial" panose="020B0604020202020204" pitchFamily="34" charset="0"/>
                </a:rPr>
              </a:br>
              <a:r>
                <a:rPr lang="de-DE" altLang="de-DE" sz="1000" b="0" dirty="0" err="1">
                  <a:latin typeface="Arial" panose="020B0604020202020204" pitchFamily="34" charset="0"/>
                </a:rPr>
                <a:t>acuerdo</a:t>
              </a:r>
              <a:endParaRPr lang="de-DE" altLang="de-DE" sz="1000" b="0" dirty="0">
                <a:latin typeface="Arial" panose="020B0604020202020204" pitchFamily="34" charset="0"/>
              </a:endParaRPr>
            </a:p>
          </p:txBody>
        </p:sp>
        <p:sp>
          <p:nvSpPr>
            <p:cNvPr id="13" name="AutoShape 7"/>
            <p:cNvSpPr>
              <a:spLocks noChangeArrowheads="1"/>
            </p:cNvSpPr>
            <p:nvPr/>
          </p:nvSpPr>
          <p:spPr bwMode="auto">
            <a:xfrm rot="16200000">
              <a:off x="6649418" y="4632669"/>
              <a:ext cx="1149846" cy="475263"/>
            </a:xfrm>
            <a:prstGeom prst="horizontalScroll">
              <a:avLst>
                <a:gd name="adj" fmla="val 125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0"/>
                </a:spcBef>
                <a:buClrTx/>
                <a:buSzTx/>
                <a:buNone/>
              </a:pPr>
              <a:r>
                <a:rPr lang="de-DE" altLang="de-DE" sz="1000" b="0" dirty="0">
                  <a:latin typeface="Arial" panose="020B0604020202020204" pitchFamily="34" charset="0"/>
                </a:rPr>
                <a:t>Condiciones de uso</a:t>
              </a:r>
              <a:br>
                <a:rPr lang="de-DE" altLang="de-DE" sz="1000" b="0" dirty="0">
                  <a:latin typeface="Arial" panose="020B0604020202020204" pitchFamily="34" charset="0"/>
                </a:rPr>
              </a:br>
              <a:r>
                <a:rPr lang="de-DE" altLang="de-DE" sz="1000" b="0" dirty="0" err="1">
                  <a:latin typeface="Arial" panose="020B0604020202020204" pitchFamily="34" charset="0"/>
                </a:rPr>
                <a:t>reglamentos</a:t>
              </a:r>
              <a:endParaRPr lang="de-DE" altLang="de-DE" sz="1000" b="0" dirty="0">
                <a:latin typeface="Arial" panose="020B0604020202020204" pitchFamily="34" charset="0"/>
              </a:endParaRPr>
            </a:p>
          </p:txBody>
        </p:sp>
      </p:grpSp>
      <p:grpSp>
        <p:nvGrpSpPr>
          <p:cNvPr id="14" name="Gruppieren 13"/>
          <p:cNvGrpSpPr/>
          <p:nvPr/>
        </p:nvGrpSpPr>
        <p:grpSpPr>
          <a:xfrm>
            <a:off x="943889" y="594717"/>
            <a:ext cx="8424936" cy="1031252"/>
            <a:chOff x="426964" y="398438"/>
            <a:chExt cx="8424936" cy="1031252"/>
          </a:xfrm>
        </p:grpSpPr>
        <p:sp>
          <p:nvSpPr>
            <p:cNvPr id="15" name="Textfeld 14"/>
            <p:cNvSpPr txBox="1"/>
            <p:nvPr/>
          </p:nvSpPr>
          <p:spPr>
            <a:xfrm>
              <a:off x="3307981" y="398438"/>
              <a:ext cx="2662908" cy="954107"/>
            </a:xfrm>
            <a:prstGeom prst="rect">
              <a:avLst/>
            </a:prstGeom>
            <a:noFill/>
          </p:spPr>
          <p:txBody>
            <a:bodyPr wrap="none" rtlCol="0">
              <a:spAutoFit/>
            </a:bodyPr>
            <a:lstStyle/>
            <a:p>
              <a:pPr algn="ctr"/>
              <a:endParaRPr lang="de-CH" sz="1400" b="0" dirty="0"/>
            </a:p>
            <a:p>
              <a:pPr algn="ctr"/>
              <a:r>
                <a:rPr lang="de-CH" sz="1400" b="0" dirty="0">
                  <a:solidFill>
                    <a:schemeClr val="tx1"/>
                  </a:solidFill>
                </a:rPr>
                <a:t>Ayuntamiento</a:t>
              </a:r>
            </a:p>
            <a:p>
              <a:pPr algn="ctr"/>
              <a:r>
                <a:rPr lang="de-CH" sz="1400" dirty="0"/>
                <a:t>Visión y estrategia</a:t>
              </a:r>
              <a:endParaRPr lang="de-CH" sz="1400" b="0" dirty="0">
                <a:solidFill>
                  <a:schemeClr val="tx1"/>
                </a:solidFill>
              </a:endParaRPr>
            </a:p>
            <a:p>
              <a:pPr algn="ctr"/>
              <a:r>
                <a:rPr lang="de-CH" sz="1400" b="0" dirty="0">
                  <a:solidFill>
                    <a:schemeClr val="tx1"/>
                  </a:solidFill>
                </a:rPr>
                <a:t>Control y coordinación del SIG </a:t>
              </a:r>
            </a:p>
          </p:txBody>
        </p:sp>
        <p:sp>
          <p:nvSpPr>
            <p:cNvPr id="17" name="Gleichschenkliges Dreieck 16"/>
            <p:cNvSpPr>
              <a:spLocks/>
            </p:cNvSpPr>
            <p:nvPr/>
          </p:nvSpPr>
          <p:spPr bwMode="auto">
            <a:xfrm>
              <a:off x="426964" y="511690"/>
              <a:ext cx="8424936" cy="918000"/>
            </a:xfrm>
            <a:prstGeom prst="triangle">
              <a:avLst/>
            </a:prstGeom>
            <a:no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400" b="0" i="0" u="none" strike="noStrike" cap="none" normalizeH="0" baseline="0" dirty="0">
                <a:ln>
                  <a:noFill/>
                </a:ln>
                <a:solidFill>
                  <a:schemeClr val="tx2"/>
                </a:solidFill>
                <a:effectLst/>
              </a:endParaRPr>
            </a:p>
          </p:txBody>
        </p:sp>
      </p:grpSp>
      <p:sp>
        <p:nvSpPr>
          <p:cNvPr id="23" name="Text Box 219"/>
          <p:cNvSpPr txBox="1">
            <a:spLocks noChangeArrowheads="1"/>
          </p:cNvSpPr>
          <p:nvPr/>
        </p:nvSpPr>
        <p:spPr bwMode="auto">
          <a:xfrm>
            <a:off x="9519777" y="3420945"/>
            <a:ext cx="2342763" cy="149743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l">
              <a:spcBef>
                <a:spcPts val="0"/>
              </a:spcBef>
            </a:pPr>
            <a:r>
              <a:rPr lang="de-DE" altLang="de-DE" sz="1200" b="0" dirty="0">
                <a:solidFill>
                  <a:schemeClr val="tx1"/>
                </a:solidFill>
                <a:latin typeface="Arial" panose="020B0604020202020204" pitchFamily="34" charset="0"/>
              </a:rPr>
              <a:t>Servicios básicos y aplicaciones</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Intranet</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Internet (</a:t>
            </a:r>
            <a:r>
              <a:rPr lang="de-DE" altLang="de-DE" sz="1200" b="0" dirty="0" err="1">
                <a:solidFill>
                  <a:schemeClr val="tx1"/>
                </a:solidFill>
                <a:latin typeface="Arial" panose="020B0604020202020204" pitchFamily="34" charset="0"/>
              </a:rPr>
              <a:t>ZüriPlan</a:t>
            </a:r>
            <a:r>
              <a:rPr lang="de-DE" altLang="de-DE" sz="1200" b="0" dirty="0">
                <a:solidFill>
                  <a:schemeClr val="tx1"/>
                </a:solidFill>
                <a:latin typeface="Arial" panose="020B0604020202020204" pitchFamily="34" charset="0"/>
              </a:rPr>
              <a:t>, CMS))</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Open Data</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Servicios web (PIB)</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WMS, WFS</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a:t>
            </a:r>
          </a:p>
        </p:txBody>
      </p:sp>
      <p:sp>
        <p:nvSpPr>
          <p:cNvPr id="53" name="Rechteck 52">
            <a:hlinkClick r:id="rId2"/>
          </p:cNvPr>
          <p:cNvSpPr/>
          <p:nvPr/>
        </p:nvSpPr>
        <p:spPr bwMode="auto">
          <a:xfrm>
            <a:off x="9501468" y="5229200"/>
            <a:ext cx="2150245" cy="525401"/>
          </a:xfrm>
          <a:prstGeom prst="rect">
            <a:avLst/>
          </a:prstGeom>
          <a:solidFill>
            <a:schemeClr val="accent4">
              <a:alpha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Arial" charset="0"/>
              </a:rPr>
              <a:t>Servicios GeoZ para</a:t>
            </a:r>
            <a:br>
              <a:rPr kumimoji="0" lang="de-CH" sz="1400" b="0" i="0" u="none" strike="noStrike" cap="none" normalizeH="0" baseline="0" dirty="0">
                <a:ln>
                  <a:noFill/>
                </a:ln>
                <a:solidFill>
                  <a:schemeClr val="tx1"/>
                </a:solidFill>
                <a:effectLst/>
                <a:latin typeface="Arial" charset="0"/>
              </a:rPr>
            </a:br>
            <a:r>
              <a:rPr kumimoji="0" lang="de-CH" sz="1400" b="0" i="0" u="none" strike="noStrike" cap="none" normalizeH="0" baseline="0" dirty="0">
                <a:ln>
                  <a:noFill/>
                </a:ln>
                <a:solidFill>
                  <a:schemeClr val="tx1"/>
                </a:solidFill>
                <a:effectLst/>
                <a:latin typeface="Arial" charset="0"/>
              </a:rPr>
              <a:t>"SIG Ciudad de Zúrich"</a:t>
            </a:r>
          </a:p>
        </p:txBody>
      </p:sp>
      <p:grpSp>
        <p:nvGrpSpPr>
          <p:cNvPr id="85" name="Gruppieren 84">
            <a:extLst>
              <a:ext uri="{FF2B5EF4-FFF2-40B4-BE49-F238E27FC236}">
                <a16:creationId xmlns:a16="http://schemas.microsoft.com/office/drawing/2014/main" id="{0D149852-EC48-F28C-8031-BCA3A8720B98}"/>
              </a:ext>
            </a:extLst>
          </p:cNvPr>
          <p:cNvGrpSpPr/>
          <p:nvPr/>
        </p:nvGrpSpPr>
        <p:grpSpPr>
          <a:xfrm>
            <a:off x="942228" y="1936681"/>
            <a:ext cx="7254968" cy="3833091"/>
            <a:chOff x="942228" y="1936681"/>
            <a:chExt cx="7254968" cy="3833091"/>
          </a:xfrm>
        </p:grpSpPr>
        <p:grpSp>
          <p:nvGrpSpPr>
            <p:cNvPr id="36" name="Gruppieren 35"/>
            <p:cNvGrpSpPr/>
            <p:nvPr/>
          </p:nvGrpSpPr>
          <p:grpSpPr>
            <a:xfrm>
              <a:off x="942228" y="1936681"/>
              <a:ext cx="7254968" cy="3833091"/>
              <a:chOff x="425303" y="1740402"/>
              <a:chExt cx="7254968" cy="3833091"/>
            </a:xfrm>
          </p:grpSpPr>
          <p:sp>
            <p:nvSpPr>
              <p:cNvPr id="37" name="Text Box 4"/>
              <p:cNvSpPr txBox="1">
                <a:spLocks noChangeArrowheads="1"/>
              </p:cNvSpPr>
              <p:nvPr/>
            </p:nvSpPr>
            <p:spPr bwMode="auto">
              <a:xfrm>
                <a:off x="425303" y="1740402"/>
                <a:ext cx="1408732" cy="3833091"/>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1400" b="0" dirty="0">
                    <a:latin typeface="Arial" panose="020B0604020202020204" pitchFamily="34" charset="0"/>
                  </a:rPr>
                  <a:t>Productores de datos</a:t>
                </a:r>
              </a:p>
              <a:p>
                <a:pPr algn="ctr" eaLnBrk="1" hangingPunct="1">
                  <a:spcBef>
                    <a:spcPct val="50000"/>
                  </a:spcBef>
                  <a:buClrTx/>
                  <a:buSzTx/>
                  <a:buFontTx/>
                  <a:buNone/>
                </a:pPr>
                <a:r>
                  <a:rPr lang="de-CH" altLang="de-DE" sz="1200" b="0" dirty="0">
                    <a:latin typeface="Arial" panose="020B0604020202020204" pitchFamily="34" charset="0"/>
                  </a:rPr>
                  <a:t>(Proveedores, organismos responsables </a:t>
                </a:r>
                <a:r>
                  <a:rPr lang="de-CH" altLang="de-DE" sz="1200" b="0" dirty="0" err="1">
                    <a:latin typeface="Arial" panose="020B0604020202020204" pitchFamily="34" charset="0"/>
                  </a:rPr>
                  <a:t>GeoIG</a:t>
                </a:r>
                <a:r>
                  <a:rPr lang="de-CH" altLang="de-DE" sz="1200" b="0" dirty="0">
                    <a:latin typeface="Arial" panose="020B0604020202020204" pitchFamily="34" charset="0"/>
                  </a:rPr>
                  <a:t>)</a:t>
                </a:r>
              </a:p>
              <a:p>
                <a:pPr algn="ctr" eaLnBrk="1" hangingPunct="1">
                  <a:spcBef>
                    <a:spcPct val="50000"/>
                  </a:spcBef>
                  <a:buClrTx/>
                  <a:buSzTx/>
                  <a:buFontTx/>
                  <a:buNone/>
                </a:pPr>
                <a:endParaRPr lang="de-CH" altLang="de-DE" sz="1200" dirty="0">
                  <a:latin typeface="Arial" panose="020B0604020202020204" pitchFamily="34" charset="0"/>
                </a:endParaRPr>
              </a:p>
              <a:p>
                <a:pPr algn="ctr" eaLnBrk="1" hangingPunct="1">
                  <a:spcBef>
                    <a:spcPct val="50000"/>
                  </a:spcBef>
                  <a:buClrTx/>
                  <a:buSzTx/>
                  <a:buFontTx/>
                  <a:buNone/>
                </a:pPr>
                <a:r>
                  <a:rPr lang="de-CH" altLang="de-DE" sz="1200" b="0" dirty="0">
                    <a:latin typeface="Arial" panose="020B0604020202020204" pitchFamily="34" charset="0"/>
                  </a:rPr>
                  <a:t>Internos y externos</a:t>
                </a:r>
              </a:p>
            </p:txBody>
          </p:sp>
          <p:sp>
            <p:nvSpPr>
              <p:cNvPr id="38" name="Pfeil nach rechts 37"/>
              <p:cNvSpPr/>
              <p:nvPr/>
            </p:nvSpPr>
            <p:spPr bwMode="auto">
              <a:xfrm>
                <a:off x="1620653" y="3881549"/>
                <a:ext cx="882763" cy="261938"/>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4000" b="1" i="0" u="none" strike="noStrike" cap="none" normalizeH="0" baseline="0" dirty="0">
                  <a:ln>
                    <a:noFill/>
                  </a:ln>
                  <a:solidFill>
                    <a:schemeClr val="tx2"/>
                  </a:solidFill>
                  <a:effectLst/>
                  <a:latin typeface="Arial" charset="0"/>
                </a:endParaRPr>
              </a:p>
            </p:txBody>
          </p:sp>
          <p:sp>
            <p:nvSpPr>
              <p:cNvPr id="82" name="Pfeil nach rechts 37">
                <a:extLst>
                  <a:ext uri="{FF2B5EF4-FFF2-40B4-BE49-F238E27FC236}">
                    <a16:creationId xmlns:a16="http://schemas.microsoft.com/office/drawing/2014/main" id="{5D8AE072-5797-B4D5-30B6-579F843996A6}"/>
                  </a:ext>
                </a:extLst>
              </p:cNvPr>
              <p:cNvSpPr/>
              <p:nvPr/>
            </p:nvSpPr>
            <p:spPr bwMode="auto">
              <a:xfrm>
                <a:off x="6797508" y="3881549"/>
                <a:ext cx="882763" cy="261938"/>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4000" b="1" i="0" u="none" strike="noStrike" cap="none" normalizeH="0" baseline="0" dirty="0">
                  <a:ln>
                    <a:noFill/>
                  </a:ln>
                  <a:solidFill>
                    <a:schemeClr val="tx2"/>
                  </a:solidFill>
                  <a:effectLst/>
                  <a:latin typeface="Arial" charset="0"/>
                </a:endParaRPr>
              </a:p>
            </p:txBody>
          </p:sp>
        </p:grpSp>
        <p:pic>
          <p:nvPicPr>
            <p:cNvPr id="60" name="Grafik 59" descr="Datenbank Silhouette">
              <a:extLst>
                <a:ext uri="{FF2B5EF4-FFF2-40B4-BE49-F238E27FC236}">
                  <a16:creationId xmlns:a16="http://schemas.microsoft.com/office/drawing/2014/main" id="{31452BD6-8DEE-AA1C-2509-60AEFF054F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72" y="3835367"/>
              <a:ext cx="914400" cy="914400"/>
            </a:xfrm>
            <a:prstGeom prst="rect">
              <a:avLst/>
            </a:prstGeom>
          </p:spPr>
        </p:pic>
        <p:sp>
          <p:nvSpPr>
            <p:cNvPr id="62" name="Textfeld 61">
              <a:extLst>
                <a:ext uri="{FF2B5EF4-FFF2-40B4-BE49-F238E27FC236}">
                  <a16:creationId xmlns:a16="http://schemas.microsoft.com/office/drawing/2014/main" id="{07F8CDE1-90C6-DCB1-43F2-DCF989EC6C6D}"/>
                </a:ext>
              </a:extLst>
            </p:cNvPr>
            <p:cNvSpPr txBox="1"/>
            <p:nvPr/>
          </p:nvSpPr>
          <p:spPr>
            <a:xfrm>
              <a:off x="966381" y="4710231"/>
              <a:ext cx="1360582" cy="307777"/>
            </a:xfrm>
            <a:prstGeom prst="rect">
              <a:avLst/>
            </a:prstGeom>
            <a:noFill/>
          </p:spPr>
          <p:txBody>
            <a:bodyPr wrap="square">
              <a:spAutoFit/>
            </a:bodyPr>
            <a:lstStyle/>
            <a:p>
              <a:pPr algn="ctr"/>
              <a:r>
                <a:rPr lang="de-CH" sz="1400" b="0" dirty="0">
                  <a:solidFill>
                    <a:schemeClr val="tx1"/>
                  </a:solidFill>
                </a:rPr>
                <a:t>Datos originales</a:t>
              </a:r>
              <a:endParaRPr lang="de-CH" sz="1400" dirty="0"/>
            </a:p>
          </p:txBody>
        </p:sp>
      </p:grpSp>
      <p:grpSp>
        <p:nvGrpSpPr>
          <p:cNvPr id="83" name="Gruppieren 82">
            <a:extLst>
              <a:ext uri="{FF2B5EF4-FFF2-40B4-BE49-F238E27FC236}">
                <a16:creationId xmlns:a16="http://schemas.microsoft.com/office/drawing/2014/main" id="{CEA50354-ACB6-87FD-A321-568C1A10BFF7}"/>
              </a:ext>
            </a:extLst>
          </p:cNvPr>
          <p:cNvGrpSpPr/>
          <p:nvPr/>
        </p:nvGrpSpPr>
        <p:grpSpPr>
          <a:xfrm>
            <a:off x="3356395" y="2506978"/>
            <a:ext cx="3810088" cy="2908109"/>
            <a:chOff x="3356395" y="2506978"/>
            <a:chExt cx="3810088" cy="2908109"/>
          </a:xfrm>
        </p:grpSpPr>
        <p:pic>
          <p:nvPicPr>
            <p:cNvPr id="63" name="Grafik 62" descr="Datenbank mit einfarbiger Füllung">
              <a:extLst>
                <a:ext uri="{FF2B5EF4-FFF2-40B4-BE49-F238E27FC236}">
                  <a16:creationId xmlns:a16="http://schemas.microsoft.com/office/drawing/2014/main" id="{9BD2EF87-2DF9-D929-DFAB-BC5C543E42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3410" y="2506978"/>
              <a:ext cx="837525" cy="837525"/>
            </a:xfrm>
            <a:prstGeom prst="rect">
              <a:avLst/>
            </a:prstGeom>
          </p:spPr>
        </p:pic>
        <p:pic>
          <p:nvPicPr>
            <p:cNvPr id="66" name="Grafik 65" descr="Zahnräder mit einfarbiger Füllung">
              <a:extLst>
                <a:ext uri="{FF2B5EF4-FFF2-40B4-BE49-F238E27FC236}">
                  <a16:creationId xmlns:a16="http://schemas.microsoft.com/office/drawing/2014/main" id="{EDDF17BE-5122-E6DB-E22B-C6BD6AA0CF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3410" y="3902092"/>
              <a:ext cx="914400" cy="914400"/>
            </a:xfrm>
            <a:prstGeom prst="rect">
              <a:avLst/>
            </a:prstGeom>
          </p:spPr>
        </p:pic>
        <p:sp>
          <p:nvSpPr>
            <p:cNvPr id="67" name="Textfeld 66">
              <a:extLst>
                <a:ext uri="{FF2B5EF4-FFF2-40B4-BE49-F238E27FC236}">
                  <a16:creationId xmlns:a16="http://schemas.microsoft.com/office/drawing/2014/main" id="{E874CB1A-47B4-36AF-0AB3-0963277E2F71}"/>
                </a:ext>
              </a:extLst>
            </p:cNvPr>
            <p:cNvSpPr txBox="1"/>
            <p:nvPr/>
          </p:nvSpPr>
          <p:spPr>
            <a:xfrm>
              <a:off x="3356395" y="3312527"/>
              <a:ext cx="1288553" cy="523220"/>
            </a:xfrm>
            <a:prstGeom prst="rect">
              <a:avLst/>
            </a:prstGeom>
            <a:noFill/>
          </p:spPr>
          <p:txBody>
            <a:bodyPr wrap="square">
              <a:spAutoFit/>
            </a:bodyPr>
            <a:lstStyle/>
            <a:p>
              <a:pPr algn="ctr"/>
              <a:r>
                <a:rPr lang="de-CH" sz="1400" b="0" dirty="0">
                  <a:solidFill>
                    <a:schemeClr val="tx1"/>
                  </a:solidFill>
                </a:rPr>
                <a:t>Datos y metadatos</a:t>
              </a:r>
              <a:endParaRPr lang="de-CH" sz="1400" dirty="0"/>
            </a:p>
          </p:txBody>
        </p:sp>
        <p:pic>
          <p:nvPicPr>
            <p:cNvPr id="69" name="Grafik 68" descr="Zahnrad mit einfarbiger Füllung">
              <a:extLst>
                <a:ext uri="{FF2B5EF4-FFF2-40B4-BE49-F238E27FC236}">
                  <a16:creationId xmlns:a16="http://schemas.microsoft.com/office/drawing/2014/main" id="{1645A6B0-EC12-6A0E-CD9A-F9721D52CD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77705" y="3908106"/>
              <a:ext cx="587308" cy="587308"/>
            </a:xfrm>
            <a:prstGeom prst="rect">
              <a:avLst/>
            </a:prstGeom>
          </p:spPr>
        </p:pic>
        <p:pic>
          <p:nvPicPr>
            <p:cNvPr id="1030" name="Picture 6" descr="Transparent Layer Png - Svg Layers Icon Free, Png Download - kindpng">
              <a:extLst>
                <a:ext uri="{FF2B5EF4-FFF2-40B4-BE49-F238E27FC236}">
                  <a16:creationId xmlns:a16="http://schemas.microsoft.com/office/drawing/2014/main" id="{FF3E6D24-3AE6-F19D-D506-5A07975B7808}"/>
                </a:ext>
              </a:extLst>
            </p:cNvPr>
            <p:cNvPicPr>
              <a:picLocks noChangeAspect="1" noChangeArrowheads="1"/>
            </p:cNvPicPr>
            <p:nvPr/>
          </p:nvPicPr>
          <p:blipFill>
            <a:blip r:embed="rId11"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5200030" y="3255535"/>
              <a:ext cx="542659" cy="579941"/>
            </a:xfrm>
            <a:prstGeom prst="rect">
              <a:avLst/>
            </a:prstGeom>
            <a:noFill/>
            <a:extLst>
              <a:ext uri="{909E8E84-426E-40DD-AFC4-6F175D3DCCD1}">
                <a14:hiddenFill xmlns:a14="http://schemas.microsoft.com/office/drawing/2010/main">
                  <a:solidFill>
                    <a:srgbClr val="FFFFFF"/>
                  </a:solidFill>
                </a14:hiddenFill>
              </a:ext>
            </a:extLst>
          </p:spPr>
        </p:pic>
        <p:sp>
          <p:nvSpPr>
            <p:cNvPr id="74" name="Text Box 141">
              <a:extLst>
                <a:ext uri="{FF2B5EF4-FFF2-40B4-BE49-F238E27FC236}">
                  <a16:creationId xmlns:a16="http://schemas.microsoft.com/office/drawing/2014/main" id="{D13CE0E9-0261-F7E2-77A0-B18074CDF3D6}"/>
                </a:ext>
              </a:extLst>
            </p:cNvPr>
            <p:cNvSpPr txBox="1">
              <a:spLocks noChangeArrowheads="1"/>
            </p:cNvSpPr>
            <p:nvPr/>
          </p:nvSpPr>
          <p:spPr bwMode="auto">
            <a:xfrm>
              <a:off x="5873232" y="3370042"/>
              <a:ext cx="1293251" cy="30777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400" b="0" dirty="0">
                  <a:solidFill>
                    <a:schemeClr val="tx1"/>
                  </a:solidFill>
                  <a:latin typeface="Arial" panose="020B0604020202020204" pitchFamily="34" charset="0"/>
                </a:rPr>
                <a:t>WMS, WFS</a:t>
              </a:r>
            </a:p>
          </p:txBody>
        </p:sp>
        <p:pic>
          <p:nvPicPr>
            <p:cNvPr id="77" name="Grafik 76" descr="Liste mit einfarbiger Füllung">
              <a:extLst>
                <a:ext uri="{FF2B5EF4-FFF2-40B4-BE49-F238E27FC236}">
                  <a16:creationId xmlns:a16="http://schemas.microsoft.com/office/drawing/2014/main" id="{3D42CDDF-FED8-87F5-51C7-9992F7FF48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47837" y="4568043"/>
              <a:ext cx="847044" cy="847044"/>
            </a:xfrm>
            <a:prstGeom prst="rect">
              <a:avLst/>
            </a:prstGeom>
          </p:spPr>
        </p:pic>
        <p:pic>
          <p:nvPicPr>
            <p:cNvPr id="80" name="Grafik 79" descr="Server mit einfarbiger Füllung">
              <a:extLst>
                <a:ext uri="{FF2B5EF4-FFF2-40B4-BE49-F238E27FC236}">
                  <a16:creationId xmlns:a16="http://schemas.microsoft.com/office/drawing/2014/main" id="{F8AD0701-F199-F389-B47D-EE3C788E06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39974" y="2520135"/>
              <a:ext cx="662770" cy="662770"/>
            </a:xfrm>
            <a:prstGeom prst="rect">
              <a:avLst/>
            </a:prstGeom>
          </p:spPr>
        </p:pic>
        <p:sp>
          <p:nvSpPr>
            <p:cNvPr id="81" name="Text Box 141">
              <a:extLst>
                <a:ext uri="{FF2B5EF4-FFF2-40B4-BE49-F238E27FC236}">
                  <a16:creationId xmlns:a16="http://schemas.microsoft.com/office/drawing/2014/main" id="{59FBFF6D-DF65-CDE4-8895-0732AD090F3F}"/>
                </a:ext>
              </a:extLst>
            </p:cNvPr>
            <p:cNvSpPr txBox="1">
              <a:spLocks noChangeArrowheads="1"/>
            </p:cNvSpPr>
            <p:nvPr/>
          </p:nvSpPr>
          <p:spPr bwMode="auto">
            <a:xfrm>
              <a:off x="5873232" y="2578911"/>
              <a:ext cx="1293251" cy="52322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400" b="0" dirty="0">
                  <a:solidFill>
                    <a:schemeClr val="tx1"/>
                  </a:solidFill>
                  <a:latin typeface="Arial" panose="020B0604020202020204" pitchFamily="34" charset="0"/>
                </a:rPr>
                <a:t>Intranet, </a:t>
              </a:r>
            </a:p>
            <a:p>
              <a:r>
                <a:rPr lang="de-DE" altLang="de-DE" sz="1400" dirty="0" err="1">
                  <a:latin typeface="Arial" panose="020B0604020202020204" pitchFamily="34" charset="0"/>
                </a:rPr>
                <a:t>ZüriPlan</a:t>
              </a:r>
              <a:r>
                <a:rPr lang="de-DE" altLang="de-DE" sz="1400" dirty="0">
                  <a:latin typeface="Arial" panose="020B0604020202020204" pitchFamily="34" charset="0"/>
                </a:rPr>
                <a:t>, etc.</a:t>
              </a:r>
              <a:endParaRPr lang="de-DE" altLang="de-DE" sz="1400" b="0" dirty="0">
                <a:solidFill>
                  <a:schemeClr val="tx1"/>
                </a:solidFill>
                <a:latin typeface="Arial" panose="020B0604020202020204" pitchFamily="34" charset="0"/>
              </a:endParaRPr>
            </a:p>
          </p:txBody>
        </p:sp>
      </p:grpSp>
      <p:sp>
        <p:nvSpPr>
          <p:cNvPr id="3" name="Text Box 141">
            <a:extLst>
              <a:ext uri="{FF2B5EF4-FFF2-40B4-BE49-F238E27FC236}">
                <a16:creationId xmlns:a16="http://schemas.microsoft.com/office/drawing/2014/main" id="{33EB6B0D-2964-1BE2-7EAD-D3C02BBBC3A1}"/>
              </a:ext>
            </a:extLst>
          </p:cNvPr>
          <p:cNvSpPr txBox="1">
            <a:spLocks noChangeArrowheads="1"/>
          </p:cNvSpPr>
          <p:nvPr/>
        </p:nvSpPr>
        <p:spPr bwMode="auto">
          <a:xfrm>
            <a:off x="3383985" y="4686947"/>
            <a:ext cx="1293251" cy="30777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DE" altLang="de-DE" sz="1400" b="0" dirty="0">
                <a:solidFill>
                  <a:schemeClr val="tx1"/>
                </a:solidFill>
                <a:latin typeface="Arial" panose="020B0604020202020204" pitchFamily="34" charset="0"/>
              </a:rPr>
              <a:t>Hub de Datos</a:t>
            </a:r>
          </a:p>
        </p:txBody>
      </p:sp>
      <p:sp>
        <p:nvSpPr>
          <p:cNvPr id="4" name="Text Box 141">
            <a:extLst>
              <a:ext uri="{FF2B5EF4-FFF2-40B4-BE49-F238E27FC236}">
                <a16:creationId xmlns:a16="http://schemas.microsoft.com/office/drawing/2014/main" id="{EB13CE13-4BB2-038A-9443-06616FF56088}"/>
              </a:ext>
            </a:extLst>
          </p:cNvPr>
          <p:cNvSpPr txBox="1">
            <a:spLocks noChangeArrowheads="1"/>
          </p:cNvSpPr>
          <p:nvPr/>
        </p:nvSpPr>
        <p:spPr bwMode="auto">
          <a:xfrm>
            <a:off x="5873232" y="4757066"/>
            <a:ext cx="1406546" cy="52322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400" b="0" dirty="0" err="1">
                <a:solidFill>
                  <a:schemeClr val="tx1"/>
                </a:solidFill>
                <a:latin typeface="Arial" panose="020B0604020202020204" pitchFamily="34" charset="0"/>
              </a:rPr>
              <a:t>Plataforma</a:t>
            </a:r>
            <a:r>
              <a:rPr lang="de-DE" altLang="de-DE" sz="1400" b="0" dirty="0">
                <a:solidFill>
                  <a:schemeClr val="tx1"/>
                </a:solidFill>
                <a:latin typeface="Arial" panose="020B0604020202020204" pitchFamily="34" charset="0"/>
              </a:rPr>
              <a:t> Datos </a:t>
            </a:r>
            <a:r>
              <a:rPr lang="de-DE" altLang="de-DE" sz="1400" b="0" dirty="0" err="1">
                <a:solidFill>
                  <a:schemeClr val="tx1"/>
                </a:solidFill>
                <a:latin typeface="Arial" panose="020B0604020202020204" pitchFamily="34" charset="0"/>
              </a:rPr>
              <a:t>Abiertos</a:t>
            </a:r>
            <a:endParaRPr lang="de-DE" altLang="de-DE" sz="1400" b="0" dirty="0">
              <a:solidFill>
                <a:schemeClr val="tx1"/>
              </a:solidFill>
              <a:latin typeface="Arial" panose="020B0604020202020204" pitchFamily="34" charset="0"/>
            </a:endParaRPr>
          </a:p>
        </p:txBody>
      </p:sp>
      <p:sp>
        <p:nvSpPr>
          <p:cNvPr id="16" name="Text Box 141">
            <a:extLst>
              <a:ext uri="{FF2B5EF4-FFF2-40B4-BE49-F238E27FC236}">
                <a16:creationId xmlns:a16="http://schemas.microsoft.com/office/drawing/2014/main" id="{34787B86-9DFE-A136-B89C-5385286305F7}"/>
              </a:ext>
            </a:extLst>
          </p:cNvPr>
          <p:cNvSpPr txBox="1">
            <a:spLocks noChangeArrowheads="1"/>
          </p:cNvSpPr>
          <p:nvPr/>
        </p:nvSpPr>
        <p:spPr bwMode="auto">
          <a:xfrm>
            <a:off x="5873232" y="3992203"/>
            <a:ext cx="1476622" cy="61555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400" b="0" dirty="0" err="1">
                <a:solidFill>
                  <a:schemeClr val="tx1"/>
                </a:solidFill>
                <a:latin typeface="Arial" panose="020B0604020202020204" pitchFamily="34" charset="0"/>
              </a:rPr>
              <a:t>Servicios</a:t>
            </a:r>
            <a:r>
              <a:rPr lang="de-DE" altLang="de-DE" sz="1400" b="0" dirty="0">
                <a:solidFill>
                  <a:schemeClr val="tx1"/>
                </a:solidFill>
                <a:latin typeface="Arial" panose="020B0604020202020204" pitchFamily="34" charset="0"/>
              </a:rPr>
              <a:t> Web </a:t>
            </a:r>
            <a:r>
              <a:rPr lang="de-DE" altLang="de-DE" sz="1000" b="0" dirty="0">
                <a:solidFill>
                  <a:schemeClr val="tx1"/>
                </a:solidFill>
                <a:latin typeface="Arial" panose="020B0604020202020204" pitchFamily="34" charset="0"/>
              </a:rPr>
              <a:t>(</a:t>
            </a:r>
            <a:r>
              <a:rPr lang="de-DE" altLang="de-DE" sz="1000" b="0" dirty="0" err="1">
                <a:solidFill>
                  <a:schemeClr val="tx1"/>
                </a:solidFill>
                <a:latin typeface="Arial" panose="020B0604020202020204" pitchFamily="34" charset="0"/>
              </a:rPr>
              <a:t>ejemplo</a:t>
            </a:r>
            <a:r>
              <a:rPr lang="de-DE" altLang="de-DE" sz="1000" b="0" dirty="0">
                <a:solidFill>
                  <a:schemeClr val="tx1"/>
                </a:solidFill>
                <a:latin typeface="Arial" panose="020B0604020202020204" pitchFamily="34" charset="0"/>
              </a:rPr>
              <a:t> Datos </a:t>
            </a:r>
            <a:r>
              <a:rPr lang="de-DE" altLang="de-DE" sz="1000" b="0" dirty="0" err="1">
                <a:solidFill>
                  <a:schemeClr val="tx1"/>
                </a:solidFill>
                <a:latin typeface="Arial" panose="020B0604020202020204" pitchFamily="34" charset="0"/>
              </a:rPr>
              <a:t>Construcciones</a:t>
            </a:r>
            <a:r>
              <a:rPr lang="de-DE" altLang="de-DE" sz="1000" b="0" dirty="0">
                <a:solidFill>
                  <a:schemeClr val="tx1"/>
                </a:solidFill>
                <a:latin typeface="Arial" panose="020B0604020202020204" pitchFamily="34" charset="0"/>
              </a:rPr>
              <a:t>)</a:t>
            </a:r>
          </a:p>
        </p:txBody>
      </p:sp>
    </p:spTree>
    <p:extLst>
      <p:ext uri="{BB962C8B-B14F-4D97-AF65-F5344CB8AC3E}">
        <p14:creationId xmlns:p14="http://schemas.microsoft.com/office/powerpoint/2010/main" val="184939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wipe(down)">
                                      <p:cBhvr>
                                        <p:cTn id="26" dur="500"/>
                                        <p:tgtEl>
                                          <p:spTgt spid="8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childTnLst>
                                </p:cTn>
                              </p:par>
                            </p:childTnLst>
                          </p:cTn>
                        </p:par>
                        <p:par>
                          <p:cTn id="50" fill="hold">
                            <p:stCondLst>
                              <p:cond delay="0"/>
                            </p:stCondLst>
                            <p:childTnLst>
                              <p:par>
                                <p:cTn id="51" presetID="22" presetClass="entr" presetSubtype="4" fill="hold" grpId="0" nodeType="after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down)">
                                      <p:cBhvr>
                                        <p:cTn id="5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5" grpId="0" animBg="1"/>
      <p:bldP spid="71" grpId="0" animBg="1"/>
      <p:bldP spid="21" grpId="0" animBg="1"/>
      <p:bldP spid="8" grpId="0" animBg="1"/>
      <p:bldP spid="6" grpId="0" animBg="1"/>
      <p:bldP spid="7" grpId="0" animBg="1"/>
      <p:bldP spid="5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Perspectivas</a:t>
            </a:r>
            <a:endParaRPr lang="de-CH" dirty="0"/>
          </a:p>
        </p:txBody>
      </p:sp>
      <p:sp>
        <p:nvSpPr>
          <p:cNvPr id="3" name="Textplatzhalter 2"/>
          <p:cNvSpPr>
            <a:spLocks noGrp="1"/>
          </p:cNvSpPr>
          <p:nvPr>
            <p:ph type="body" sz="quarter" idx="11"/>
          </p:nvPr>
        </p:nvSpPr>
        <p:spPr/>
        <p:txBody>
          <a:bodyPr/>
          <a:lstStyle/>
          <a:p>
            <a:endParaRPr lang="de-CH" dirty="0"/>
          </a:p>
        </p:txBody>
      </p:sp>
      <p:sp>
        <p:nvSpPr>
          <p:cNvPr id="4" name="Textplatzhalter 3"/>
          <p:cNvSpPr>
            <a:spLocks noGrp="1"/>
          </p:cNvSpPr>
          <p:nvPr>
            <p:ph type="body" sz="quarter" idx="12"/>
          </p:nvPr>
        </p:nvSpPr>
        <p:spPr>
          <a:xfrm>
            <a:off x="947737" y="1592263"/>
            <a:ext cx="5413649" cy="4537075"/>
          </a:xfrm>
        </p:spPr>
        <p:txBody>
          <a:bodyPr/>
          <a:lstStyle/>
          <a:p>
            <a:pPr lvl="0"/>
            <a:r>
              <a:rPr lang="de-CH" sz="2000" dirty="0"/>
              <a:t>La ciudad gemela digital de Zúrich</a:t>
            </a:r>
          </a:p>
          <a:p>
            <a:pPr lvl="4"/>
            <a:r>
              <a:rPr lang="de-CH" sz="1800" dirty="0"/>
              <a:t>Ampliación del modelo de ciudad en 3D</a:t>
            </a:r>
          </a:p>
          <a:p>
            <a:pPr lvl="4"/>
            <a:r>
              <a:rPr lang="de-CH" sz="1800" dirty="0"/>
              <a:t>Documentación 3D subterráneo</a:t>
            </a:r>
          </a:p>
          <a:p>
            <a:pPr lvl="4"/>
            <a:r>
              <a:rPr lang="de-CH" sz="1800" dirty="0"/>
              <a:t>SIG y BIM = </a:t>
            </a:r>
            <a:r>
              <a:rPr lang="de-CH" sz="1800" dirty="0" err="1"/>
              <a:t>GeoBIM</a:t>
            </a:r>
            <a:endParaRPr lang="de-CH" sz="1800" dirty="0"/>
          </a:p>
          <a:p>
            <a:pPr lvl="4"/>
            <a:r>
              <a:rPr lang="de-CH" sz="1800" dirty="0"/>
              <a:t>Espacio urbano 4D</a:t>
            </a:r>
          </a:p>
          <a:p>
            <a:pPr lvl="0"/>
            <a:r>
              <a:rPr lang="de-CH" sz="2000" dirty="0" err="1"/>
              <a:t>Catastro</a:t>
            </a:r>
            <a:r>
              <a:rPr lang="de-CH" sz="2000" dirty="0"/>
              <a:t> cantonal y nacional de </a:t>
            </a:r>
            <a:r>
              <a:rPr lang="de-CH" sz="2000" dirty="0" err="1"/>
              <a:t>utilidades</a:t>
            </a:r>
            <a:endParaRPr lang="de-CH" sz="2000" dirty="0"/>
          </a:p>
          <a:p>
            <a:pPr lvl="0"/>
            <a:r>
              <a:rPr lang="de-CH" sz="2000" dirty="0" err="1"/>
              <a:t>Integración</a:t>
            </a:r>
            <a:r>
              <a:rPr lang="de-CH" sz="2000" dirty="0"/>
              <a:t> </a:t>
            </a:r>
            <a:r>
              <a:rPr lang="de-CH" sz="2000" dirty="0" err="1"/>
              <a:t>estrategia</a:t>
            </a:r>
            <a:r>
              <a:rPr lang="de-CH" sz="2000" dirty="0"/>
              <a:t> de datos de Zúrich</a:t>
            </a:r>
          </a:p>
          <a:p>
            <a:pPr lvl="0"/>
            <a:r>
              <a:rPr lang="de-CH" sz="2000" dirty="0"/>
              <a:t>Cuadros de mando con (just in time) </a:t>
            </a:r>
            <a:br>
              <a:rPr lang="de-CH" sz="2000" dirty="0"/>
            </a:br>
            <a:r>
              <a:rPr lang="de-CH" sz="2000" dirty="0"/>
              <a:t>Datos y SIG: </a:t>
            </a:r>
            <a:r>
              <a:rPr lang="de-CH" sz="2000" dirty="0">
                <a:hlinkClick r:id="rId2"/>
              </a:rPr>
              <a:t>accidentes de </a:t>
            </a:r>
            <a:r>
              <a:rPr lang="de-CH" sz="2000" dirty="0" err="1">
                <a:hlinkClick r:id="rId2"/>
              </a:rPr>
              <a:t>tránsito</a:t>
            </a:r>
            <a:endParaRPr lang="de-CH" sz="2000" dirty="0"/>
          </a:p>
          <a:p>
            <a:pPr lvl="0"/>
            <a:r>
              <a:rPr lang="de-CH" sz="2000" dirty="0"/>
              <a:t>Seguimiento de las estrategias urbanas</a:t>
            </a:r>
          </a:p>
          <a:p>
            <a:pPr lvl="0"/>
            <a:endParaRPr lang="de-CH" dirty="0"/>
          </a:p>
          <a:p>
            <a:pPr lvl="0"/>
            <a:endParaRPr lang="de-CH" dirty="0"/>
          </a:p>
          <a:p>
            <a:pPr lvl="0"/>
            <a:endParaRPr lang="de-CH" dirty="0"/>
          </a:p>
          <a:p>
            <a:pPr lvl="0"/>
            <a:endParaRPr lang="de-CH" dirty="0"/>
          </a:p>
          <a:p>
            <a:pPr lvl="0"/>
            <a:endParaRPr lang="de-CH" dirty="0"/>
          </a:p>
          <a:p>
            <a:pPr marL="0" lvl="0" indent="0">
              <a:buNone/>
            </a:pPr>
            <a:endParaRPr lang="de-CH" dirty="0"/>
          </a:p>
          <a:p>
            <a:pPr marL="0" lvl="0" indent="0">
              <a:buNone/>
            </a:pPr>
            <a:endParaRPr lang="de-CH" dirty="0"/>
          </a:p>
          <a:p>
            <a:pPr marL="0" lvl="0" indent="0">
              <a:buNone/>
            </a:pPr>
            <a:endParaRPr lang="de-CH" dirty="0"/>
          </a:p>
          <a:p>
            <a:pPr lvl="0"/>
            <a:endParaRPr lang="de-CH" dirty="0"/>
          </a:p>
        </p:txBody>
      </p:sp>
      <p:sp>
        <p:nvSpPr>
          <p:cNvPr id="6" name="Textplatzhalter 3"/>
          <p:cNvSpPr txBox="1">
            <a:spLocks/>
          </p:cNvSpPr>
          <p:nvPr/>
        </p:nvSpPr>
        <p:spPr bwMode="gray">
          <a:xfrm>
            <a:off x="6420283" y="6224227"/>
            <a:ext cx="6318972" cy="530946"/>
          </a:xfrm>
          <a:prstGeom prst="rect">
            <a:avLst/>
          </a:prstGeom>
          <a:noFill/>
        </p:spPr>
        <p:txBody>
          <a:bodyPr vert="horz" lIns="0" tIns="10800" rIns="0" bIns="0" rtlCol="0">
            <a:noAutofit/>
          </a:bodyPr>
          <a:lst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a:lstStyle>
          <a:p>
            <a:pPr marL="0" indent="0">
              <a:buNone/>
            </a:pPr>
            <a:r>
              <a:rPr lang="de-CH" sz="1200" dirty="0"/>
              <a:t>Edificio escolar de Allmend: </a:t>
            </a:r>
            <a:r>
              <a:rPr lang="de-CH" sz="1200" dirty="0">
                <a:hlinkClick r:id="rId3"/>
              </a:rPr>
              <a:t>anteproyecto</a:t>
            </a:r>
            <a:endParaRPr lang="de-CH" sz="1400" dirty="0"/>
          </a:p>
          <a:p>
            <a:pPr marL="0" indent="0">
              <a:buNone/>
            </a:pPr>
            <a:endParaRPr lang="de-CH" sz="1400" dirty="0"/>
          </a:p>
        </p:txBody>
      </p:sp>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369" y="944663"/>
            <a:ext cx="5352770" cy="5184675"/>
          </a:xfrm>
          <a:prstGeom prst="rect">
            <a:avLst/>
          </a:prstGeom>
        </p:spPr>
      </p:pic>
    </p:spTree>
    <p:extLst>
      <p:ext uri="{BB962C8B-B14F-4D97-AF65-F5344CB8AC3E}">
        <p14:creationId xmlns:p14="http://schemas.microsoft.com/office/powerpoint/2010/main" val="485602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Perspectivas</a:t>
            </a:r>
            <a:endParaRPr lang="de-CH" dirty="0"/>
          </a:p>
        </p:txBody>
      </p:sp>
      <p:sp>
        <p:nvSpPr>
          <p:cNvPr id="3" name="Textplatzhalter 2"/>
          <p:cNvSpPr>
            <a:spLocks noGrp="1"/>
          </p:cNvSpPr>
          <p:nvPr>
            <p:ph type="body" sz="quarter" idx="11"/>
          </p:nvPr>
        </p:nvSpPr>
        <p:spPr/>
        <p:txBody>
          <a:bodyPr/>
          <a:lstStyle/>
          <a:p>
            <a:r>
              <a:rPr lang="de-CH" dirty="0" err="1">
                <a:hlinkClick r:id="rId2"/>
              </a:rPr>
              <a:t>ZuriAct</a:t>
            </a:r>
            <a:endParaRPr lang="de-CH" dirty="0"/>
          </a:p>
        </p:txBody>
      </p:sp>
      <p:sp>
        <p:nvSpPr>
          <p:cNvPr id="6" name="Textplatzhalter 3"/>
          <p:cNvSpPr txBox="1">
            <a:spLocks/>
          </p:cNvSpPr>
          <p:nvPr/>
        </p:nvSpPr>
        <p:spPr bwMode="gray">
          <a:xfrm>
            <a:off x="6420283" y="6224227"/>
            <a:ext cx="6318972" cy="530946"/>
          </a:xfrm>
          <a:prstGeom prst="rect">
            <a:avLst/>
          </a:prstGeom>
          <a:noFill/>
        </p:spPr>
        <p:txBody>
          <a:bodyPr vert="horz" lIns="0" tIns="10800" rIns="0" bIns="0" rtlCol="0">
            <a:noAutofit/>
          </a:bodyPr>
          <a:lst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a:lstStyle>
          <a:p>
            <a:pPr marL="0" indent="0">
              <a:buNone/>
            </a:pPr>
            <a:r>
              <a:rPr lang="de-CH" sz="1200" dirty="0"/>
              <a:t>Edificio escolar de Allmend: </a:t>
            </a:r>
            <a:r>
              <a:rPr lang="de-CH" sz="1200" dirty="0">
                <a:hlinkClick r:id="rId3"/>
              </a:rPr>
              <a:t>anteproyecto</a:t>
            </a:r>
            <a:endParaRPr lang="de-CH" sz="1400" dirty="0"/>
          </a:p>
          <a:p>
            <a:pPr marL="0" indent="0">
              <a:buNone/>
            </a:pPr>
            <a:endParaRPr lang="de-CH" sz="1400" dirty="0"/>
          </a:p>
        </p:txBody>
      </p:sp>
      <p:grpSp>
        <p:nvGrpSpPr>
          <p:cNvPr id="5" name="Gruppieren 4">
            <a:extLst>
              <a:ext uri="{FF2B5EF4-FFF2-40B4-BE49-F238E27FC236}">
                <a16:creationId xmlns:a16="http://schemas.microsoft.com/office/drawing/2014/main" id="{B563FCF2-88F1-F08A-67DF-4D89CA5A162B}"/>
              </a:ext>
            </a:extLst>
          </p:cNvPr>
          <p:cNvGrpSpPr/>
          <p:nvPr/>
        </p:nvGrpSpPr>
        <p:grpSpPr>
          <a:xfrm>
            <a:off x="6955201" y="1043285"/>
            <a:ext cx="4675641" cy="4452993"/>
            <a:chOff x="422832" y="1903829"/>
            <a:chExt cx="4675641" cy="4452993"/>
          </a:xfrm>
        </p:grpSpPr>
        <p:pic>
          <p:nvPicPr>
            <p:cNvPr id="8" name="Grafik 7">
              <a:extLst>
                <a:ext uri="{FF2B5EF4-FFF2-40B4-BE49-F238E27FC236}">
                  <a16:creationId xmlns:a16="http://schemas.microsoft.com/office/drawing/2014/main" id="{3F8AC29C-DF43-B09F-DA71-2F640689CA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832" y="1903829"/>
              <a:ext cx="4675641" cy="4452993"/>
            </a:xfrm>
            <a:prstGeom prst="rect">
              <a:avLst/>
            </a:prstGeom>
          </p:spPr>
        </p:pic>
        <p:sp>
          <p:nvSpPr>
            <p:cNvPr id="9" name="Rechteck 8">
              <a:extLst>
                <a:ext uri="{FF2B5EF4-FFF2-40B4-BE49-F238E27FC236}">
                  <a16:creationId xmlns:a16="http://schemas.microsoft.com/office/drawing/2014/main" id="{03B0A392-06BA-E558-2B54-C92FFAF0AF68}"/>
                </a:ext>
              </a:extLst>
            </p:cNvPr>
            <p:cNvSpPr/>
            <p:nvPr/>
          </p:nvSpPr>
          <p:spPr bwMode="auto">
            <a:xfrm>
              <a:off x="3914775" y="3481759"/>
              <a:ext cx="280987" cy="727075"/>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p14="http://schemas.microsoft.com/office/powerpoint/2010/main" xmlns:a16="http://schemas.microsoft.com/office/drawing/2014/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10" name="Textfeld 9">
              <a:extLst>
                <a:ext uri="{FF2B5EF4-FFF2-40B4-BE49-F238E27FC236}">
                  <a16:creationId xmlns:a16="http://schemas.microsoft.com/office/drawing/2014/main" id="{576A2FFA-5886-38C7-93C8-51A0A3977499}"/>
                </a:ext>
              </a:extLst>
            </p:cNvPr>
            <p:cNvSpPr txBox="1"/>
            <p:nvPr/>
          </p:nvSpPr>
          <p:spPr>
            <a:xfrm>
              <a:off x="3837901" y="3376241"/>
              <a:ext cx="434734" cy="230832"/>
            </a:xfrm>
            <a:prstGeom prst="rect">
              <a:avLst/>
            </a:prstGeom>
            <a:noFill/>
          </p:spPr>
          <p:txBody>
            <a:bodyPr wrap="none" rtlCol="0">
              <a:spAutoFit/>
            </a:bodyPr>
            <a:lstStyle/>
            <a:p>
              <a:r>
                <a:rPr lang="de-CH" sz="900" dirty="0"/>
                <a:t>alta</a:t>
              </a:r>
            </a:p>
          </p:txBody>
        </p:sp>
        <p:sp>
          <p:nvSpPr>
            <p:cNvPr id="11" name="Textfeld 10">
              <a:extLst>
                <a:ext uri="{FF2B5EF4-FFF2-40B4-BE49-F238E27FC236}">
                  <a16:creationId xmlns:a16="http://schemas.microsoft.com/office/drawing/2014/main" id="{69C19FE0-5EBC-FC0B-0B67-ADBD4359C94D}"/>
                </a:ext>
              </a:extLst>
            </p:cNvPr>
            <p:cNvSpPr txBox="1"/>
            <p:nvPr/>
          </p:nvSpPr>
          <p:spPr>
            <a:xfrm>
              <a:off x="3837900" y="4018387"/>
              <a:ext cx="338554" cy="230832"/>
            </a:xfrm>
            <a:prstGeom prst="rect">
              <a:avLst/>
            </a:prstGeom>
            <a:noFill/>
          </p:spPr>
          <p:txBody>
            <a:bodyPr wrap="none" rtlCol="0">
              <a:spAutoFit/>
            </a:bodyPr>
            <a:lstStyle/>
            <a:p>
              <a:r>
                <a:rPr lang="de-CH" sz="900" dirty="0"/>
                <a:t>profundo</a:t>
              </a:r>
            </a:p>
          </p:txBody>
        </p:sp>
      </p:grpSp>
      <p:sp>
        <p:nvSpPr>
          <p:cNvPr id="12" name="Textplatzhalter 11">
            <a:extLst>
              <a:ext uri="{FF2B5EF4-FFF2-40B4-BE49-F238E27FC236}">
                <a16:creationId xmlns:a16="http://schemas.microsoft.com/office/drawing/2014/main" id="{BF697930-F20A-1030-318A-F9EB44861AC7}"/>
              </a:ext>
            </a:extLst>
          </p:cNvPr>
          <p:cNvSpPr>
            <a:spLocks noGrp="1"/>
          </p:cNvSpPr>
          <p:nvPr>
            <p:ph type="body" sz="quarter" idx="12"/>
          </p:nvPr>
        </p:nvSpPr>
        <p:spPr/>
        <p:txBody>
          <a:bodyPr/>
          <a:lstStyle/>
          <a:p>
            <a:endParaRPr lang="de-CH"/>
          </a:p>
        </p:txBody>
      </p:sp>
      <p:sp>
        <p:nvSpPr>
          <p:cNvPr id="13" name="Textplatzhalter 3">
            <a:extLst>
              <a:ext uri="{FF2B5EF4-FFF2-40B4-BE49-F238E27FC236}">
                <a16:creationId xmlns:a16="http://schemas.microsoft.com/office/drawing/2014/main" id="{67F5FA96-57FA-1AFA-9F2F-099FCAFF8F5E}"/>
              </a:ext>
            </a:extLst>
          </p:cNvPr>
          <p:cNvSpPr txBox="1">
            <a:spLocks/>
          </p:cNvSpPr>
          <p:nvPr/>
        </p:nvSpPr>
        <p:spPr bwMode="gray">
          <a:xfrm>
            <a:off x="947737" y="1592263"/>
            <a:ext cx="5413649" cy="4537075"/>
          </a:xfrm>
          <a:prstGeom prst="rect">
            <a:avLst/>
          </a:prstGeom>
          <a:noFill/>
        </p:spPr>
        <p:txBody>
          <a:bodyPr vert="horz" lIns="0" tIns="10800" rIns="0" bIns="0" rtlCol="0">
            <a:noAutofit/>
          </a:bodyPr>
          <a:lst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a:lstStyle>
          <a:p>
            <a:r>
              <a:rPr lang="de-CH" sz="2000"/>
              <a:t>La ciudad gemela digital de Zúrich</a:t>
            </a:r>
          </a:p>
          <a:p>
            <a:pPr lvl="4"/>
            <a:r>
              <a:rPr lang="de-CH" sz="1800"/>
              <a:t>Ampliación del modelo de ciudad en 3D</a:t>
            </a:r>
          </a:p>
          <a:p>
            <a:pPr lvl="4"/>
            <a:r>
              <a:rPr lang="de-CH" sz="1800"/>
              <a:t>Documentación 3D subterráneo</a:t>
            </a:r>
          </a:p>
          <a:p>
            <a:pPr lvl="4"/>
            <a:r>
              <a:rPr lang="de-CH" sz="1800"/>
              <a:t>SIG y BIM = GeoBIM</a:t>
            </a:r>
          </a:p>
          <a:p>
            <a:pPr lvl="4"/>
            <a:r>
              <a:rPr lang="de-CH" sz="1800"/>
              <a:t>Espacio urbano 4D</a:t>
            </a:r>
          </a:p>
          <a:p>
            <a:r>
              <a:rPr lang="de-CH" sz="2000"/>
              <a:t>Catastro cantonal y nacional de utilidades</a:t>
            </a:r>
          </a:p>
          <a:p>
            <a:r>
              <a:rPr lang="de-CH" sz="2000"/>
              <a:t>Integración estrategia de datos de Zúrich</a:t>
            </a:r>
          </a:p>
          <a:p>
            <a:r>
              <a:rPr lang="de-CH" sz="2000"/>
              <a:t>Cuadros de mando con (just in time) </a:t>
            </a:r>
            <a:br>
              <a:rPr lang="de-CH" sz="2000"/>
            </a:br>
            <a:r>
              <a:rPr lang="de-CH" sz="2000"/>
              <a:t>Datos y SIG: </a:t>
            </a:r>
            <a:r>
              <a:rPr lang="de-CH" sz="2000">
                <a:hlinkClick r:id="rId5"/>
              </a:rPr>
              <a:t>accidentes de tránsito</a:t>
            </a:r>
            <a:endParaRPr lang="de-CH" sz="2000"/>
          </a:p>
          <a:p>
            <a:r>
              <a:rPr lang="de-CH" sz="2000"/>
              <a:t>Seguimiento de las estrategias urbanas</a:t>
            </a:r>
          </a:p>
          <a:p>
            <a:endParaRPr lang="de-CH"/>
          </a:p>
          <a:p>
            <a:endParaRPr lang="de-CH"/>
          </a:p>
          <a:p>
            <a:endParaRPr lang="de-CH"/>
          </a:p>
          <a:p>
            <a:endParaRPr lang="de-CH"/>
          </a:p>
          <a:p>
            <a:endParaRPr lang="de-CH"/>
          </a:p>
          <a:p>
            <a:pPr marL="0" indent="0">
              <a:buFont typeface="Arial" panose="020B0604020202020204" pitchFamily="34" charset="0"/>
              <a:buNone/>
            </a:pPr>
            <a:endParaRPr lang="de-CH"/>
          </a:p>
          <a:p>
            <a:pPr marL="0" indent="0">
              <a:buFont typeface="Arial" panose="020B0604020202020204" pitchFamily="34" charset="0"/>
              <a:buNone/>
            </a:pPr>
            <a:endParaRPr lang="de-CH"/>
          </a:p>
          <a:p>
            <a:pPr marL="0" indent="0">
              <a:buFont typeface="Arial" panose="020B0604020202020204" pitchFamily="34" charset="0"/>
              <a:buNone/>
            </a:pPr>
            <a:endParaRPr lang="de-CH"/>
          </a:p>
          <a:p>
            <a:endParaRPr lang="de-CH" dirty="0"/>
          </a:p>
        </p:txBody>
      </p:sp>
    </p:spTree>
    <p:extLst>
      <p:ext uri="{BB962C8B-B14F-4D97-AF65-F5344CB8AC3E}">
        <p14:creationId xmlns:p14="http://schemas.microsoft.com/office/powerpoint/2010/main" val="35729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5912A07-508F-DC28-4BD1-3AF413EBFC45}"/>
              </a:ext>
            </a:extLst>
          </p:cNvPr>
          <p:cNvSpPr>
            <a:spLocks noGrp="1"/>
          </p:cNvSpPr>
          <p:nvPr>
            <p:ph type="pic" sz="quarter" idx="11"/>
          </p:nvPr>
        </p:nvSpPr>
        <p:spPr/>
        <p:txBody>
          <a:bodyPr/>
          <a:lstStyle/>
          <a:p>
            <a:endParaRPr lang="de-CH"/>
          </a:p>
        </p:txBody>
      </p:sp>
      <p:sp>
        <p:nvSpPr>
          <p:cNvPr id="3" name="Titel 2"/>
          <p:cNvSpPr>
            <a:spLocks noGrp="1"/>
          </p:cNvSpPr>
          <p:nvPr>
            <p:ph type="ctrTitle"/>
          </p:nvPr>
        </p:nvSpPr>
        <p:spPr/>
        <p:txBody>
          <a:bodyPr/>
          <a:lstStyle/>
          <a:p>
            <a:r>
              <a:rPr lang="de-CH" dirty="0"/>
              <a:t>Gracias </a:t>
            </a:r>
            <a:r>
              <a:rPr lang="de-CH" dirty="0" err="1"/>
              <a:t>por</a:t>
            </a:r>
            <a:r>
              <a:rPr lang="de-CH" dirty="0"/>
              <a:t> </a:t>
            </a:r>
            <a:r>
              <a:rPr lang="de-CH" dirty="0" err="1"/>
              <a:t>su</a:t>
            </a:r>
            <a:r>
              <a:rPr lang="de-CH" dirty="0"/>
              <a:t> </a:t>
            </a:r>
            <a:r>
              <a:rPr lang="de-CH" dirty="0" err="1"/>
              <a:t>atención</a:t>
            </a:r>
            <a:r>
              <a:rPr lang="de-CH" dirty="0"/>
              <a:t> ¿</a:t>
            </a:r>
            <a:r>
              <a:rPr lang="de-CH" dirty="0" err="1"/>
              <a:t>Tienen</a:t>
            </a:r>
            <a:r>
              <a:rPr lang="de-CH" dirty="0"/>
              <a:t> </a:t>
            </a:r>
            <a:r>
              <a:rPr lang="de-CH" dirty="0" err="1"/>
              <a:t>preguntas</a:t>
            </a:r>
            <a:r>
              <a:rPr lang="de-CH" dirty="0"/>
              <a:t>?</a:t>
            </a:r>
            <a:br>
              <a:rPr lang="de-CH" dirty="0"/>
            </a:br>
            <a:endParaRPr lang="de-CH" dirty="0"/>
          </a:p>
        </p:txBody>
      </p:sp>
      <p:sp>
        <p:nvSpPr>
          <p:cNvPr id="4" name="Untertitel 3">
            <a:extLst>
              <a:ext uri="{FF2B5EF4-FFF2-40B4-BE49-F238E27FC236}">
                <a16:creationId xmlns:a16="http://schemas.microsoft.com/office/drawing/2014/main" id="{7F81D636-A8E5-C8B5-64E6-F9ECDB9548E6}"/>
              </a:ext>
            </a:extLst>
          </p:cNvPr>
          <p:cNvSpPr>
            <a:spLocks noGrp="1"/>
          </p:cNvSpPr>
          <p:nvPr>
            <p:ph type="subTitle" idx="1"/>
          </p:nvPr>
        </p:nvSpPr>
        <p:spPr/>
        <p:txBody>
          <a:bodyPr/>
          <a:lstStyle/>
          <a:p>
            <a:r>
              <a:rPr lang="de-CH" dirty="0">
                <a:solidFill>
                  <a:schemeClr val="bg1"/>
                </a:solidFill>
              </a:rPr>
              <a:t>Contacto:</a:t>
            </a:r>
          </a:p>
          <a:p>
            <a:r>
              <a:rPr lang="de-CH" dirty="0">
                <a:solidFill>
                  <a:schemeClr val="bg1"/>
                </a:solidFill>
                <a:hlinkClick r:id="rId2">
                  <a:extLst>
                    <a:ext uri="{A12FA001-AC4F-418D-AE19-62706E023703}">
                      <ahyp:hlinkClr xmlns:ahyp="http://schemas.microsoft.com/office/drawing/2018/hyperlinkcolor" val="tx"/>
                    </a:ext>
                  </a:extLst>
                </a:hlinkClick>
              </a:rPr>
              <a:t>juerg.luethy@zuerich.ch</a:t>
            </a:r>
            <a:endParaRPr lang="de-CH" dirty="0">
              <a:solidFill>
                <a:schemeClr val="bg1"/>
              </a:solidFill>
            </a:endParaRPr>
          </a:p>
          <a:p>
            <a:r>
              <a:rPr lang="de-CH" dirty="0">
                <a:solidFill>
                  <a:schemeClr val="bg1"/>
                </a:solidFill>
                <a:hlinkClick r:id="rId3">
                  <a:extLst>
                    <a:ext uri="{A12FA001-AC4F-418D-AE19-62706E023703}">
                      <ahyp:hlinkClr xmlns:ahyp="http://schemas.microsoft.com/office/drawing/2018/hyperlinkcolor" val="tx"/>
                    </a:ext>
                  </a:extLst>
                </a:hlinkClick>
              </a:rPr>
              <a:t>bastian.graeff@zuerich.ch </a:t>
            </a:r>
          </a:p>
        </p:txBody>
      </p:sp>
    </p:spTree>
    <p:extLst>
      <p:ext uri="{BB962C8B-B14F-4D97-AF65-F5344CB8AC3E}">
        <p14:creationId xmlns:p14="http://schemas.microsoft.com/office/powerpoint/2010/main" val="3361503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tx1"/>
                </a:solidFill>
              </a:rPr>
              <a:t>Servicios</a:t>
            </a:r>
            <a:r>
              <a:rPr lang="de-CH" dirty="0">
                <a:solidFill>
                  <a:schemeClr val="tx1"/>
                </a:solidFill>
              </a:rPr>
              <a:t> en </a:t>
            </a:r>
            <a:r>
              <a:rPr lang="de-CH" dirty="0" err="1">
                <a:solidFill>
                  <a:schemeClr val="tx1"/>
                </a:solidFill>
              </a:rPr>
              <a:t>un</a:t>
            </a:r>
            <a:r>
              <a:rPr lang="de-CH" dirty="0">
                <a:solidFill>
                  <a:schemeClr val="tx1"/>
                </a:solidFill>
              </a:rPr>
              <a:t> time </a:t>
            </a:r>
            <a:r>
              <a:rPr lang="de-CH" dirty="0" err="1">
                <a:solidFill>
                  <a:schemeClr val="tx1"/>
                </a:solidFill>
              </a:rPr>
              <a:t>line</a:t>
            </a:r>
            <a:br>
              <a:rPr lang="de-CH" dirty="0">
                <a:solidFill>
                  <a:schemeClr val="bg1"/>
                </a:solidFill>
              </a:rPr>
            </a:br>
            <a:endParaRPr lang="de-CH" dirty="0"/>
          </a:p>
        </p:txBody>
      </p:sp>
      <p:sp>
        <p:nvSpPr>
          <p:cNvPr id="3" name="Textplatzhalter 2"/>
          <p:cNvSpPr>
            <a:spLocks noGrp="1"/>
          </p:cNvSpPr>
          <p:nvPr>
            <p:ph type="body" sz="quarter" idx="11"/>
          </p:nvPr>
        </p:nvSpPr>
        <p:spPr/>
        <p:txBody>
          <a:bodyPr/>
          <a:lstStyle/>
          <a:p>
            <a:r>
              <a:rPr lang="de-CH" dirty="0"/>
              <a:t>Proceso de </a:t>
            </a:r>
            <a:r>
              <a:rPr lang="de-CH" dirty="0" err="1"/>
              <a:t>construcción</a:t>
            </a:r>
            <a:r>
              <a:rPr lang="de-CH" dirty="0"/>
              <a:t> de </a:t>
            </a:r>
            <a:r>
              <a:rPr lang="de-CH" dirty="0" err="1"/>
              <a:t>obras</a:t>
            </a:r>
            <a:endParaRPr lang="de-CH" dirty="0"/>
          </a:p>
        </p:txBody>
      </p:sp>
      <p:sp>
        <p:nvSpPr>
          <p:cNvPr id="4" name="Textplatzhalter 3"/>
          <p:cNvSpPr>
            <a:spLocks noGrp="1"/>
          </p:cNvSpPr>
          <p:nvPr>
            <p:ph type="body" sz="quarter" idx="12"/>
          </p:nvPr>
        </p:nvSpPr>
        <p:spPr>
          <a:xfrm>
            <a:off x="976766" y="1331011"/>
            <a:ext cx="7669212" cy="4537075"/>
          </a:xfrm>
        </p:spPr>
        <p:txBody>
          <a:bodyPr/>
          <a:lstStyle/>
          <a:p>
            <a:endParaRPr lang="de-CH" dirty="0"/>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6765" y="1225302"/>
            <a:ext cx="9938053" cy="2838705"/>
          </a:xfrm>
          <a:prstGeom prst="rect">
            <a:avLst/>
          </a:prstGeom>
        </p:spPr>
      </p:pic>
      <p:sp>
        <p:nvSpPr>
          <p:cNvPr id="6" name="Textfeld 5"/>
          <p:cNvSpPr txBox="1"/>
          <p:nvPr/>
        </p:nvSpPr>
        <p:spPr>
          <a:xfrm rot="3554505">
            <a:off x="1150622" y="5175964"/>
            <a:ext cx="2051834" cy="338554"/>
          </a:xfrm>
          <a:prstGeom prst="rect">
            <a:avLst/>
          </a:prstGeom>
          <a:noFill/>
        </p:spPr>
        <p:txBody>
          <a:bodyPr wrap="square" rtlCol="0">
            <a:spAutoFit/>
          </a:bodyPr>
          <a:lstStyle/>
          <a:p>
            <a:r>
              <a:rPr lang="de-CH" sz="1600" dirty="0" err="1"/>
              <a:t>Replanteo</a:t>
            </a:r>
            <a:endParaRPr lang="de-CH" sz="1600" dirty="0"/>
          </a:p>
        </p:txBody>
      </p:sp>
      <p:cxnSp>
        <p:nvCxnSpPr>
          <p:cNvPr id="8" name="Gerade Verbindung mit Pfeil 7"/>
          <p:cNvCxnSpPr/>
          <p:nvPr/>
        </p:nvCxnSpPr>
        <p:spPr>
          <a:xfrm>
            <a:off x="976765" y="4369195"/>
            <a:ext cx="9938053" cy="0"/>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feld 8"/>
          <p:cNvSpPr txBox="1"/>
          <p:nvPr/>
        </p:nvSpPr>
        <p:spPr>
          <a:xfrm rot="3554505">
            <a:off x="5331967" y="5072647"/>
            <a:ext cx="1918761" cy="338554"/>
          </a:xfrm>
          <a:prstGeom prst="rect">
            <a:avLst/>
          </a:prstGeom>
          <a:noFill/>
        </p:spPr>
        <p:txBody>
          <a:bodyPr wrap="square" rtlCol="0">
            <a:spAutoFit/>
          </a:bodyPr>
          <a:lstStyle/>
          <a:p>
            <a:r>
              <a:rPr lang="de-CH" sz="1600" dirty="0" err="1"/>
              <a:t>Contro</a:t>
            </a:r>
            <a:r>
              <a:rPr lang="de-CH" sz="1600" dirty="0"/>
              <a:t> de </a:t>
            </a:r>
            <a:r>
              <a:rPr lang="de-CH" sz="1600" dirty="0" err="1"/>
              <a:t>obra</a:t>
            </a:r>
            <a:endParaRPr lang="de-CH" sz="1600" dirty="0"/>
          </a:p>
        </p:txBody>
      </p:sp>
      <p:sp>
        <p:nvSpPr>
          <p:cNvPr id="10" name="Textfeld 9"/>
          <p:cNvSpPr txBox="1"/>
          <p:nvPr/>
        </p:nvSpPr>
        <p:spPr>
          <a:xfrm rot="3554505">
            <a:off x="2664798" y="5321640"/>
            <a:ext cx="2390882" cy="338554"/>
          </a:xfrm>
          <a:prstGeom prst="rect">
            <a:avLst/>
          </a:prstGeom>
          <a:noFill/>
        </p:spPr>
        <p:txBody>
          <a:bodyPr wrap="square" rtlCol="0">
            <a:spAutoFit/>
          </a:bodyPr>
          <a:lstStyle/>
          <a:p>
            <a:r>
              <a:rPr lang="de-CH" sz="1600" dirty="0"/>
              <a:t>Inventarios</a:t>
            </a:r>
          </a:p>
        </p:txBody>
      </p:sp>
      <p:sp>
        <p:nvSpPr>
          <p:cNvPr id="11" name="Textfeld 10"/>
          <p:cNvSpPr txBox="1"/>
          <p:nvPr/>
        </p:nvSpPr>
        <p:spPr>
          <a:xfrm rot="3554505">
            <a:off x="5571715" y="5460215"/>
            <a:ext cx="2870462" cy="369332"/>
          </a:xfrm>
          <a:prstGeom prst="rect">
            <a:avLst/>
          </a:prstGeom>
          <a:noFill/>
        </p:spPr>
        <p:txBody>
          <a:bodyPr wrap="square" rtlCol="0">
            <a:spAutoFit/>
          </a:bodyPr>
          <a:lstStyle/>
          <a:p>
            <a:r>
              <a:rPr lang="de-CH" dirty="0"/>
              <a:t>Especificación de límites</a:t>
            </a:r>
          </a:p>
        </p:txBody>
      </p:sp>
      <p:sp>
        <p:nvSpPr>
          <p:cNvPr id="12" name="Textfeld 11"/>
          <p:cNvSpPr txBox="1"/>
          <p:nvPr/>
        </p:nvSpPr>
        <p:spPr>
          <a:xfrm rot="3554505">
            <a:off x="7205117" y="4871690"/>
            <a:ext cx="2051834" cy="830997"/>
          </a:xfrm>
          <a:prstGeom prst="rect">
            <a:avLst/>
          </a:prstGeom>
          <a:noFill/>
        </p:spPr>
        <p:txBody>
          <a:bodyPr wrap="square" rtlCol="0">
            <a:spAutoFit/>
          </a:bodyPr>
          <a:lstStyle/>
          <a:p>
            <a:r>
              <a:rPr lang="de-CH" sz="1600" dirty="0" err="1"/>
              <a:t>Levantamiento</a:t>
            </a:r>
            <a:r>
              <a:rPr lang="de-CH" sz="1600" dirty="0"/>
              <a:t>/ </a:t>
            </a:r>
            <a:r>
              <a:rPr lang="de-CH" sz="1600" dirty="0" err="1"/>
              <a:t>Inventario</a:t>
            </a:r>
            <a:r>
              <a:rPr lang="de-CH" sz="1600" dirty="0"/>
              <a:t> de </a:t>
            </a:r>
            <a:r>
              <a:rPr lang="de-CH" sz="1600" dirty="0" err="1"/>
              <a:t>alcantarillado</a:t>
            </a:r>
            <a:endParaRPr lang="de-CH" sz="1600" dirty="0"/>
          </a:p>
        </p:txBody>
      </p:sp>
      <p:sp>
        <p:nvSpPr>
          <p:cNvPr id="13" name="Textfeld 12"/>
          <p:cNvSpPr txBox="1"/>
          <p:nvPr/>
        </p:nvSpPr>
        <p:spPr>
          <a:xfrm rot="3554505">
            <a:off x="7838442" y="5108232"/>
            <a:ext cx="2051834" cy="338554"/>
          </a:xfrm>
          <a:prstGeom prst="rect">
            <a:avLst/>
          </a:prstGeom>
          <a:noFill/>
        </p:spPr>
        <p:txBody>
          <a:bodyPr wrap="square" rtlCol="0">
            <a:spAutoFit/>
          </a:bodyPr>
          <a:lstStyle/>
          <a:p>
            <a:r>
              <a:rPr lang="de-CH" sz="1600" dirty="0"/>
              <a:t>Mutaciones límite</a:t>
            </a:r>
          </a:p>
        </p:txBody>
      </p:sp>
      <p:sp>
        <p:nvSpPr>
          <p:cNvPr id="14" name="Textfeld 13"/>
          <p:cNvSpPr txBox="1"/>
          <p:nvPr/>
        </p:nvSpPr>
        <p:spPr>
          <a:xfrm rot="3554505">
            <a:off x="381275" y="5268027"/>
            <a:ext cx="2266101" cy="338554"/>
          </a:xfrm>
          <a:prstGeom prst="rect">
            <a:avLst/>
          </a:prstGeom>
          <a:noFill/>
        </p:spPr>
        <p:txBody>
          <a:bodyPr wrap="square" rtlCol="0">
            <a:spAutoFit/>
          </a:bodyPr>
          <a:lstStyle/>
          <a:p>
            <a:r>
              <a:rPr lang="de-CH" sz="1600" dirty="0" err="1"/>
              <a:t>Peritaje</a:t>
            </a:r>
            <a:r>
              <a:rPr lang="de-CH" sz="1600" dirty="0"/>
              <a:t> de límites</a:t>
            </a:r>
          </a:p>
        </p:txBody>
      </p:sp>
      <p:sp>
        <p:nvSpPr>
          <p:cNvPr id="15" name="Textfeld 14"/>
          <p:cNvSpPr txBox="1"/>
          <p:nvPr/>
        </p:nvSpPr>
        <p:spPr>
          <a:xfrm rot="3554505">
            <a:off x="9333628" y="5019395"/>
            <a:ext cx="2051834" cy="584775"/>
          </a:xfrm>
          <a:prstGeom prst="rect">
            <a:avLst/>
          </a:prstGeom>
          <a:noFill/>
        </p:spPr>
        <p:txBody>
          <a:bodyPr wrap="square" rtlCol="0">
            <a:spAutoFit/>
          </a:bodyPr>
          <a:lstStyle/>
          <a:p>
            <a:r>
              <a:rPr lang="de-CH" sz="1600" dirty="0" err="1"/>
              <a:t>Mantenimiento</a:t>
            </a:r>
            <a:r>
              <a:rPr lang="de-CH" sz="1600" dirty="0"/>
              <a:t> </a:t>
            </a:r>
            <a:r>
              <a:rPr lang="de-CH" sz="1600" dirty="0" err="1"/>
              <a:t>catastro</a:t>
            </a:r>
            <a:endParaRPr lang="de-CH" sz="1600" dirty="0"/>
          </a:p>
        </p:txBody>
      </p:sp>
      <p:sp>
        <p:nvSpPr>
          <p:cNvPr id="16" name="Textfeld 15"/>
          <p:cNvSpPr txBox="1"/>
          <p:nvPr/>
        </p:nvSpPr>
        <p:spPr>
          <a:xfrm rot="3554505">
            <a:off x="3871742" y="5175960"/>
            <a:ext cx="2051834" cy="338554"/>
          </a:xfrm>
          <a:prstGeom prst="rect">
            <a:avLst/>
          </a:prstGeom>
          <a:noFill/>
        </p:spPr>
        <p:txBody>
          <a:bodyPr wrap="square" rtlCol="0">
            <a:spAutoFit/>
          </a:bodyPr>
          <a:lstStyle/>
          <a:p>
            <a:r>
              <a:rPr lang="de-CH" sz="1600" dirty="0" err="1"/>
              <a:t>Replanteo</a:t>
            </a:r>
            <a:endParaRPr lang="de-CH" sz="1600" dirty="0"/>
          </a:p>
        </p:txBody>
      </p:sp>
      <p:sp>
        <p:nvSpPr>
          <p:cNvPr id="17" name="Textfeld 16"/>
          <p:cNvSpPr txBox="1"/>
          <p:nvPr/>
        </p:nvSpPr>
        <p:spPr>
          <a:xfrm rot="3554505">
            <a:off x="6352865" y="5286457"/>
            <a:ext cx="2279259" cy="338554"/>
          </a:xfrm>
          <a:prstGeom prst="rect">
            <a:avLst/>
          </a:prstGeom>
          <a:noFill/>
        </p:spPr>
        <p:txBody>
          <a:bodyPr wrap="square" rtlCol="0">
            <a:spAutoFit/>
          </a:bodyPr>
          <a:lstStyle/>
          <a:p>
            <a:r>
              <a:rPr lang="de-CH" sz="1600" dirty="0" err="1"/>
              <a:t>Establecer</a:t>
            </a:r>
            <a:r>
              <a:rPr lang="de-CH" sz="1600" dirty="0"/>
              <a:t> </a:t>
            </a:r>
            <a:r>
              <a:rPr lang="de-CH" sz="1600" dirty="0" err="1"/>
              <a:t>puntos</a:t>
            </a:r>
            <a:r>
              <a:rPr lang="de-CH" sz="1600" dirty="0"/>
              <a:t> </a:t>
            </a:r>
            <a:r>
              <a:rPr lang="de-CH" sz="1600" dirty="0" err="1"/>
              <a:t>fijos</a:t>
            </a:r>
            <a:endParaRPr lang="de-CH" sz="1600" dirty="0"/>
          </a:p>
        </p:txBody>
      </p:sp>
      <p:sp>
        <p:nvSpPr>
          <p:cNvPr id="18" name="Textfeld 17"/>
          <p:cNvSpPr txBox="1"/>
          <p:nvPr/>
        </p:nvSpPr>
        <p:spPr>
          <a:xfrm rot="3554505">
            <a:off x="8640822" y="5212928"/>
            <a:ext cx="2051834" cy="338554"/>
          </a:xfrm>
          <a:prstGeom prst="rect">
            <a:avLst/>
          </a:prstGeom>
          <a:noFill/>
        </p:spPr>
        <p:txBody>
          <a:bodyPr wrap="square" rtlCol="0">
            <a:spAutoFit/>
          </a:bodyPr>
          <a:lstStyle/>
          <a:p>
            <a:r>
              <a:rPr lang="de-CH" sz="1600" dirty="0"/>
              <a:t>Crear puntos fijos</a:t>
            </a:r>
          </a:p>
        </p:txBody>
      </p:sp>
      <p:sp>
        <p:nvSpPr>
          <p:cNvPr id="19" name="Textfeld 18"/>
          <p:cNvSpPr txBox="1"/>
          <p:nvPr/>
        </p:nvSpPr>
        <p:spPr>
          <a:xfrm rot="3554505">
            <a:off x="10157051" y="5123684"/>
            <a:ext cx="2051834" cy="584775"/>
          </a:xfrm>
          <a:prstGeom prst="rect">
            <a:avLst/>
          </a:prstGeom>
          <a:noFill/>
        </p:spPr>
        <p:txBody>
          <a:bodyPr wrap="square" rtlCol="0">
            <a:spAutoFit/>
          </a:bodyPr>
          <a:lstStyle/>
          <a:p>
            <a:r>
              <a:rPr lang="de-CH" sz="1600" dirty="0" err="1"/>
              <a:t>Monitoreo</a:t>
            </a:r>
            <a:r>
              <a:rPr lang="de-CH" sz="1600" dirty="0"/>
              <a:t> (</a:t>
            </a:r>
            <a:r>
              <a:rPr lang="de-CH" sz="1600" dirty="0" err="1"/>
              <a:t>deformación</a:t>
            </a:r>
            <a:r>
              <a:rPr lang="de-CH" sz="1600" dirty="0"/>
              <a:t>)</a:t>
            </a:r>
          </a:p>
        </p:txBody>
      </p:sp>
      <p:sp>
        <p:nvSpPr>
          <p:cNvPr id="20" name="Textfeld 19"/>
          <p:cNvSpPr txBox="1"/>
          <p:nvPr/>
        </p:nvSpPr>
        <p:spPr>
          <a:xfrm rot="3554505">
            <a:off x="1891192" y="5175964"/>
            <a:ext cx="2051834" cy="338554"/>
          </a:xfrm>
          <a:prstGeom prst="rect">
            <a:avLst/>
          </a:prstGeom>
          <a:noFill/>
        </p:spPr>
        <p:txBody>
          <a:bodyPr wrap="square" rtlCol="0">
            <a:spAutoFit/>
          </a:bodyPr>
          <a:lstStyle/>
          <a:p>
            <a:r>
              <a:rPr lang="de-CH" sz="1600" dirty="0"/>
              <a:t>Mutaciones límite</a:t>
            </a:r>
          </a:p>
        </p:txBody>
      </p:sp>
      <p:pic>
        <p:nvPicPr>
          <p:cNvPr id="21" name="Grafik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10532470" y="5862870"/>
            <a:ext cx="590095" cy="122520"/>
          </a:xfrm>
          <a:prstGeom prst="rect">
            <a:avLst/>
          </a:prstGeom>
        </p:spPr>
      </p:pic>
      <p:pic>
        <p:nvPicPr>
          <p:cNvPr id="23" name="Grafik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9845121" y="5731059"/>
            <a:ext cx="590095" cy="122520"/>
          </a:xfrm>
          <a:prstGeom prst="rect">
            <a:avLst/>
          </a:prstGeom>
        </p:spPr>
      </p:pic>
      <p:pic>
        <p:nvPicPr>
          <p:cNvPr id="24" name="Grafik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9033497" y="5723791"/>
            <a:ext cx="590095" cy="122520"/>
          </a:xfrm>
          <a:prstGeom prst="rect">
            <a:avLst/>
          </a:prstGeom>
        </p:spPr>
      </p:pic>
      <p:pic>
        <p:nvPicPr>
          <p:cNvPr id="25" name="Grafik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7677871" y="5900068"/>
            <a:ext cx="590095" cy="122520"/>
          </a:xfrm>
          <a:prstGeom prst="rect">
            <a:avLst/>
          </a:prstGeom>
        </p:spPr>
      </p:pic>
      <p:pic>
        <p:nvPicPr>
          <p:cNvPr id="26" name="Grafik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3006587" y="5591215"/>
            <a:ext cx="590095" cy="122520"/>
          </a:xfrm>
          <a:prstGeom prst="rect">
            <a:avLst/>
          </a:prstGeom>
        </p:spPr>
      </p:pic>
      <p:sp>
        <p:nvSpPr>
          <p:cNvPr id="27" name="Textfeld 26"/>
          <p:cNvSpPr txBox="1"/>
          <p:nvPr/>
        </p:nvSpPr>
        <p:spPr>
          <a:xfrm rot="3554505">
            <a:off x="3218525" y="5251189"/>
            <a:ext cx="2513448" cy="584775"/>
          </a:xfrm>
          <a:prstGeom prst="rect">
            <a:avLst/>
          </a:prstGeom>
          <a:noFill/>
        </p:spPr>
        <p:txBody>
          <a:bodyPr wrap="square" rtlCol="0">
            <a:spAutoFit/>
          </a:bodyPr>
          <a:lstStyle/>
          <a:p>
            <a:r>
              <a:rPr lang="de-CH" sz="1600" dirty="0" err="1"/>
              <a:t>Puntos</a:t>
            </a:r>
            <a:r>
              <a:rPr lang="de-CH" sz="1600" dirty="0"/>
              <a:t> </a:t>
            </a:r>
            <a:r>
              <a:rPr lang="de-CH" sz="1600" dirty="0" err="1"/>
              <a:t>fijos</a:t>
            </a:r>
            <a:r>
              <a:rPr lang="de-CH" sz="1600" dirty="0"/>
              <a:t> de </a:t>
            </a:r>
            <a:r>
              <a:rPr lang="de-CH" sz="1600" dirty="0" err="1"/>
              <a:t>construcción</a:t>
            </a:r>
            <a:endParaRPr lang="de-CH" sz="1600" dirty="0"/>
          </a:p>
        </p:txBody>
      </p:sp>
      <p:sp>
        <p:nvSpPr>
          <p:cNvPr id="28" name="Textfeld 27"/>
          <p:cNvSpPr txBox="1"/>
          <p:nvPr/>
        </p:nvSpPr>
        <p:spPr>
          <a:xfrm rot="3554505">
            <a:off x="4668005" y="5196415"/>
            <a:ext cx="2592707" cy="646331"/>
          </a:xfrm>
          <a:prstGeom prst="rect">
            <a:avLst/>
          </a:prstGeom>
          <a:noFill/>
        </p:spPr>
        <p:txBody>
          <a:bodyPr wrap="square" rtlCol="0">
            <a:spAutoFit/>
          </a:bodyPr>
          <a:lstStyle/>
          <a:p>
            <a:r>
              <a:rPr lang="de-CH" dirty="0" err="1"/>
              <a:t>Topografía</a:t>
            </a:r>
            <a:r>
              <a:rPr lang="de-CH" dirty="0"/>
              <a:t> de </a:t>
            </a:r>
            <a:r>
              <a:rPr lang="de-CH" dirty="0" err="1"/>
              <a:t>deformación</a:t>
            </a:r>
            <a:endParaRPr lang="de-CH" dirty="0"/>
          </a:p>
        </p:txBody>
      </p:sp>
      <p:sp>
        <p:nvSpPr>
          <p:cNvPr id="29" name="Textfeld 28"/>
          <p:cNvSpPr txBox="1"/>
          <p:nvPr/>
        </p:nvSpPr>
        <p:spPr>
          <a:xfrm rot="3554505">
            <a:off x="4264977" y="5220850"/>
            <a:ext cx="2235956" cy="338554"/>
          </a:xfrm>
          <a:prstGeom prst="rect">
            <a:avLst/>
          </a:prstGeom>
          <a:noFill/>
        </p:spPr>
        <p:txBody>
          <a:bodyPr wrap="square" rtlCol="0">
            <a:spAutoFit/>
          </a:bodyPr>
          <a:lstStyle/>
          <a:p>
            <a:r>
              <a:rPr lang="de-CH" sz="1600" dirty="0" err="1"/>
              <a:t>Nivelación</a:t>
            </a:r>
            <a:r>
              <a:rPr lang="de-CH" sz="1600" dirty="0"/>
              <a:t> / </a:t>
            </a:r>
            <a:r>
              <a:rPr lang="de-CH" sz="1600" dirty="0" err="1"/>
              <a:t>alturas</a:t>
            </a:r>
            <a:endParaRPr lang="de-CH" sz="1600" dirty="0"/>
          </a:p>
        </p:txBody>
      </p:sp>
      <p:sp>
        <p:nvSpPr>
          <p:cNvPr id="7" name="Denkblase: wolkenförmig 6">
            <a:extLst>
              <a:ext uri="{FF2B5EF4-FFF2-40B4-BE49-F238E27FC236}">
                <a16:creationId xmlns:a16="http://schemas.microsoft.com/office/drawing/2014/main" id="{A63DC93B-D22C-88DA-1102-55AA083C3484}"/>
              </a:ext>
            </a:extLst>
          </p:cNvPr>
          <p:cNvSpPr/>
          <p:nvPr/>
        </p:nvSpPr>
        <p:spPr>
          <a:xfrm>
            <a:off x="3556000" y="2286000"/>
            <a:ext cx="2025020" cy="666750"/>
          </a:xfrm>
          <a:prstGeom prst="cloudCallout">
            <a:avLst>
              <a:gd name="adj1" fmla="val -55651"/>
              <a:gd name="adj2" fmla="val 9297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de-CH" sz="1200" dirty="0"/>
              <a:t>Edificio proyectado, GWR, etc. </a:t>
            </a:r>
          </a:p>
        </p:txBody>
      </p:sp>
      <p:sp>
        <p:nvSpPr>
          <p:cNvPr id="30" name="Denkblase: wolkenförmig 29">
            <a:extLst>
              <a:ext uri="{FF2B5EF4-FFF2-40B4-BE49-F238E27FC236}">
                <a16:creationId xmlns:a16="http://schemas.microsoft.com/office/drawing/2014/main" id="{0D325F5A-E401-0015-C06B-B3523E626B47}"/>
              </a:ext>
            </a:extLst>
          </p:cNvPr>
          <p:cNvSpPr/>
          <p:nvPr/>
        </p:nvSpPr>
        <p:spPr>
          <a:xfrm>
            <a:off x="9243550" y="1896348"/>
            <a:ext cx="2025020" cy="666750"/>
          </a:xfrm>
          <a:prstGeom prst="cloudCallout">
            <a:avLst>
              <a:gd name="adj1" fmla="val -55651"/>
              <a:gd name="adj2" fmla="val 9297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de-CH" sz="1200" dirty="0"/>
              <a:t>Modelo de ciudad de seguimiento</a:t>
            </a:r>
          </a:p>
        </p:txBody>
      </p:sp>
    </p:spTree>
    <p:extLst>
      <p:ext uri="{BB962C8B-B14F-4D97-AF65-F5344CB8AC3E}">
        <p14:creationId xmlns:p14="http://schemas.microsoft.com/office/powerpoint/2010/main" val="197736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hteck 25"/>
          <p:cNvSpPr/>
          <p:nvPr/>
        </p:nvSpPr>
        <p:spPr>
          <a:xfrm>
            <a:off x="8828535"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5" name="Rechteck 24"/>
          <p:cNvSpPr/>
          <p:nvPr/>
        </p:nvSpPr>
        <p:spPr>
          <a:xfrm>
            <a:off x="6634318"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4" name="Rechteck 23"/>
          <p:cNvSpPr/>
          <p:nvPr/>
        </p:nvSpPr>
        <p:spPr>
          <a:xfrm>
            <a:off x="5282060"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3" name="Rechteck 22"/>
          <p:cNvSpPr/>
          <p:nvPr/>
        </p:nvSpPr>
        <p:spPr>
          <a:xfrm>
            <a:off x="3971907"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2" name="Rechteck 21"/>
          <p:cNvSpPr/>
          <p:nvPr/>
        </p:nvSpPr>
        <p:spPr>
          <a:xfrm>
            <a:off x="2617817"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1" name="Rechteck 20"/>
          <p:cNvSpPr/>
          <p:nvPr/>
        </p:nvSpPr>
        <p:spPr>
          <a:xfrm>
            <a:off x="839047"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19" name="Pfeil nach rechts 18"/>
          <p:cNvSpPr/>
          <p:nvPr/>
        </p:nvSpPr>
        <p:spPr>
          <a:xfrm>
            <a:off x="2781786" y="515200"/>
            <a:ext cx="4889014" cy="1264305"/>
          </a:xfrm>
          <a:prstGeom prst="rightArrow">
            <a:avLst>
              <a:gd name="adj1" fmla="val 100000"/>
              <a:gd name="adj2" fmla="val 0"/>
            </a:avLst>
          </a:prstGeom>
          <a:solidFill>
            <a:srgbClr val="46B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CH" sz="1400" b="1" dirty="0"/>
              <a:t>Proyecto de </a:t>
            </a:r>
            <a:r>
              <a:rPr lang="de-CH" sz="1400" b="1" dirty="0" err="1"/>
              <a:t>obra</a:t>
            </a:r>
            <a:r>
              <a:rPr lang="de-CH" sz="1400" b="1" dirty="0"/>
              <a:t> (procedimiento coordinado por la AFB)</a:t>
            </a:r>
          </a:p>
        </p:txBody>
      </p:sp>
      <p:sp>
        <p:nvSpPr>
          <p:cNvPr id="20" name="Pfeil nach rechts 19"/>
          <p:cNvSpPr/>
          <p:nvPr/>
        </p:nvSpPr>
        <p:spPr>
          <a:xfrm>
            <a:off x="274320" y="719915"/>
            <a:ext cx="10871200" cy="51941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31" name="Pfeil nach rechts 30"/>
          <p:cNvSpPr/>
          <p:nvPr/>
        </p:nvSpPr>
        <p:spPr>
          <a:xfrm>
            <a:off x="1625902" y="730084"/>
            <a:ext cx="978408"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p>
        </p:txBody>
      </p:sp>
      <p:sp>
        <p:nvSpPr>
          <p:cNvPr id="2" name="Rechteck: abgerundete Ecken 1">
            <a:extLst>
              <a:ext uri="{FF2B5EF4-FFF2-40B4-BE49-F238E27FC236}">
                <a16:creationId xmlns:a16="http://schemas.microsoft.com/office/drawing/2014/main" id="{109541B7-5F9C-EFC3-7AD9-F0C814B60DDD}"/>
              </a:ext>
            </a:extLst>
          </p:cNvPr>
          <p:cNvSpPr/>
          <p:nvPr/>
        </p:nvSpPr>
        <p:spPr>
          <a:xfrm>
            <a:off x="839047" y="515200"/>
            <a:ext cx="1224000" cy="914400"/>
          </a:xfrm>
          <a:prstGeom prst="roundRect">
            <a:avLst/>
          </a:prstGeom>
          <a:solidFill>
            <a:schemeClr val="accent1">
              <a:lumMod val="20000"/>
              <a:lumOff val="80000"/>
            </a:schemeClr>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Proyecto de construcción</a:t>
            </a:r>
          </a:p>
        </p:txBody>
      </p:sp>
      <p:sp>
        <p:nvSpPr>
          <p:cNvPr id="3" name="Rechteck: abgerundete Ecken 2">
            <a:extLst>
              <a:ext uri="{FF2B5EF4-FFF2-40B4-BE49-F238E27FC236}">
                <a16:creationId xmlns:a16="http://schemas.microsoft.com/office/drawing/2014/main" id="{6FBF4164-D1D1-564A-4C5E-978FBE536668}"/>
              </a:ext>
            </a:extLst>
          </p:cNvPr>
          <p:cNvSpPr/>
          <p:nvPr/>
        </p:nvSpPr>
        <p:spPr>
          <a:xfrm>
            <a:off x="2619226" y="519308"/>
            <a:ext cx="1224000" cy="914400"/>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Solicitud de </a:t>
            </a:r>
            <a:r>
              <a:rPr lang="de-CH" sz="1200" dirty="0" err="1"/>
              <a:t>permiso</a:t>
            </a:r>
            <a:endParaRPr lang="de-CH" sz="1200" dirty="0"/>
          </a:p>
        </p:txBody>
      </p:sp>
      <p:sp>
        <p:nvSpPr>
          <p:cNvPr id="4" name="Rechteck: abgerundete Ecken 3">
            <a:extLst>
              <a:ext uri="{FF2B5EF4-FFF2-40B4-BE49-F238E27FC236}">
                <a16:creationId xmlns:a16="http://schemas.microsoft.com/office/drawing/2014/main" id="{53EBACAF-7240-2240-4D37-9B2F8769C15F}"/>
              </a:ext>
            </a:extLst>
          </p:cNvPr>
          <p:cNvSpPr/>
          <p:nvPr/>
        </p:nvSpPr>
        <p:spPr>
          <a:xfrm>
            <a:off x="3967822" y="519308"/>
            <a:ext cx="1224000" cy="914400"/>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t>Decisión</a:t>
            </a:r>
            <a:endParaRPr lang="de-CH" sz="1200" dirty="0"/>
          </a:p>
        </p:txBody>
      </p:sp>
      <p:sp>
        <p:nvSpPr>
          <p:cNvPr id="5" name="Rechteck: abgerundete Ecken 4">
            <a:extLst>
              <a:ext uri="{FF2B5EF4-FFF2-40B4-BE49-F238E27FC236}">
                <a16:creationId xmlns:a16="http://schemas.microsoft.com/office/drawing/2014/main" id="{76576280-E3BE-9F43-8689-3EA56B4B6B05}"/>
              </a:ext>
            </a:extLst>
          </p:cNvPr>
          <p:cNvSpPr/>
          <p:nvPr/>
        </p:nvSpPr>
        <p:spPr>
          <a:xfrm>
            <a:off x="5285722" y="519308"/>
            <a:ext cx="1224000" cy="914400"/>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Autorización de obras</a:t>
            </a:r>
          </a:p>
        </p:txBody>
      </p:sp>
      <p:sp>
        <p:nvSpPr>
          <p:cNvPr id="6" name="Rechteck: abgerundete Ecken 5">
            <a:extLst>
              <a:ext uri="{FF2B5EF4-FFF2-40B4-BE49-F238E27FC236}">
                <a16:creationId xmlns:a16="http://schemas.microsoft.com/office/drawing/2014/main" id="{C5F6B280-FFDC-D41D-9A17-625E06873FD4}"/>
              </a:ext>
            </a:extLst>
          </p:cNvPr>
          <p:cNvSpPr/>
          <p:nvPr/>
        </p:nvSpPr>
        <p:spPr>
          <a:xfrm>
            <a:off x="6634318" y="515200"/>
            <a:ext cx="1224000" cy="914400"/>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Aceptación del edificio</a:t>
            </a:r>
          </a:p>
        </p:txBody>
      </p:sp>
      <p:sp>
        <p:nvSpPr>
          <p:cNvPr id="7" name="Textfeld 6">
            <a:extLst>
              <a:ext uri="{FF2B5EF4-FFF2-40B4-BE49-F238E27FC236}">
                <a16:creationId xmlns:a16="http://schemas.microsoft.com/office/drawing/2014/main" id="{52A016FC-C77D-A438-267C-306BF4334BCD}"/>
              </a:ext>
            </a:extLst>
          </p:cNvPr>
          <p:cNvSpPr txBox="1"/>
          <p:nvPr/>
        </p:nvSpPr>
        <p:spPr>
          <a:xfrm>
            <a:off x="800787" y="1902580"/>
            <a:ext cx="1933543" cy="461665"/>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0070C0"/>
                </a:solidFill>
              </a:rPr>
              <a:t>Inventario </a:t>
            </a:r>
            <a:br>
              <a:rPr lang="de-CH" sz="1200" b="1" dirty="0">
                <a:solidFill>
                  <a:srgbClr val="0070C0"/>
                </a:solidFill>
              </a:rPr>
            </a:br>
            <a:r>
              <a:rPr lang="de-CH" sz="1200" b="1" dirty="0">
                <a:solidFill>
                  <a:srgbClr val="0070C0"/>
                </a:solidFill>
              </a:rPr>
              <a:t>Edificio antiguo, terreno</a:t>
            </a:r>
          </a:p>
        </p:txBody>
      </p:sp>
      <p:sp>
        <p:nvSpPr>
          <p:cNvPr id="8" name="Textfeld 7">
            <a:extLst>
              <a:ext uri="{FF2B5EF4-FFF2-40B4-BE49-F238E27FC236}">
                <a16:creationId xmlns:a16="http://schemas.microsoft.com/office/drawing/2014/main" id="{D4BEC5F6-034E-2BA6-A0EB-A403329E015C}"/>
              </a:ext>
            </a:extLst>
          </p:cNvPr>
          <p:cNvSpPr txBox="1"/>
          <p:nvPr/>
        </p:nvSpPr>
        <p:spPr>
          <a:xfrm>
            <a:off x="2583434" y="4016724"/>
            <a:ext cx="3092513"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err="1"/>
              <a:t>Asignación</a:t>
            </a:r>
            <a:r>
              <a:rPr lang="de-CH" sz="1200" b="1" dirty="0"/>
              <a:t> </a:t>
            </a:r>
            <a:r>
              <a:rPr lang="de-CH" sz="1200" b="1" dirty="0" err="1"/>
              <a:t>direcciones</a:t>
            </a:r>
            <a:r>
              <a:rPr lang="de-CH" sz="1200" b="1" dirty="0"/>
              <a:t> de edificios</a:t>
            </a:r>
          </a:p>
        </p:txBody>
      </p:sp>
      <p:sp>
        <p:nvSpPr>
          <p:cNvPr id="9" name="Textfeld 8">
            <a:extLst>
              <a:ext uri="{FF2B5EF4-FFF2-40B4-BE49-F238E27FC236}">
                <a16:creationId xmlns:a16="http://schemas.microsoft.com/office/drawing/2014/main" id="{4CBB4FCA-79E9-F632-3B36-E2B630084EA2}"/>
              </a:ext>
            </a:extLst>
          </p:cNvPr>
          <p:cNvSpPr txBox="1"/>
          <p:nvPr/>
        </p:nvSpPr>
        <p:spPr>
          <a:xfrm>
            <a:off x="2594639" y="3554262"/>
            <a:ext cx="2446936" cy="461665"/>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err="1">
                <a:solidFill>
                  <a:srgbClr val="00CC99"/>
                </a:solidFill>
              </a:rPr>
              <a:t>Registro</a:t>
            </a:r>
            <a:r>
              <a:rPr lang="de-CH" sz="1200" b="1" dirty="0">
                <a:solidFill>
                  <a:srgbClr val="00CC99"/>
                </a:solidFill>
              </a:rPr>
              <a:t> </a:t>
            </a:r>
            <a:r>
              <a:rPr lang="de-CH" sz="1200" b="1" dirty="0" err="1">
                <a:solidFill>
                  <a:srgbClr val="00CC99"/>
                </a:solidFill>
              </a:rPr>
              <a:t>edificio</a:t>
            </a:r>
            <a:r>
              <a:rPr lang="de-CH" sz="1200" b="1" dirty="0">
                <a:solidFill>
                  <a:srgbClr val="00CC99"/>
                </a:solidFill>
              </a:rPr>
              <a:t> proyectado (a </a:t>
            </a:r>
            <a:r>
              <a:rPr lang="de-CH" sz="1200" b="1" dirty="0" err="1">
                <a:solidFill>
                  <a:srgbClr val="00CC99"/>
                </a:solidFill>
              </a:rPr>
              <a:t>partir</a:t>
            </a:r>
            <a:r>
              <a:rPr lang="de-CH" sz="1200" b="1" dirty="0">
                <a:solidFill>
                  <a:srgbClr val="00CC99"/>
                </a:solidFill>
              </a:rPr>
              <a:t> plano)</a:t>
            </a:r>
          </a:p>
        </p:txBody>
      </p:sp>
      <p:sp>
        <p:nvSpPr>
          <p:cNvPr id="10" name="Textfeld 9">
            <a:extLst>
              <a:ext uri="{FF2B5EF4-FFF2-40B4-BE49-F238E27FC236}">
                <a16:creationId xmlns:a16="http://schemas.microsoft.com/office/drawing/2014/main" id="{1453DA52-B74F-B612-449A-2E6853BF67C0}"/>
              </a:ext>
            </a:extLst>
          </p:cNvPr>
          <p:cNvSpPr txBox="1"/>
          <p:nvPr/>
        </p:nvSpPr>
        <p:spPr>
          <a:xfrm>
            <a:off x="3943742" y="1939372"/>
            <a:ext cx="1662635"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00CC99"/>
                </a:solidFill>
              </a:rPr>
              <a:t>(mutación límite)</a:t>
            </a:r>
          </a:p>
        </p:txBody>
      </p:sp>
      <p:sp>
        <p:nvSpPr>
          <p:cNvPr id="11" name="Textfeld 10">
            <a:extLst>
              <a:ext uri="{FF2B5EF4-FFF2-40B4-BE49-F238E27FC236}">
                <a16:creationId xmlns:a16="http://schemas.microsoft.com/office/drawing/2014/main" id="{65F19A17-254C-2528-3151-11DCAD5267ED}"/>
              </a:ext>
            </a:extLst>
          </p:cNvPr>
          <p:cNvSpPr txBox="1"/>
          <p:nvPr/>
        </p:nvSpPr>
        <p:spPr>
          <a:xfrm>
            <a:off x="3943742" y="2585969"/>
            <a:ext cx="2329484"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FF9900"/>
                </a:solidFill>
              </a:rPr>
              <a:t>Cálculo del impacto en la sombra</a:t>
            </a:r>
          </a:p>
        </p:txBody>
      </p:sp>
      <p:sp>
        <p:nvSpPr>
          <p:cNvPr id="12" name="Textfeld 11">
            <a:extLst>
              <a:ext uri="{FF2B5EF4-FFF2-40B4-BE49-F238E27FC236}">
                <a16:creationId xmlns:a16="http://schemas.microsoft.com/office/drawing/2014/main" id="{E87388EE-57CB-4DF1-680F-3D35343F0A5A}"/>
              </a:ext>
            </a:extLst>
          </p:cNvPr>
          <p:cNvSpPr txBox="1"/>
          <p:nvPr/>
        </p:nvSpPr>
        <p:spPr>
          <a:xfrm>
            <a:off x="3943742" y="2259214"/>
            <a:ext cx="2036135"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FF9900"/>
                </a:solidFill>
              </a:rPr>
              <a:t>Cálculo de dimensiones</a:t>
            </a:r>
          </a:p>
        </p:txBody>
      </p:sp>
      <p:sp>
        <p:nvSpPr>
          <p:cNvPr id="13" name="Textfeld 12">
            <a:extLst>
              <a:ext uri="{FF2B5EF4-FFF2-40B4-BE49-F238E27FC236}">
                <a16:creationId xmlns:a16="http://schemas.microsoft.com/office/drawing/2014/main" id="{1D062682-E02A-1E7E-DC5A-795EC5AA87AF}"/>
              </a:ext>
            </a:extLst>
          </p:cNvPr>
          <p:cNvSpPr txBox="1"/>
          <p:nvPr/>
        </p:nvSpPr>
        <p:spPr>
          <a:xfrm>
            <a:off x="5282060" y="3481102"/>
            <a:ext cx="2818400"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FF9900"/>
                </a:solidFill>
              </a:rPr>
              <a:t>Control de </a:t>
            </a:r>
            <a:r>
              <a:rPr lang="de-CH" sz="1200" b="1" dirty="0" err="1">
                <a:solidFill>
                  <a:srgbClr val="FF9900"/>
                </a:solidFill>
              </a:rPr>
              <a:t>ejes</a:t>
            </a:r>
            <a:r>
              <a:rPr lang="de-CH" sz="1200" b="1" dirty="0">
                <a:solidFill>
                  <a:srgbClr val="FF9900"/>
                </a:solidFill>
              </a:rPr>
              <a:t> de </a:t>
            </a:r>
            <a:r>
              <a:rPr lang="de-CH" sz="1200" b="1" dirty="0" err="1">
                <a:solidFill>
                  <a:srgbClr val="FF9900"/>
                </a:solidFill>
              </a:rPr>
              <a:t>construcción</a:t>
            </a:r>
            <a:endParaRPr lang="de-CH" sz="1200" b="1" dirty="0">
              <a:solidFill>
                <a:srgbClr val="FF9900"/>
              </a:solidFill>
            </a:endParaRPr>
          </a:p>
        </p:txBody>
      </p:sp>
      <p:sp>
        <p:nvSpPr>
          <p:cNvPr id="14" name="Textfeld 13">
            <a:extLst>
              <a:ext uri="{FF2B5EF4-FFF2-40B4-BE49-F238E27FC236}">
                <a16:creationId xmlns:a16="http://schemas.microsoft.com/office/drawing/2014/main" id="{D149DEDD-57E7-46D2-5614-6BB474BE139D}"/>
              </a:ext>
            </a:extLst>
          </p:cNvPr>
          <p:cNvSpPr txBox="1"/>
          <p:nvPr/>
        </p:nvSpPr>
        <p:spPr>
          <a:xfrm>
            <a:off x="5282060" y="3841167"/>
            <a:ext cx="1670650"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FF9900"/>
                </a:solidFill>
              </a:rPr>
              <a:t>Red de puntos fijos de construcción</a:t>
            </a:r>
          </a:p>
        </p:txBody>
      </p:sp>
      <p:sp>
        <p:nvSpPr>
          <p:cNvPr id="15" name="Textfeld 14">
            <a:extLst>
              <a:ext uri="{FF2B5EF4-FFF2-40B4-BE49-F238E27FC236}">
                <a16:creationId xmlns:a16="http://schemas.microsoft.com/office/drawing/2014/main" id="{578BB95C-E71A-1643-123A-B6EBDB4C392C}"/>
              </a:ext>
            </a:extLst>
          </p:cNvPr>
          <p:cNvSpPr txBox="1"/>
          <p:nvPr/>
        </p:nvSpPr>
        <p:spPr>
          <a:xfrm>
            <a:off x="6611923" y="1928024"/>
            <a:ext cx="2698175" cy="646331"/>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00CC99"/>
                </a:solidFill>
              </a:rPr>
              <a:t>Calibración AV</a:t>
            </a:r>
          </a:p>
          <a:p>
            <a:pPr marL="285750" indent="-285750">
              <a:buFont typeface="Wingdings" panose="05000000000000000000" pitchFamily="2" charset="2"/>
              <a:buChar char="v"/>
            </a:pPr>
            <a:endParaRPr lang="de-CH" sz="1200" b="1" dirty="0">
              <a:solidFill>
                <a:srgbClr val="00CC99"/>
              </a:solidFill>
            </a:endParaRPr>
          </a:p>
          <a:p>
            <a:pPr marL="285750" indent="-285750">
              <a:buFont typeface="Wingdings" panose="05000000000000000000" pitchFamily="2" charset="2"/>
              <a:buChar char="v"/>
            </a:pPr>
            <a:r>
              <a:rPr lang="de-CH" sz="1200" b="1" dirty="0">
                <a:solidFill>
                  <a:srgbClr val="00CC99"/>
                </a:solidFill>
              </a:rPr>
              <a:t>Supresión de objetos proyectados</a:t>
            </a:r>
          </a:p>
        </p:txBody>
      </p:sp>
      <p:sp>
        <p:nvSpPr>
          <p:cNvPr id="16" name="Textfeld 15">
            <a:extLst>
              <a:ext uri="{FF2B5EF4-FFF2-40B4-BE49-F238E27FC236}">
                <a16:creationId xmlns:a16="http://schemas.microsoft.com/office/drawing/2014/main" id="{5D4BD256-426C-0D9A-337C-230A3A1DFAD0}"/>
              </a:ext>
            </a:extLst>
          </p:cNvPr>
          <p:cNvSpPr txBox="1"/>
          <p:nvPr/>
        </p:nvSpPr>
        <p:spPr>
          <a:xfrm>
            <a:off x="5282060" y="4201232"/>
            <a:ext cx="2784737"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err="1">
                <a:solidFill>
                  <a:srgbClr val="FF9900"/>
                </a:solidFill>
              </a:rPr>
              <a:t>Mensura</a:t>
            </a:r>
            <a:r>
              <a:rPr lang="de-CH" sz="1200" b="1" dirty="0">
                <a:solidFill>
                  <a:srgbClr val="FF9900"/>
                </a:solidFill>
              </a:rPr>
              <a:t> de control de edificios</a:t>
            </a:r>
          </a:p>
        </p:txBody>
      </p:sp>
      <p:sp>
        <p:nvSpPr>
          <p:cNvPr id="17" name="Textfeld 16">
            <a:extLst>
              <a:ext uri="{FF2B5EF4-FFF2-40B4-BE49-F238E27FC236}">
                <a16:creationId xmlns:a16="http://schemas.microsoft.com/office/drawing/2014/main" id="{1652022B-C652-0264-7863-B22C7504C17B}"/>
              </a:ext>
            </a:extLst>
          </p:cNvPr>
          <p:cNvSpPr txBox="1"/>
          <p:nvPr/>
        </p:nvSpPr>
        <p:spPr>
          <a:xfrm>
            <a:off x="8801086" y="3376578"/>
            <a:ext cx="2112794" cy="830997"/>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err="1">
                <a:solidFill>
                  <a:srgbClr val="0070C0"/>
                </a:solidFill>
              </a:rPr>
              <a:t>Monitoreo</a:t>
            </a:r>
            <a:r>
              <a:rPr lang="de-CH" sz="1200" b="1" dirty="0">
                <a:solidFill>
                  <a:srgbClr val="0070C0"/>
                </a:solidFill>
              </a:rPr>
              <a:t> de </a:t>
            </a:r>
            <a:r>
              <a:rPr lang="de-CH" sz="1200" b="1" dirty="0" err="1">
                <a:solidFill>
                  <a:srgbClr val="0070C0"/>
                </a:solidFill>
              </a:rPr>
              <a:t>obra</a:t>
            </a:r>
            <a:endParaRPr lang="de-CH" sz="1200" b="1" dirty="0">
              <a:solidFill>
                <a:srgbClr val="0070C0"/>
              </a:solidFill>
            </a:endParaRPr>
          </a:p>
          <a:p>
            <a:pPr marL="285750" indent="-285750">
              <a:buFont typeface="Wingdings" panose="05000000000000000000" pitchFamily="2" charset="2"/>
              <a:buChar char="v"/>
            </a:pPr>
            <a:endParaRPr lang="de-CH" sz="1200" b="1" dirty="0">
              <a:solidFill>
                <a:srgbClr val="0070C0"/>
              </a:solidFill>
            </a:endParaRPr>
          </a:p>
          <a:p>
            <a:pPr marL="285750" indent="-285750">
              <a:buFont typeface="Wingdings" panose="05000000000000000000" pitchFamily="2" charset="2"/>
              <a:buChar char="v"/>
            </a:pPr>
            <a:r>
              <a:rPr lang="de-CH" sz="1200" b="1" dirty="0" err="1">
                <a:solidFill>
                  <a:srgbClr val="0070C0"/>
                </a:solidFill>
              </a:rPr>
              <a:t>Topografía</a:t>
            </a:r>
            <a:r>
              <a:rPr lang="de-CH" sz="1200" b="1" dirty="0">
                <a:solidFill>
                  <a:srgbClr val="0070C0"/>
                </a:solidFill>
              </a:rPr>
              <a:t> de </a:t>
            </a:r>
            <a:r>
              <a:rPr lang="de-CH" sz="1200" b="1" dirty="0" err="1">
                <a:solidFill>
                  <a:srgbClr val="0070C0"/>
                </a:solidFill>
              </a:rPr>
              <a:t>deformación</a:t>
            </a:r>
            <a:endParaRPr lang="de-CH" sz="1200" b="1" dirty="0">
              <a:solidFill>
                <a:srgbClr val="0070C0"/>
              </a:solidFill>
            </a:endParaRPr>
          </a:p>
        </p:txBody>
      </p:sp>
      <p:sp>
        <p:nvSpPr>
          <p:cNvPr id="18" name="Textfeld 17">
            <a:extLst>
              <a:ext uri="{FF2B5EF4-FFF2-40B4-BE49-F238E27FC236}">
                <a16:creationId xmlns:a16="http://schemas.microsoft.com/office/drawing/2014/main" id="{D4BEC5F6-034E-2BA6-A0EB-A403329E015C}"/>
              </a:ext>
            </a:extLst>
          </p:cNvPr>
          <p:cNvSpPr txBox="1"/>
          <p:nvPr/>
        </p:nvSpPr>
        <p:spPr>
          <a:xfrm>
            <a:off x="816552" y="2467595"/>
            <a:ext cx="3292889" cy="1015663"/>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B80B2E"/>
                </a:solidFill>
              </a:rPr>
              <a:t>Datos de referencia del plano catastral</a:t>
            </a:r>
          </a:p>
          <a:p>
            <a:endParaRPr lang="de-CH" sz="1200" b="1" dirty="0">
              <a:solidFill>
                <a:srgbClr val="B80B2E"/>
              </a:solidFill>
            </a:endParaRPr>
          </a:p>
          <a:p>
            <a:pPr marL="285750" indent="-285750">
              <a:buFont typeface="Wingdings" panose="05000000000000000000" pitchFamily="2" charset="2"/>
              <a:buChar char="v"/>
            </a:pPr>
            <a:r>
              <a:rPr lang="de-CH" sz="1200" b="1" dirty="0">
                <a:solidFill>
                  <a:srgbClr val="B80B2E"/>
                </a:solidFill>
              </a:rPr>
              <a:t>Datos de </a:t>
            </a:r>
            <a:r>
              <a:rPr lang="de-CH" sz="1200" b="1" dirty="0" err="1">
                <a:solidFill>
                  <a:srgbClr val="B80B2E"/>
                </a:solidFill>
              </a:rPr>
              <a:t>referencia</a:t>
            </a:r>
            <a:r>
              <a:rPr lang="de-CH" sz="1200" b="1" dirty="0">
                <a:solidFill>
                  <a:srgbClr val="B80B2E"/>
                </a:solidFill>
              </a:rPr>
              <a:t> </a:t>
            </a:r>
            <a:r>
              <a:rPr lang="de-CH" sz="1200" b="1" dirty="0" err="1">
                <a:solidFill>
                  <a:srgbClr val="B80B2E"/>
                </a:solidFill>
              </a:rPr>
              <a:t>catastro</a:t>
            </a:r>
            <a:endParaRPr lang="de-CH" sz="1200" b="1" dirty="0">
              <a:solidFill>
                <a:srgbClr val="B80B2E"/>
              </a:solidFill>
            </a:endParaRPr>
          </a:p>
          <a:p>
            <a:endParaRPr lang="de-CH" sz="1200" b="1" dirty="0">
              <a:solidFill>
                <a:srgbClr val="B80B2E"/>
              </a:solidFill>
            </a:endParaRPr>
          </a:p>
          <a:p>
            <a:pPr marL="285750" indent="-285750">
              <a:buFont typeface="Wingdings" panose="05000000000000000000" pitchFamily="2" charset="2"/>
              <a:buChar char="v"/>
            </a:pPr>
            <a:r>
              <a:rPr lang="de-CH" sz="1200" b="1" dirty="0">
                <a:solidFill>
                  <a:srgbClr val="B80B2E"/>
                </a:solidFill>
              </a:rPr>
              <a:t>(Referencia de datos ... )</a:t>
            </a:r>
          </a:p>
        </p:txBody>
      </p:sp>
      <p:sp>
        <p:nvSpPr>
          <p:cNvPr id="27" name="Textfeld 26">
            <a:extLst>
              <a:ext uri="{FF2B5EF4-FFF2-40B4-BE49-F238E27FC236}">
                <a16:creationId xmlns:a16="http://schemas.microsoft.com/office/drawing/2014/main" id="{578BB95C-E71A-1643-123A-B6EBDB4C392C}"/>
              </a:ext>
            </a:extLst>
          </p:cNvPr>
          <p:cNvSpPr txBox="1"/>
          <p:nvPr/>
        </p:nvSpPr>
        <p:spPr>
          <a:xfrm>
            <a:off x="8801086" y="2903002"/>
            <a:ext cx="3176055" cy="473576"/>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err="1">
                <a:solidFill>
                  <a:srgbClr val="00CC99"/>
                </a:solidFill>
              </a:rPr>
              <a:t>Levantar</a:t>
            </a:r>
            <a:r>
              <a:rPr lang="de-CH" sz="1200" b="1" dirty="0">
                <a:solidFill>
                  <a:srgbClr val="00CC99"/>
                </a:solidFill>
              </a:rPr>
              <a:t> </a:t>
            </a:r>
            <a:r>
              <a:rPr lang="de-CH" sz="1200" b="1" dirty="0" err="1">
                <a:solidFill>
                  <a:srgbClr val="00CC99"/>
                </a:solidFill>
              </a:rPr>
              <a:t>cobertura</a:t>
            </a:r>
            <a:r>
              <a:rPr lang="de-CH" sz="1200" b="1" dirty="0">
                <a:solidFill>
                  <a:srgbClr val="00CC99"/>
                </a:solidFill>
              </a:rPr>
              <a:t> de </a:t>
            </a:r>
            <a:r>
              <a:rPr lang="de-CH" sz="1200" b="1" dirty="0" err="1">
                <a:solidFill>
                  <a:srgbClr val="00CC99"/>
                </a:solidFill>
              </a:rPr>
              <a:t>suelo</a:t>
            </a:r>
            <a:r>
              <a:rPr lang="de-CH" sz="1200" b="1" dirty="0">
                <a:solidFill>
                  <a:srgbClr val="00CC99"/>
                </a:solidFill>
              </a:rPr>
              <a:t> en </a:t>
            </a:r>
            <a:r>
              <a:rPr lang="de-CH" sz="1200" b="1" dirty="0" err="1">
                <a:solidFill>
                  <a:srgbClr val="00CC99"/>
                </a:solidFill>
              </a:rPr>
              <a:t>marco</a:t>
            </a:r>
            <a:r>
              <a:rPr lang="de-CH" sz="1200" b="1" dirty="0">
                <a:solidFill>
                  <a:srgbClr val="00CC99"/>
                </a:solidFill>
              </a:rPr>
              <a:t> </a:t>
            </a:r>
            <a:r>
              <a:rPr lang="de-CH" sz="1200" b="1" dirty="0" err="1">
                <a:solidFill>
                  <a:srgbClr val="00CC99"/>
                </a:solidFill>
              </a:rPr>
              <a:t>mantenimiento</a:t>
            </a:r>
            <a:r>
              <a:rPr lang="de-CH" sz="1200" b="1" dirty="0">
                <a:solidFill>
                  <a:srgbClr val="00CC99"/>
                </a:solidFill>
              </a:rPr>
              <a:t> </a:t>
            </a:r>
            <a:r>
              <a:rPr lang="de-CH" sz="1200" b="1" dirty="0" err="1">
                <a:solidFill>
                  <a:srgbClr val="00CC99"/>
                </a:solidFill>
              </a:rPr>
              <a:t>periódico</a:t>
            </a:r>
            <a:endParaRPr lang="de-CH" sz="1200" b="1" dirty="0">
              <a:solidFill>
                <a:srgbClr val="00CC99"/>
              </a:solidFill>
            </a:endParaRPr>
          </a:p>
        </p:txBody>
      </p:sp>
      <p:pic>
        <p:nvPicPr>
          <p:cNvPr id="29" name="Grafik 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9877" y="4620939"/>
            <a:ext cx="6140496" cy="2244053"/>
          </a:xfrm>
          <a:prstGeom prst="rect">
            <a:avLst/>
          </a:prstGeom>
          <a:effectLst>
            <a:outerShdw blurRad="50800" dist="38100" dir="13500000" algn="br" rotWithShape="0">
              <a:prstClr val="black">
                <a:alpha val="40000"/>
              </a:prstClr>
            </a:outerShdw>
          </a:effectLst>
        </p:spPr>
      </p:pic>
      <p:sp>
        <p:nvSpPr>
          <p:cNvPr id="30" name="Rechteck: abgerundete Ecken 1">
            <a:extLst>
              <a:ext uri="{FF2B5EF4-FFF2-40B4-BE49-F238E27FC236}">
                <a16:creationId xmlns:a16="http://schemas.microsoft.com/office/drawing/2014/main" id="{109541B7-5F9C-EFC3-7AD9-F0C814B60DDD}"/>
              </a:ext>
            </a:extLst>
          </p:cNvPr>
          <p:cNvSpPr/>
          <p:nvPr/>
        </p:nvSpPr>
        <p:spPr>
          <a:xfrm>
            <a:off x="8836609" y="515200"/>
            <a:ext cx="1311731" cy="914400"/>
          </a:xfrm>
          <a:prstGeom prst="roundRect">
            <a:avLst/>
          </a:prstGeom>
          <a:solidFill>
            <a:schemeClr val="bg1"/>
          </a:solidFill>
          <a:ln>
            <a:prstDash val="dash"/>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Mantenimiento / conservación del valor</a:t>
            </a:r>
          </a:p>
        </p:txBody>
      </p:sp>
      <p:sp>
        <p:nvSpPr>
          <p:cNvPr id="28" name="Textfeld 27"/>
          <p:cNvSpPr txBox="1"/>
          <p:nvPr/>
        </p:nvSpPr>
        <p:spPr>
          <a:xfrm>
            <a:off x="235956" y="81322"/>
            <a:ext cx="7911140" cy="369332"/>
          </a:xfrm>
          <a:prstGeom prst="rect">
            <a:avLst/>
          </a:prstGeom>
          <a:noFill/>
        </p:spPr>
        <p:txBody>
          <a:bodyPr wrap="none" rtlCol="0">
            <a:spAutoFit/>
          </a:bodyPr>
          <a:lstStyle/>
          <a:p>
            <a:r>
              <a:rPr lang="de-CH" dirty="0"/>
              <a:t>En relación con la actividad de construcción: (= sistema de notificación ampliamente regulado)</a:t>
            </a:r>
          </a:p>
        </p:txBody>
      </p:sp>
      <p:sp>
        <p:nvSpPr>
          <p:cNvPr id="33" name="Textfeld 32">
            <a:extLst>
              <a:ext uri="{FF2B5EF4-FFF2-40B4-BE49-F238E27FC236}">
                <a16:creationId xmlns:a16="http://schemas.microsoft.com/office/drawing/2014/main" id="{4CBB4FCA-79E9-F632-3B36-E2B630084EA2}"/>
              </a:ext>
            </a:extLst>
          </p:cNvPr>
          <p:cNvSpPr txBox="1"/>
          <p:nvPr/>
        </p:nvSpPr>
        <p:spPr>
          <a:xfrm>
            <a:off x="5282060" y="2870538"/>
            <a:ext cx="2210440" cy="276999"/>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err="1">
                <a:solidFill>
                  <a:srgbClr val="00CC99"/>
                </a:solidFill>
              </a:rPr>
              <a:t>Levantamiento</a:t>
            </a:r>
            <a:r>
              <a:rPr lang="de-CH" sz="1200" b="1" dirty="0">
                <a:solidFill>
                  <a:srgbClr val="00CC99"/>
                </a:solidFill>
              </a:rPr>
              <a:t> </a:t>
            </a:r>
            <a:r>
              <a:rPr lang="de-CH" sz="1200" b="1" dirty="0" err="1">
                <a:solidFill>
                  <a:srgbClr val="00CC99"/>
                </a:solidFill>
              </a:rPr>
              <a:t>sótano</a:t>
            </a:r>
            <a:endParaRPr lang="de-CH" sz="1200" b="1" dirty="0">
              <a:solidFill>
                <a:srgbClr val="00CC99"/>
              </a:solidFill>
            </a:endParaRPr>
          </a:p>
        </p:txBody>
      </p:sp>
      <p:sp>
        <p:nvSpPr>
          <p:cNvPr id="34" name="Textfeld 33">
            <a:extLst>
              <a:ext uri="{FF2B5EF4-FFF2-40B4-BE49-F238E27FC236}">
                <a16:creationId xmlns:a16="http://schemas.microsoft.com/office/drawing/2014/main" id="{4CBB4FCA-79E9-F632-3B36-E2B630084EA2}"/>
              </a:ext>
            </a:extLst>
          </p:cNvPr>
          <p:cNvSpPr txBox="1"/>
          <p:nvPr/>
        </p:nvSpPr>
        <p:spPr>
          <a:xfrm>
            <a:off x="5267425" y="3165753"/>
            <a:ext cx="3347940" cy="276999"/>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a:solidFill>
                  <a:srgbClr val="00CC99"/>
                </a:solidFill>
              </a:rPr>
              <a:t>Supresión de edificio (demolición)</a:t>
            </a:r>
          </a:p>
        </p:txBody>
      </p:sp>
    </p:spTree>
    <p:extLst>
      <p:ext uri="{BB962C8B-B14F-4D97-AF65-F5344CB8AC3E}">
        <p14:creationId xmlns:p14="http://schemas.microsoft.com/office/powerpoint/2010/main" val="3675471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B1F49440-E499-C173-3E4A-4C75A5B69565}"/>
              </a:ext>
            </a:extLst>
          </p:cNvPr>
          <p:cNvSpPr/>
          <p:nvPr/>
        </p:nvSpPr>
        <p:spPr>
          <a:xfrm>
            <a:off x="537898" y="2160309"/>
            <a:ext cx="2924116" cy="600541"/>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t>Catastro</a:t>
            </a:r>
            <a:r>
              <a:rPr lang="de-CH" sz="1200" dirty="0"/>
              <a:t> </a:t>
            </a:r>
            <a:r>
              <a:rPr lang="de-CH" sz="1200" dirty="0" err="1"/>
              <a:t>oficial</a:t>
            </a:r>
            <a:endParaRPr lang="de-CH" sz="1200" dirty="0"/>
          </a:p>
          <a:p>
            <a:pPr algn="ctr"/>
            <a:r>
              <a:rPr lang="de-CH" sz="1200" dirty="0" err="1"/>
              <a:t>Geomensura</a:t>
            </a:r>
            <a:endParaRPr lang="de-CH" sz="1200" dirty="0"/>
          </a:p>
        </p:txBody>
      </p:sp>
      <p:sp>
        <p:nvSpPr>
          <p:cNvPr id="5" name="Rechteck: abgerundete Ecken 4">
            <a:extLst>
              <a:ext uri="{FF2B5EF4-FFF2-40B4-BE49-F238E27FC236}">
                <a16:creationId xmlns:a16="http://schemas.microsoft.com/office/drawing/2014/main" id="{FFEFFD29-D6B8-4856-D94F-BCA5A8518444}"/>
              </a:ext>
            </a:extLst>
          </p:cNvPr>
          <p:cNvSpPr/>
          <p:nvPr/>
        </p:nvSpPr>
        <p:spPr>
          <a:xfrm>
            <a:off x="3605350" y="2152754"/>
            <a:ext cx="2190431" cy="1280400"/>
          </a:xfrm>
          <a:prstGeom prst="roundRect">
            <a:avLst>
              <a:gd name="adj" fmla="val 737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a:p>
            <a:pPr algn="ctr"/>
            <a:r>
              <a:rPr lang="de-CH" sz="1200" dirty="0">
                <a:solidFill>
                  <a:schemeClr val="tx1"/>
                </a:solidFill>
              </a:rPr>
              <a:t>ABV</a:t>
            </a:r>
          </a:p>
          <a:p>
            <a:pPr algn="ctr"/>
            <a:r>
              <a:rPr lang="de-CH" sz="1200" dirty="0">
                <a:solidFill>
                  <a:schemeClr val="tx1"/>
                </a:solidFill>
              </a:rPr>
              <a:t>Inspección oficial de edificios</a:t>
            </a:r>
          </a:p>
          <a:p>
            <a:pPr algn="ctr"/>
            <a:r>
              <a:rPr lang="de-CH" sz="1200" dirty="0">
                <a:solidFill>
                  <a:schemeClr val="tx1"/>
                </a:solidFill>
              </a:rPr>
              <a:t>(</a:t>
            </a:r>
            <a:r>
              <a:rPr lang="de-CH" sz="1200" dirty="0" err="1">
                <a:solidFill>
                  <a:schemeClr val="tx1"/>
                </a:solidFill>
              </a:rPr>
              <a:t>inspección</a:t>
            </a:r>
            <a:r>
              <a:rPr lang="de-CH" sz="1200" dirty="0">
                <a:solidFill>
                  <a:schemeClr val="tx1"/>
                </a:solidFill>
              </a:rPr>
              <a:t> de </a:t>
            </a:r>
            <a:r>
              <a:rPr lang="de-CH" sz="1200" dirty="0" err="1">
                <a:solidFill>
                  <a:schemeClr val="tx1"/>
                </a:solidFill>
              </a:rPr>
              <a:t>obras</a:t>
            </a:r>
            <a:r>
              <a:rPr lang="de-CH" sz="1200" dirty="0">
                <a:solidFill>
                  <a:schemeClr val="tx1"/>
                </a:solidFill>
              </a:rPr>
              <a:t>)</a:t>
            </a:r>
          </a:p>
          <a:p>
            <a:pPr algn="ctr"/>
            <a:endParaRPr lang="de-CH" sz="1200" dirty="0">
              <a:solidFill>
                <a:schemeClr val="tx1"/>
              </a:solidFill>
            </a:endParaRPr>
          </a:p>
          <a:p>
            <a:pPr algn="ctr"/>
            <a:endParaRPr lang="de-CH" sz="1200" dirty="0">
              <a:solidFill>
                <a:schemeClr val="tx1"/>
              </a:solidFill>
            </a:endParaRPr>
          </a:p>
          <a:p>
            <a:pPr algn="ctr"/>
            <a:endParaRPr lang="de-CH" sz="1200" dirty="0">
              <a:solidFill>
                <a:schemeClr val="tx1"/>
              </a:solidFill>
            </a:endParaRPr>
          </a:p>
        </p:txBody>
      </p:sp>
      <p:sp>
        <p:nvSpPr>
          <p:cNvPr id="6" name="Rechteck: abgerundete Ecken 5">
            <a:extLst>
              <a:ext uri="{FF2B5EF4-FFF2-40B4-BE49-F238E27FC236}">
                <a16:creationId xmlns:a16="http://schemas.microsoft.com/office/drawing/2014/main" id="{DFB8DE77-459E-92CA-0DCE-F1A7B0335857}"/>
              </a:ext>
            </a:extLst>
          </p:cNvPr>
          <p:cNvSpPr/>
          <p:nvPr/>
        </p:nvSpPr>
        <p:spPr>
          <a:xfrm>
            <a:off x="5932748" y="2160309"/>
            <a:ext cx="2926238" cy="60054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NAV</a:t>
            </a:r>
          </a:p>
          <a:p>
            <a:pPr algn="ctr"/>
            <a:r>
              <a:rPr lang="de-CH" sz="1200" dirty="0" err="1"/>
              <a:t>Geomensura</a:t>
            </a:r>
            <a:r>
              <a:rPr lang="de-CH" sz="1200" dirty="0"/>
              <a:t> no oficial</a:t>
            </a:r>
          </a:p>
        </p:txBody>
      </p:sp>
      <p:sp>
        <p:nvSpPr>
          <p:cNvPr id="7" name="Rechteck: abgerundete Ecken 6">
            <a:extLst>
              <a:ext uri="{FF2B5EF4-FFF2-40B4-BE49-F238E27FC236}">
                <a16:creationId xmlns:a16="http://schemas.microsoft.com/office/drawing/2014/main" id="{5D22454E-DB33-F6F0-FED5-F0C7A7555A4C}"/>
              </a:ext>
            </a:extLst>
          </p:cNvPr>
          <p:cNvSpPr/>
          <p:nvPr/>
        </p:nvSpPr>
        <p:spPr>
          <a:xfrm>
            <a:off x="5932748" y="2832613"/>
            <a:ext cx="1424895" cy="60054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dentro de la ciudad</a:t>
            </a:r>
          </a:p>
        </p:txBody>
      </p:sp>
      <p:sp>
        <p:nvSpPr>
          <p:cNvPr id="8" name="Rechteck: abgerundete Ecken 7">
            <a:extLst>
              <a:ext uri="{FF2B5EF4-FFF2-40B4-BE49-F238E27FC236}">
                <a16:creationId xmlns:a16="http://schemas.microsoft.com/office/drawing/2014/main" id="{D2330764-C27D-49DB-EFB2-D23280F53D79}"/>
              </a:ext>
            </a:extLst>
          </p:cNvPr>
          <p:cNvSpPr/>
          <p:nvPr/>
        </p:nvSpPr>
        <p:spPr>
          <a:xfrm>
            <a:off x="7434091" y="2832613"/>
            <a:ext cx="1424895" cy="60054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stadtextern</a:t>
            </a:r>
          </a:p>
        </p:txBody>
      </p:sp>
      <p:sp>
        <p:nvSpPr>
          <p:cNvPr id="9" name="Rechteck: abgerundete Ecken 8">
            <a:extLst>
              <a:ext uri="{FF2B5EF4-FFF2-40B4-BE49-F238E27FC236}">
                <a16:creationId xmlns:a16="http://schemas.microsoft.com/office/drawing/2014/main" id="{1C99D5B4-340E-B15D-FA90-41D140B8F784}"/>
              </a:ext>
            </a:extLst>
          </p:cNvPr>
          <p:cNvSpPr/>
          <p:nvPr/>
        </p:nvSpPr>
        <p:spPr>
          <a:xfrm>
            <a:off x="537899" y="2832613"/>
            <a:ext cx="1424895" cy="600541"/>
          </a:xfrm>
          <a:prstGeom prst="round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t>Mantenimiento</a:t>
            </a:r>
            <a:r>
              <a:rPr lang="de-CH" sz="1200" dirty="0"/>
              <a:t> continuo LNF</a:t>
            </a:r>
          </a:p>
        </p:txBody>
      </p:sp>
      <p:sp>
        <p:nvSpPr>
          <p:cNvPr id="12" name="Rechteck: abgerundete Ecken 11">
            <a:extLst>
              <a:ext uri="{FF2B5EF4-FFF2-40B4-BE49-F238E27FC236}">
                <a16:creationId xmlns:a16="http://schemas.microsoft.com/office/drawing/2014/main" id="{BFF10D25-9DF8-C5A3-BCD5-D11E416D7A51}"/>
              </a:ext>
            </a:extLst>
          </p:cNvPr>
          <p:cNvSpPr/>
          <p:nvPr/>
        </p:nvSpPr>
        <p:spPr>
          <a:xfrm>
            <a:off x="2037118" y="2832613"/>
            <a:ext cx="1424895" cy="600541"/>
          </a:xfrm>
          <a:prstGeom prst="round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solidFill>
                  <a:schemeClr val="tx1"/>
                </a:solidFill>
              </a:rPr>
              <a:t>Mantenimiento</a:t>
            </a:r>
            <a:r>
              <a:rPr lang="de-CH" sz="1200" dirty="0">
                <a:solidFill>
                  <a:schemeClr val="tx1"/>
                </a:solidFill>
              </a:rPr>
              <a:t> </a:t>
            </a:r>
            <a:r>
              <a:rPr lang="de-CH" sz="1200" dirty="0" err="1">
                <a:solidFill>
                  <a:schemeClr val="tx1"/>
                </a:solidFill>
              </a:rPr>
              <a:t>periodico</a:t>
            </a:r>
            <a:r>
              <a:rPr lang="de-CH" sz="1200" dirty="0">
                <a:solidFill>
                  <a:schemeClr val="tx1"/>
                </a:solidFill>
              </a:rPr>
              <a:t> PNF</a:t>
            </a:r>
          </a:p>
        </p:txBody>
      </p:sp>
      <p:sp>
        <p:nvSpPr>
          <p:cNvPr id="13" name="Pfeil: nach unten 12">
            <a:extLst>
              <a:ext uri="{FF2B5EF4-FFF2-40B4-BE49-F238E27FC236}">
                <a16:creationId xmlns:a16="http://schemas.microsoft.com/office/drawing/2014/main" id="{F9FE95FB-3825-6ADA-2F09-8CBEE8E56E6C}"/>
              </a:ext>
            </a:extLst>
          </p:cNvPr>
          <p:cNvSpPr/>
          <p:nvPr/>
        </p:nvSpPr>
        <p:spPr>
          <a:xfrm>
            <a:off x="1087890" y="3623407"/>
            <a:ext cx="357902" cy="6425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14" name="Rechteck: abgerundete Ecken 13">
            <a:extLst>
              <a:ext uri="{FF2B5EF4-FFF2-40B4-BE49-F238E27FC236}">
                <a16:creationId xmlns:a16="http://schemas.microsoft.com/office/drawing/2014/main" id="{6C528E61-876A-C430-1342-49DD460EE2EF}"/>
              </a:ext>
            </a:extLst>
          </p:cNvPr>
          <p:cNvSpPr/>
          <p:nvPr/>
        </p:nvSpPr>
        <p:spPr>
          <a:xfrm>
            <a:off x="542013" y="4400064"/>
            <a:ext cx="1424895" cy="60054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Tarifas </a:t>
            </a:r>
            <a:r>
              <a:rPr lang="de-CH" sz="1200" dirty="0" err="1"/>
              <a:t>segun</a:t>
            </a:r>
            <a:r>
              <a:rPr lang="de-CH" sz="1200" dirty="0"/>
              <a:t> </a:t>
            </a:r>
            <a:r>
              <a:rPr lang="de-CH" sz="1200" dirty="0" err="1"/>
              <a:t>acuerdos</a:t>
            </a:r>
            <a:endParaRPr lang="de-CH" sz="1200" dirty="0"/>
          </a:p>
          <a:p>
            <a:pPr algn="ctr"/>
            <a:r>
              <a:rPr lang="de-CH" sz="1200" dirty="0"/>
              <a:t>HO33</a:t>
            </a:r>
          </a:p>
        </p:txBody>
      </p:sp>
      <p:sp>
        <p:nvSpPr>
          <p:cNvPr id="15" name="Rechteck: abgerundete Ecken 14">
            <a:extLst>
              <a:ext uri="{FF2B5EF4-FFF2-40B4-BE49-F238E27FC236}">
                <a16:creationId xmlns:a16="http://schemas.microsoft.com/office/drawing/2014/main" id="{E7C69515-648F-1976-AB64-0D6DD79FE105}"/>
              </a:ext>
            </a:extLst>
          </p:cNvPr>
          <p:cNvSpPr/>
          <p:nvPr/>
        </p:nvSpPr>
        <p:spPr>
          <a:xfrm>
            <a:off x="2145415" y="4400064"/>
            <a:ext cx="6713571" cy="600541"/>
          </a:xfrm>
          <a:prstGeom prst="roundRect">
            <a:avLst/>
          </a:prstGeom>
          <a:solidFill>
            <a:srgbClr val="F36B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Tasa de director [oferta con límite de coste].</a:t>
            </a:r>
          </a:p>
          <a:p>
            <a:pPr algn="ctr"/>
            <a:r>
              <a:rPr lang="de-CH" sz="1200" dirty="0"/>
              <a:t>(tarifas horarias máximas de la lista de despliegue de personal)</a:t>
            </a:r>
          </a:p>
        </p:txBody>
      </p:sp>
      <p:sp>
        <p:nvSpPr>
          <p:cNvPr id="16" name="Pfeil: nach unten 15">
            <a:extLst>
              <a:ext uri="{FF2B5EF4-FFF2-40B4-BE49-F238E27FC236}">
                <a16:creationId xmlns:a16="http://schemas.microsoft.com/office/drawing/2014/main" id="{A80DC2CB-4F02-30E4-90C3-EA0210C65010}"/>
              </a:ext>
            </a:extLst>
          </p:cNvPr>
          <p:cNvSpPr/>
          <p:nvPr/>
        </p:nvSpPr>
        <p:spPr>
          <a:xfrm>
            <a:off x="2666169" y="3595320"/>
            <a:ext cx="357902" cy="6425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17" name="Pfeil: nach unten 16">
            <a:extLst>
              <a:ext uri="{FF2B5EF4-FFF2-40B4-BE49-F238E27FC236}">
                <a16:creationId xmlns:a16="http://schemas.microsoft.com/office/drawing/2014/main" id="{44ED5DDE-2EE1-1180-0AAB-9B712053CE59}"/>
              </a:ext>
            </a:extLst>
          </p:cNvPr>
          <p:cNvSpPr/>
          <p:nvPr/>
        </p:nvSpPr>
        <p:spPr>
          <a:xfrm>
            <a:off x="4602350" y="3595320"/>
            <a:ext cx="357902" cy="642579"/>
          </a:xfrm>
          <a:prstGeom prst="downArrow">
            <a:avLst/>
          </a:prstGeom>
          <a:pattFill prst="dkHorz">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18" name="Pfeil: nach unten 17">
            <a:extLst>
              <a:ext uri="{FF2B5EF4-FFF2-40B4-BE49-F238E27FC236}">
                <a16:creationId xmlns:a16="http://schemas.microsoft.com/office/drawing/2014/main" id="{3974298B-A4AB-4CEB-0836-8484191F64C7}"/>
              </a:ext>
            </a:extLst>
          </p:cNvPr>
          <p:cNvSpPr/>
          <p:nvPr/>
        </p:nvSpPr>
        <p:spPr>
          <a:xfrm>
            <a:off x="6466244" y="3591300"/>
            <a:ext cx="357902" cy="64257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19" name="Pfeil: nach unten 18">
            <a:extLst>
              <a:ext uri="{FF2B5EF4-FFF2-40B4-BE49-F238E27FC236}">
                <a16:creationId xmlns:a16="http://schemas.microsoft.com/office/drawing/2014/main" id="{46608683-F922-623F-D578-9671B5DA9422}"/>
              </a:ext>
            </a:extLst>
          </p:cNvPr>
          <p:cNvSpPr/>
          <p:nvPr/>
        </p:nvSpPr>
        <p:spPr>
          <a:xfrm>
            <a:off x="7967587" y="3591300"/>
            <a:ext cx="357902" cy="64257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24" name="Rechteck: abgerundete Ecken 23">
            <a:extLst>
              <a:ext uri="{FF2B5EF4-FFF2-40B4-BE49-F238E27FC236}">
                <a16:creationId xmlns:a16="http://schemas.microsoft.com/office/drawing/2014/main" id="{8742919F-0149-6CF5-2AC5-23BF1604CF75}"/>
              </a:ext>
            </a:extLst>
          </p:cNvPr>
          <p:cNvSpPr/>
          <p:nvPr/>
        </p:nvSpPr>
        <p:spPr>
          <a:xfrm>
            <a:off x="457198" y="1812363"/>
            <a:ext cx="5399102" cy="1687830"/>
          </a:xfrm>
          <a:prstGeom prst="roundRect">
            <a:avLst>
              <a:gd name="adj" fmla="val 8702"/>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sz="1200" dirty="0">
                <a:solidFill>
                  <a:srgbClr val="FF0000"/>
                </a:solidFill>
              </a:rPr>
              <a:t>Monopolio GeoZ</a:t>
            </a:r>
          </a:p>
        </p:txBody>
      </p:sp>
      <p:sp>
        <p:nvSpPr>
          <p:cNvPr id="11" name="Abgerundetes Rechteck 10"/>
          <p:cNvSpPr/>
          <p:nvPr/>
        </p:nvSpPr>
        <p:spPr>
          <a:xfrm>
            <a:off x="9309692" y="2160308"/>
            <a:ext cx="1189282" cy="127284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de-CH" sz="1400" dirty="0"/>
              <a:t>Entrega de datos</a:t>
            </a:r>
          </a:p>
        </p:txBody>
      </p:sp>
      <p:sp>
        <p:nvSpPr>
          <p:cNvPr id="25" name="Abgerundetes Rechteck 24"/>
          <p:cNvSpPr/>
          <p:nvPr/>
        </p:nvSpPr>
        <p:spPr>
          <a:xfrm>
            <a:off x="10583920" y="2152753"/>
            <a:ext cx="1128711" cy="128039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de-CH" sz="1400" dirty="0" err="1"/>
              <a:t>Catastro</a:t>
            </a:r>
            <a:r>
              <a:rPr lang="de-CH" sz="1400" dirty="0"/>
              <a:t> </a:t>
            </a:r>
            <a:r>
              <a:rPr lang="de-CH" sz="1400" dirty="0" err="1"/>
              <a:t>restricciones</a:t>
            </a:r>
            <a:endParaRPr lang="de-CH" sz="1400" dirty="0"/>
          </a:p>
          <a:p>
            <a:pPr algn="ctr"/>
            <a:r>
              <a:rPr lang="de-CH" sz="1400" dirty="0"/>
              <a:t>(KBO)</a:t>
            </a:r>
          </a:p>
        </p:txBody>
      </p:sp>
      <p:sp>
        <p:nvSpPr>
          <p:cNvPr id="28" name="Rechteck: abgerundete Ecken 13">
            <a:extLst>
              <a:ext uri="{FF2B5EF4-FFF2-40B4-BE49-F238E27FC236}">
                <a16:creationId xmlns:a16="http://schemas.microsoft.com/office/drawing/2014/main" id="{6C528E61-876A-C430-1342-49DD460EE2EF}"/>
              </a:ext>
            </a:extLst>
          </p:cNvPr>
          <p:cNvSpPr/>
          <p:nvPr/>
        </p:nvSpPr>
        <p:spPr>
          <a:xfrm>
            <a:off x="9309693" y="4393998"/>
            <a:ext cx="1189282" cy="60054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LS 704.15</a:t>
            </a:r>
          </a:p>
          <a:p>
            <a:pPr algn="ctr"/>
            <a:r>
              <a:rPr lang="de-CH" sz="1200" dirty="0"/>
              <a:t>Tarifas</a:t>
            </a:r>
          </a:p>
        </p:txBody>
      </p:sp>
      <p:sp>
        <p:nvSpPr>
          <p:cNvPr id="29" name="Rechteck: abgerundete Ecken 13">
            <a:extLst>
              <a:ext uri="{FF2B5EF4-FFF2-40B4-BE49-F238E27FC236}">
                <a16:creationId xmlns:a16="http://schemas.microsoft.com/office/drawing/2014/main" id="{6C528E61-876A-C430-1342-49DD460EE2EF}"/>
              </a:ext>
            </a:extLst>
          </p:cNvPr>
          <p:cNvSpPr/>
          <p:nvPr/>
        </p:nvSpPr>
        <p:spPr>
          <a:xfrm>
            <a:off x="10583920" y="4393998"/>
            <a:ext cx="1189282" cy="600541"/>
          </a:xfrm>
          <a:prstGeom prst="roundRect">
            <a:avLst/>
          </a:prstGeom>
          <a:solidFill>
            <a:srgbClr val="F36B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t>Tasa</a:t>
            </a:r>
            <a:r>
              <a:rPr lang="de-CH" sz="1200" dirty="0"/>
              <a:t> de </a:t>
            </a:r>
            <a:r>
              <a:rPr lang="de-CH" sz="1200" dirty="0" err="1"/>
              <a:t>director</a:t>
            </a:r>
            <a:endParaRPr lang="de-CH" sz="1200" dirty="0"/>
          </a:p>
          <a:p>
            <a:pPr algn="ctr"/>
            <a:r>
              <a:rPr lang="de-CH" sz="1200" dirty="0"/>
              <a:t>(PEL PLR)</a:t>
            </a:r>
          </a:p>
        </p:txBody>
      </p:sp>
      <p:cxnSp>
        <p:nvCxnSpPr>
          <p:cNvPr id="31" name="Gerade Verbindung mit Pfeil 30"/>
          <p:cNvCxnSpPr/>
          <p:nvPr/>
        </p:nvCxnSpPr>
        <p:spPr>
          <a:xfrm flipV="1">
            <a:off x="531126" y="1385515"/>
            <a:ext cx="8327358" cy="83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2379662" y="1030399"/>
            <a:ext cx="4664803" cy="307777"/>
          </a:xfrm>
          <a:prstGeom prst="rect">
            <a:avLst/>
          </a:prstGeom>
          <a:noFill/>
        </p:spPr>
        <p:txBody>
          <a:bodyPr wrap="none" rtlCol="0">
            <a:spAutoFit/>
          </a:bodyPr>
          <a:lstStyle/>
          <a:p>
            <a:r>
              <a:rPr lang="de-CH" sz="1400" b="1" spc="300" dirty="0">
                <a:solidFill>
                  <a:schemeClr val="tx2"/>
                </a:solidFill>
              </a:rPr>
              <a:t>"Trabajos de topografía" (campo / oficina)</a:t>
            </a:r>
          </a:p>
        </p:txBody>
      </p:sp>
      <p:sp>
        <p:nvSpPr>
          <p:cNvPr id="33" name="Rechteck: abgerundete Ecken 23">
            <a:extLst>
              <a:ext uri="{FF2B5EF4-FFF2-40B4-BE49-F238E27FC236}">
                <a16:creationId xmlns:a16="http://schemas.microsoft.com/office/drawing/2014/main" id="{8742919F-0149-6CF5-2AC5-23BF1604CF75}"/>
              </a:ext>
            </a:extLst>
          </p:cNvPr>
          <p:cNvSpPr/>
          <p:nvPr/>
        </p:nvSpPr>
        <p:spPr>
          <a:xfrm>
            <a:off x="9237305" y="1821780"/>
            <a:ext cx="2535897" cy="1687830"/>
          </a:xfrm>
          <a:prstGeom prst="roundRect">
            <a:avLst>
              <a:gd name="adj" fmla="val 8702"/>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sz="1200" dirty="0">
                <a:solidFill>
                  <a:srgbClr val="FF0000"/>
                </a:solidFill>
              </a:rPr>
              <a:t>Monopolio GeoZ</a:t>
            </a:r>
          </a:p>
        </p:txBody>
      </p:sp>
      <p:sp>
        <p:nvSpPr>
          <p:cNvPr id="34" name="Pfeil: nach unten 15">
            <a:extLst>
              <a:ext uri="{FF2B5EF4-FFF2-40B4-BE49-F238E27FC236}">
                <a16:creationId xmlns:a16="http://schemas.microsoft.com/office/drawing/2014/main" id="{A80DC2CB-4F02-30E4-90C3-EA0210C65010}"/>
              </a:ext>
            </a:extLst>
          </p:cNvPr>
          <p:cNvSpPr/>
          <p:nvPr/>
        </p:nvSpPr>
        <p:spPr>
          <a:xfrm>
            <a:off x="9725382" y="3591299"/>
            <a:ext cx="357902" cy="6425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35" name="Pfeil: nach unten 15">
            <a:extLst>
              <a:ext uri="{FF2B5EF4-FFF2-40B4-BE49-F238E27FC236}">
                <a16:creationId xmlns:a16="http://schemas.microsoft.com/office/drawing/2014/main" id="{A80DC2CB-4F02-30E4-90C3-EA0210C65010}"/>
              </a:ext>
            </a:extLst>
          </p:cNvPr>
          <p:cNvSpPr/>
          <p:nvPr/>
        </p:nvSpPr>
        <p:spPr>
          <a:xfrm>
            <a:off x="11005190" y="3591299"/>
            <a:ext cx="357902" cy="6425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Tree>
    <p:extLst>
      <p:ext uri="{BB962C8B-B14F-4D97-AF65-F5344CB8AC3E}">
        <p14:creationId xmlns:p14="http://schemas.microsoft.com/office/powerpoint/2010/main" val="362765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7737" y="306000"/>
            <a:ext cx="7586663" cy="432000"/>
          </a:xfrm>
        </p:spPr>
        <p:txBody>
          <a:bodyPr/>
          <a:lstStyle/>
          <a:p>
            <a:r>
              <a:rPr lang="de-CH" dirty="0"/>
              <a:t>Experiencia y precisión en la ciudad de hoy </a:t>
            </a:r>
            <a:r>
              <a:rPr lang="de-CH" dirty="0" err="1"/>
              <a:t>para</a:t>
            </a:r>
            <a:r>
              <a:rPr lang="de-CH" dirty="0"/>
              <a:t> </a:t>
            </a:r>
            <a:r>
              <a:rPr lang="de-CH" dirty="0" err="1"/>
              <a:t>el</a:t>
            </a:r>
            <a:r>
              <a:rPr lang="de-CH" dirty="0"/>
              <a:t> Zúrich de mañana</a:t>
            </a:r>
            <a:endParaRPr lang="de-DE" dirty="0"/>
          </a:p>
        </p:txBody>
      </p:sp>
      <p:sp>
        <p:nvSpPr>
          <p:cNvPr id="3" name="Textplatzhalter 2"/>
          <p:cNvSpPr>
            <a:spLocks noGrp="1"/>
          </p:cNvSpPr>
          <p:nvPr>
            <p:ph type="body" sz="quarter" idx="12"/>
          </p:nvPr>
        </p:nvSpPr>
        <p:spPr/>
        <p:txBody>
          <a:bodyPr/>
          <a:lstStyle/>
          <a:p>
            <a:pPr marL="342900" indent="-342900">
              <a:buFont typeface="Arial" panose="020B0604020202020204" pitchFamily="34" charset="0"/>
              <a:buChar char="•"/>
            </a:pPr>
            <a:r>
              <a:rPr lang="de-CH" dirty="0" err="1"/>
              <a:t>Levantamos</a:t>
            </a:r>
            <a:r>
              <a:rPr lang="de-CH" dirty="0"/>
              <a:t> la ciudad de Zúrich desde el aire, por tierra y </a:t>
            </a:r>
            <a:r>
              <a:rPr lang="de-CH" dirty="0" err="1"/>
              <a:t>debajo</a:t>
            </a:r>
            <a:r>
              <a:rPr lang="de-CH" dirty="0"/>
              <a:t> de </a:t>
            </a:r>
            <a:r>
              <a:rPr lang="de-CH" dirty="0" err="1"/>
              <a:t>ella</a:t>
            </a:r>
            <a:r>
              <a:rPr lang="de-CH" dirty="0"/>
              <a:t>.</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r>
              <a:rPr lang="de-CH" dirty="0" err="1"/>
              <a:t>Proporcionamos</a:t>
            </a:r>
            <a:r>
              <a:rPr lang="de-CH" dirty="0"/>
              <a:t> </a:t>
            </a:r>
            <a:r>
              <a:rPr lang="de-CH" dirty="0" err="1"/>
              <a:t>geodatos</a:t>
            </a:r>
            <a:r>
              <a:rPr lang="de-CH" dirty="0"/>
              <a:t> de </a:t>
            </a:r>
            <a:r>
              <a:rPr lang="de-CH" dirty="0" err="1"/>
              <a:t>una</a:t>
            </a:r>
            <a:r>
              <a:rPr lang="de-CH" dirty="0"/>
              <a:t> forma </a:t>
            </a:r>
            <a:r>
              <a:rPr lang="de-CH" dirty="0" err="1"/>
              <a:t>constantemente</a:t>
            </a:r>
            <a:r>
              <a:rPr lang="de-CH" dirty="0"/>
              <a:t> </a:t>
            </a:r>
            <a:r>
              <a:rPr lang="de-CH" dirty="0" err="1"/>
              <a:t>actualizada</a:t>
            </a:r>
            <a:r>
              <a:rPr lang="de-CH" dirty="0"/>
              <a:t> y </a:t>
            </a:r>
            <a:r>
              <a:rPr lang="de-CH" dirty="0" err="1"/>
              <a:t>perfeccionada</a:t>
            </a:r>
            <a:r>
              <a:rPr lang="de-CH" dirty="0"/>
              <a:t>.</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r>
              <a:rPr lang="de-CH" dirty="0"/>
              <a:t>Nos aseguramos de que los </a:t>
            </a:r>
            <a:r>
              <a:rPr lang="de-CH" dirty="0" err="1"/>
              <a:t>productos</a:t>
            </a:r>
            <a:r>
              <a:rPr lang="de-CH" dirty="0"/>
              <a:t> impresos y </a:t>
            </a:r>
            <a:r>
              <a:rPr lang="de-CH" dirty="0" err="1"/>
              <a:t>forateados</a:t>
            </a:r>
            <a:r>
              <a:rPr lang="de-CH" dirty="0"/>
              <a:t> sean de la mejor calidad, técnicamente actualizados y correctos en cuanto a contenido.</a:t>
            </a:r>
          </a:p>
          <a:p>
            <a:pPr>
              <a:buFont typeface="Arial" panose="020B0604020202020204" pitchFamily="34" charset="0"/>
              <a:buChar char="•"/>
            </a:pPr>
            <a:endParaRPr lang="de-CH" dirty="0"/>
          </a:p>
        </p:txBody>
      </p:sp>
      <p:pic>
        <p:nvPicPr>
          <p:cNvPr id="4" name="Grafik 3">
            <a:extLst>
              <a:ext uri="{FF2B5EF4-FFF2-40B4-BE49-F238E27FC236}">
                <a16:creationId xmlns:a16="http://schemas.microsoft.com/office/drawing/2014/main" id="{C6C5FA17-254C-6CC5-0C17-9CB2395BBDA9}"/>
              </a:ext>
            </a:extLst>
          </p:cNvPr>
          <p:cNvPicPr>
            <a:picLocks noChangeAspect="1"/>
          </p:cNvPicPr>
          <p:nvPr/>
        </p:nvPicPr>
        <p:blipFill>
          <a:blip r:embed="rId3"/>
          <a:stretch>
            <a:fillRect/>
          </a:stretch>
        </p:blipFill>
        <p:spPr>
          <a:xfrm>
            <a:off x="10000553" y="2114269"/>
            <a:ext cx="2191447" cy="1630091"/>
          </a:xfrm>
          <a:prstGeom prst="rect">
            <a:avLst/>
          </a:prstGeom>
        </p:spPr>
      </p:pic>
      <p:pic>
        <p:nvPicPr>
          <p:cNvPr id="5" name="Grafik 4">
            <a:extLst>
              <a:ext uri="{FF2B5EF4-FFF2-40B4-BE49-F238E27FC236}">
                <a16:creationId xmlns:a16="http://schemas.microsoft.com/office/drawing/2014/main" id="{001395A3-E8BE-34C9-74ED-593E940A4D18}"/>
              </a:ext>
            </a:extLst>
          </p:cNvPr>
          <p:cNvPicPr>
            <a:picLocks noChangeAspect="1"/>
          </p:cNvPicPr>
          <p:nvPr/>
        </p:nvPicPr>
        <p:blipFill>
          <a:blip r:embed="rId4"/>
          <a:stretch>
            <a:fillRect/>
          </a:stretch>
        </p:blipFill>
        <p:spPr>
          <a:xfrm>
            <a:off x="9034550" y="4495984"/>
            <a:ext cx="3157450" cy="2362016"/>
          </a:xfrm>
          <a:prstGeom prst="rect">
            <a:avLst/>
          </a:prstGeom>
        </p:spPr>
      </p:pic>
      <p:pic>
        <p:nvPicPr>
          <p:cNvPr id="6" name="Grafik 5">
            <a:extLst>
              <a:ext uri="{FF2B5EF4-FFF2-40B4-BE49-F238E27FC236}">
                <a16:creationId xmlns:a16="http://schemas.microsoft.com/office/drawing/2014/main" id="{6579FD69-4166-563C-7B2F-99E841747701}"/>
              </a:ext>
            </a:extLst>
          </p:cNvPr>
          <p:cNvPicPr>
            <a:picLocks noChangeAspect="1"/>
          </p:cNvPicPr>
          <p:nvPr/>
        </p:nvPicPr>
        <p:blipFill>
          <a:blip r:embed="rId5"/>
          <a:stretch>
            <a:fillRect/>
          </a:stretch>
        </p:blipFill>
        <p:spPr>
          <a:xfrm>
            <a:off x="9226746" y="99557"/>
            <a:ext cx="2965254" cy="2227325"/>
          </a:xfrm>
          <a:prstGeom prst="rect">
            <a:avLst/>
          </a:prstGeom>
        </p:spPr>
      </p:pic>
      <p:pic>
        <p:nvPicPr>
          <p:cNvPr id="7" name="Grafik 6">
            <a:extLst>
              <a:ext uri="{FF2B5EF4-FFF2-40B4-BE49-F238E27FC236}">
                <a16:creationId xmlns:a16="http://schemas.microsoft.com/office/drawing/2014/main" id="{C3C1E617-141E-2454-C6DB-7E528372BD11}"/>
              </a:ext>
            </a:extLst>
          </p:cNvPr>
          <p:cNvPicPr>
            <a:picLocks noChangeAspect="1"/>
          </p:cNvPicPr>
          <p:nvPr/>
        </p:nvPicPr>
        <p:blipFill rotWithShape="1">
          <a:blip r:embed="rId6"/>
          <a:srcRect l="1348" t="-15751" r="-1348" b="23997"/>
          <a:stretch/>
        </p:blipFill>
        <p:spPr>
          <a:xfrm>
            <a:off x="9089328" y="3436819"/>
            <a:ext cx="2191447" cy="1103213"/>
          </a:xfrm>
          <a:prstGeom prst="rect">
            <a:avLst/>
          </a:prstGeom>
        </p:spPr>
      </p:pic>
    </p:spTree>
    <p:extLst>
      <p:ext uri="{BB962C8B-B14F-4D97-AF65-F5344CB8AC3E}">
        <p14:creationId xmlns:p14="http://schemas.microsoft.com/office/powerpoint/2010/main" val="326732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ctrTitle"/>
          </p:nvPr>
        </p:nvSpPr>
        <p:spPr>
          <a:xfrm>
            <a:off x="434566" y="609529"/>
            <a:ext cx="5214955" cy="1200716"/>
          </a:xfrm>
        </p:spPr>
        <p:txBody>
          <a:bodyPr/>
          <a:lstStyle/>
          <a:p>
            <a:pPr algn="ctr"/>
            <a:r>
              <a:rPr lang="de-DE" altLang="de-DE" sz="3200" kern="0" dirty="0"/>
              <a:t>Fotos del edificio</a:t>
            </a:r>
            <a:br>
              <a:rPr lang="de-CH" altLang="de-DE" sz="3200" kern="0" dirty="0"/>
            </a:br>
            <a:endParaRPr kumimoji="1" lang="de-DE" altLang="de-DE" sz="3200" kern="0" dirty="0"/>
          </a:p>
        </p:txBody>
      </p:sp>
      <p:sp>
        <p:nvSpPr>
          <p:cNvPr id="5" name="Bildplatzhalter 4">
            <a:extLst>
              <a:ext uri="{FF2B5EF4-FFF2-40B4-BE49-F238E27FC236}">
                <a16:creationId xmlns:a16="http://schemas.microsoft.com/office/drawing/2014/main" id="{7FC83D5E-2E3A-8F8A-BF74-BF76DFF2C843}"/>
              </a:ext>
            </a:extLst>
          </p:cNvPr>
          <p:cNvSpPr>
            <a:spLocks noGrp="1"/>
          </p:cNvSpPr>
          <p:nvPr>
            <p:ph type="pic" sz="quarter" idx="11"/>
          </p:nvPr>
        </p:nvSpPr>
        <p:spPr/>
        <p:txBody>
          <a:bodyPr/>
          <a:lstStyle/>
          <a:p>
            <a:endParaRPr lang="de-CH"/>
          </a:p>
        </p:txBody>
      </p:sp>
      <p:pic>
        <p:nvPicPr>
          <p:cNvPr id="2" name="Bildplatzhalter 3">
            <a:extLst>
              <a:ext uri="{FF2B5EF4-FFF2-40B4-BE49-F238E27FC236}">
                <a16:creationId xmlns:a16="http://schemas.microsoft.com/office/drawing/2014/main" id="{1E26CF2B-FF97-61BB-54BA-FEEABAC16D40}"/>
              </a:ext>
            </a:extLst>
          </p:cNvPr>
          <p:cNvPicPr>
            <a:picLocks noChangeAspect="1"/>
          </p:cNvPicPr>
          <p:nvPr/>
        </p:nvPicPr>
        <p:blipFill>
          <a:blip r:embed="rId3" cstate="hqprint">
            <a:extLst>
              <a:ext uri="{28A0092B-C50C-407E-A947-70E740481C1C}">
                <a14:useLocalDpi xmlns:a14="http://schemas.microsoft.com/office/drawing/2010/main" val="0"/>
              </a:ext>
            </a:extLst>
          </a:blip>
          <a:srcRect t="3218" b="3218"/>
          <a:stretch>
            <a:fillRect/>
          </a:stretch>
        </p:blipFill>
        <p:spPr bwMode="gray">
          <a:xfrm>
            <a:off x="0" y="0"/>
            <a:ext cx="12192000" cy="6416675"/>
          </a:xfrm>
          <a:prstGeom prst="rect">
            <a:avLst/>
          </a:prstGeom>
          <a:solidFill>
            <a:srgbClr val="0F05A0"/>
          </a:solidFill>
        </p:spPr>
      </p:pic>
      <p:sp>
        <p:nvSpPr>
          <p:cNvPr id="4" name="Titel 2">
            <a:extLst>
              <a:ext uri="{FF2B5EF4-FFF2-40B4-BE49-F238E27FC236}">
                <a16:creationId xmlns:a16="http://schemas.microsoft.com/office/drawing/2014/main" id="{8493FB5E-A71C-861C-5D67-504EAF22FA54}"/>
              </a:ext>
            </a:extLst>
          </p:cNvPr>
          <p:cNvSpPr txBox="1">
            <a:spLocks/>
          </p:cNvSpPr>
          <p:nvPr/>
        </p:nvSpPr>
        <p:spPr bwMode="gray">
          <a:xfrm>
            <a:off x="586966" y="1049311"/>
            <a:ext cx="8332182" cy="913334"/>
          </a:xfrm>
          <a:prstGeom prst="rect">
            <a:avLst/>
          </a:prstGeom>
        </p:spPr>
        <p:txBody>
          <a:bodyPr vert="horz" lIns="0" tIns="0" rIns="0" bIns="0" rtlCol="0" anchor="t" anchorCtr="0">
            <a:noAutofit/>
          </a:bodyPr>
          <a:lstStyle>
            <a:lvl1pPr marL="1332000" indent="-1332000" algn="l" defTabSz="1332000" rtl="0" eaLnBrk="1" latinLnBrk="0" hangingPunct="1">
              <a:lnSpc>
                <a:spcPct val="85000"/>
              </a:lnSpc>
              <a:spcBef>
                <a:spcPct val="0"/>
              </a:spcBef>
              <a:buNone/>
              <a:tabLst>
                <a:tab pos="1332000" algn="l"/>
              </a:tabLst>
              <a:defRPr sz="5200" kern="1200" baseline="0">
                <a:solidFill>
                  <a:srgbClr val="FFFFFF"/>
                </a:solidFill>
                <a:latin typeface="Arial Black" panose="020B0A04020102020204" pitchFamily="34" charset="0"/>
                <a:ea typeface="+mj-ea"/>
                <a:cs typeface="+mj-cs"/>
              </a:defRPr>
            </a:lvl1pPr>
          </a:lstStyle>
          <a:p>
            <a:pPr algn="ctr"/>
            <a:r>
              <a:rPr lang="de-DE" altLang="de-DE" sz="3200" kern="0" dirty="0" err="1"/>
              <a:t>Levantamiento</a:t>
            </a:r>
            <a:r>
              <a:rPr lang="de-DE" altLang="de-DE" sz="3200" kern="0" dirty="0"/>
              <a:t> de </a:t>
            </a:r>
            <a:r>
              <a:rPr lang="de-DE" altLang="de-DE" sz="3200" kern="0" dirty="0" err="1"/>
              <a:t>construcciones</a:t>
            </a:r>
            <a:br>
              <a:rPr lang="de-CH" altLang="de-DE" sz="3200" kern="0" dirty="0"/>
            </a:br>
            <a:endParaRPr kumimoji="1" lang="de-DE" altLang="de-DE" sz="3200" kern="0" dirty="0"/>
          </a:p>
        </p:txBody>
      </p:sp>
    </p:spTree>
    <p:extLst>
      <p:ext uri="{BB962C8B-B14F-4D97-AF65-F5344CB8AC3E}">
        <p14:creationId xmlns:p14="http://schemas.microsoft.com/office/powerpoint/2010/main" val="1745842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Servicios de topografía </a:t>
            </a:r>
            <a:r>
              <a:rPr lang="de-CH" dirty="0" err="1"/>
              <a:t>fuera</a:t>
            </a:r>
            <a:r>
              <a:rPr lang="de-CH" dirty="0"/>
              <a:t> de la </a:t>
            </a:r>
            <a:r>
              <a:rPr lang="de-CH" dirty="0" err="1"/>
              <a:t>geomensura</a:t>
            </a:r>
            <a:r>
              <a:rPr lang="de-CH" dirty="0"/>
              <a:t> del </a:t>
            </a:r>
            <a:r>
              <a:rPr lang="de-CH" dirty="0" err="1"/>
              <a:t>catastro</a:t>
            </a:r>
            <a:endParaRPr lang="de-CH" dirty="0"/>
          </a:p>
        </p:txBody>
      </p:sp>
      <p:sp>
        <p:nvSpPr>
          <p:cNvPr id="3" name="Textplatzhalter 2"/>
          <p:cNvSpPr>
            <a:spLocks noGrp="1"/>
          </p:cNvSpPr>
          <p:nvPr>
            <p:ph type="body" sz="quarter" idx="11"/>
          </p:nvPr>
        </p:nvSpPr>
        <p:spPr/>
        <p:txBody>
          <a:bodyPr/>
          <a:lstStyle/>
          <a:p>
            <a:r>
              <a:rPr lang="de-CH" dirty="0"/>
              <a:t>Selección de diferentes servicios de GeoZ</a:t>
            </a:r>
          </a:p>
        </p:txBody>
      </p:sp>
      <p:sp>
        <p:nvSpPr>
          <p:cNvPr id="4" name="Textplatzhalter 3"/>
          <p:cNvSpPr>
            <a:spLocks noGrp="1"/>
          </p:cNvSpPr>
          <p:nvPr>
            <p:ph type="body" sz="quarter" idx="12"/>
          </p:nvPr>
        </p:nvSpPr>
        <p:spPr>
          <a:xfrm>
            <a:off x="8040414" y="1592263"/>
            <a:ext cx="4151586" cy="4537075"/>
          </a:xfrm>
        </p:spPr>
        <p:txBody>
          <a:bodyPr/>
          <a:lstStyle/>
          <a:p>
            <a:r>
              <a:rPr lang="de-CH" dirty="0" err="1"/>
              <a:t>Replanteos</a:t>
            </a:r>
            <a:endParaRPr lang="de-CH" dirty="0"/>
          </a:p>
          <a:p>
            <a:r>
              <a:rPr lang="de-CH" dirty="0" err="1"/>
              <a:t>Mensura</a:t>
            </a:r>
            <a:r>
              <a:rPr lang="de-CH" dirty="0"/>
              <a:t> de deformación </a:t>
            </a:r>
          </a:p>
          <a:p>
            <a:r>
              <a:rPr lang="de-CH" dirty="0"/>
              <a:t>Inspecciones de puentes</a:t>
            </a:r>
          </a:p>
          <a:p>
            <a:r>
              <a:rPr lang="de-CH" dirty="0"/>
              <a:t>Modelos de terreno</a:t>
            </a:r>
          </a:p>
          <a:p>
            <a:r>
              <a:rPr lang="de-CH" dirty="0"/>
              <a:t>Inventarios</a:t>
            </a:r>
          </a:p>
          <a:p>
            <a:r>
              <a:rPr lang="de-CH" dirty="0"/>
              <a:t>Topografía arquitectónica</a:t>
            </a:r>
          </a:p>
          <a:p>
            <a:r>
              <a:rPr lang="de-CH" dirty="0" err="1"/>
              <a:t>Topografía</a:t>
            </a:r>
            <a:r>
              <a:rPr lang="de-CH" dirty="0"/>
              <a:t> </a:t>
            </a:r>
            <a:r>
              <a:rPr lang="de-CH" dirty="0" err="1"/>
              <a:t>especial</a:t>
            </a:r>
            <a:endParaRPr lang="de-CH" dirty="0"/>
          </a:p>
          <a:p>
            <a:r>
              <a:rPr lang="de-CH" dirty="0"/>
              <a:t>Alcantarillado</a:t>
            </a:r>
          </a:p>
          <a:p>
            <a:r>
              <a:rPr lang="de-CH" dirty="0"/>
              <a:t>etc...</a:t>
            </a: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9028" y="1198170"/>
            <a:ext cx="3510455" cy="2363076"/>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159" y="1227959"/>
            <a:ext cx="3930869" cy="2948152"/>
          </a:xfrm>
          <a:prstGeom prst="rect">
            <a:avLst/>
          </a:prstGeom>
        </p:spPr>
      </p:pic>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1412" y="3199434"/>
            <a:ext cx="1648071" cy="2929904"/>
          </a:xfrm>
          <a:prstGeom prst="rect">
            <a:avLst/>
          </a:prstGeom>
        </p:spPr>
      </p:pic>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8764" y="3561246"/>
            <a:ext cx="3424123" cy="2568092"/>
          </a:xfrm>
          <a:prstGeom prst="rect">
            <a:avLst/>
          </a:prstGeom>
        </p:spPr>
      </p:pic>
      <p:pic>
        <p:nvPicPr>
          <p:cNvPr id="9" name="Grafik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8159" y="3608544"/>
            <a:ext cx="2411494" cy="2540009"/>
          </a:xfrm>
          <a:prstGeom prst="rect">
            <a:avLst/>
          </a:prstGeom>
        </p:spPr>
      </p:pic>
      <p:pic>
        <p:nvPicPr>
          <p:cNvPr id="1026" name="Picture 2" descr="Autel EVO II Pr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92197" y="765975"/>
            <a:ext cx="3407095" cy="191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79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ildplatzhalter 1"/>
          <p:cNvSpPr>
            <a:spLocks noGrp="1"/>
          </p:cNvSpPr>
          <p:nvPr>
            <p:ph type="pic" sz="quarter" idx="11"/>
          </p:nvPr>
        </p:nvSpPr>
        <p:spPr/>
        <p:txBody>
          <a:bodyPr/>
          <a:lstStyle/>
          <a:p>
            <a:endParaRPr lang="de-CH"/>
          </a:p>
        </p:txBody>
      </p:sp>
      <p:sp>
        <p:nvSpPr>
          <p:cNvPr id="3" name="Titel 2"/>
          <p:cNvSpPr>
            <a:spLocks noGrp="1"/>
          </p:cNvSpPr>
          <p:nvPr>
            <p:ph type="ctrTitle"/>
          </p:nvPr>
        </p:nvSpPr>
        <p:spPr/>
        <p:txBody>
          <a:bodyPr/>
          <a:lstStyle/>
          <a:p>
            <a:r>
              <a:rPr lang="de-DE" altLang="de-DE" sz="3200" kern="0" dirty="0"/>
              <a:t>Plan para el catastro</a:t>
            </a:r>
            <a:br>
              <a:rPr lang="de-CH" altLang="de-DE" sz="3200" kern="0" dirty="0"/>
            </a:br>
            <a:endParaRPr lang="de-CH" sz="3200" dirty="0"/>
          </a:p>
        </p:txBody>
      </p:sp>
      <p:pic>
        <p:nvPicPr>
          <p:cNvPr id="6"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9397" y="1369378"/>
            <a:ext cx="3311525" cy="2836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nhaltsplatzhalter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8906" y="1378432"/>
            <a:ext cx="5789613" cy="4633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944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ildplatzhalter 1"/>
          <p:cNvSpPr>
            <a:spLocks noGrp="1"/>
          </p:cNvSpPr>
          <p:nvPr>
            <p:ph type="pic" sz="quarter" idx="11"/>
          </p:nvPr>
        </p:nvSpPr>
        <p:spPr/>
        <p:txBody>
          <a:bodyPr/>
          <a:lstStyle/>
          <a:p>
            <a:endParaRPr lang="de-CH"/>
          </a:p>
        </p:txBody>
      </p:sp>
      <p:sp>
        <p:nvSpPr>
          <p:cNvPr id="3" name="Titel 2"/>
          <p:cNvSpPr>
            <a:spLocks noGrp="1"/>
          </p:cNvSpPr>
          <p:nvPr>
            <p:ph type="ctrTitle"/>
          </p:nvPr>
        </p:nvSpPr>
        <p:spPr>
          <a:xfrm>
            <a:off x="911012" y="718619"/>
            <a:ext cx="10369975" cy="2160000"/>
          </a:xfrm>
        </p:spPr>
        <p:txBody>
          <a:bodyPr/>
          <a:lstStyle/>
          <a:p>
            <a:r>
              <a:rPr lang="de-DE" altLang="de-DE" sz="3200" kern="0" dirty="0"/>
              <a:t>Mutaciones de la </a:t>
            </a:r>
            <a:r>
              <a:rPr lang="de-DE" altLang="de-DE" sz="3200" kern="0" dirty="0" err="1"/>
              <a:t>cobertura</a:t>
            </a:r>
            <a:r>
              <a:rPr lang="de-DE" altLang="de-DE" sz="3200" kern="0" dirty="0"/>
              <a:t> de </a:t>
            </a:r>
            <a:r>
              <a:rPr lang="de-DE" altLang="de-DE" sz="3200" kern="0" dirty="0" err="1"/>
              <a:t>suelos</a:t>
            </a:r>
            <a:br>
              <a:rPr lang="de-CH" altLang="de-DE" sz="3200" kern="0" dirty="0"/>
            </a:br>
            <a:endParaRPr lang="de-CH" sz="32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7349" y="1203531"/>
            <a:ext cx="6337300" cy="5113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20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ildplatzhalter 1"/>
          <p:cNvSpPr>
            <a:spLocks noGrp="1"/>
          </p:cNvSpPr>
          <p:nvPr>
            <p:ph type="pic" sz="quarter" idx="11"/>
          </p:nvPr>
        </p:nvSpPr>
        <p:spPr/>
        <p:txBody>
          <a:bodyPr/>
          <a:lstStyle/>
          <a:p>
            <a:endParaRPr lang="de-CH"/>
          </a:p>
        </p:txBody>
      </p:sp>
      <p:sp>
        <p:nvSpPr>
          <p:cNvPr id="3" name="Titel 2"/>
          <p:cNvSpPr>
            <a:spLocks noGrp="1"/>
          </p:cNvSpPr>
          <p:nvPr>
            <p:ph type="ctrTitle"/>
          </p:nvPr>
        </p:nvSpPr>
        <p:spPr>
          <a:xfrm>
            <a:off x="829531" y="555656"/>
            <a:ext cx="10369975" cy="2160000"/>
          </a:xfrm>
        </p:spPr>
        <p:txBody>
          <a:bodyPr/>
          <a:lstStyle/>
          <a:p>
            <a:r>
              <a:rPr lang="de-DE" altLang="de-DE" sz="3200" kern="0" dirty="0"/>
              <a:t>Mutaciones de la propiedad</a:t>
            </a:r>
            <a:br>
              <a:rPr lang="de-CH" altLang="de-DE" sz="3200" kern="0" dirty="0"/>
            </a:br>
            <a:endParaRPr lang="de-CH" sz="3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6673" y="1066281"/>
            <a:ext cx="7497762"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0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Presentación GeoZ </a:t>
            </a:r>
            <a:endParaRPr lang="de-DE" dirty="0"/>
          </a:p>
        </p:txBody>
      </p:sp>
      <p:sp>
        <p:nvSpPr>
          <p:cNvPr id="4" name="Textplatzhalter 3"/>
          <p:cNvSpPr>
            <a:spLocks noGrp="1"/>
          </p:cNvSpPr>
          <p:nvPr>
            <p:ph type="body" sz="quarter" idx="12"/>
          </p:nvPr>
        </p:nvSpPr>
        <p:spPr/>
        <p:txBody>
          <a:bodyPr/>
          <a:lstStyle/>
          <a:p>
            <a:pPr marL="0" indent="0">
              <a:lnSpc>
                <a:spcPct val="150000"/>
              </a:lnSpc>
              <a:buNone/>
            </a:pPr>
            <a:r>
              <a:rPr lang="de-CH" dirty="0"/>
              <a:t>2 </a:t>
            </a:r>
            <a:r>
              <a:rPr lang="de-CH" dirty="0" err="1"/>
              <a:t>Ubicaciones</a:t>
            </a:r>
            <a:endParaRPr lang="de-CH" dirty="0"/>
          </a:p>
          <a:p>
            <a:pPr marL="0" indent="0">
              <a:lnSpc>
                <a:spcPct val="150000"/>
              </a:lnSpc>
              <a:buNone/>
            </a:pPr>
            <a:r>
              <a:rPr lang="de-CH" dirty="0"/>
              <a:t>4 Áreas de actividad</a:t>
            </a:r>
          </a:p>
          <a:p>
            <a:pPr marL="0" indent="0">
              <a:lnSpc>
                <a:spcPct val="150000"/>
              </a:lnSpc>
              <a:buNone/>
            </a:pPr>
            <a:r>
              <a:rPr lang="de-CH" dirty="0"/>
              <a:t>85 </a:t>
            </a:r>
            <a:r>
              <a:rPr lang="de-CH" dirty="0" err="1"/>
              <a:t>Empleados</a:t>
            </a:r>
            <a:endParaRPr lang="de-CH" dirty="0"/>
          </a:p>
          <a:p>
            <a:pPr marL="0" indent="0">
              <a:lnSpc>
                <a:spcPct val="150000"/>
              </a:lnSpc>
              <a:buNone/>
            </a:pPr>
            <a:r>
              <a:rPr lang="de-CH" dirty="0"/>
              <a:t>11 </a:t>
            </a:r>
            <a:r>
              <a:rPr lang="de-CH" dirty="0" err="1"/>
              <a:t>Aprendices</a:t>
            </a:r>
            <a:r>
              <a:rPr lang="de-CH" dirty="0"/>
              <a:t> </a:t>
            </a:r>
          </a:p>
          <a:p>
            <a:endParaRPr lang="de-CH" dirty="0"/>
          </a:p>
        </p:txBody>
      </p:sp>
      <p:pic>
        <p:nvPicPr>
          <p:cNvPr id="8" name="Grafik 7">
            <a:extLst>
              <a:ext uri="{FF2B5EF4-FFF2-40B4-BE49-F238E27FC236}">
                <a16:creationId xmlns:a16="http://schemas.microsoft.com/office/drawing/2014/main" id="{3994AE61-6337-6BA5-0657-4E797B9B52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2344" y="671365"/>
            <a:ext cx="6649226" cy="5620523"/>
          </a:xfrm>
          <a:prstGeom prst="rect">
            <a:avLst/>
          </a:prstGeom>
        </p:spPr>
      </p:pic>
    </p:spTree>
    <p:extLst>
      <p:ext uri="{BB962C8B-B14F-4D97-AF65-F5344CB8AC3E}">
        <p14:creationId xmlns:p14="http://schemas.microsoft.com/office/powerpoint/2010/main" val="427209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Educación</a:t>
            </a:r>
            <a:endParaRPr lang="de-DE" dirty="0"/>
          </a:p>
        </p:txBody>
      </p:sp>
      <p:sp>
        <p:nvSpPr>
          <p:cNvPr id="11" name="Rectangle 3"/>
          <p:cNvSpPr txBox="1">
            <a:spLocks noChangeArrowheads="1"/>
          </p:cNvSpPr>
          <p:nvPr/>
        </p:nvSpPr>
        <p:spPr bwMode="auto">
          <a:xfrm>
            <a:off x="7186066" y="948053"/>
            <a:ext cx="3833346" cy="3227333"/>
          </a:xfrm>
          <a:prstGeom prst="rect">
            <a:avLst/>
          </a:prstGeom>
          <a:noFill/>
          <a:ln w="9525">
            <a:noFill/>
            <a:miter lim="800000"/>
            <a:headEnd/>
            <a:tailEnd/>
          </a:ln>
          <a:effectLst/>
        </p:spPr>
        <p:txBody>
          <a:bodyPr vert="horz" wrap="square" lIns="91072" tIns="45536" rIns="91072" bIns="45536"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tab pos="1905000" algn="l"/>
              </a:tabLst>
              <a:defRPr/>
            </a:pPr>
            <a:r>
              <a:rPr lang="de-CH" sz="1800" kern="0" dirty="0">
                <a:solidFill>
                  <a:schemeClr val="tx1"/>
                </a:solidFill>
                <a:latin typeface="+mn-lt"/>
              </a:rPr>
              <a:t>4 </a:t>
            </a:r>
            <a:r>
              <a:rPr lang="de-CH" sz="1800" kern="0" dirty="0" err="1">
                <a:solidFill>
                  <a:schemeClr val="tx1"/>
                </a:solidFill>
                <a:latin typeface="+mn-lt"/>
              </a:rPr>
              <a:t>Formaciones</a:t>
            </a:r>
            <a:r>
              <a:rPr lang="de-CH" sz="1800" kern="0" dirty="0">
                <a:solidFill>
                  <a:schemeClr val="tx1"/>
                </a:solidFill>
                <a:latin typeface="+mn-lt"/>
              </a:rPr>
              <a:t> </a:t>
            </a:r>
            <a:r>
              <a:rPr lang="de-CH" sz="1800" kern="0" dirty="0" err="1">
                <a:solidFill>
                  <a:schemeClr val="tx1"/>
                </a:solidFill>
                <a:latin typeface="+mn-lt"/>
              </a:rPr>
              <a:t>profesionales</a:t>
            </a:r>
            <a:r>
              <a:rPr lang="de-CH" sz="1800" kern="0" dirty="0">
                <a:solidFill>
                  <a:schemeClr val="tx1"/>
                </a:solidFill>
                <a:latin typeface="+mn-lt"/>
              </a:rPr>
              <a:t> </a:t>
            </a:r>
            <a:r>
              <a:rPr lang="de-CH" sz="1800" kern="0" dirty="0" err="1">
                <a:solidFill>
                  <a:schemeClr val="tx1"/>
                </a:solidFill>
                <a:latin typeface="+mn-lt"/>
              </a:rPr>
              <a:t>básicas</a:t>
            </a:r>
            <a:r>
              <a:rPr lang="de-CH" sz="1800" kern="0" dirty="0">
                <a:solidFill>
                  <a:schemeClr val="tx1"/>
                </a:solidFill>
                <a:latin typeface="+mn-lt"/>
              </a:rPr>
              <a:t>:</a:t>
            </a:r>
          </a:p>
          <a:p>
            <a:pPr marL="342900" marR="0" lvl="0" indent="-342900" algn="l" defTabSz="914400" rtl="0" eaLnBrk="1" fontAlgn="base" latinLnBrk="0" hangingPunct="1">
              <a:lnSpc>
                <a:spcPct val="100000"/>
              </a:lnSpc>
              <a:spcBef>
                <a:spcPct val="20000"/>
              </a:spcBef>
              <a:spcAft>
                <a:spcPct val="0"/>
              </a:spcAft>
              <a:buClrTx/>
              <a:buSzTx/>
              <a:buFontTx/>
              <a:buNone/>
              <a:tabLst>
                <a:tab pos="1905000" algn="l"/>
              </a:tabLst>
              <a:defRPr/>
            </a:pPr>
            <a:endParaRPr lang="de-CH" sz="1800" b="0" kern="0" noProof="0" dirty="0">
              <a:solidFill>
                <a:schemeClr val="tx1"/>
              </a:solidFill>
              <a:latin typeface="+mn-lt"/>
            </a:endParaRPr>
          </a:p>
          <a:p>
            <a:pPr marL="342900" lvl="0" indent="-342900" algn="l" eaLnBrk="1" hangingPunct="1">
              <a:spcBef>
                <a:spcPct val="20000"/>
              </a:spcBef>
              <a:buFont typeface="Arial" panose="020B0604020202020204" pitchFamily="34" charset="0"/>
              <a:buChar char="•"/>
              <a:tabLst>
                <a:tab pos="1905000" algn="l"/>
              </a:tabLst>
              <a:defRPr/>
            </a:pPr>
            <a:r>
              <a:rPr lang="de-CH" sz="1800" b="0" dirty="0"/>
              <a:t>Técnico geomático </a:t>
            </a:r>
          </a:p>
          <a:p>
            <a:pPr marL="342900" lvl="0" indent="-342900" algn="l" eaLnBrk="1" hangingPunct="1">
              <a:spcBef>
                <a:spcPct val="20000"/>
              </a:spcBef>
              <a:buFont typeface="Arial" panose="020B0604020202020204" pitchFamily="34" charset="0"/>
              <a:buChar char="•"/>
              <a:tabLst>
                <a:tab pos="1905000" algn="l"/>
              </a:tabLst>
              <a:defRPr/>
            </a:pPr>
            <a:r>
              <a:rPr lang="de-CH" sz="1800" b="0" dirty="0"/>
              <a:t>Poligrafista </a:t>
            </a:r>
          </a:p>
          <a:p>
            <a:pPr marL="342900" lvl="0" indent="-342900" algn="l" eaLnBrk="1" hangingPunct="1">
              <a:spcBef>
                <a:spcPct val="20000"/>
              </a:spcBef>
              <a:buFont typeface="Arial" panose="020B0604020202020204" pitchFamily="34" charset="0"/>
              <a:buChar char="•"/>
              <a:tabLst>
                <a:tab pos="1905000" algn="l"/>
              </a:tabLst>
              <a:defRPr/>
            </a:pPr>
            <a:r>
              <a:rPr lang="de-CH" sz="1800" b="0" dirty="0"/>
              <a:t>Tecnólogo de medios de comunicación/impresión </a:t>
            </a:r>
          </a:p>
          <a:p>
            <a:pPr marL="342900" lvl="0" indent="-342900" algn="l" eaLnBrk="1" hangingPunct="1">
              <a:spcBef>
                <a:spcPct val="20000"/>
              </a:spcBef>
              <a:buFont typeface="Arial" panose="020B0604020202020204" pitchFamily="34" charset="0"/>
              <a:buChar char="•"/>
              <a:tabLst>
                <a:tab pos="1905000" algn="l"/>
              </a:tabLst>
              <a:defRPr/>
            </a:pPr>
            <a:r>
              <a:rPr lang="de-CH" sz="1800" b="0" dirty="0"/>
              <a:t>Asistente de </a:t>
            </a:r>
            <a:r>
              <a:rPr lang="de-CH" sz="1800" b="0" dirty="0" err="1"/>
              <a:t>administración</a:t>
            </a:r>
            <a:endParaRPr lang="de-CH" sz="1800" b="0" dirty="0"/>
          </a:p>
          <a:p>
            <a:pPr lvl="0" algn="l" eaLnBrk="1" hangingPunct="1">
              <a:spcBef>
                <a:spcPct val="20000"/>
              </a:spcBef>
              <a:tabLst>
                <a:tab pos="1905000" algn="l"/>
              </a:tabLst>
              <a:defRPr/>
            </a:pPr>
            <a:endParaRPr lang="de-CH" sz="1800" dirty="0"/>
          </a:p>
        </p:txBody>
      </p:sp>
      <p:sp>
        <p:nvSpPr>
          <p:cNvPr id="8" name="Rechteck 7"/>
          <p:cNvSpPr/>
          <p:nvPr/>
        </p:nvSpPr>
        <p:spPr>
          <a:xfrm>
            <a:off x="876019" y="5348337"/>
            <a:ext cx="4733422" cy="252895"/>
          </a:xfrm>
          <a:prstGeom prst="rect">
            <a:avLst/>
          </a:prstGeom>
        </p:spPr>
        <p:txBody>
          <a:bodyPr wrap="square">
            <a:spAutoFit/>
          </a:bodyPr>
          <a:lstStyle/>
          <a:p>
            <a:pPr algn="l"/>
            <a:r>
              <a:rPr lang="de-CH" sz="1046" dirty="0"/>
              <a:t>Taller de aprendices con cuatro supervisores profesionales y el director </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737" y="948053"/>
            <a:ext cx="6096073" cy="4316474"/>
          </a:xfrm>
          <a:prstGeom prst="rect">
            <a:avLst/>
          </a:prstGeom>
        </p:spPr>
      </p:pic>
    </p:spTree>
    <p:extLst>
      <p:ext uri="{BB962C8B-B14F-4D97-AF65-F5344CB8AC3E}">
        <p14:creationId xmlns:p14="http://schemas.microsoft.com/office/powerpoint/2010/main" val="329038563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Geomensura</a:t>
            </a:r>
            <a:endParaRPr lang="de-CH" b="1" dirty="0"/>
          </a:p>
        </p:txBody>
      </p:sp>
      <p:pic>
        <p:nvPicPr>
          <p:cNvPr id="3" name="Grafik 2">
            <a:extLst>
              <a:ext uri="{FF2B5EF4-FFF2-40B4-BE49-F238E27FC236}">
                <a16:creationId xmlns:a16="http://schemas.microsoft.com/office/drawing/2014/main" id="{2D99A836-8190-E2F2-052E-D4FC0755DCB3}"/>
              </a:ext>
            </a:extLst>
          </p:cNvPr>
          <p:cNvPicPr>
            <a:picLocks noChangeAspect="1"/>
          </p:cNvPicPr>
          <p:nvPr/>
        </p:nvPicPr>
        <p:blipFill>
          <a:blip r:embed="rId2"/>
          <a:stretch>
            <a:fillRect/>
          </a:stretch>
        </p:blipFill>
        <p:spPr>
          <a:xfrm>
            <a:off x="947737" y="1383324"/>
            <a:ext cx="3352801" cy="4564853"/>
          </a:xfrm>
          <a:prstGeom prst="rect">
            <a:avLst/>
          </a:prstGeom>
        </p:spPr>
      </p:pic>
      <p:pic>
        <p:nvPicPr>
          <p:cNvPr id="4" name="Grafik 3">
            <a:extLst>
              <a:ext uri="{FF2B5EF4-FFF2-40B4-BE49-F238E27FC236}">
                <a16:creationId xmlns:a16="http://schemas.microsoft.com/office/drawing/2014/main" id="{9881F874-7794-0D53-8520-A145E0918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61577" y="2027816"/>
            <a:ext cx="4609914" cy="3326057"/>
          </a:xfrm>
          <a:prstGeom prst="rect">
            <a:avLst/>
          </a:prstGeom>
        </p:spPr>
      </p:pic>
      <p:pic>
        <p:nvPicPr>
          <p:cNvPr id="5" name="Grafik 4">
            <a:extLst>
              <a:ext uri="{FF2B5EF4-FFF2-40B4-BE49-F238E27FC236}">
                <a16:creationId xmlns:a16="http://schemas.microsoft.com/office/drawing/2014/main" id="{7DAE87B7-5C48-2D17-9B09-21EABBC26413}"/>
              </a:ext>
            </a:extLst>
          </p:cNvPr>
          <p:cNvPicPr>
            <a:picLocks noChangeAspect="1"/>
          </p:cNvPicPr>
          <p:nvPr/>
        </p:nvPicPr>
        <p:blipFill>
          <a:blip r:embed="rId4"/>
          <a:stretch>
            <a:fillRect/>
          </a:stretch>
        </p:blipFill>
        <p:spPr>
          <a:xfrm>
            <a:off x="8139719" y="1302026"/>
            <a:ext cx="3697601" cy="4693776"/>
          </a:xfrm>
          <a:prstGeom prst="rect">
            <a:avLst/>
          </a:prstGeom>
        </p:spPr>
      </p:pic>
    </p:spTree>
    <p:extLst>
      <p:ext uri="{BB962C8B-B14F-4D97-AF65-F5344CB8AC3E}">
        <p14:creationId xmlns:p14="http://schemas.microsoft.com/office/powerpoint/2010/main" val="87208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Diseño </a:t>
            </a:r>
            <a:r>
              <a:rPr lang="de-DE" b="1" dirty="0" err="1"/>
              <a:t>Gráfico</a:t>
            </a:r>
            <a:r>
              <a:rPr lang="de-DE" b="1" dirty="0"/>
              <a:t> e </a:t>
            </a:r>
            <a:r>
              <a:rPr lang="de-DE" b="1" dirty="0" err="1"/>
              <a:t>Impresión</a:t>
            </a:r>
            <a:endParaRPr lang="de-CH" b="1" dirty="0"/>
          </a:p>
        </p:txBody>
      </p:sp>
      <p:pic>
        <p:nvPicPr>
          <p:cNvPr id="3" name="Grafik 2">
            <a:extLst>
              <a:ext uri="{FF2B5EF4-FFF2-40B4-BE49-F238E27FC236}">
                <a16:creationId xmlns:a16="http://schemas.microsoft.com/office/drawing/2014/main" id="{AD148F32-F5A6-84DC-69FF-44FFDAC32DF3}"/>
              </a:ext>
            </a:extLst>
          </p:cNvPr>
          <p:cNvPicPr>
            <a:picLocks noChangeAspect="1"/>
          </p:cNvPicPr>
          <p:nvPr/>
        </p:nvPicPr>
        <p:blipFill>
          <a:blip r:embed="rId2"/>
          <a:stretch>
            <a:fillRect/>
          </a:stretch>
        </p:blipFill>
        <p:spPr>
          <a:xfrm>
            <a:off x="947737" y="1660644"/>
            <a:ext cx="3609975" cy="4735209"/>
          </a:xfrm>
          <a:prstGeom prst="rect">
            <a:avLst/>
          </a:prstGeom>
        </p:spPr>
      </p:pic>
      <p:pic>
        <p:nvPicPr>
          <p:cNvPr id="4" name="Grafik 3">
            <a:extLst>
              <a:ext uri="{FF2B5EF4-FFF2-40B4-BE49-F238E27FC236}">
                <a16:creationId xmlns:a16="http://schemas.microsoft.com/office/drawing/2014/main" id="{DB60EC49-4A09-74B3-455A-E0BEAB4907A4}"/>
              </a:ext>
            </a:extLst>
          </p:cNvPr>
          <p:cNvPicPr>
            <a:picLocks noChangeAspect="1"/>
          </p:cNvPicPr>
          <p:nvPr/>
        </p:nvPicPr>
        <p:blipFill>
          <a:blip r:embed="rId3"/>
          <a:stretch>
            <a:fillRect/>
          </a:stretch>
        </p:blipFill>
        <p:spPr>
          <a:xfrm>
            <a:off x="4752666" y="1628775"/>
            <a:ext cx="3438526" cy="4705349"/>
          </a:xfrm>
          <a:prstGeom prst="rect">
            <a:avLst/>
          </a:prstGeom>
        </p:spPr>
      </p:pic>
      <p:pic>
        <p:nvPicPr>
          <p:cNvPr id="5" name="Grafik 4">
            <a:extLst>
              <a:ext uri="{FF2B5EF4-FFF2-40B4-BE49-F238E27FC236}">
                <a16:creationId xmlns:a16="http://schemas.microsoft.com/office/drawing/2014/main" id="{12EF6466-C06C-DF1D-8ED2-92F13C2D4D83}"/>
              </a:ext>
            </a:extLst>
          </p:cNvPr>
          <p:cNvPicPr>
            <a:picLocks noChangeAspect="1"/>
          </p:cNvPicPr>
          <p:nvPr/>
        </p:nvPicPr>
        <p:blipFill>
          <a:blip r:embed="rId4"/>
          <a:stretch>
            <a:fillRect/>
          </a:stretch>
        </p:blipFill>
        <p:spPr>
          <a:xfrm>
            <a:off x="8555109" y="1634911"/>
            <a:ext cx="3286125" cy="4760943"/>
          </a:xfrm>
          <a:prstGeom prst="rect">
            <a:avLst/>
          </a:prstGeom>
        </p:spPr>
      </p:pic>
    </p:spTree>
    <p:extLst>
      <p:ext uri="{BB962C8B-B14F-4D97-AF65-F5344CB8AC3E}">
        <p14:creationId xmlns:p14="http://schemas.microsoft.com/office/powerpoint/2010/main" val="165622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Centro GIS</a:t>
            </a:r>
            <a:endParaRPr lang="de-CH" b="1" dirty="0"/>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7737" y="1443038"/>
            <a:ext cx="3157886" cy="4536344"/>
          </a:xfrm>
          <a:prstGeom prst="rect">
            <a:avLst/>
          </a:prstGeom>
        </p:spPr>
      </p:pic>
      <p:pic>
        <p:nvPicPr>
          <p:cNvPr id="7" name="Grafik 6">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6243" y="1443038"/>
            <a:ext cx="3520585" cy="4536344"/>
          </a:xfrm>
          <a:prstGeom prst="rect">
            <a:avLst/>
          </a:prstGeom>
        </p:spPr>
      </p:pic>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7448" y="1443038"/>
            <a:ext cx="3589935" cy="4536344"/>
          </a:xfrm>
          <a:prstGeom prst="rect">
            <a:avLst/>
          </a:prstGeom>
          <a:ln>
            <a:solidFill>
              <a:schemeClr val="bg1">
                <a:lumMod val="95000"/>
              </a:schemeClr>
            </a:solidFill>
          </a:ln>
        </p:spPr>
      </p:pic>
    </p:spTree>
    <p:extLst>
      <p:ext uri="{BB962C8B-B14F-4D97-AF65-F5344CB8AC3E}">
        <p14:creationId xmlns:p14="http://schemas.microsoft.com/office/powerpoint/2010/main" val="1136667860"/>
      </p:ext>
    </p:extLst>
  </p:cSld>
  <p:clrMapOvr>
    <a:masterClrMapping/>
  </p:clrMapOvr>
</p:sld>
</file>

<file path=ppt/theme/theme1.xml><?xml version="1.0" encoding="utf-8"?>
<a:theme xmlns:a="http://schemas.openxmlformats.org/drawingml/2006/main" name="Stadt Zürich">
  <a:themeElements>
    <a:clrScheme name="Stadt Zürich - Farben">
      <a:dk1>
        <a:srgbClr val="000000"/>
      </a:dk1>
      <a:lt1>
        <a:srgbClr val="FFFFFF"/>
      </a:lt1>
      <a:dk2>
        <a:srgbClr val="0F05A0"/>
      </a:dk2>
      <a:lt2>
        <a:srgbClr val="FFFFFF"/>
      </a:lt2>
      <a:accent1>
        <a:srgbClr val="3431DE"/>
      </a:accent1>
      <a:accent2>
        <a:srgbClr val="A31413"/>
      </a:accent2>
      <a:accent3>
        <a:srgbClr val="EB5E00"/>
      </a:accent3>
      <a:accent4>
        <a:srgbClr val="FBB900"/>
      </a:accent4>
      <a:accent5>
        <a:srgbClr val="06751E"/>
      </a:accent5>
      <a:accent6>
        <a:srgbClr val="989898"/>
      </a:accent6>
      <a:hlink>
        <a:srgbClr val="0F05A0"/>
      </a:hlink>
      <a:folHlink>
        <a:srgbClr val="B2CCD7"/>
      </a:folHlink>
    </a:clrScheme>
    <a:fontScheme name="STZ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0" tIns="0" rIns="0" bIns="0" rtlCol="0" anchor="t" anchorCtr="0"/>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Stadt Zürich - Farben">
        <a:dk1>
          <a:srgbClr val="000000"/>
        </a:dk1>
        <a:lt1>
          <a:srgbClr val="FFFFFF"/>
        </a:lt1>
        <a:dk2>
          <a:srgbClr val="0F05A0"/>
        </a:dk2>
        <a:lt2>
          <a:srgbClr val="FFFFFF"/>
        </a:lt2>
        <a:accent1>
          <a:srgbClr val="3431DE"/>
        </a:accent1>
        <a:accent2>
          <a:srgbClr val="A31413"/>
        </a:accent2>
        <a:accent3>
          <a:srgbClr val="EB5E00"/>
        </a:accent3>
        <a:accent4>
          <a:srgbClr val="FBB900"/>
        </a:accent4>
        <a:accent5>
          <a:srgbClr val="06751E"/>
        </a:accent5>
        <a:accent6>
          <a:srgbClr val="989898"/>
        </a:accent6>
        <a:hlink>
          <a:srgbClr val="0F05A0"/>
        </a:hlink>
        <a:folHlink>
          <a:srgbClr val="B2CCD7"/>
        </a:folHlink>
      </a:clrScheme>
      <a:clrMap bg1="lt1" tx1="dk1" bg2="lt2" tx2="dk2" accent1="accent1" accent2="accent2" accent3="accent3" accent4="accent4" accent5="accent5" accent6="accent6" hlink="hlink" folHlink="folHlink"/>
    </a:extraClrScheme>
  </a:extraClrSchemeLst>
  <a:custClrLst>
    <a:custClr name="Zitronengelb 70">
      <a:srgbClr val="CCBA10"/>
    </a:custClr>
    <a:custClr name="Zitronengelb 40">
      <a:srgbClr val="FFF369"/>
    </a:custClr>
    <a:custClr name="Lemongrass 70">
      <a:srgbClr val="92A210"/>
    </a:custClr>
    <a:custClr name="Lemongrass 40">
      <a:srgbClr val="E0E721"/>
    </a:custClr>
    <a:custClr name="Lindengrün 70">
      <a:srgbClr val="53831B"/>
    </a:custClr>
    <a:custClr name="Lindengrün 40">
      <a:srgbClr val="B9D55C"/>
    </a:custClr>
    <a:custClr name="Kleeblatt 70">
      <a:srgbClr val="06751E"/>
    </a:custClr>
    <a:custClr name="Kleeblatt 40">
      <a:srgbClr val="8ECF69"/>
    </a:custClr>
    <a:custClr name="Tannengrün 70">
      <a:srgbClr val="006831"/>
    </a:custClr>
    <a:custClr name="Tannengrün 40">
      <a:srgbClr val="65CD8C"/>
    </a:custClr>
    <a:custClr name="Petrol 70">
      <a:srgbClr val="005857"/>
    </a:custClr>
    <a:custClr name="Petrol 40">
      <a:srgbClr val="2AC7C7"/>
    </a:custClr>
    <a:custClr name="Cyan 70">
      <a:srgbClr val="004D76"/>
    </a:custClr>
    <a:custClr name="Cyan 40">
      <a:srgbClr val="23C3F1"/>
    </a:custClr>
    <a:custClr name="Kobaltblau 70">
      <a:srgbClr val="002F96"/>
    </a:custClr>
    <a:custClr name="Kobaltblau 40">
      <a:srgbClr val="46B2FF"/>
    </a:custClr>
    <a:custClr name="Mitternachtsblau 70 – Züriblau">
      <a:srgbClr val="0F05A0"/>
    </a:custClr>
    <a:custClr name="Mitternachtsblau 40">
      <a:srgbClr val="6496FF"/>
    </a:custClr>
    <a:custClr name="Violett 70">
      <a:srgbClr val="512480"/>
    </a:custClr>
    <a:custClr name="Violett 40">
      <a:srgbClr val="BC92FF"/>
    </a:custClr>
    <a:custClr name="Magenta 70">
      <a:srgbClr val="960055"/>
    </a:custClr>
    <a:custClr name="Magenta 40">
      <a:srgbClr val="F36BA6"/>
    </a:custClr>
    <a:custClr name="Rot 70">
      <a:srgbClr val="A31413"/>
    </a:custClr>
    <a:custClr name="Rot 40">
      <a:srgbClr val="FB737E"/>
    </a:custClr>
    <a:custClr name="Koralle 70">
      <a:srgbClr val="B80B2E"/>
    </a:custClr>
    <a:custClr name="Koralle 40">
      <a:srgbClr val="F18785"/>
    </a:custClr>
    <a:custClr name="Orange 70">
      <a:srgbClr val="B23A01"/>
    </a:custClr>
    <a:custClr name="Orange 40">
      <a:srgbClr val="F6A960"/>
    </a:custClr>
    <a:custClr name="Sonnengelb 70">
      <a:srgbClr val="C08600"/>
    </a:custClr>
    <a:custClr name="Sonnengelb 40">
      <a:srgbClr val="FFDF61"/>
    </a:custClr>
    <a:custClr name="Ocker 70">
      <a:srgbClr val="9A5B01"/>
    </a:custClr>
    <a:custClr name="Ocker 40">
      <a:srgbClr val="DA9E49"/>
    </a:custClr>
    <a:custClr name="Warm Gray 70">
      <a:srgbClr val="545050"/>
    </a:custClr>
    <a:custClr name="Warm Gray 40">
      <a:srgbClr val="ACA8A8"/>
    </a:custClr>
    <a:custClr name="Gray 70">
      <a:srgbClr val="7D7D7C"/>
    </a:custClr>
    <a:custClr name="Gray 40">
      <a:srgbClr val="C1C2C2"/>
    </a:custClr>
    <a:custClr name="Cool Gray 70">
      <a:srgbClr val="3D575E"/>
    </a:custClr>
    <a:custClr name="Cool Gray 40">
      <a:srgbClr val="8DAFBC"/>
    </a:custClr>
  </a:custClrLst>
  <a:extLst>
    <a:ext uri="{05A4C25C-085E-4340-85A3-A5531E510DB2}">
      <thm15:themeFamily xmlns:thm15="http://schemas.microsoft.com/office/thememl/2012/main" name="Praesentation_Vorlage_GeoZ.potx" id="{C16FDC91-F42C-491D-944E-A952E7100863}" vid="{58F23B8D-101A-4729-B0F7-38A73E89F528}"/>
    </a:ext>
  </a:extLst>
</a:theme>
</file>

<file path=ppt/theme/theme2.xml><?xml version="1.0" encoding="utf-8"?>
<a:theme xmlns:a="http://schemas.openxmlformats.org/drawingml/2006/main" name="Office">
  <a:themeElements>
    <a:clrScheme name="STZ_Farben">
      <a:dk1>
        <a:srgbClr val="000000"/>
      </a:dk1>
      <a:lt1>
        <a:srgbClr val="FFFFFF"/>
      </a:lt1>
      <a:dk2>
        <a:srgbClr val="0F05A0"/>
      </a:dk2>
      <a:lt2>
        <a:srgbClr val="FFFFFF"/>
      </a:lt2>
      <a:accent1>
        <a:srgbClr val="005CA9"/>
      </a:accent1>
      <a:accent2>
        <a:srgbClr val="83072A"/>
      </a:accent2>
      <a:accent3>
        <a:srgbClr val="EB5E04"/>
      </a:accent3>
      <a:accent4>
        <a:srgbClr val="FBBA00"/>
      </a:accent4>
      <a:accent5>
        <a:srgbClr val="007229"/>
      </a:accent5>
      <a:accent6>
        <a:srgbClr val="9B9B9B"/>
      </a:accent6>
      <a:hlink>
        <a:srgbClr val="0F05A0"/>
      </a:hlink>
      <a:folHlink>
        <a:srgbClr val="BECED6"/>
      </a:folHlink>
    </a:clrScheme>
    <a:fontScheme name="STZ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TZ_Farben">
      <a:dk1>
        <a:srgbClr val="000000"/>
      </a:dk1>
      <a:lt1>
        <a:srgbClr val="FFFFFF"/>
      </a:lt1>
      <a:dk2>
        <a:srgbClr val="0F05A0"/>
      </a:dk2>
      <a:lt2>
        <a:srgbClr val="FFFFFF"/>
      </a:lt2>
      <a:accent1>
        <a:srgbClr val="005CA9"/>
      </a:accent1>
      <a:accent2>
        <a:srgbClr val="83072A"/>
      </a:accent2>
      <a:accent3>
        <a:srgbClr val="EB5E04"/>
      </a:accent3>
      <a:accent4>
        <a:srgbClr val="FBBA00"/>
      </a:accent4>
      <a:accent5>
        <a:srgbClr val="007229"/>
      </a:accent5>
      <a:accent6>
        <a:srgbClr val="9B9B9B"/>
      </a:accent6>
      <a:hlink>
        <a:srgbClr val="0F05A0"/>
      </a:hlink>
      <a:folHlink>
        <a:srgbClr val="BECED6"/>
      </a:folHlink>
    </a:clrScheme>
    <a:fontScheme name="STZ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8C76E9C1FBCFA49928154C8D84EDEF0" ma:contentTypeVersion="2" ma:contentTypeDescription="Ein neues Dokument erstellen." ma:contentTypeScope="" ma:versionID="01bb1c5541825c826e9b2e1226d96a1f">
  <xsd:schema xmlns:xsd="http://www.w3.org/2001/XMLSchema" xmlns:xs="http://www.w3.org/2001/XMLSchema" xmlns:p="http://schemas.microsoft.com/office/2006/metadata/properties" xmlns:ns2="30e58c1e-190c-4b35-b7a1-cd0fb4c33f69" targetNamespace="http://schemas.microsoft.com/office/2006/metadata/properties" ma:root="true" ma:fieldsID="f60c35015d1fd8c20e94f5b36d9f1f3c" ns2:_="">
    <xsd:import namespace="30e58c1e-190c-4b35-b7a1-cd0fb4c33f69"/>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58c1e-190c-4b35-b7a1-cd0fb4c33f69" elementFormDefault="qualified">
    <xsd:import namespace="http://schemas.microsoft.com/office/2006/documentManagement/types"/>
    <xsd:import namespace="http://schemas.microsoft.com/office/infopath/2007/PartnerControls"/>
    <xsd:element name="SharedWithUsers" ma:index="8"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A1CC0A-8DBE-4659-B583-D3FA53713438}">
  <ds:schemaRefs>
    <ds:schemaRef ds:uri="http://www.w3.org/XML/1998/namespace"/>
    <ds:schemaRef ds:uri="http://purl.org/dc/terms/"/>
    <ds:schemaRef ds:uri="http://schemas.microsoft.com/office/2006/documentManagement/types"/>
    <ds:schemaRef ds:uri="30e58c1e-190c-4b35-b7a1-cd0fb4c33f69"/>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C9A597EB-3E50-44CF-A151-A08F4597C3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e58c1e-190c-4b35-b7a1-cd0fb4c33f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906D67-63CE-42C0-8EA5-43D4847393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Praesentation_Vorlage_GeoZ</Template>
  <TotalTime>0</TotalTime>
  <Words>2250</Words>
  <Application>Microsoft Office PowerPoint</Application>
  <PresentationFormat>Breitbild</PresentationFormat>
  <Paragraphs>399</Paragraphs>
  <Slides>44</Slides>
  <Notes>19</Notes>
  <HiddenSlides>8</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44</vt:i4>
      </vt:variant>
    </vt:vector>
  </HeadingPairs>
  <TitlesOfParts>
    <vt:vector size="49" baseType="lpstr">
      <vt:lpstr>Arial</vt:lpstr>
      <vt:lpstr>Arial Black</vt:lpstr>
      <vt:lpstr>Symbol</vt:lpstr>
      <vt:lpstr>Wingdings</vt:lpstr>
      <vt:lpstr>Stadt Zürich</vt:lpstr>
      <vt:lpstr>Presentación Geomática + Geomensura Oficina catastral y operador de GDI urbano</vt:lpstr>
      <vt:lpstr>Presentación Geomática + Geomensura Ciudad de Zúrich</vt:lpstr>
      <vt:lpstr>PowerPoint-Präsentation</vt:lpstr>
      <vt:lpstr>Experiencia y precisión en la ciudad de hoy para el Zúrich de mañana</vt:lpstr>
      <vt:lpstr>Presentación GeoZ </vt:lpstr>
      <vt:lpstr>Educación</vt:lpstr>
      <vt:lpstr>Geomensura</vt:lpstr>
      <vt:lpstr>Diseño Gráfico e Impresión</vt:lpstr>
      <vt:lpstr>Centro GIS</vt:lpstr>
      <vt:lpstr>Usuarios de la infraestructuras de geodatos y geomensura</vt:lpstr>
      <vt:lpstr>Ciclo de vida de una obra construida: nuestra implicación</vt:lpstr>
      <vt:lpstr>Servicios de topografía en el proceso de construcción</vt:lpstr>
      <vt:lpstr>Geomensura </vt:lpstr>
      <vt:lpstr>Nuestros clientes</vt:lpstr>
      <vt:lpstr>Solicitud de licencia de construcción</vt:lpstr>
      <vt:lpstr>Señalización dimensiones del futuro edificio/ obra </vt:lpstr>
      <vt:lpstr>Cálculo de dimensiones</vt:lpstr>
      <vt:lpstr>Ejecución Obra - nivelamiento, puntos de eje, deformaciones</vt:lpstr>
      <vt:lpstr>Mantenimiento de los datos catastrales</vt:lpstr>
      <vt:lpstr>Mantenimiento de los datos catastrales</vt:lpstr>
      <vt:lpstr> </vt:lpstr>
      <vt:lpstr>Los datos de catastro son datos de gobierno abiertos </vt:lpstr>
      <vt:lpstr>Infraestructura de geodatos  SIG Ciudad de Zúrich</vt:lpstr>
      <vt:lpstr>Conceptos básicos</vt:lpstr>
      <vt:lpstr>Conceptos básicos</vt:lpstr>
      <vt:lpstr>Conceptos básicos: estrategia SIG y planificación</vt:lpstr>
      <vt:lpstr>Conceptos básicos</vt:lpstr>
      <vt:lpstr>Servicios GeoZ para «SIG Ciudad de Zúrich".</vt:lpstr>
      <vt:lpstr>Utilización de "SIG Ciudad de Zúrich": Ejemplo VBZ</vt:lpstr>
      <vt:lpstr>Ventajas de «SIG Ciudad de Zúrich» (1)</vt:lpstr>
      <vt:lpstr>Ventajas de «SIG Ciudad de Zúrich» (2)</vt:lpstr>
      <vt:lpstr>Ventajas de «SIG Ciudad de Zúrich» (3) - Gemelo digital</vt:lpstr>
      <vt:lpstr>Sinopsis "SIG Ciudad de Zúrich"</vt:lpstr>
      <vt:lpstr>Perspectivas</vt:lpstr>
      <vt:lpstr>Perspectivas</vt:lpstr>
      <vt:lpstr>Gracias por su atención ¿Tienen preguntas? </vt:lpstr>
      <vt:lpstr>Servicios en un time line </vt:lpstr>
      <vt:lpstr>PowerPoint-Präsentation</vt:lpstr>
      <vt:lpstr>PowerPoint-Präsentation</vt:lpstr>
      <vt:lpstr>Fotos del edificio </vt:lpstr>
      <vt:lpstr>Servicios de topografía fuera de la geomensura del catastro</vt:lpstr>
      <vt:lpstr>Plan para el catastro </vt:lpstr>
      <vt:lpstr>Mutaciones de la cobertura de suelos </vt:lpstr>
      <vt:lpstr>Mutaciones de la propiedad </vt:lpstr>
    </vt:vector>
  </TitlesOfParts>
  <Manager>Christian Zöpfel</Manager>
  <Company>Stadt Zürich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Schriftgrösse 52 Pt Hier steht ein längerer Titel bis drei Zeilen</dc:title>
  <dc:subject>Stadt Zürich</dc:subject>
  <dc:creator>Lüthy Jürg (GeoZ)</dc:creator>
  <cp:keywords>Stadt Zürich, docId:0C36C3518A2AA6EFE273DB1BCA14DE26</cp:keywords>
  <dc:description>Stadt Zürich</dc:description>
  <cp:lastModifiedBy>Lorenz Jenni</cp:lastModifiedBy>
  <cp:revision>30</cp:revision>
  <dcterms:created xsi:type="dcterms:W3CDTF">2024-07-22T06:02:53Z</dcterms:created>
  <dcterms:modified xsi:type="dcterms:W3CDTF">2024-08-26T17:07:44Z</dcterms:modified>
  <cp:category>Farben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bel">
    <vt:i4>0</vt:i4>
  </property>
  <property fmtid="{D5CDD505-2E9C-101B-9397-08002B2CF9AE}" pid="3" name="ContentTypeId">
    <vt:lpwstr>0x01010008C76E9C1FBCFA49928154C8D84EDEF0</vt:lpwstr>
  </property>
</Properties>
</file>