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18_A53426BE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9" r:id="rId16"/>
    <p:sldId id="270" r:id="rId17"/>
    <p:sldId id="271" r:id="rId18"/>
    <p:sldId id="272" r:id="rId19"/>
    <p:sldId id="273" r:id="rId20"/>
    <p:sldId id="275" r:id="rId21"/>
    <p:sldId id="276" r:id="rId22"/>
    <p:sldId id="280" r:id="rId23"/>
    <p:sldId id="281" r:id="rId24"/>
    <p:sldId id="277" r:id="rId25"/>
    <p:sldId id="282" r:id="rId26"/>
    <p:sldId id="278" r:id="rId27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175374-CF3C-5383-1B7D-7D08BB468AE5}" name="Lorenz Jenni" initials="LJ" userId="S::lorenz.jenni@landnetwork.ch::49e37a1c-7549-4756-885b-a2312917c9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1" autoAdjust="0"/>
    <p:restoredTop sz="65778" autoAdjust="0"/>
  </p:normalViewPr>
  <p:slideViewPr>
    <p:cSldViewPr snapToGrid="0">
      <p:cViewPr varScale="1">
        <p:scale>
          <a:sx n="60" d="100"/>
          <a:sy n="60" d="100"/>
        </p:scale>
        <p:origin x="2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modernComment_118_A53426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5A55B0-CBBF-4B3F-9439-63ED31348E68}" authorId="{3A175374-CF3C-5383-1B7D-7D08BB468AE5}" created="2024-08-26T18:41:09.7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71658430" sldId="280"/>
      <ac:spMk id="5" creationId="{00000000-0000-0000-0000-000000000000}"/>
      <ac:txMk cp="271" len="28">
        <ac:context len="342" hash="1661239308"/>
      </ac:txMk>
    </ac:txMkLst>
    <p188:pos x="5264888" y="2469928"/>
    <p188:txBody>
      <a:bodyPr/>
      <a:lstStyle/>
      <a:p>
        <a:r>
          <a:rPr lang="de-CH"/>
          <a:t>In welcher Hinsicht?</a:t>
        </a:r>
      </a:p>
    </p188:txBody>
  </p188:cm>
  <p188:cm id="{015286C7-253D-4D82-802D-5DE395E97D20}" authorId="{3A175374-CF3C-5383-1B7D-7D08BB468AE5}" created="2024-08-26T18:43:36.789">
    <pc:sldMkLst xmlns:pc="http://schemas.microsoft.com/office/powerpoint/2013/main/command">
      <pc:docMk/>
      <pc:sldMk cId="2771658430" sldId="280"/>
    </pc:sldMkLst>
    <p188:txBody>
      <a:bodyPr/>
      <a:lstStyle/>
      <a:p>
        <a:r>
          <a:rPr lang="de-CH"/>
          <a:t>Was ist die Aufgabe des Kantons im öreb? (im Vergleich zu Bund). Was die der privaten Büros und Gemeinden?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DFAB-8DFD-4D0F-98E6-EBAAE5C11732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43CB-4F11-47BF-8010-733B22DD34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45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Stefan Ziegler. </a:t>
            </a:r>
            <a:r>
              <a:rPr lang="es" baseline="0" dirty="0"/>
              <a:t>Inicialmente soy ingeniero topografico y jefe de la Oficina de Geoinformación y geomensor cantonal. Trabajo en la Oficina de Geoinformación desde hace 20 años.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65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055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0684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260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3051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3697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5200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879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3601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27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028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869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9514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6407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/>
              <a:t>-&gt; Demostración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7099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0529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2580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54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183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baseline="0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097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257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894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757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37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43CB-4F11-47BF-8010-733B22DD345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34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0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17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338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273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417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60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0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18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560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2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51C8-5E51-48AE-B5D5-D4F871D87EBC}" type="datetimeFigureOut">
              <a:rPr lang="de-CH" smtClean="0"/>
              <a:t>26.08.2024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6707-4797-4D57-B258-375FA07E4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753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B151C8-5E51-48AE-B5D5-D4F871D87EBC}" type="datetimeFigureOut">
              <a:rPr lang="de-CH" smtClean="0"/>
              <a:pPr/>
              <a:t>26.08.2024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C76707-4797-4D57-B258-375FA07E4E7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9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A53426BE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astre.ch/de/leitungskataster-schwei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0976" cy="8253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32688" y="5202936"/>
            <a:ext cx="1051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Bienvenidos a Solothurn</a:t>
            </a:r>
            <a:endParaRPr lang="de-CH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9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6591" cy="1325563"/>
          </a:xfrm>
        </p:spPr>
        <p:txBody>
          <a:bodyPr/>
          <a:lstStyle/>
          <a:p>
            <a:r>
              <a:rPr lang="es" dirty="0"/>
              <a:t>Estándares de datos/modelos de datos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Principio importante: ¡Todos los temas se tratan por igual!</a:t>
            </a:r>
          </a:p>
          <a:p>
            <a:r>
              <a:rPr lang="es" dirty="0"/>
              <a:t>Encuesta oficial: 1 tema de alrededor de otros 100 temas de datos.</a:t>
            </a:r>
          </a:p>
          <a:p>
            <a:r>
              <a:rPr lang="es" dirty="0"/>
              <a:t>Hay dos modelos de datos de INTERLIS para cada tema:</a:t>
            </a:r>
          </a:p>
          <a:p>
            <a:pPr lvl="1"/>
            <a:r>
              <a:rPr lang="es" dirty="0"/>
              <a:t>Modelo de datos de captura de datos (normalizado)</a:t>
            </a:r>
          </a:p>
          <a:p>
            <a:pPr lvl="1"/>
            <a:r>
              <a:rPr lang="es" dirty="0"/>
              <a:t>Modelo de datos de publicación (desnormalizado)</a:t>
            </a:r>
          </a:p>
          <a:p>
            <a:r>
              <a:rPr lang="es" dirty="0"/>
              <a:t>Todo comienza con el modelo de datos…</a:t>
            </a:r>
          </a:p>
          <a:p>
            <a:r>
              <a:rPr lang="es" dirty="0"/>
              <a:t>Almacenamiento central de datos: todos los geodatos del cantón están en nuestra base de datos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267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Infraestructura de geodatos</a:t>
            </a:r>
            <a:endParaRPr lang="de-CH" dirty="0"/>
          </a:p>
        </p:txBody>
      </p:sp>
      <p:sp>
        <p:nvSpPr>
          <p:cNvPr id="4" name="Flussdiagramm: Magnetplattenspeicher 3"/>
          <p:cNvSpPr/>
          <p:nvPr/>
        </p:nvSpPr>
        <p:spPr>
          <a:xfrm>
            <a:off x="3550024" y="3065929"/>
            <a:ext cx="1268440" cy="84985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BD de edición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6553201" y="3065929"/>
            <a:ext cx="1268440" cy="84985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Pub DB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61" y="3203957"/>
            <a:ext cx="556284" cy="57379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7" y="4701090"/>
            <a:ext cx="855233" cy="855233"/>
          </a:xfrm>
          <a:prstGeom prst="rect">
            <a:avLst/>
          </a:prstGeom>
        </p:spPr>
      </p:pic>
      <p:sp>
        <p:nvSpPr>
          <p:cNvPr id="9" name="Eine Ecke des Rechtecks schneiden 8"/>
          <p:cNvSpPr/>
          <p:nvPr/>
        </p:nvSpPr>
        <p:spPr>
          <a:xfrm>
            <a:off x="3034970" y="1781175"/>
            <a:ext cx="580913" cy="60069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XTF</a:t>
            </a:r>
            <a:endPara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ine Ecke des Rechtecks schneiden 9"/>
          <p:cNvSpPr/>
          <p:nvPr/>
        </p:nvSpPr>
        <p:spPr>
          <a:xfrm>
            <a:off x="3756627" y="1781175"/>
            <a:ext cx="580913" cy="60069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GPKG</a:t>
            </a:r>
            <a:endParaRPr lang="de-CH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ine Ecke des Rechtecks schneiden 10"/>
          <p:cNvSpPr/>
          <p:nvPr/>
        </p:nvSpPr>
        <p:spPr>
          <a:xfrm>
            <a:off x="4478284" y="1781174"/>
            <a:ext cx="580913" cy="60069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</a:t>
            </a:r>
            <a:endParaRPr lang="de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mit Pfeil 12"/>
          <p:cNvCxnSpPr>
            <a:stCxn id="8" idx="0"/>
            <a:endCxn id="4" idx="3"/>
          </p:cNvCxnSpPr>
          <p:nvPr/>
        </p:nvCxnSpPr>
        <p:spPr>
          <a:xfrm flipV="1">
            <a:off x="4184244" y="3915784"/>
            <a:ext cx="0" cy="7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9" idx="1"/>
            <a:endCxn id="4" idx="1"/>
          </p:cNvCxnSpPr>
          <p:nvPr/>
        </p:nvCxnSpPr>
        <p:spPr>
          <a:xfrm>
            <a:off x="3325427" y="2381866"/>
            <a:ext cx="858817" cy="68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1"/>
            <a:endCxn id="4" idx="1"/>
          </p:cNvCxnSpPr>
          <p:nvPr/>
        </p:nvCxnSpPr>
        <p:spPr>
          <a:xfrm>
            <a:off x="4047084" y="2381866"/>
            <a:ext cx="137160" cy="68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1"/>
            <a:endCxn id="4" idx="1"/>
          </p:cNvCxnSpPr>
          <p:nvPr/>
        </p:nvCxnSpPr>
        <p:spPr>
          <a:xfrm flipH="1">
            <a:off x="4184244" y="2381865"/>
            <a:ext cx="584497" cy="684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4" idx="4"/>
            <a:endCxn id="6" idx="2"/>
          </p:cNvCxnSpPr>
          <p:nvPr/>
        </p:nvCxnSpPr>
        <p:spPr>
          <a:xfrm>
            <a:off x="4818464" y="3490857"/>
            <a:ext cx="1734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8563087" y="2248348"/>
            <a:ext cx="1237129" cy="475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WMS</a:t>
            </a:r>
            <a:endPara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563086" y="3317388"/>
            <a:ext cx="1237129" cy="475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9" y="4386428"/>
            <a:ext cx="2524643" cy="1791148"/>
          </a:xfrm>
          <a:prstGeom prst="rect">
            <a:avLst/>
          </a:prstGeom>
        </p:spPr>
      </p:pic>
      <p:cxnSp>
        <p:nvCxnSpPr>
          <p:cNvPr id="28" name="Gerade Verbindung mit Pfeil 27"/>
          <p:cNvCxnSpPr>
            <a:stCxn id="6" idx="4"/>
            <a:endCxn id="25" idx="1"/>
          </p:cNvCxnSpPr>
          <p:nvPr/>
        </p:nvCxnSpPr>
        <p:spPr>
          <a:xfrm flipV="1">
            <a:off x="7821641" y="2486123"/>
            <a:ext cx="741446" cy="100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26" idx="1"/>
          </p:cNvCxnSpPr>
          <p:nvPr/>
        </p:nvCxnSpPr>
        <p:spPr>
          <a:xfrm>
            <a:off x="7702475" y="3490855"/>
            <a:ext cx="860611" cy="64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6" idx="4"/>
            <a:endCxn id="27" idx="1"/>
          </p:cNvCxnSpPr>
          <p:nvPr/>
        </p:nvCxnSpPr>
        <p:spPr>
          <a:xfrm>
            <a:off x="7821641" y="3490857"/>
            <a:ext cx="605738" cy="179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1875057" y="2519894"/>
            <a:ext cx="195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ili2pg / </a:t>
            </a:r>
            <a:r>
              <a:rPr lang="es" sz="1600" dirty="0" err="1">
                <a:latin typeface="Arial" panose="020B0604020202020204" pitchFamily="34" charset="0"/>
                <a:cs typeface="Arial" panose="020B0604020202020204" pitchFamily="34" charset="0"/>
              </a:rPr>
              <a:t>ivalidator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04" y="1735539"/>
            <a:ext cx="855233" cy="855233"/>
          </a:xfrm>
          <a:prstGeom prst="rect">
            <a:avLst/>
          </a:prstGeom>
        </p:spPr>
      </p:pic>
      <p:cxnSp>
        <p:nvCxnSpPr>
          <p:cNvPr id="39" name="Gerade Verbindung mit Pfeil 38"/>
          <p:cNvCxnSpPr>
            <a:stCxn id="38" idx="2"/>
            <a:endCxn id="6" idx="1"/>
          </p:cNvCxnSpPr>
          <p:nvPr/>
        </p:nvCxnSpPr>
        <p:spPr>
          <a:xfrm>
            <a:off x="7187421" y="2590772"/>
            <a:ext cx="0" cy="475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2416128" y="4174123"/>
            <a:ext cx="195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leer /editar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142616" y="2649936"/>
            <a:ext cx="144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solo lee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6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Estándares de datos/modelo de datos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Un (1) modelo de datos INTERLIS uniforme “DM01” en toda Suiza.</a:t>
            </a:r>
          </a:p>
          <a:p>
            <a:r>
              <a:rPr lang="es" dirty="0"/>
              <a:t>Pero: cada cantón tiene un modelo de datos cantonal con extensiones, p. ej. “DM01-SO” -&gt; Una situación desagradable para los fabricantes de sistemas.</a:t>
            </a:r>
          </a:p>
          <a:p>
            <a:r>
              <a:rPr lang="es" dirty="0"/>
              <a:t>Proyecto “Nuevo modelo de datos para el catastro oficial”.</a:t>
            </a:r>
          </a:p>
          <a:p>
            <a:pPr lvl="1"/>
            <a:r>
              <a:rPr lang="es" dirty="0"/>
              <a:t>No puede haber más ampliaciones cantonales.</a:t>
            </a:r>
          </a:p>
          <a:p>
            <a:pPr lvl="1"/>
            <a:r>
              <a:rPr lang="es" dirty="0"/>
              <a:t>Ya no es un único modelo de datos, sino varios -&gt; los cambios se pueden implementar más fácilmente.</a:t>
            </a:r>
          </a:p>
          <a:p>
            <a:pPr lvl="1"/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340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Infraestructura de geodatos</a:t>
            </a:r>
            <a:endParaRPr lang="de-CH" dirty="0"/>
          </a:p>
        </p:txBody>
      </p:sp>
      <p:sp>
        <p:nvSpPr>
          <p:cNvPr id="4" name="Flussdiagramm: Magnetplattenspeicher 3"/>
          <p:cNvSpPr/>
          <p:nvPr/>
        </p:nvSpPr>
        <p:spPr>
          <a:xfrm>
            <a:off x="3550024" y="3065929"/>
            <a:ext cx="1268440" cy="84985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BD de edición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6553201" y="3065929"/>
            <a:ext cx="1268440" cy="84985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Pub DB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61" y="3203957"/>
            <a:ext cx="556284" cy="57379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7" y="4701090"/>
            <a:ext cx="855233" cy="855233"/>
          </a:xfrm>
          <a:prstGeom prst="rect">
            <a:avLst/>
          </a:prstGeom>
        </p:spPr>
      </p:pic>
      <p:sp>
        <p:nvSpPr>
          <p:cNvPr id="9" name="Eine Ecke des Rechtecks schneiden 8"/>
          <p:cNvSpPr/>
          <p:nvPr/>
        </p:nvSpPr>
        <p:spPr>
          <a:xfrm>
            <a:off x="3034970" y="1781175"/>
            <a:ext cx="580913" cy="60069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XTF</a:t>
            </a:r>
            <a:endPara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ine Ecke des Rechtecks schneiden 9"/>
          <p:cNvSpPr/>
          <p:nvPr/>
        </p:nvSpPr>
        <p:spPr>
          <a:xfrm>
            <a:off x="3756627" y="1781175"/>
            <a:ext cx="580913" cy="60069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GPKG</a:t>
            </a:r>
            <a:endParaRPr lang="de-CH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ine Ecke des Rechtecks schneiden 10"/>
          <p:cNvSpPr/>
          <p:nvPr/>
        </p:nvSpPr>
        <p:spPr>
          <a:xfrm>
            <a:off x="4478284" y="1781174"/>
            <a:ext cx="580913" cy="60069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</a:t>
            </a:r>
            <a:endParaRPr lang="de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mit Pfeil 12"/>
          <p:cNvCxnSpPr>
            <a:stCxn id="8" idx="0"/>
            <a:endCxn id="4" idx="3"/>
          </p:cNvCxnSpPr>
          <p:nvPr/>
        </p:nvCxnSpPr>
        <p:spPr>
          <a:xfrm flipV="1">
            <a:off x="4184244" y="3915784"/>
            <a:ext cx="0" cy="7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9" idx="1"/>
            <a:endCxn id="4" idx="1"/>
          </p:cNvCxnSpPr>
          <p:nvPr/>
        </p:nvCxnSpPr>
        <p:spPr>
          <a:xfrm>
            <a:off x="3325427" y="2381866"/>
            <a:ext cx="858817" cy="68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1"/>
            <a:endCxn id="4" idx="1"/>
          </p:cNvCxnSpPr>
          <p:nvPr/>
        </p:nvCxnSpPr>
        <p:spPr>
          <a:xfrm>
            <a:off x="4047084" y="2381866"/>
            <a:ext cx="137160" cy="68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1"/>
            <a:endCxn id="4" idx="1"/>
          </p:cNvCxnSpPr>
          <p:nvPr/>
        </p:nvCxnSpPr>
        <p:spPr>
          <a:xfrm flipH="1">
            <a:off x="4184244" y="2381865"/>
            <a:ext cx="584497" cy="684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4" idx="4"/>
            <a:endCxn id="6" idx="2"/>
          </p:cNvCxnSpPr>
          <p:nvPr/>
        </p:nvCxnSpPr>
        <p:spPr>
          <a:xfrm>
            <a:off x="4818464" y="3490857"/>
            <a:ext cx="1734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8563087" y="2248348"/>
            <a:ext cx="1237129" cy="475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WMS</a:t>
            </a:r>
            <a:endPara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563086" y="3317388"/>
            <a:ext cx="1237129" cy="475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9" y="4386428"/>
            <a:ext cx="2524643" cy="1791148"/>
          </a:xfrm>
          <a:prstGeom prst="rect">
            <a:avLst/>
          </a:prstGeom>
        </p:spPr>
      </p:pic>
      <p:cxnSp>
        <p:nvCxnSpPr>
          <p:cNvPr id="28" name="Gerade Verbindung mit Pfeil 27"/>
          <p:cNvCxnSpPr>
            <a:stCxn id="6" idx="4"/>
            <a:endCxn id="25" idx="1"/>
          </p:cNvCxnSpPr>
          <p:nvPr/>
        </p:nvCxnSpPr>
        <p:spPr>
          <a:xfrm flipV="1">
            <a:off x="7821641" y="2486123"/>
            <a:ext cx="741446" cy="100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26" idx="1"/>
          </p:cNvCxnSpPr>
          <p:nvPr/>
        </p:nvCxnSpPr>
        <p:spPr>
          <a:xfrm>
            <a:off x="7702475" y="3490855"/>
            <a:ext cx="860611" cy="64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6" idx="4"/>
            <a:endCxn id="27" idx="1"/>
          </p:cNvCxnSpPr>
          <p:nvPr/>
        </p:nvCxnSpPr>
        <p:spPr>
          <a:xfrm>
            <a:off x="7821641" y="3490857"/>
            <a:ext cx="605738" cy="179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1875057" y="2519894"/>
            <a:ext cx="195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ili2pg / </a:t>
            </a:r>
            <a:r>
              <a:rPr lang="es" sz="1600" dirty="0" err="1">
                <a:latin typeface="Arial" panose="020B0604020202020204" pitchFamily="34" charset="0"/>
                <a:cs typeface="Arial" panose="020B0604020202020204" pitchFamily="34" charset="0"/>
              </a:rPr>
              <a:t>ivalidator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2829885" y="1756494"/>
            <a:ext cx="968669" cy="6911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Abgerundetes Rechteck 28"/>
          <p:cNvSpPr/>
          <p:nvPr/>
        </p:nvSpPr>
        <p:spPr>
          <a:xfrm>
            <a:off x="3403252" y="2952576"/>
            <a:ext cx="1655945" cy="10815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 Verbindung mit Pfeil 29"/>
          <p:cNvCxnSpPr>
            <a:stCxn id="14" idx="2"/>
            <a:endCxn id="29" idx="0"/>
          </p:cNvCxnSpPr>
          <p:nvPr/>
        </p:nvCxnSpPr>
        <p:spPr>
          <a:xfrm>
            <a:off x="3314220" y="2447672"/>
            <a:ext cx="917005" cy="504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04" y="1735539"/>
            <a:ext cx="855233" cy="855233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142616" y="2649936"/>
            <a:ext cx="144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solo lee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Gerade Verbindung mit Pfeil 34"/>
          <p:cNvCxnSpPr>
            <a:stCxn id="32" idx="2"/>
            <a:endCxn id="6" idx="1"/>
          </p:cNvCxnSpPr>
          <p:nvPr/>
        </p:nvCxnSpPr>
        <p:spPr>
          <a:xfrm>
            <a:off x="7187421" y="2590772"/>
            <a:ext cx="0" cy="475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4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Validación y agregación de datos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6" y="1877589"/>
            <a:ext cx="1441973" cy="4910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70" y="1689129"/>
            <a:ext cx="776119" cy="7330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97" y="1689129"/>
            <a:ext cx="694936" cy="6810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59" y="1453822"/>
            <a:ext cx="821912" cy="9205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06" y="1754144"/>
            <a:ext cx="1617962" cy="52192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517751" y="3571539"/>
            <a:ext cx="3969571" cy="71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Datahub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>
            <a:stCxn id="4" idx="2"/>
            <a:endCxn id="3" idx="0"/>
          </p:cNvCxnSpPr>
          <p:nvPr/>
        </p:nvCxnSpPr>
        <p:spPr>
          <a:xfrm>
            <a:off x="1344483" y="2368606"/>
            <a:ext cx="4158054" cy="120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" idx="2"/>
            <a:endCxn id="3" idx="0"/>
          </p:cNvCxnSpPr>
          <p:nvPr/>
        </p:nvCxnSpPr>
        <p:spPr>
          <a:xfrm>
            <a:off x="2919130" y="2422130"/>
            <a:ext cx="2583407" cy="114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2"/>
            <a:endCxn id="3" idx="0"/>
          </p:cNvCxnSpPr>
          <p:nvPr/>
        </p:nvCxnSpPr>
        <p:spPr>
          <a:xfrm>
            <a:off x="4596465" y="2370166"/>
            <a:ext cx="906072" cy="120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3" idx="0"/>
          </p:cNvCxnSpPr>
          <p:nvPr/>
        </p:nvCxnSpPr>
        <p:spPr>
          <a:xfrm flipH="1">
            <a:off x="5502537" y="2374364"/>
            <a:ext cx="913278" cy="119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9" idx="2"/>
            <a:endCxn id="3" idx="0"/>
          </p:cNvCxnSpPr>
          <p:nvPr/>
        </p:nvCxnSpPr>
        <p:spPr>
          <a:xfrm flipH="1">
            <a:off x="5502537" y="2276067"/>
            <a:ext cx="3014250" cy="129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97773" y="2923803"/>
            <a:ext cx="30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FTP PUT o HTTP POST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89328" y="3603376"/>
            <a:ext cx="242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Validando los datos con iliValidator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Gerader Verbinder 33"/>
          <p:cNvCxnSpPr>
            <a:stCxn id="28" idx="3"/>
            <a:endCxn id="3" idx="1"/>
          </p:cNvCxnSpPr>
          <p:nvPr/>
        </p:nvCxnSpPr>
        <p:spPr>
          <a:xfrm>
            <a:off x="2818504" y="3926542"/>
            <a:ext cx="6992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ussdiagramm: Magnetplattenspeicher 36"/>
          <p:cNvSpPr/>
          <p:nvPr/>
        </p:nvSpPr>
        <p:spPr>
          <a:xfrm>
            <a:off x="4505325" y="5066851"/>
            <a:ext cx="1994422" cy="13362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BD de edición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Gerade Verbindung mit Pfeil 37"/>
          <p:cNvCxnSpPr>
            <a:stCxn id="3" idx="2"/>
            <a:endCxn id="37" idx="1"/>
          </p:cNvCxnSpPr>
          <p:nvPr/>
        </p:nvCxnSpPr>
        <p:spPr>
          <a:xfrm flipH="1">
            <a:off x="5502536" y="4281544"/>
            <a:ext cx="1" cy="78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ine Ecke des Rechtecks schneiden 41"/>
          <p:cNvSpPr/>
          <p:nvPr/>
        </p:nvSpPr>
        <p:spPr>
          <a:xfrm>
            <a:off x="2481766" y="2612801"/>
            <a:ext cx="1201421" cy="487247"/>
          </a:xfrm>
          <a:prstGeom prst="snip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XTF (INTERLIS)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480840" y="4489531"/>
            <a:ext cx="93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ili2pg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eschweifte Klammer rechts 4"/>
          <p:cNvSpPr/>
          <p:nvPr/>
        </p:nvSpPr>
        <p:spPr>
          <a:xfrm>
            <a:off x="7792278" y="3409122"/>
            <a:ext cx="457200" cy="293204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400600" y="4697519"/>
            <a:ext cx="286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Oficina de Geoinformación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80794" y="2609031"/>
            <a:ext cx="220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Conjunto de datos completo (= Municipio)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8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Flujo de datos Geomensor ↔ Registro de la propiedad</a:t>
            </a:r>
            <a:endParaRPr lang="de-CH" dirty="0"/>
          </a:p>
        </p:txBody>
      </p:sp>
      <p:sp>
        <p:nvSpPr>
          <p:cNvPr id="4" name="Rounded Rectangle 13"/>
          <p:cNvSpPr/>
          <p:nvPr/>
        </p:nvSpPr>
        <p:spPr>
          <a:xfrm>
            <a:off x="598715" y="1665628"/>
            <a:ext cx="3592286" cy="4965304"/>
          </a:xfrm>
          <a:prstGeom prst="roundRect">
            <a:avLst/>
          </a:prstGeom>
          <a:solidFill>
            <a:schemeClr val="accent6">
              <a:alpha val="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6"/>
          <p:cNvSpPr/>
          <p:nvPr/>
        </p:nvSpPr>
        <p:spPr>
          <a:xfrm>
            <a:off x="751115" y="3577695"/>
            <a:ext cx="3086099" cy="2889953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6"/>
          <p:cNvSpPr/>
          <p:nvPr/>
        </p:nvSpPr>
        <p:spPr>
          <a:xfrm>
            <a:off x="8311243" y="1708655"/>
            <a:ext cx="3592286" cy="4922278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"/>
          <p:cNvSpPr/>
          <p:nvPr/>
        </p:nvSpPr>
        <p:spPr>
          <a:xfrm>
            <a:off x="8654143" y="5602234"/>
            <a:ext cx="2302328" cy="70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b="1" dirty="0">
                <a:latin typeface="Frutiger LT Com 65" charset="0"/>
                <a:ea typeface="Frutiger LT Com 65" charset="0"/>
                <a:cs typeface="Frutiger LT Com 65" charset="0"/>
              </a:rPr>
              <a:t>Empresa Privada</a:t>
            </a:r>
            <a:endParaRPr lang="en-US" b="1" dirty="0"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8654143" y="3895388"/>
            <a:ext cx="2302328" cy="70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b="1" dirty="0">
                <a:latin typeface="Frutiger LT Com 65" charset="0"/>
                <a:ea typeface="Frutiger LT Com 65" charset="0"/>
                <a:cs typeface="Frutiger LT Com 65" charset="0"/>
              </a:rPr>
              <a:t>Cantón</a:t>
            </a:r>
            <a:endParaRPr lang="en-US" b="1" dirty="0"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8654143" y="2605985"/>
            <a:ext cx="2302328" cy="70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b="1" dirty="0">
                <a:latin typeface="Frutiger LT Com 65" charset="0"/>
                <a:ea typeface="Frutiger LT Com 65" charset="0"/>
                <a:cs typeface="Frutiger LT Com 65" charset="0"/>
              </a:rPr>
              <a:t>Federación</a:t>
            </a:r>
            <a:endParaRPr lang="en-US" b="1" dirty="0"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654143" y="1798106"/>
            <a:ext cx="2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>
                <a:solidFill>
                  <a:schemeClr val="accent1"/>
                </a:solidFill>
                <a:latin typeface="Frutiger LT Com 65" charset="0"/>
                <a:ea typeface="Frutiger LT Com 65" charset="0"/>
                <a:cs typeface="Frutiger LT Com 65" charset="0"/>
              </a:rPr>
              <a:t>Levantamiento catastral</a:t>
            </a:r>
            <a:endParaRPr lang="en-US" b="1" dirty="0">
              <a:solidFill>
                <a:schemeClr val="accent1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1001486" y="5602234"/>
            <a:ext cx="2302328" cy="702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b="1" dirty="0">
                <a:latin typeface="Frutiger LT Com 65" charset="0"/>
                <a:ea typeface="Frutiger LT Com 65" charset="0"/>
                <a:cs typeface="Frutiger LT Com 65" charset="0"/>
              </a:rPr>
              <a:t>Notario</a:t>
            </a:r>
            <a:endParaRPr lang="en-US" b="1" dirty="0"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1486" y="3895388"/>
            <a:ext cx="2302328" cy="702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b="1" dirty="0">
                <a:latin typeface="Frutiger LT Com 65" charset="0"/>
                <a:ea typeface="Frutiger LT Com 65" charset="0"/>
                <a:cs typeface="Frutiger LT Com 65" charset="0"/>
              </a:rPr>
              <a:t>Registro de la propiedad</a:t>
            </a:r>
            <a:endParaRPr lang="en-US" b="1" dirty="0"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1486" y="2556289"/>
            <a:ext cx="2302328" cy="702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b="1" dirty="0">
                <a:latin typeface="Frutiger LT Com 65" charset="0"/>
                <a:ea typeface="Frutiger LT Com 65" charset="0"/>
                <a:cs typeface="Frutiger LT Com 65" charset="0"/>
              </a:rPr>
              <a:t>Federación</a:t>
            </a:r>
            <a:endParaRPr lang="en-US" b="1" dirty="0"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001486" y="1817984"/>
            <a:ext cx="2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>
                <a:solidFill>
                  <a:schemeClr val="accent6"/>
                </a:solidFill>
                <a:latin typeface="Frutiger LT Com 65" charset="0"/>
                <a:ea typeface="Frutiger LT Com 65" charset="0"/>
                <a:cs typeface="Frutiger LT Com 65" charset="0"/>
              </a:rPr>
              <a:t>Registro de la propiedad</a:t>
            </a:r>
            <a:endParaRPr lang="en-US" b="1" dirty="0">
              <a:solidFill>
                <a:schemeClr val="accent6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cxnSp>
        <p:nvCxnSpPr>
          <p:cNvPr id="15" name="Straight Arrow Connector 18"/>
          <p:cNvCxnSpPr>
            <a:stCxn id="7" idx="0"/>
            <a:endCxn id="8" idx="2"/>
          </p:cNvCxnSpPr>
          <p:nvPr/>
        </p:nvCxnSpPr>
        <p:spPr>
          <a:xfrm flipV="1">
            <a:off x="9805307" y="4597516"/>
            <a:ext cx="0" cy="10047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2"/>
          <p:cNvCxnSpPr>
            <a:stCxn id="8" idx="0"/>
            <a:endCxn id="9" idx="2"/>
          </p:cNvCxnSpPr>
          <p:nvPr/>
        </p:nvCxnSpPr>
        <p:spPr>
          <a:xfrm flipV="1">
            <a:off x="9805307" y="3308113"/>
            <a:ext cx="0" cy="5872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"/>
          <p:cNvCxnSpPr>
            <a:endCxn id="5" idx="3"/>
          </p:cNvCxnSpPr>
          <p:nvPr/>
        </p:nvCxnSpPr>
        <p:spPr>
          <a:xfrm flipH="1" flipV="1">
            <a:off x="3837214" y="5022672"/>
            <a:ext cx="4790942" cy="75934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"/>
          <p:cNvSpPr txBox="1"/>
          <p:nvPr/>
        </p:nvSpPr>
        <p:spPr>
          <a:xfrm>
            <a:off x="5295898" y="4939192"/>
            <a:ext cx="2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>
                <a:solidFill>
                  <a:schemeClr val="tx2"/>
                </a:solidFill>
                <a:latin typeface="Frutiger LT Com 65" charset="0"/>
                <a:ea typeface="Frutiger LT Com 65" charset="0"/>
                <a:cs typeface="Frutiger LT Com 65" charset="0"/>
              </a:rPr>
              <a:t>1. XTF (INTERLIS)</a:t>
            </a:r>
            <a:endParaRPr lang="en-US" b="1" dirty="0">
              <a:solidFill>
                <a:schemeClr val="tx2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cxnSp>
        <p:nvCxnSpPr>
          <p:cNvPr id="19" name="Straight Arrow Connector 23"/>
          <p:cNvCxnSpPr/>
          <p:nvPr/>
        </p:nvCxnSpPr>
        <p:spPr>
          <a:xfrm>
            <a:off x="3837214" y="5487985"/>
            <a:ext cx="4816929" cy="73476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7"/>
          <p:cNvSpPr txBox="1"/>
          <p:nvPr/>
        </p:nvSpPr>
        <p:spPr>
          <a:xfrm>
            <a:off x="5295898" y="5853413"/>
            <a:ext cx="2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>
                <a:solidFill>
                  <a:schemeClr val="tx2"/>
                </a:solidFill>
                <a:latin typeface="Frutiger LT Com 65" charset="0"/>
                <a:ea typeface="Frutiger LT Com 65" charset="0"/>
                <a:cs typeface="Frutiger LT Com 65" charset="0"/>
              </a:rPr>
              <a:t>2. XTF (INTERLIS)</a:t>
            </a:r>
            <a:endParaRPr lang="en-US" b="1" dirty="0">
              <a:solidFill>
                <a:schemeClr val="tx2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5307" y="4939192"/>
            <a:ext cx="2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>
                <a:solidFill>
                  <a:schemeClr val="tx2"/>
                </a:solidFill>
                <a:latin typeface="Frutiger LT Com 65" charset="0"/>
                <a:ea typeface="Frutiger LT Com 65" charset="0"/>
                <a:cs typeface="Frutiger LT Com 65" charset="0"/>
              </a:rPr>
              <a:t>106 * XTF (INTERLIS)</a:t>
            </a:r>
            <a:endParaRPr lang="en-US" b="1" dirty="0">
              <a:solidFill>
                <a:schemeClr val="tx2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5326780" y="4330146"/>
            <a:ext cx="2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>
                <a:solidFill>
                  <a:schemeClr val="tx2"/>
                </a:solidFill>
                <a:latin typeface="Frutiger LT Com 65" charset="0"/>
                <a:ea typeface="Frutiger LT Com 65" charset="0"/>
                <a:cs typeface="Frutiger LT Com 65" charset="0"/>
              </a:rPr>
              <a:t>Por transacción :</a:t>
            </a:r>
            <a:endParaRPr lang="en-US" b="1" dirty="0">
              <a:solidFill>
                <a:schemeClr val="tx2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Validación y agregación de datos</a:t>
            </a:r>
            <a:endParaRPr lang="de-CH" dirty="0"/>
          </a:p>
        </p:txBody>
      </p:sp>
      <p:sp>
        <p:nvSpPr>
          <p:cNvPr id="37" name="Flussdiagramm: Magnetplattenspeicher 36"/>
          <p:cNvSpPr/>
          <p:nvPr/>
        </p:nvSpPr>
        <p:spPr>
          <a:xfrm>
            <a:off x="2515160" y="1807285"/>
            <a:ext cx="1994422" cy="13362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BD de edición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13939" y="3404359"/>
            <a:ext cx="139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Ili2pg / iliValidator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ussdiagramm: Magnetplattenspeicher 20"/>
          <p:cNvSpPr/>
          <p:nvPr/>
        </p:nvSpPr>
        <p:spPr>
          <a:xfrm>
            <a:off x="6378948" y="1807284"/>
            <a:ext cx="1994422" cy="13362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BD de edición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37" idx="4"/>
            <a:endCxn id="21" idx="2"/>
          </p:cNvCxnSpPr>
          <p:nvPr/>
        </p:nvCxnSpPr>
        <p:spPr>
          <a:xfrm flipV="1">
            <a:off x="4509582" y="2475416"/>
            <a:ext cx="18693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37" idx="3"/>
          </p:cNvCxnSpPr>
          <p:nvPr/>
        </p:nvCxnSpPr>
        <p:spPr>
          <a:xfrm flipH="1">
            <a:off x="3512370" y="3143548"/>
            <a:ext cx="1" cy="117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1" idx="3"/>
          </p:cNvCxnSpPr>
          <p:nvPr/>
        </p:nvCxnSpPr>
        <p:spPr>
          <a:xfrm>
            <a:off x="7376159" y="3143547"/>
            <a:ext cx="0" cy="117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ine Ecke des Rechtecks schneiden 29"/>
          <p:cNvSpPr/>
          <p:nvPr/>
        </p:nvSpPr>
        <p:spPr>
          <a:xfrm>
            <a:off x="6932893" y="4311502"/>
            <a:ext cx="886532" cy="916715"/>
          </a:xfrm>
          <a:prstGeom prst="snip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XTF/GPKG/SHP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ine Ecke des Rechtecks schneiden 40"/>
          <p:cNvSpPr/>
          <p:nvPr/>
        </p:nvSpPr>
        <p:spPr>
          <a:xfrm>
            <a:off x="3069103" y="4311502"/>
            <a:ext cx="946305" cy="916715"/>
          </a:xfrm>
          <a:prstGeom prst="snip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XTF INTERLIS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054711" y="5652709"/>
            <a:ext cx="7304442" cy="76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https://data.geo.so.ch / https://files.geo.so.ch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9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oficial como datos fundamentales georeferenciados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06" y="1771837"/>
            <a:ext cx="624196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bgerundetes Rechteck 5"/>
          <p:cNvSpPr/>
          <p:nvPr/>
        </p:nvSpPr>
        <p:spPr>
          <a:xfrm>
            <a:off x="3009899" y="4229100"/>
            <a:ext cx="5189221" cy="250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62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oficial como datos fundamentales georeferenciados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Los datos de la encuesta oficial son los llamados “datos de georeferencia”.</a:t>
            </a:r>
          </a:p>
          <a:p>
            <a:r>
              <a:rPr lang="es" dirty="0"/>
              <a:t>Sirven como base (como referencia) para casi todos los demás datos geográficos:</a:t>
            </a:r>
          </a:p>
          <a:p>
            <a:pPr lvl="1"/>
            <a:r>
              <a:rPr lang="es" dirty="0"/>
              <a:t>Planificación de uso de suelo</a:t>
            </a:r>
          </a:p>
          <a:p>
            <a:pPr lvl="1"/>
            <a:r>
              <a:rPr lang="es" dirty="0"/>
              <a:t>Catastro de redes</a:t>
            </a:r>
          </a:p>
          <a:p>
            <a:pPr lvl="1"/>
            <a:r>
              <a:rPr lang="es" dirty="0"/>
              <a:t>Catastro de restricciones de propiedad pública</a:t>
            </a:r>
          </a:p>
          <a:p>
            <a:pPr lvl="1"/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247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oficial como datos fundamentales georeferenciados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8" y="1808041"/>
            <a:ext cx="6040626" cy="390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ussdiagramm: Verbinder 5"/>
          <p:cNvSpPr/>
          <p:nvPr/>
        </p:nvSpPr>
        <p:spPr>
          <a:xfrm>
            <a:off x="4106008" y="3402623"/>
            <a:ext cx="316523" cy="29893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Flussdiagramm: Verbinder 6"/>
          <p:cNvSpPr/>
          <p:nvPr/>
        </p:nvSpPr>
        <p:spPr>
          <a:xfrm>
            <a:off x="3491646" y="5286189"/>
            <a:ext cx="316523" cy="29893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FA842B7-C677-926E-468E-EA75A0B2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801DF60C-723A-D487-55BA-D94F0181FCC6}"/>
              </a:ext>
            </a:extLst>
          </p:cNvPr>
          <p:cNvSpPr txBox="1">
            <a:spLocks/>
          </p:cNvSpPr>
          <p:nvPr/>
        </p:nvSpPr>
        <p:spPr>
          <a:xfrm>
            <a:off x="6937131" y="1825625"/>
            <a:ext cx="4416668" cy="424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/>
              <a:t>Al registrar los datos sobre el terreno, es posible georreferenciarlos utilizando los puntos fijos del catastro oficial (por ejemplo, el catastro de redes)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22483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" dirty="0"/>
              <a:t>Geoinformación en el cantón de Solothurn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" dirty="0"/>
              <a:t>2024-09-05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88" y="292825"/>
            <a:ext cx="2136652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oficial como datos fundamentales georeferenciados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37131" y="1825625"/>
            <a:ext cx="4416668" cy="424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2000" dirty="0"/>
              <a:t>Al recopilar datos en la oficina con QGIS (por ejemplo, predios con los mismos tipos de zona en la planificación de usos de suelo).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8676"/>
            <a:ext cx="5937689" cy="399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11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oficial como datos fundamentales georeferenciados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37131" y="1825625"/>
            <a:ext cx="4416668" cy="424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2000" dirty="0"/>
              <a:t>Al determinar las restricciones de propiedad del catastro ÖREB sobre un predio (“cookie cutter”).</a:t>
            </a:r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0" y="1825625"/>
            <a:ext cx="6013358" cy="367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51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de Restricciones - ÖREB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restricciones de derecho público a la propiedad</a:t>
            </a:r>
          </a:p>
          <a:p>
            <a:r>
              <a:rPr lang="es" dirty="0"/>
              <a:t>Proporciona información vinculante sobre las restricciones de propiedad de derecho público más importantes .</a:t>
            </a:r>
          </a:p>
          <a:p>
            <a:r>
              <a:rPr lang="es" dirty="0"/>
              <a:t>Incluye alrededor de 20 temas (por ejemplo, planificación de uso, protección del agua, lugares contaminados, ...)</a:t>
            </a:r>
          </a:p>
          <a:p>
            <a:r>
              <a:rPr lang="es" dirty="0"/>
              <a:t>Mismo estándar en toda Suiza</a:t>
            </a:r>
          </a:p>
          <a:p>
            <a:r>
              <a:rPr lang="es" dirty="0"/>
              <a:t>Consulta por propiedad « cookie cutter 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16584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de Restricciones - ÖREB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Extracto dinámico = Cliente SIG web</a:t>
            </a:r>
          </a:p>
          <a:p>
            <a:r>
              <a:rPr lang="es" dirty="0"/>
              <a:t>Extracto estático = XML y PDF</a:t>
            </a:r>
          </a:p>
          <a:p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6" y="3301929"/>
            <a:ext cx="2094250" cy="300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48" y="3298776"/>
            <a:ext cx="2056994" cy="300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44" y="3298777"/>
            <a:ext cx="2043487" cy="300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1433" y="3311641"/>
            <a:ext cx="2109752" cy="300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87" y="3298777"/>
            <a:ext cx="2069958" cy="301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416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102" cy="1325563"/>
          </a:xfrm>
        </p:spPr>
        <p:txBody>
          <a:bodyPr/>
          <a:lstStyle/>
          <a:p>
            <a:r>
              <a:rPr lang="es" dirty="0"/>
              <a:t>Catastro de redes de servicios públicos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Lamentablemente, el cantón de Solothurn no tiene la obligación de entregar los datos al cantón.</a:t>
            </a:r>
          </a:p>
          <a:p>
            <a:r>
              <a:rPr lang="es" dirty="0"/>
              <a:t>En consecuencia, surge una colcha de retazos.</a:t>
            </a:r>
          </a:p>
          <a:p>
            <a:r>
              <a:rPr lang="es" dirty="0"/>
              <a:t>Algunos municipios/propietarios de infraestructuras nos facilitan datos.</a:t>
            </a:r>
          </a:p>
          <a:p>
            <a:r>
              <a:rPr lang="es" dirty="0"/>
              <a:t>Se espera que el proyecto LKCH (catastro de redes suizo) proporcione alivio:</a:t>
            </a:r>
          </a:p>
          <a:p>
            <a:pPr lvl="1"/>
            <a:r>
              <a:rPr lang="es" dirty="0"/>
              <a:t>Obligación de entregar los datos al cantón</a:t>
            </a:r>
          </a:p>
          <a:p>
            <a:pPr lvl="1"/>
            <a:r>
              <a:rPr lang="es" dirty="0"/>
              <a:t>Modelo de datos unificado</a:t>
            </a:r>
          </a:p>
          <a:p>
            <a:pPr lvl="1"/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648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Catastro de redes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3" y="1690688"/>
            <a:ext cx="645962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981122" y="1977887"/>
            <a:ext cx="363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https://www.cadastre.ch/de/leitungskataster-schweiz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41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Uso de código abierto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4" y="1964189"/>
            <a:ext cx="1313328" cy="13133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83" y="4504385"/>
            <a:ext cx="1083609" cy="11177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85" y="2131016"/>
            <a:ext cx="2158980" cy="9796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77" y="4389742"/>
            <a:ext cx="3476625" cy="10858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9432826">
            <a:off x="2279622" y="3094652"/>
            <a:ext cx="6455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código abierto</a:t>
            </a:r>
            <a:endParaRPr lang="de-CH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8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Contenido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Organización</a:t>
            </a:r>
          </a:p>
          <a:p>
            <a:r>
              <a:rPr lang="es" dirty="0"/>
              <a:t>Estándares de datos/modelos de datos</a:t>
            </a:r>
          </a:p>
          <a:p>
            <a:r>
              <a:rPr lang="es" dirty="0"/>
              <a:t>Validación de datos</a:t>
            </a:r>
          </a:p>
          <a:p>
            <a:r>
              <a:rPr lang="es" dirty="0"/>
              <a:t>Catastro oficial como datos georeferenciados</a:t>
            </a:r>
          </a:p>
          <a:p>
            <a:r>
              <a:rPr lang="es" dirty="0"/>
              <a:t>Catastro de redes</a:t>
            </a:r>
          </a:p>
          <a:p>
            <a:r>
              <a:rPr lang="es" dirty="0"/>
              <a:t>Uso de plataformas de código abierto en la infraestructura de geodatos.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999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3819" cy="1325563"/>
          </a:xfrm>
        </p:spPr>
        <p:txBody>
          <a:bodyPr/>
          <a:lstStyle/>
          <a:p>
            <a:r>
              <a:rPr lang="es" dirty="0"/>
              <a:t>Organización: Oficina de Geoinformación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" y="1690688"/>
            <a:ext cx="8662416" cy="113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Gerader Verbinder 6"/>
          <p:cNvCxnSpPr/>
          <p:nvPr/>
        </p:nvCxnSpPr>
        <p:spPr>
          <a:xfrm flipH="1">
            <a:off x="2386584" y="2827724"/>
            <a:ext cx="9144" cy="537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" y="3364992"/>
            <a:ext cx="7742491" cy="262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bgerundetes Rechteck 8"/>
          <p:cNvSpPr/>
          <p:nvPr/>
        </p:nvSpPr>
        <p:spPr>
          <a:xfrm>
            <a:off x="1423416" y="2259206"/>
            <a:ext cx="1804416" cy="5685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21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Organización: Oficina de Geoinformación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0415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8200" y="1690688"/>
            <a:ext cx="18180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catastro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83654" y="1690687"/>
            <a:ext cx="18180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58953" y="1690686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8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Organización: Oficina de Geoinformación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15 empleados</a:t>
            </a:r>
          </a:p>
          <a:p>
            <a:r>
              <a:rPr lang="es" dirty="0"/>
              <a:t>Aproximadamente 1200 porcentajes de empleo.</a:t>
            </a:r>
          </a:p>
          <a:p>
            <a:r>
              <a:rPr lang="es" dirty="0"/>
              <a:t>3 departamentos</a:t>
            </a:r>
          </a:p>
          <a:p>
            <a:pPr lvl="1"/>
            <a:r>
              <a:rPr lang="es" dirty="0"/>
              <a:t>Catastro</a:t>
            </a:r>
          </a:p>
          <a:p>
            <a:pPr lvl="1"/>
            <a:r>
              <a:rPr lang="es" dirty="0"/>
              <a:t>Operación</a:t>
            </a:r>
          </a:p>
          <a:p>
            <a:pPr lvl="1"/>
            <a:r>
              <a:rPr lang="es" dirty="0"/>
              <a:t>Servicios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27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Organización: Catastro Oficial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" dirty="0"/>
              <a:t>Departamento de Catastro:</a:t>
            </a:r>
          </a:p>
          <a:p>
            <a:pPr lvl="1"/>
            <a:r>
              <a:rPr lang="es" dirty="0"/>
              <a:t>Geomensura oficial/ catastro predial</a:t>
            </a:r>
          </a:p>
          <a:p>
            <a:pPr lvl="1"/>
            <a:r>
              <a:rPr lang="es" dirty="0"/>
              <a:t>Catastro de restricciones de derecho publico sobre la propiedad de (catastro ÖREB)</a:t>
            </a:r>
          </a:p>
          <a:p>
            <a:pPr lvl="1"/>
            <a:r>
              <a:rPr lang="es" dirty="0">
                <a:solidFill>
                  <a:schemeClr val="bg2">
                    <a:lumMod val="75000"/>
                  </a:schemeClr>
                </a:solidFill>
              </a:rPr>
              <a:t>Catastro de línea</a:t>
            </a:r>
          </a:p>
          <a:p>
            <a:r>
              <a:rPr lang="es" dirty="0"/>
              <a:t>Trabajo operativo de geomensura oficial subcontratado ( asociación público-privada ).</a:t>
            </a:r>
          </a:p>
          <a:p>
            <a:r>
              <a:rPr lang="es" dirty="0"/>
              <a:t>Oficina GI realiza supervision y control de 5 geomensores privados (aprox. 66 personas en total)</a:t>
            </a:r>
          </a:p>
          <a:p>
            <a:r>
              <a:rPr lang="es" dirty="0"/>
              <a:t>Oficinas privadas también son activas en las áreas de planificación territorial, ingeniería civil, consolidación de tierras, ...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0" y="6311900"/>
            <a:ext cx="1441973" cy="4910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40" y="6124999"/>
            <a:ext cx="776119" cy="7330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33" y="6121880"/>
            <a:ext cx="694936" cy="6810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5" y="5882375"/>
            <a:ext cx="821912" cy="9205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21" y="6176963"/>
            <a:ext cx="1617962" cy="5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8" y="0"/>
            <a:ext cx="9764712" cy="6871465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1589088" y="2870516"/>
            <a:ext cx="228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791 km2</a:t>
            </a:r>
          </a:p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106 municipios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3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Organización: Catastro Oficial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" dirty="0"/>
              <a:t>Los datos están disponibles de forma completamente digital desde 2013</a:t>
            </a:r>
          </a:p>
          <a:p>
            <a:r>
              <a:rPr lang="es" dirty="0"/>
              <a:t>El trabajo se limita al mantenimiento continuo:</a:t>
            </a:r>
          </a:p>
          <a:p>
            <a:pPr lvl="1"/>
            <a:r>
              <a:rPr lang="es" dirty="0"/>
              <a:t>Mutaciones de limites (englobes/desenglobes)</a:t>
            </a:r>
          </a:p>
          <a:p>
            <a:pPr lvl="1"/>
            <a:r>
              <a:rPr lang="es" dirty="0"/>
              <a:t>Mantenimiento por actividades de construcción (ej. un nuevo edificio)</a:t>
            </a:r>
          </a:p>
          <a:p>
            <a:r>
              <a:rPr lang="es" dirty="0"/>
              <a:t>Estadísticas 2023:</a:t>
            </a:r>
          </a:p>
          <a:p>
            <a:pPr lvl="1"/>
            <a:r>
              <a:rPr lang="es" dirty="0"/>
              <a:t>1012 mutaciones por construcciones</a:t>
            </a:r>
          </a:p>
          <a:p>
            <a:pPr lvl="1"/>
            <a:r>
              <a:rPr lang="es" dirty="0"/>
              <a:t>406 mutaciones de límite</a:t>
            </a:r>
          </a:p>
          <a:p>
            <a:pPr lvl="1"/>
            <a:r>
              <a:rPr lang="es" dirty="0"/>
              <a:t>Volumen aprox. CHF 3.000.000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441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Breitbild</PresentationFormat>
  <Paragraphs>166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Frutiger LT Com 65</vt:lpstr>
      <vt:lpstr>Office</vt:lpstr>
      <vt:lpstr>PowerPoint-Präsentation</vt:lpstr>
      <vt:lpstr>Geoinformación en el cantón de Solothurn</vt:lpstr>
      <vt:lpstr>Contenido</vt:lpstr>
      <vt:lpstr>Organización: Oficina de Geoinformación</vt:lpstr>
      <vt:lpstr>Organización: Oficina de Geoinformación</vt:lpstr>
      <vt:lpstr>Organización: Oficina de Geoinformación</vt:lpstr>
      <vt:lpstr>Organización: Catastro Oficial</vt:lpstr>
      <vt:lpstr>PowerPoint-Präsentation</vt:lpstr>
      <vt:lpstr>Organización: Catastro Oficial</vt:lpstr>
      <vt:lpstr>Estándares de datos/modelos de datos</vt:lpstr>
      <vt:lpstr>Infraestructura de geodatos</vt:lpstr>
      <vt:lpstr>Estándares de datos/modelo de datos</vt:lpstr>
      <vt:lpstr>Infraestructura de geodatos</vt:lpstr>
      <vt:lpstr>Validación y agregación de datos</vt:lpstr>
      <vt:lpstr>Flujo de datos Geomensor ↔ Registro de la propiedad</vt:lpstr>
      <vt:lpstr>Validación y agregación de datos</vt:lpstr>
      <vt:lpstr>Catastro oficial como datos fundamentales georeferenciados</vt:lpstr>
      <vt:lpstr>Catastro oficial como datos fundamentales georeferenciados</vt:lpstr>
      <vt:lpstr>Catastro oficial como datos fundamentales georeferenciados</vt:lpstr>
      <vt:lpstr>Catastro oficial como datos fundamentales georeferenciados</vt:lpstr>
      <vt:lpstr>Catastro oficial como datos fundamentales georeferenciados</vt:lpstr>
      <vt:lpstr>Catastro de Restricciones - ÖREB</vt:lpstr>
      <vt:lpstr>Catastro de Restricciones - ÖREB</vt:lpstr>
      <vt:lpstr>Catastro de redes de servicios públicos</vt:lpstr>
      <vt:lpstr>Catastro de redes</vt:lpstr>
      <vt:lpstr>Uso de código abierto</vt:lpstr>
    </vt:vector>
  </TitlesOfParts>
  <Company>AIO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Geoinformation im Kanton Soltohurn</dc:title>
  <dc:creator>Ziegler Stefan</dc:creator>
  <cp:lastModifiedBy>Lorenz Jenni</cp:lastModifiedBy>
  <cp:revision>85</cp:revision>
  <dcterms:created xsi:type="dcterms:W3CDTF">2024-08-16T04:52:08Z</dcterms:created>
  <dcterms:modified xsi:type="dcterms:W3CDTF">2024-08-26T18:45:34Z</dcterms:modified>
</cp:coreProperties>
</file>