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3" r:id="rId2"/>
  </p:sldMasterIdLst>
  <p:notesMasterIdLst>
    <p:notesMasterId r:id="rId20"/>
  </p:notesMasterIdLst>
  <p:sldIdLst>
    <p:sldId id="256" r:id="rId3"/>
    <p:sldId id="330" r:id="rId4"/>
    <p:sldId id="288" r:id="rId5"/>
    <p:sldId id="336" r:id="rId6"/>
    <p:sldId id="295" r:id="rId7"/>
    <p:sldId id="337" r:id="rId8"/>
    <p:sldId id="338" r:id="rId9"/>
    <p:sldId id="285" r:id="rId10"/>
    <p:sldId id="339" r:id="rId11"/>
    <p:sldId id="327" r:id="rId12"/>
    <p:sldId id="331" r:id="rId13"/>
    <p:sldId id="328" r:id="rId14"/>
    <p:sldId id="332" r:id="rId15"/>
    <p:sldId id="329" r:id="rId16"/>
    <p:sldId id="333" r:id="rId17"/>
    <p:sldId id="334" r:id="rId18"/>
    <p:sldId id="335" r:id="rId19"/>
  </p:sldIdLst>
  <p:sldSz cx="12192000" cy="6858000"/>
  <p:notesSz cx="12192000" cy="6858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7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7A2772C-8E45-E49C-2BE9-95EB7CD51472}" name="Moises Poyatos" initials="MP" userId="25116a8277636f59" providerId="Windows Live"/>
  <p188:author id="{3A175374-CF3C-5383-1B7D-7D08BB468AE5}" name="Lorenz Jenni" initials="LJ" userId="S::lorenz.jenni@landnetwork.ch::49e37a1c-7549-4756-885b-a2312917c9df" providerId="AD"/>
  <p188:author id="{3A577E8F-3638-634A-5240-726CBB94AD1E}" name="De Rivera Vega, María Gabriela" initials="MD" userId="S::mderivera@mef.gob.pe::199f72d8-786f-4389-82b1-90e9980bd195" providerId="AD"/>
  <p188:author id="{2A9A6B96-2F33-DA6C-73FA-6D56731E1D03}" name="Mariela Perez-Costa" initials="MP" userId="S::mperezcosta@worldbank.org::e1e1c151-a33f-4e9b-8dda-c53cb789de4c" providerId="AD"/>
  <p188:author id="{8E6305AB-F8BF-7402-C434-407CD557F747}" name="KARI CALLAN R" initials="KCR" userId="d4bd702f42be0beb" providerId="Windows Live"/>
  <p188:author id="{9A997EE6-B883-7BB4-2B1B-D976C2D48EEA}" name="Lorenz Jenni (LOJN)" initials="LJ(" userId="S::LOJN@IP-CONSULT.DE::cd8c079b-44c5-478a-a0d6-47294d75cd7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EE00"/>
    <a:srgbClr val="99FF99"/>
    <a:srgbClr val="BC79FF"/>
    <a:srgbClr val="CC99FF"/>
    <a:srgbClr val="FDDD2E"/>
    <a:srgbClr val="1A384E"/>
    <a:srgbClr val="3E83B2"/>
    <a:srgbClr val="97AA71"/>
    <a:srgbClr val="778D50"/>
    <a:srgbClr val="BAD0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2FD6DF4-CD59-3BD8-7AA2-553E24972027}">
  <a:tblStyle styleId="{A2FD6DF4-CD59-3BD8-7AA2-553E24972027}" styleName="Medium Style 2 - Accent 1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72" autoAdjust="0"/>
    <p:restoredTop sz="95822" autoAdjust="0"/>
  </p:normalViewPr>
  <p:slideViewPr>
    <p:cSldViewPr>
      <p:cViewPr varScale="1">
        <p:scale>
          <a:sx n="95" d="100"/>
          <a:sy n="95" d="100"/>
        </p:scale>
        <p:origin x="768" y="40"/>
      </p:cViewPr>
      <p:guideLst>
        <p:guide orient="horz" pos="2160"/>
        <p:guide pos="2887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microsoft.com/office/2018/10/relationships/authors" Target="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27FBFE-C9F5-41C4-80F7-A99DEF22AB4F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BA5AB23-C3DF-49A2-98D8-BB72D22DC3EE}">
      <dgm:prSet phldrT="[Texto]" custT="1"/>
      <dgm:spPr>
        <a:solidFill>
          <a:srgbClr val="3E83B2"/>
        </a:solidFill>
        <a:ln>
          <a:noFill/>
        </a:ln>
      </dgm:spPr>
      <dgm:t>
        <a:bodyPr/>
        <a:lstStyle/>
        <a:p>
          <a:r>
            <a:rPr lang="es-ES" sz="1600" b="1" dirty="0">
              <a:solidFill>
                <a:schemeClr val="bg1"/>
              </a:solidFill>
            </a:rPr>
            <a:t>Datos del terreno</a:t>
          </a:r>
        </a:p>
      </dgm:t>
    </dgm:pt>
    <dgm:pt modelId="{0F67B750-19FC-479F-BDAC-36AB2C2FDEE3}" type="parTrans" cxnId="{7906431D-412F-4AE6-B80C-8C26E0825CEF}">
      <dgm:prSet/>
      <dgm:spPr/>
      <dgm:t>
        <a:bodyPr/>
        <a:lstStyle/>
        <a:p>
          <a:endParaRPr lang="es-ES" sz="1800" b="1">
            <a:solidFill>
              <a:srgbClr val="002060"/>
            </a:solidFill>
          </a:endParaRPr>
        </a:p>
      </dgm:t>
    </dgm:pt>
    <dgm:pt modelId="{86D00E4D-CCCE-4D4F-BBC8-86FDC974B848}" type="sibTrans" cxnId="{7906431D-412F-4AE6-B80C-8C26E0825CEF}">
      <dgm:prSet/>
      <dgm:spPr/>
      <dgm:t>
        <a:bodyPr/>
        <a:lstStyle/>
        <a:p>
          <a:endParaRPr lang="es-ES" sz="1800" b="1">
            <a:solidFill>
              <a:srgbClr val="002060"/>
            </a:solidFill>
          </a:endParaRPr>
        </a:p>
      </dgm:t>
    </dgm:pt>
    <dgm:pt modelId="{425D5379-0825-412C-BB45-52CE9134077B}">
      <dgm:prSet phldrT="[Texto]" custT="1"/>
      <dgm:spPr>
        <a:ln>
          <a:noFill/>
        </a:ln>
      </dgm:spPr>
      <dgm:t>
        <a:bodyPr/>
        <a:lstStyle/>
        <a:p>
          <a:r>
            <a:rPr lang="es-ES" sz="1600" b="1" u="sng" kern="1200" dirty="0">
              <a:solidFill>
                <a:srgbClr val="1A384E"/>
              </a:solidFill>
              <a:latin typeface="Helvetica Neue"/>
              <a:ea typeface="Helvetica Neue"/>
              <a:cs typeface="Helvetica Neue"/>
            </a:rPr>
            <a:t>Valor </a:t>
          </a:r>
          <a:r>
            <a:rPr lang="es-ES" sz="1600" b="1" u="sng" kern="1200" dirty="0">
              <a:solidFill>
                <a:srgbClr val="1A384E"/>
              </a:solidFill>
            </a:rPr>
            <a:t>de terreno</a:t>
          </a:r>
        </a:p>
      </dgm:t>
    </dgm:pt>
    <dgm:pt modelId="{6FED70BC-C9C4-4552-A31F-EAD25DF8AAA9}" type="parTrans" cxnId="{85028941-5E5A-489A-8FD7-7E6AFA43C6B7}">
      <dgm:prSet/>
      <dgm:spPr/>
      <dgm:t>
        <a:bodyPr/>
        <a:lstStyle/>
        <a:p>
          <a:endParaRPr lang="es-ES" sz="1800" b="1">
            <a:solidFill>
              <a:srgbClr val="002060"/>
            </a:solidFill>
          </a:endParaRPr>
        </a:p>
      </dgm:t>
    </dgm:pt>
    <dgm:pt modelId="{8FA72B76-A1BF-4B6C-B088-0264A2125BCE}" type="sibTrans" cxnId="{85028941-5E5A-489A-8FD7-7E6AFA43C6B7}">
      <dgm:prSet/>
      <dgm:spPr/>
      <dgm:t>
        <a:bodyPr/>
        <a:lstStyle/>
        <a:p>
          <a:endParaRPr lang="es-ES" sz="1800" b="1">
            <a:solidFill>
              <a:srgbClr val="002060"/>
            </a:solidFill>
          </a:endParaRPr>
        </a:p>
      </dgm:t>
    </dgm:pt>
    <dgm:pt modelId="{CA939080-8AC4-4374-AB2E-7F6FCFEFB086}">
      <dgm:prSet phldrT="[Texto]" custT="1"/>
      <dgm:spPr>
        <a:solidFill>
          <a:srgbClr val="1A384E"/>
        </a:solidFill>
        <a:ln>
          <a:noFill/>
        </a:ln>
      </dgm:spPr>
      <dgm:t>
        <a:bodyPr/>
        <a:lstStyle/>
        <a:p>
          <a:r>
            <a:rPr lang="es-ES" sz="1600" b="1" dirty="0">
              <a:solidFill>
                <a:schemeClr val="bg1"/>
              </a:solidFill>
            </a:rPr>
            <a:t>Valor de suelo</a:t>
          </a:r>
        </a:p>
      </dgm:t>
    </dgm:pt>
    <dgm:pt modelId="{471305B5-4254-4114-805A-2C7B9B1AE5D3}" type="parTrans" cxnId="{B44B8A28-0665-4CC8-B841-D4FA428A360C}">
      <dgm:prSet/>
      <dgm:spPr/>
      <dgm:t>
        <a:bodyPr/>
        <a:lstStyle/>
        <a:p>
          <a:endParaRPr lang="es-ES" sz="1800" b="1">
            <a:solidFill>
              <a:srgbClr val="002060"/>
            </a:solidFill>
          </a:endParaRPr>
        </a:p>
      </dgm:t>
    </dgm:pt>
    <dgm:pt modelId="{E9F04801-4121-4C62-B03D-A78543337000}" type="sibTrans" cxnId="{B44B8A28-0665-4CC8-B841-D4FA428A360C}">
      <dgm:prSet/>
      <dgm:spPr/>
      <dgm:t>
        <a:bodyPr/>
        <a:lstStyle/>
        <a:p>
          <a:endParaRPr lang="es-ES" sz="1800" b="1">
            <a:solidFill>
              <a:srgbClr val="002060"/>
            </a:solidFill>
          </a:endParaRPr>
        </a:p>
      </dgm:t>
    </dgm:pt>
    <dgm:pt modelId="{66DEBD1A-F39E-4567-81F3-965FEC4C5605}">
      <dgm:prSet phldrT="[Texto]" custT="1"/>
      <dgm:spPr>
        <a:solidFill>
          <a:srgbClr val="3E83B2"/>
        </a:solidFill>
        <a:ln>
          <a:noFill/>
        </a:ln>
      </dgm:spPr>
      <dgm:t>
        <a:bodyPr/>
        <a:lstStyle/>
        <a:p>
          <a:r>
            <a:rPr lang="es-ES" sz="1600" b="1" dirty="0">
              <a:solidFill>
                <a:schemeClr val="bg1"/>
              </a:solidFill>
            </a:rPr>
            <a:t>Datos de la construcción</a:t>
          </a:r>
        </a:p>
      </dgm:t>
    </dgm:pt>
    <dgm:pt modelId="{085D9A15-D939-4617-891A-34E6AA76435C}" type="parTrans" cxnId="{80B24E09-12DC-4EDE-8F36-B2AD86796D38}">
      <dgm:prSet/>
      <dgm:spPr/>
      <dgm:t>
        <a:bodyPr/>
        <a:lstStyle/>
        <a:p>
          <a:endParaRPr lang="es-ES" sz="1800" b="1">
            <a:solidFill>
              <a:srgbClr val="002060"/>
            </a:solidFill>
          </a:endParaRPr>
        </a:p>
      </dgm:t>
    </dgm:pt>
    <dgm:pt modelId="{F8776CED-3B07-4F86-A0DD-05537338DFD8}" type="sibTrans" cxnId="{80B24E09-12DC-4EDE-8F36-B2AD86796D38}">
      <dgm:prSet/>
      <dgm:spPr/>
      <dgm:t>
        <a:bodyPr/>
        <a:lstStyle/>
        <a:p>
          <a:endParaRPr lang="es-ES" sz="1800" b="1">
            <a:solidFill>
              <a:srgbClr val="002060"/>
            </a:solidFill>
          </a:endParaRPr>
        </a:p>
      </dgm:t>
    </dgm:pt>
    <dgm:pt modelId="{0B6DA385-6BEE-4BFD-A1C4-A95C23172997}">
      <dgm:prSet phldrT="[Texto]" custT="1"/>
      <dgm:spPr>
        <a:ln>
          <a:noFill/>
        </a:ln>
      </dgm:spPr>
      <dgm:t>
        <a:bodyPr/>
        <a:lstStyle/>
        <a:p>
          <a:r>
            <a:rPr lang="es-ES" sz="1600" b="1" dirty="0">
              <a:solidFill>
                <a:srgbClr val="1A384E"/>
              </a:solidFill>
            </a:rPr>
            <a:t>Valores unitarios oficiales de edificaciones X depreciación</a:t>
          </a:r>
        </a:p>
      </dgm:t>
    </dgm:pt>
    <dgm:pt modelId="{AB90D4F6-544F-4D4E-AC26-5F13606C2A8B}" type="parTrans" cxnId="{7E7E9803-484D-4A7A-8DEB-51C94D3E5EF4}">
      <dgm:prSet/>
      <dgm:spPr/>
      <dgm:t>
        <a:bodyPr/>
        <a:lstStyle/>
        <a:p>
          <a:endParaRPr lang="es-ES" sz="1800" b="1">
            <a:solidFill>
              <a:srgbClr val="002060"/>
            </a:solidFill>
          </a:endParaRPr>
        </a:p>
      </dgm:t>
    </dgm:pt>
    <dgm:pt modelId="{8554F24C-EDF3-4ED9-8F59-64760D534379}" type="sibTrans" cxnId="{7E7E9803-484D-4A7A-8DEB-51C94D3E5EF4}">
      <dgm:prSet/>
      <dgm:spPr/>
      <dgm:t>
        <a:bodyPr/>
        <a:lstStyle/>
        <a:p>
          <a:endParaRPr lang="es-ES" sz="1800" b="1">
            <a:solidFill>
              <a:srgbClr val="002060"/>
            </a:solidFill>
          </a:endParaRPr>
        </a:p>
      </dgm:t>
    </dgm:pt>
    <dgm:pt modelId="{7043B4B6-6669-4D32-BBC3-01ED29534DBE}">
      <dgm:prSet phldrT="[Texto]" custT="1"/>
      <dgm:spPr>
        <a:solidFill>
          <a:srgbClr val="1A384E"/>
        </a:solidFill>
        <a:ln>
          <a:noFill/>
        </a:ln>
      </dgm:spPr>
      <dgm:t>
        <a:bodyPr/>
        <a:lstStyle/>
        <a:p>
          <a:r>
            <a:rPr lang="es-ES" sz="1600" b="1" dirty="0">
              <a:solidFill>
                <a:schemeClr val="bg1"/>
              </a:solidFill>
            </a:rPr>
            <a:t>Valor de construcción</a:t>
          </a:r>
        </a:p>
      </dgm:t>
    </dgm:pt>
    <dgm:pt modelId="{0311F935-9D7D-4BD9-8A70-98B0CBC35105}" type="parTrans" cxnId="{AD413FC2-5382-4664-AE12-4AB95C270FF5}">
      <dgm:prSet/>
      <dgm:spPr/>
      <dgm:t>
        <a:bodyPr/>
        <a:lstStyle/>
        <a:p>
          <a:endParaRPr lang="es-ES" sz="1800" b="1">
            <a:solidFill>
              <a:srgbClr val="002060"/>
            </a:solidFill>
          </a:endParaRPr>
        </a:p>
      </dgm:t>
    </dgm:pt>
    <dgm:pt modelId="{77DDE55E-5D37-4D3B-AD4C-6159EDDAA62D}" type="sibTrans" cxnId="{AD413FC2-5382-4664-AE12-4AB95C270FF5}">
      <dgm:prSet/>
      <dgm:spPr/>
      <dgm:t>
        <a:bodyPr/>
        <a:lstStyle/>
        <a:p>
          <a:endParaRPr lang="es-ES" sz="1800" b="1">
            <a:solidFill>
              <a:srgbClr val="002060"/>
            </a:solidFill>
          </a:endParaRPr>
        </a:p>
      </dgm:t>
    </dgm:pt>
    <dgm:pt modelId="{D9C8EB9A-EE46-4931-8F83-AB8722A07248}">
      <dgm:prSet phldrT="[Texto]" custT="1"/>
      <dgm:spPr>
        <a:solidFill>
          <a:srgbClr val="3E83B2"/>
        </a:solidFill>
        <a:ln>
          <a:noFill/>
        </a:ln>
      </dgm:spPr>
      <dgm:t>
        <a:bodyPr/>
        <a:lstStyle/>
        <a:p>
          <a:r>
            <a:rPr lang="es-ES" sz="1600" b="1" dirty="0">
              <a:solidFill>
                <a:schemeClr val="bg1"/>
              </a:solidFill>
            </a:rPr>
            <a:t>Datos de obras complementarias</a:t>
          </a:r>
        </a:p>
      </dgm:t>
    </dgm:pt>
    <dgm:pt modelId="{373A992A-94C3-427D-9BAE-6FF9C8E10B05}" type="parTrans" cxnId="{E040F31E-B453-4A8A-8A00-B10F99CC8B85}">
      <dgm:prSet/>
      <dgm:spPr/>
      <dgm:t>
        <a:bodyPr/>
        <a:lstStyle/>
        <a:p>
          <a:endParaRPr lang="es-ES" sz="1800" b="1">
            <a:solidFill>
              <a:srgbClr val="002060"/>
            </a:solidFill>
          </a:endParaRPr>
        </a:p>
      </dgm:t>
    </dgm:pt>
    <dgm:pt modelId="{CEE39931-4F0C-4148-BE08-5AF5F17A5880}" type="sibTrans" cxnId="{E040F31E-B453-4A8A-8A00-B10F99CC8B85}">
      <dgm:prSet/>
      <dgm:spPr/>
      <dgm:t>
        <a:bodyPr/>
        <a:lstStyle/>
        <a:p>
          <a:endParaRPr lang="es-ES" sz="1800" b="1">
            <a:solidFill>
              <a:srgbClr val="002060"/>
            </a:solidFill>
          </a:endParaRPr>
        </a:p>
      </dgm:t>
    </dgm:pt>
    <dgm:pt modelId="{CB423B42-18FD-41D8-B1D7-23CA378783B0}">
      <dgm:prSet phldrT="[Texto]" custT="1"/>
      <dgm:spPr>
        <a:ln>
          <a:noFill/>
        </a:ln>
      </dgm:spPr>
      <dgm:t>
        <a:bodyPr/>
        <a:lstStyle/>
        <a:p>
          <a:r>
            <a:rPr lang="es-ES" sz="1600" b="1" dirty="0">
              <a:solidFill>
                <a:srgbClr val="1A384E"/>
              </a:solidFill>
            </a:rPr>
            <a:t>Valores unitarios de obras complementarias X depreciación</a:t>
          </a:r>
        </a:p>
      </dgm:t>
    </dgm:pt>
    <dgm:pt modelId="{8CC6942E-4614-46ED-B3BE-F03B3FB38601}" type="parTrans" cxnId="{82438B0B-B990-4106-A9EF-DA28CF25C534}">
      <dgm:prSet/>
      <dgm:spPr/>
      <dgm:t>
        <a:bodyPr/>
        <a:lstStyle/>
        <a:p>
          <a:endParaRPr lang="es-ES" sz="1800" b="1">
            <a:solidFill>
              <a:srgbClr val="002060"/>
            </a:solidFill>
          </a:endParaRPr>
        </a:p>
      </dgm:t>
    </dgm:pt>
    <dgm:pt modelId="{9FA4B482-3CA7-4F9A-8C8A-5152A124955A}" type="sibTrans" cxnId="{82438B0B-B990-4106-A9EF-DA28CF25C534}">
      <dgm:prSet/>
      <dgm:spPr/>
      <dgm:t>
        <a:bodyPr/>
        <a:lstStyle/>
        <a:p>
          <a:endParaRPr lang="es-ES" sz="1800" b="1">
            <a:solidFill>
              <a:srgbClr val="002060"/>
            </a:solidFill>
          </a:endParaRPr>
        </a:p>
      </dgm:t>
    </dgm:pt>
    <dgm:pt modelId="{1601EDF4-D814-4613-9867-DF486A63E537}">
      <dgm:prSet phldrT="[Texto]" custT="1"/>
      <dgm:spPr>
        <a:solidFill>
          <a:srgbClr val="1A384E"/>
        </a:solidFill>
        <a:ln>
          <a:noFill/>
        </a:ln>
      </dgm:spPr>
      <dgm:t>
        <a:bodyPr/>
        <a:lstStyle/>
        <a:p>
          <a:r>
            <a:rPr lang="es-ES" sz="1600" b="1" dirty="0">
              <a:solidFill>
                <a:schemeClr val="bg1"/>
              </a:solidFill>
            </a:rPr>
            <a:t>Valor de obras complementarias</a:t>
          </a:r>
        </a:p>
      </dgm:t>
    </dgm:pt>
    <dgm:pt modelId="{988A9381-2115-44AA-A8AA-CF44DB45030A}" type="parTrans" cxnId="{A1C8A38C-B4DC-41CC-B4B3-761AFEA1C74C}">
      <dgm:prSet/>
      <dgm:spPr/>
      <dgm:t>
        <a:bodyPr/>
        <a:lstStyle/>
        <a:p>
          <a:endParaRPr lang="es-ES" sz="1800" b="1">
            <a:solidFill>
              <a:srgbClr val="002060"/>
            </a:solidFill>
          </a:endParaRPr>
        </a:p>
      </dgm:t>
    </dgm:pt>
    <dgm:pt modelId="{692D3A5A-B0E6-4689-969C-94EF33ED6919}" type="sibTrans" cxnId="{A1C8A38C-B4DC-41CC-B4B3-761AFEA1C74C}">
      <dgm:prSet/>
      <dgm:spPr/>
      <dgm:t>
        <a:bodyPr/>
        <a:lstStyle/>
        <a:p>
          <a:endParaRPr lang="es-ES" sz="1800" b="1">
            <a:solidFill>
              <a:srgbClr val="002060"/>
            </a:solidFill>
          </a:endParaRPr>
        </a:p>
      </dgm:t>
    </dgm:pt>
    <dgm:pt modelId="{8DF2129B-3726-4C46-9FE1-409613439434}" type="pres">
      <dgm:prSet presAssocID="{A927FBFE-C9F5-41C4-80F7-A99DEF22AB4F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859DC4D7-85DC-43FA-BFBE-05CC6D820646}" type="pres">
      <dgm:prSet presAssocID="{EBA5AB23-C3DF-49A2-98D8-BB72D22DC3EE}" presName="horFlow" presStyleCnt="0"/>
      <dgm:spPr/>
    </dgm:pt>
    <dgm:pt modelId="{4FBAC9A6-B922-4E7C-B07F-7B6DB46134B1}" type="pres">
      <dgm:prSet presAssocID="{EBA5AB23-C3DF-49A2-98D8-BB72D22DC3EE}" presName="bigChev" presStyleLbl="node1" presStyleIdx="0" presStyleCnt="3" custScaleY="82654"/>
      <dgm:spPr/>
    </dgm:pt>
    <dgm:pt modelId="{8AD604C7-EADF-40CC-8446-7FDEB9407374}" type="pres">
      <dgm:prSet presAssocID="{6FED70BC-C9C4-4552-A31F-EAD25DF8AAA9}" presName="parTrans" presStyleCnt="0"/>
      <dgm:spPr/>
    </dgm:pt>
    <dgm:pt modelId="{3F722AF9-9B19-428B-B2CB-253ACA03F55B}" type="pres">
      <dgm:prSet presAssocID="{425D5379-0825-412C-BB45-52CE9134077B}" presName="node" presStyleLbl="alignAccFollowNode1" presStyleIdx="0" presStyleCnt="6">
        <dgm:presLayoutVars>
          <dgm:bulletEnabled val="1"/>
        </dgm:presLayoutVars>
      </dgm:prSet>
      <dgm:spPr/>
    </dgm:pt>
    <dgm:pt modelId="{24698BE8-6F43-4D1B-B790-9671EBFE39A0}" type="pres">
      <dgm:prSet presAssocID="{8FA72B76-A1BF-4B6C-B088-0264A2125BCE}" presName="sibTrans" presStyleCnt="0"/>
      <dgm:spPr/>
    </dgm:pt>
    <dgm:pt modelId="{0EFD15E2-8CAE-4D0B-9100-F2DF01768695}" type="pres">
      <dgm:prSet presAssocID="{CA939080-8AC4-4374-AB2E-7F6FCFEFB086}" presName="node" presStyleLbl="alignAccFollowNode1" presStyleIdx="1" presStyleCnt="6">
        <dgm:presLayoutVars>
          <dgm:bulletEnabled val="1"/>
        </dgm:presLayoutVars>
      </dgm:prSet>
      <dgm:spPr/>
    </dgm:pt>
    <dgm:pt modelId="{377A408B-92FE-42DF-9212-B489A90700AB}" type="pres">
      <dgm:prSet presAssocID="{EBA5AB23-C3DF-49A2-98D8-BB72D22DC3EE}" presName="vSp" presStyleCnt="0"/>
      <dgm:spPr/>
    </dgm:pt>
    <dgm:pt modelId="{73F03156-FBB4-4E83-9403-025E45AABC33}" type="pres">
      <dgm:prSet presAssocID="{66DEBD1A-F39E-4567-81F3-965FEC4C5605}" presName="horFlow" presStyleCnt="0"/>
      <dgm:spPr/>
    </dgm:pt>
    <dgm:pt modelId="{94AF88BB-5DDF-4950-B550-6F7C0C1C3B3D}" type="pres">
      <dgm:prSet presAssocID="{66DEBD1A-F39E-4567-81F3-965FEC4C5605}" presName="bigChev" presStyleLbl="node1" presStyleIdx="1" presStyleCnt="3" custScaleY="82255"/>
      <dgm:spPr/>
    </dgm:pt>
    <dgm:pt modelId="{9879B1D0-2B8A-43CA-AC8C-2575BF5A247D}" type="pres">
      <dgm:prSet presAssocID="{AB90D4F6-544F-4D4E-AC26-5F13606C2A8B}" presName="parTrans" presStyleCnt="0"/>
      <dgm:spPr/>
    </dgm:pt>
    <dgm:pt modelId="{A1749A4C-1ABC-4A19-A1FF-A680F13F69FF}" type="pres">
      <dgm:prSet presAssocID="{0B6DA385-6BEE-4BFD-A1C4-A95C23172997}" presName="node" presStyleLbl="alignAccFollowNode1" presStyleIdx="2" presStyleCnt="6">
        <dgm:presLayoutVars>
          <dgm:bulletEnabled val="1"/>
        </dgm:presLayoutVars>
      </dgm:prSet>
      <dgm:spPr/>
    </dgm:pt>
    <dgm:pt modelId="{E3E306B4-9E15-4440-B2DB-8DB7BC574A50}" type="pres">
      <dgm:prSet presAssocID="{8554F24C-EDF3-4ED9-8F59-64760D534379}" presName="sibTrans" presStyleCnt="0"/>
      <dgm:spPr/>
    </dgm:pt>
    <dgm:pt modelId="{E19A90EB-35D1-473A-BECA-30EDBB68B7BF}" type="pres">
      <dgm:prSet presAssocID="{7043B4B6-6669-4D32-BBC3-01ED29534DBE}" presName="node" presStyleLbl="alignAccFollowNode1" presStyleIdx="3" presStyleCnt="6">
        <dgm:presLayoutVars>
          <dgm:bulletEnabled val="1"/>
        </dgm:presLayoutVars>
      </dgm:prSet>
      <dgm:spPr/>
    </dgm:pt>
    <dgm:pt modelId="{0741907B-1AC0-4729-9820-55C2B5A4C16B}" type="pres">
      <dgm:prSet presAssocID="{66DEBD1A-F39E-4567-81F3-965FEC4C5605}" presName="vSp" presStyleCnt="0"/>
      <dgm:spPr/>
    </dgm:pt>
    <dgm:pt modelId="{7C370034-4255-4983-BEC7-CDA49A9D889C}" type="pres">
      <dgm:prSet presAssocID="{D9C8EB9A-EE46-4931-8F83-AB8722A07248}" presName="horFlow" presStyleCnt="0"/>
      <dgm:spPr/>
    </dgm:pt>
    <dgm:pt modelId="{F8C1047D-802D-4BD8-BF30-D84B15A6FA0B}" type="pres">
      <dgm:prSet presAssocID="{D9C8EB9A-EE46-4931-8F83-AB8722A07248}" presName="bigChev" presStyleLbl="node1" presStyleIdx="2" presStyleCnt="3" custScaleY="84177"/>
      <dgm:spPr/>
    </dgm:pt>
    <dgm:pt modelId="{9F7117D0-8EEF-4997-BA53-0C15F48B6292}" type="pres">
      <dgm:prSet presAssocID="{8CC6942E-4614-46ED-B3BE-F03B3FB38601}" presName="parTrans" presStyleCnt="0"/>
      <dgm:spPr/>
    </dgm:pt>
    <dgm:pt modelId="{D935A8B6-A4AA-4286-8E85-93672F9BE146}" type="pres">
      <dgm:prSet presAssocID="{CB423B42-18FD-41D8-B1D7-23CA378783B0}" presName="node" presStyleLbl="alignAccFollowNode1" presStyleIdx="4" presStyleCnt="6" custScaleY="99684">
        <dgm:presLayoutVars>
          <dgm:bulletEnabled val="1"/>
        </dgm:presLayoutVars>
      </dgm:prSet>
      <dgm:spPr/>
    </dgm:pt>
    <dgm:pt modelId="{2BCDDFF8-3F5E-4BF9-A370-5A20BD3FE710}" type="pres">
      <dgm:prSet presAssocID="{9FA4B482-3CA7-4F9A-8C8A-5152A124955A}" presName="sibTrans" presStyleCnt="0"/>
      <dgm:spPr/>
    </dgm:pt>
    <dgm:pt modelId="{9AA95E43-8D32-4C82-BE6F-C73585ECC1C4}" type="pres">
      <dgm:prSet presAssocID="{1601EDF4-D814-4613-9867-DF486A63E537}" presName="node" presStyleLbl="alignAccFollowNode1" presStyleIdx="5" presStyleCnt="6">
        <dgm:presLayoutVars>
          <dgm:bulletEnabled val="1"/>
        </dgm:presLayoutVars>
      </dgm:prSet>
      <dgm:spPr/>
    </dgm:pt>
  </dgm:ptLst>
  <dgm:cxnLst>
    <dgm:cxn modelId="{7E7E9803-484D-4A7A-8DEB-51C94D3E5EF4}" srcId="{66DEBD1A-F39E-4567-81F3-965FEC4C5605}" destId="{0B6DA385-6BEE-4BFD-A1C4-A95C23172997}" srcOrd="0" destOrd="0" parTransId="{AB90D4F6-544F-4D4E-AC26-5F13606C2A8B}" sibTransId="{8554F24C-EDF3-4ED9-8F59-64760D534379}"/>
    <dgm:cxn modelId="{80B24E09-12DC-4EDE-8F36-B2AD86796D38}" srcId="{A927FBFE-C9F5-41C4-80F7-A99DEF22AB4F}" destId="{66DEBD1A-F39E-4567-81F3-965FEC4C5605}" srcOrd="1" destOrd="0" parTransId="{085D9A15-D939-4617-891A-34E6AA76435C}" sibTransId="{F8776CED-3B07-4F86-A0DD-05537338DFD8}"/>
    <dgm:cxn modelId="{82438B0B-B990-4106-A9EF-DA28CF25C534}" srcId="{D9C8EB9A-EE46-4931-8F83-AB8722A07248}" destId="{CB423B42-18FD-41D8-B1D7-23CA378783B0}" srcOrd="0" destOrd="0" parTransId="{8CC6942E-4614-46ED-B3BE-F03B3FB38601}" sibTransId="{9FA4B482-3CA7-4F9A-8C8A-5152A124955A}"/>
    <dgm:cxn modelId="{2BC07E15-5B49-4971-885A-78D70C786E59}" type="presOf" srcId="{CB423B42-18FD-41D8-B1D7-23CA378783B0}" destId="{D935A8B6-A4AA-4286-8E85-93672F9BE146}" srcOrd="0" destOrd="0" presId="urn:microsoft.com/office/officeart/2005/8/layout/lProcess3"/>
    <dgm:cxn modelId="{7906431D-412F-4AE6-B80C-8C26E0825CEF}" srcId="{A927FBFE-C9F5-41C4-80F7-A99DEF22AB4F}" destId="{EBA5AB23-C3DF-49A2-98D8-BB72D22DC3EE}" srcOrd="0" destOrd="0" parTransId="{0F67B750-19FC-479F-BDAC-36AB2C2FDEE3}" sibTransId="{86D00E4D-CCCE-4D4F-BBC8-86FDC974B848}"/>
    <dgm:cxn modelId="{E040F31E-B453-4A8A-8A00-B10F99CC8B85}" srcId="{A927FBFE-C9F5-41C4-80F7-A99DEF22AB4F}" destId="{D9C8EB9A-EE46-4931-8F83-AB8722A07248}" srcOrd="2" destOrd="0" parTransId="{373A992A-94C3-427D-9BAE-6FF9C8E10B05}" sibTransId="{CEE39931-4F0C-4148-BE08-5AF5F17A5880}"/>
    <dgm:cxn modelId="{27AC701F-8DC9-44B1-982E-7CDD4A8D2160}" type="presOf" srcId="{66DEBD1A-F39E-4567-81F3-965FEC4C5605}" destId="{94AF88BB-5DDF-4950-B550-6F7C0C1C3B3D}" srcOrd="0" destOrd="0" presId="urn:microsoft.com/office/officeart/2005/8/layout/lProcess3"/>
    <dgm:cxn modelId="{B44B8A28-0665-4CC8-B841-D4FA428A360C}" srcId="{EBA5AB23-C3DF-49A2-98D8-BB72D22DC3EE}" destId="{CA939080-8AC4-4374-AB2E-7F6FCFEFB086}" srcOrd="1" destOrd="0" parTransId="{471305B5-4254-4114-805A-2C7B9B1AE5D3}" sibTransId="{E9F04801-4121-4C62-B03D-A78543337000}"/>
    <dgm:cxn modelId="{85028941-5E5A-489A-8FD7-7E6AFA43C6B7}" srcId="{EBA5AB23-C3DF-49A2-98D8-BB72D22DC3EE}" destId="{425D5379-0825-412C-BB45-52CE9134077B}" srcOrd="0" destOrd="0" parTransId="{6FED70BC-C9C4-4552-A31F-EAD25DF8AAA9}" sibTransId="{8FA72B76-A1BF-4B6C-B088-0264A2125BCE}"/>
    <dgm:cxn modelId="{67758054-6E56-4166-8F1D-60495DE040A2}" type="presOf" srcId="{425D5379-0825-412C-BB45-52CE9134077B}" destId="{3F722AF9-9B19-428B-B2CB-253ACA03F55B}" srcOrd="0" destOrd="0" presId="urn:microsoft.com/office/officeart/2005/8/layout/lProcess3"/>
    <dgm:cxn modelId="{59D4448A-61FD-47A0-8F7D-6929006F67DA}" type="presOf" srcId="{EBA5AB23-C3DF-49A2-98D8-BB72D22DC3EE}" destId="{4FBAC9A6-B922-4E7C-B07F-7B6DB46134B1}" srcOrd="0" destOrd="0" presId="urn:microsoft.com/office/officeart/2005/8/layout/lProcess3"/>
    <dgm:cxn modelId="{A1C8A38C-B4DC-41CC-B4B3-761AFEA1C74C}" srcId="{D9C8EB9A-EE46-4931-8F83-AB8722A07248}" destId="{1601EDF4-D814-4613-9867-DF486A63E537}" srcOrd="1" destOrd="0" parTransId="{988A9381-2115-44AA-A8AA-CF44DB45030A}" sibTransId="{692D3A5A-B0E6-4689-969C-94EF33ED6919}"/>
    <dgm:cxn modelId="{C753B48C-A8F1-4222-9E60-290FF0D86B5B}" type="presOf" srcId="{CA939080-8AC4-4374-AB2E-7F6FCFEFB086}" destId="{0EFD15E2-8CAE-4D0B-9100-F2DF01768695}" srcOrd="0" destOrd="0" presId="urn:microsoft.com/office/officeart/2005/8/layout/lProcess3"/>
    <dgm:cxn modelId="{8A6DB78F-3679-4844-9B1A-1A718AE7EB1F}" type="presOf" srcId="{D9C8EB9A-EE46-4931-8F83-AB8722A07248}" destId="{F8C1047D-802D-4BD8-BF30-D84B15A6FA0B}" srcOrd="0" destOrd="0" presId="urn:microsoft.com/office/officeart/2005/8/layout/lProcess3"/>
    <dgm:cxn modelId="{DCC6CEA8-52E1-4050-9B07-2BED8637DE36}" type="presOf" srcId="{1601EDF4-D814-4613-9867-DF486A63E537}" destId="{9AA95E43-8D32-4C82-BE6F-C73585ECC1C4}" srcOrd="0" destOrd="0" presId="urn:microsoft.com/office/officeart/2005/8/layout/lProcess3"/>
    <dgm:cxn modelId="{7B59D7AB-15FD-4D2F-A96D-718DE2025447}" type="presOf" srcId="{7043B4B6-6669-4D32-BBC3-01ED29534DBE}" destId="{E19A90EB-35D1-473A-BECA-30EDBB68B7BF}" srcOrd="0" destOrd="0" presId="urn:microsoft.com/office/officeart/2005/8/layout/lProcess3"/>
    <dgm:cxn modelId="{AD413FC2-5382-4664-AE12-4AB95C270FF5}" srcId="{66DEBD1A-F39E-4567-81F3-965FEC4C5605}" destId="{7043B4B6-6669-4D32-BBC3-01ED29534DBE}" srcOrd="1" destOrd="0" parTransId="{0311F935-9D7D-4BD9-8A70-98B0CBC35105}" sibTransId="{77DDE55E-5D37-4D3B-AD4C-6159EDDAA62D}"/>
    <dgm:cxn modelId="{ED250DD6-43B3-4C50-A90F-7ABAD43346C4}" type="presOf" srcId="{A927FBFE-C9F5-41C4-80F7-A99DEF22AB4F}" destId="{8DF2129B-3726-4C46-9FE1-409613439434}" srcOrd="0" destOrd="0" presId="urn:microsoft.com/office/officeart/2005/8/layout/lProcess3"/>
    <dgm:cxn modelId="{2E8559E6-A1A1-42B8-B8E8-301407B2D827}" type="presOf" srcId="{0B6DA385-6BEE-4BFD-A1C4-A95C23172997}" destId="{A1749A4C-1ABC-4A19-A1FF-A680F13F69FF}" srcOrd="0" destOrd="0" presId="urn:microsoft.com/office/officeart/2005/8/layout/lProcess3"/>
    <dgm:cxn modelId="{5FA2019D-9FC6-40BE-926E-03C7B1F06B7B}" type="presParOf" srcId="{8DF2129B-3726-4C46-9FE1-409613439434}" destId="{859DC4D7-85DC-43FA-BFBE-05CC6D820646}" srcOrd="0" destOrd="0" presId="urn:microsoft.com/office/officeart/2005/8/layout/lProcess3"/>
    <dgm:cxn modelId="{7125869A-4FFE-40EC-9940-7769C608AB0E}" type="presParOf" srcId="{859DC4D7-85DC-43FA-BFBE-05CC6D820646}" destId="{4FBAC9A6-B922-4E7C-B07F-7B6DB46134B1}" srcOrd="0" destOrd="0" presId="urn:microsoft.com/office/officeart/2005/8/layout/lProcess3"/>
    <dgm:cxn modelId="{E3E4703A-2094-4D47-B7BE-195FDC1BFF16}" type="presParOf" srcId="{859DC4D7-85DC-43FA-BFBE-05CC6D820646}" destId="{8AD604C7-EADF-40CC-8446-7FDEB9407374}" srcOrd="1" destOrd="0" presId="urn:microsoft.com/office/officeart/2005/8/layout/lProcess3"/>
    <dgm:cxn modelId="{5B0C42CD-2FA9-47AB-86E3-5C2E6CE9A562}" type="presParOf" srcId="{859DC4D7-85DC-43FA-BFBE-05CC6D820646}" destId="{3F722AF9-9B19-428B-B2CB-253ACA03F55B}" srcOrd="2" destOrd="0" presId="urn:microsoft.com/office/officeart/2005/8/layout/lProcess3"/>
    <dgm:cxn modelId="{D739D587-E31C-4B30-B16C-45E7BBCD50D9}" type="presParOf" srcId="{859DC4D7-85DC-43FA-BFBE-05CC6D820646}" destId="{24698BE8-6F43-4D1B-B790-9671EBFE39A0}" srcOrd="3" destOrd="0" presId="urn:microsoft.com/office/officeart/2005/8/layout/lProcess3"/>
    <dgm:cxn modelId="{F896B262-F09D-4CC9-B204-B0EDFCFD4C5E}" type="presParOf" srcId="{859DC4D7-85DC-43FA-BFBE-05CC6D820646}" destId="{0EFD15E2-8CAE-4D0B-9100-F2DF01768695}" srcOrd="4" destOrd="0" presId="urn:microsoft.com/office/officeart/2005/8/layout/lProcess3"/>
    <dgm:cxn modelId="{F46A45A6-3422-4CFB-8E4C-EF1E777BDF1E}" type="presParOf" srcId="{8DF2129B-3726-4C46-9FE1-409613439434}" destId="{377A408B-92FE-42DF-9212-B489A90700AB}" srcOrd="1" destOrd="0" presId="urn:microsoft.com/office/officeart/2005/8/layout/lProcess3"/>
    <dgm:cxn modelId="{72EC07B1-8A7F-41CD-AE99-54A1BADB47C0}" type="presParOf" srcId="{8DF2129B-3726-4C46-9FE1-409613439434}" destId="{73F03156-FBB4-4E83-9403-025E45AABC33}" srcOrd="2" destOrd="0" presId="urn:microsoft.com/office/officeart/2005/8/layout/lProcess3"/>
    <dgm:cxn modelId="{60667032-BC1C-4DD1-9C9D-1B8436002FA4}" type="presParOf" srcId="{73F03156-FBB4-4E83-9403-025E45AABC33}" destId="{94AF88BB-5DDF-4950-B550-6F7C0C1C3B3D}" srcOrd="0" destOrd="0" presId="urn:microsoft.com/office/officeart/2005/8/layout/lProcess3"/>
    <dgm:cxn modelId="{EE4443BB-5D44-4418-8ECC-96209B21F0E2}" type="presParOf" srcId="{73F03156-FBB4-4E83-9403-025E45AABC33}" destId="{9879B1D0-2B8A-43CA-AC8C-2575BF5A247D}" srcOrd="1" destOrd="0" presId="urn:microsoft.com/office/officeart/2005/8/layout/lProcess3"/>
    <dgm:cxn modelId="{6C196FCE-651A-4EA1-83B6-817E23659D60}" type="presParOf" srcId="{73F03156-FBB4-4E83-9403-025E45AABC33}" destId="{A1749A4C-1ABC-4A19-A1FF-A680F13F69FF}" srcOrd="2" destOrd="0" presId="urn:microsoft.com/office/officeart/2005/8/layout/lProcess3"/>
    <dgm:cxn modelId="{15AC3644-F18F-419B-9A07-8362AECBAE79}" type="presParOf" srcId="{73F03156-FBB4-4E83-9403-025E45AABC33}" destId="{E3E306B4-9E15-4440-B2DB-8DB7BC574A50}" srcOrd="3" destOrd="0" presId="urn:microsoft.com/office/officeart/2005/8/layout/lProcess3"/>
    <dgm:cxn modelId="{F5B00C7C-B453-4616-AA6B-D920565D60E1}" type="presParOf" srcId="{73F03156-FBB4-4E83-9403-025E45AABC33}" destId="{E19A90EB-35D1-473A-BECA-30EDBB68B7BF}" srcOrd="4" destOrd="0" presId="urn:microsoft.com/office/officeart/2005/8/layout/lProcess3"/>
    <dgm:cxn modelId="{F620B62D-0B60-49CA-90E4-135E8670FD46}" type="presParOf" srcId="{8DF2129B-3726-4C46-9FE1-409613439434}" destId="{0741907B-1AC0-4729-9820-55C2B5A4C16B}" srcOrd="3" destOrd="0" presId="urn:microsoft.com/office/officeart/2005/8/layout/lProcess3"/>
    <dgm:cxn modelId="{2733F6AA-B55A-433B-8A94-28DBCC611BAD}" type="presParOf" srcId="{8DF2129B-3726-4C46-9FE1-409613439434}" destId="{7C370034-4255-4983-BEC7-CDA49A9D889C}" srcOrd="4" destOrd="0" presId="urn:microsoft.com/office/officeart/2005/8/layout/lProcess3"/>
    <dgm:cxn modelId="{034DD3E1-5803-4EE8-8843-BEA475BF5ECF}" type="presParOf" srcId="{7C370034-4255-4983-BEC7-CDA49A9D889C}" destId="{F8C1047D-802D-4BD8-BF30-D84B15A6FA0B}" srcOrd="0" destOrd="0" presId="urn:microsoft.com/office/officeart/2005/8/layout/lProcess3"/>
    <dgm:cxn modelId="{72E474B7-6A9F-47F8-A460-E069CC615A6C}" type="presParOf" srcId="{7C370034-4255-4983-BEC7-CDA49A9D889C}" destId="{9F7117D0-8EEF-4997-BA53-0C15F48B6292}" srcOrd="1" destOrd="0" presId="urn:microsoft.com/office/officeart/2005/8/layout/lProcess3"/>
    <dgm:cxn modelId="{5D2104F3-8130-4E80-A479-A52FC79728C1}" type="presParOf" srcId="{7C370034-4255-4983-BEC7-CDA49A9D889C}" destId="{D935A8B6-A4AA-4286-8E85-93672F9BE146}" srcOrd="2" destOrd="0" presId="urn:microsoft.com/office/officeart/2005/8/layout/lProcess3"/>
    <dgm:cxn modelId="{FE242CCF-977F-4510-835F-6365E3C57757}" type="presParOf" srcId="{7C370034-4255-4983-BEC7-CDA49A9D889C}" destId="{2BCDDFF8-3F5E-4BF9-A370-5A20BD3FE710}" srcOrd="3" destOrd="0" presId="urn:microsoft.com/office/officeart/2005/8/layout/lProcess3"/>
    <dgm:cxn modelId="{9119D5EC-D6CE-4EA6-9CAE-4D896D3940E4}" type="presParOf" srcId="{7C370034-4255-4983-BEC7-CDA49A9D889C}" destId="{9AA95E43-8D32-4C82-BE6F-C73585ECC1C4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BAC9A6-B922-4E7C-B07F-7B6DB46134B1}">
      <dsp:nvSpPr>
        <dsp:cNvPr id="0" name=""/>
        <dsp:cNvSpPr/>
      </dsp:nvSpPr>
      <dsp:spPr>
        <a:xfrm>
          <a:off x="2243" y="249653"/>
          <a:ext cx="3466164" cy="1145969"/>
        </a:xfrm>
        <a:prstGeom prst="chevron">
          <a:avLst/>
        </a:prstGeom>
        <a:solidFill>
          <a:srgbClr val="3E83B2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chemeClr val="bg1"/>
              </a:solidFill>
            </a:rPr>
            <a:t>Datos del terreno</a:t>
          </a:r>
        </a:p>
      </dsp:txBody>
      <dsp:txXfrm>
        <a:off x="575228" y="249653"/>
        <a:ext cx="2320195" cy="1145969"/>
      </dsp:txXfrm>
    </dsp:sp>
    <dsp:sp modelId="{3F722AF9-9B19-428B-B2CB-253ACA03F55B}">
      <dsp:nvSpPr>
        <dsp:cNvPr id="0" name=""/>
        <dsp:cNvSpPr/>
      </dsp:nvSpPr>
      <dsp:spPr>
        <a:xfrm>
          <a:off x="3017806" y="247254"/>
          <a:ext cx="2876916" cy="115076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u="sng" kern="1200" dirty="0">
              <a:solidFill>
                <a:srgbClr val="1A384E"/>
              </a:solidFill>
              <a:latin typeface="Helvetica Neue"/>
              <a:ea typeface="Helvetica Neue"/>
              <a:cs typeface="Helvetica Neue"/>
            </a:rPr>
            <a:t>Valor </a:t>
          </a:r>
          <a:r>
            <a:rPr lang="es-ES" sz="1600" b="1" u="sng" kern="1200" dirty="0">
              <a:solidFill>
                <a:srgbClr val="1A384E"/>
              </a:solidFill>
            </a:rPr>
            <a:t>de terreno</a:t>
          </a:r>
        </a:p>
      </dsp:txBody>
      <dsp:txXfrm>
        <a:off x="3593189" y="247254"/>
        <a:ext cx="1726150" cy="1150766"/>
      </dsp:txXfrm>
    </dsp:sp>
    <dsp:sp modelId="{0EFD15E2-8CAE-4D0B-9100-F2DF01768695}">
      <dsp:nvSpPr>
        <dsp:cNvPr id="0" name=""/>
        <dsp:cNvSpPr/>
      </dsp:nvSpPr>
      <dsp:spPr>
        <a:xfrm>
          <a:off x="5491954" y="247254"/>
          <a:ext cx="2876916" cy="1150766"/>
        </a:xfrm>
        <a:prstGeom prst="chevron">
          <a:avLst/>
        </a:prstGeom>
        <a:solidFill>
          <a:srgbClr val="1A384E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chemeClr val="bg1"/>
              </a:solidFill>
            </a:rPr>
            <a:t>Valor de suelo</a:t>
          </a:r>
        </a:p>
      </dsp:txBody>
      <dsp:txXfrm>
        <a:off x="6067337" y="247254"/>
        <a:ext cx="1726150" cy="1150766"/>
      </dsp:txXfrm>
    </dsp:sp>
    <dsp:sp modelId="{94AF88BB-5DDF-4950-B550-6F7C0C1C3B3D}">
      <dsp:nvSpPr>
        <dsp:cNvPr id="0" name=""/>
        <dsp:cNvSpPr/>
      </dsp:nvSpPr>
      <dsp:spPr>
        <a:xfrm>
          <a:off x="2243" y="1597290"/>
          <a:ext cx="3466164" cy="1140437"/>
        </a:xfrm>
        <a:prstGeom prst="chevron">
          <a:avLst/>
        </a:prstGeom>
        <a:solidFill>
          <a:srgbClr val="3E83B2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chemeClr val="bg1"/>
              </a:solidFill>
            </a:rPr>
            <a:t>Datos de la construcción</a:t>
          </a:r>
        </a:p>
      </dsp:txBody>
      <dsp:txXfrm>
        <a:off x="572462" y="1597290"/>
        <a:ext cx="2325727" cy="1140437"/>
      </dsp:txXfrm>
    </dsp:sp>
    <dsp:sp modelId="{A1749A4C-1ABC-4A19-A1FF-A680F13F69FF}">
      <dsp:nvSpPr>
        <dsp:cNvPr id="0" name=""/>
        <dsp:cNvSpPr/>
      </dsp:nvSpPr>
      <dsp:spPr>
        <a:xfrm>
          <a:off x="3017806" y="1592126"/>
          <a:ext cx="2876916" cy="115076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rgbClr val="1A384E"/>
              </a:solidFill>
            </a:rPr>
            <a:t>Valores unitarios oficiales de edificaciones X depreciación</a:t>
          </a:r>
        </a:p>
      </dsp:txBody>
      <dsp:txXfrm>
        <a:off x="3593189" y="1592126"/>
        <a:ext cx="1726150" cy="1150766"/>
      </dsp:txXfrm>
    </dsp:sp>
    <dsp:sp modelId="{E19A90EB-35D1-473A-BECA-30EDBB68B7BF}">
      <dsp:nvSpPr>
        <dsp:cNvPr id="0" name=""/>
        <dsp:cNvSpPr/>
      </dsp:nvSpPr>
      <dsp:spPr>
        <a:xfrm>
          <a:off x="5491954" y="1592126"/>
          <a:ext cx="2876916" cy="1150766"/>
        </a:xfrm>
        <a:prstGeom prst="chevron">
          <a:avLst/>
        </a:prstGeom>
        <a:solidFill>
          <a:srgbClr val="1A384E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chemeClr val="bg1"/>
              </a:solidFill>
            </a:rPr>
            <a:t>Valor de construcción</a:t>
          </a:r>
        </a:p>
      </dsp:txBody>
      <dsp:txXfrm>
        <a:off x="6067337" y="1592126"/>
        <a:ext cx="1726150" cy="1150766"/>
      </dsp:txXfrm>
    </dsp:sp>
    <dsp:sp modelId="{F8C1047D-802D-4BD8-BF30-D84B15A6FA0B}">
      <dsp:nvSpPr>
        <dsp:cNvPr id="0" name=""/>
        <dsp:cNvSpPr/>
      </dsp:nvSpPr>
      <dsp:spPr>
        <a:xfrm>
          <a:off x="2243" y="2936998"/>
          <a:ext cx="3466164" cy="1167085"/>
        </a:xfrm>
        <a:prstGeom prst="chevron">
          <a:avLst/>
        </a:prstGeom>
        <a:solidFill>
          <a:srgbClr val="3E83B2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chemeClr val="bg1"/>
              </a:solidFill>
            </a:rPr>
            <a:t>Datos de obras complementarias</a:t>
          </a:r>
        </a:p>
      </dsp:txBody>
      <dsp:txXfrm>
        <a:off x="585786" y="2936998"/>
        <a:ext cx="2299079" cy="1167085"/>
      </dsp:txXfrm>
    </dsp:sp>
    <dsp:sp modelId="{D935A8B6-A4AA-4286-8E85-93672F9BE146}">
      <dsp:nvSpPr>
        <dsp:cNvPr id="0" name=""/>
        <dsp:cNvSpPr/>
      </dsp:nvSpPr>
      <dsp:spPr>
        <a:xfrm>
          <a:off x="3017806" y="2946975"/>
          <a:ext cx="2876916" cy="114713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rgbClr val="1A384E"/>
              </a:solidFill>
            </a:rPr>
            <a:t>Valores unitarios de obras complementarias X depreciación</a:t>
          </a:r>
        </a:p>
      </dsp:txBody>
      <dsp:txXfrm>
        <a:off x="3591371" y="2946975"/>
        <a:ext cx="1729786" cy="1147130"/>
      </dsp:txXfrm>
    </dsp:sp>
    <dsp:sp modelId="{9AA95E43-8D32-4C82-BE6F-C73585ECC1C4}">
      <dsp:nvSpPr>
        <dsp:cNvPr id="0" name=""/>
        <dsp:cNvSpPr/>
      </dsp:nvSpPr>
      <dsp:spPr>
        <a:xfrm>
          <a:off x="5491954" y="2945157"/>
          <a:ext cx="2876916" cy="1150766"/>
        </a:xfrm>
        <a:prstGeom prst="chevron">
          <a:avLst/>
        </a:prstGeom>
        <a:solidFill>
          <a:srgbClr val="1A384E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chemeClr val="bg1"/>
              </a:solidFill>
            </a:rPr>
            <a:t>Valor de obras complementarias</a:t>
          </a:r>
        </a:p>
      </dsp:txBody>
      <dsp:txXfrm>
        <a:off x="6067337" y="2945157"/>
        <a:ext cx="1726150" cy="11507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BC229-16A4-4826-9ABD-A870BDB69EDD}" type="datetimeFigureOut">
              <a:rPr lang="de-CH" smtClean="0"/>
              <a:t>16.06.2026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201DEE-98C2-43AC-B4B1-A21BA5A7BEF1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32130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Content"/>
          <p:cNvSpPr txBox="1"/>
          <p:nvPr userDrawn="1"/>
        </p:nvSpPr>
        <p:spPr bwMode="auto">
          <a:xfrm>
            <a:off x="445092" y="819202"/>
            <a:ext cx="3004027" cy="974626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sz="6000"/>
              <a:t>Content</a:t>
            </a:r>
            <a:endParaRPr/>
          </a:p>
        </p:txBody>
      </p:sp>
      <p:sp>
        <p:nvSpPr>
          <p:cNvPr id="8" name="Content"/>
          <p:cNvSpPr txBox="1"/>
          <p:nvPr userDrawn="1"/>
        </p:nvSpPr>
        <p:spPr bwMode="auto">
          <a:xfrm>
            <a:off x="597492" y="971602"/>
            <a:ext cx="3004027" cy="974626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sz="6000"/>
              <a:t>Content</a:t>
            </a:r>
            <a:endParaRPr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6CB4B4D-7CA3-9044-876B-883B54F8677D}" type="slidenum">
              <a:rPr lang="de-CH"/>
              <a:t>‹Nr.›</a:t>
            </a:fld>
            <a:endParaRPr lang="de-CH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 bwMode="auto">
          <a:xfrm>
            <a:off x="234000" y="280800"/>
            <a:ext cx="10985500" cy="716582"/>
          </a:xfrm>
        </p:spPr>
        <p:txBody>
          <a:bodyPr anchor="ctr" anchorCtr="0"/>
          <a:lstStyle>
            <a:lvl1pPr>
              <a:defRPr>
                <a:solidFill>
                  <a:srgbClr val="1A384E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de-CH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Content"/>
          <p:cNvSpPr txBox="1"/>
          <p:nvPr userDrawn="1"/>
        </p:nvSpPr>
        <p:spPr bwMode="auto">
          <a:xfrm>
            <a:off x="445092" y="819202"/>
            <a:ext cx="3004027" cy="974626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sz="6000"/>
              <a:t>Content</a:t>
            </a:r>
            <a:endParaRPr/>
          </a:p>
        </p:txBody>
      </p:sp>
      <p:sp>
        <p:nvSpPr>
          <p:cNvPr id="8" name="Content"/>
          <p:cNvSpPr txBox="1"/>
          <p:nvPr userDrawn="1"/>
        </p:nvSpPr>
        <p:spPr bwMode="auto">
          <a:xfrm>
            <a:off x="597492" y="971602"/>
            <a:ext cx="3004027" cy="974626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sz="6000"/>
              <a:t>Content</a:t>
            </a:r>
            <a:endParaRPr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 bwMode="auto">
          <a:xfrm>
            <a:off x="89931" y="6440900"/>
            <a:ext cx="513319" cy="30264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 lang="de-CH"/>
              <a:t>‹Nr.›</a:t>
            </a:fld>
            <a:endParaRPr lang="de-CH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 bwMode="auto">
          <a:xfrm>
            <a:off x="234000" y="280800"/>
            <a:ext cx="10985500" cy="716582"/>
          </a:xfrm>
        </p:spPr>
        <p:txBody>
          <a:bodyPr anchor="ctr" anchorCtr="0"/>
          <a:lstStyle>
            <a:lvl1pPr>
              <a:defRPr>
                <a:solidFill>
                  <a:srgbClr val="1A384E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30943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6CB5D0-1848-E39E-A37C-88E3F6BFF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1DD8EF7-85EB-4402-8FC8-F626804EF4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D503239-E129-C728-79B0-E004F71A5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13741-5ECE-41D7-B259-C3E102532494}" type="datetimeFigureOut">
              <a:rPr lang="es-PE" smtClean="0"/>
              <a:t>16/06/2026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D88050-DACC-24BB-1520-FE00E8B0C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F757460-3951-02EC-0766-8F62106BB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54653-8769-4522-80C3-2EFF82A3164C}" type="slidenum">
              <a:rPr lang="es-PE" smtClean="0"/>
              <a:t>‹Nr.›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88937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titel"/>
          <p:cNvSpPr txBox="1">
            <a:spLocks noGrp="1"/>
          </p:cNvSpPr>
          <p:nvPr>
            <p:ph type="title" hasCustomPrompt="1"/>
          </p:nvPr>
        </p:nvSpPr>
        <p:spPr bwMode="auto">
          <a:xfrm>
            <a:off x="603250" y="539750"/>
            <a:ext cx="10985500" cy="716582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pPr>
              <a:defRPr/>
            </a:pPr>
            <a:r>
              <a:t>Folientitel</a:t>
            </a:r>
          </a:p>
        </p:txBody>
      </p:sp>
      <p:sp>
        <p:nvSpPr>
          <p:cNvPr id="3" name="Textebene 1…"/>
          <p:cNvSpPr txBox="1">
            <a:spLocks noGrp="1"/>
          </p:cNvSpPr>
          <p:nvPr>
            <p:ph type="body" idx="1" hasCustomPrompt="1"/>
          </p:nvPr>
        </p:nvSpPr>
        <p:spPr bwMode="auto">
          <a:xfrm>
            <a:off x="603250" y="2124252"/>
            <a:ext cx="10985500" cy="4128006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pPr>
              <a:defRPr/>
            </a:pPr>
            <a:r>
              <a:t>Text für Folienpunkt</a:t>
            </a:r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7" name="Rechteck"/>
          <p:cNvSpPr/>
          <p:nvPr userDrawn="1"/>
        </p:nvSpPr>
        <p:spPr bwMode="auto">
          <a:xfrm>
            <a:off x="0" y="6367893"/>
            <a:ext cx="12193753" cy="490107"/>
          </a:xfrm>
          <a:prstGeom prst="rect">
            <a:avLst/>
          </a:prstGeom>
          <a:solidFill>
            <a:srgbClr val="F0F0F3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</a:defRPr>
            </a:pPr>
            <a:endParaRPr sz="1600"/>
          </a:p>
        </p:txBody>
      </p:sp>
      <p:sp>
        <p:nvSpPr>
          <p:cNvPr id="9" name="| Author | Actual section of the presentation"/>
          <p:cNvSpPr txBox="1"/>
          <p:nvPr userDrawn="1"/>
        </p:nvSpPr>
        <p:spPr bwMode="auto">
          <a:xfrm>
            <a:off x="519763" y="6466548"/>
            <a:ext cx="6440333" cy="251351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>
              <a:defRPr sz="26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algn="l">
              <a:defRPr/>
            </a:pPr>
            <a:r>
              <a:rPr sz="1300" dirty="0"/>
              <a:t>| </a:t>
            </a:r>
            <a:r>
              <a:rPr lang="de-CH" sz="1300" dirty="0"/>
              <a:t>SECO Consulting Services </a:t>
            </a:r>
            <a:r>
              <a:rPr lang="de-CH" sz="1300" dirty="0" err="1"/>
              <a:t>for</a:t>
            </a:r>
            <a:r>
              <a:rPr lang="de-CH" sz="1300" dirty="0"/>
              <a:t> Cadastre </a:t>
            </a:r>
            <a:r>
              <a:rPr sz="1300" dirty="0"/>
              <a:t>| </a:t>
            </a:r>
            <a:r>
              <a:rPr lang="de-DE" sz="1300" dirty="0" err="1"/>
              <a:t>Interoperabilidad</a:t>
            </a:r>
            <a:r>
              <a:rPr lang="de-DE" sz="1300" dirty="0"/>
              <a:t> PCF – SICUN - OUN</a:t>
            </a:r>
            <a:endParaRPr sz="1300" dirty="0"/>
          </a:p>
        </p:txBody>
      </p:sp>
      <p:sp>
        <p:nvSpPr>
          <p:cNvPr id="10" name="Foliennummer"/>
          <p:cNvSpPr txBox="1">
            <a:spLocks noGrp="1"/>
          </p:cNvSpPr>
          <p:nvPr>
            <p:ph type="sldNum" sz="quarter" idx="4"/>
          </p:nvPr>
        </p:nvSpPr>
        <p:spPr bwMode="auto">
          <a:xfrm>
            <a:off x="89931" y="6440900"/>
            <a:ext cx="513319" cy="302647"/>
          </a:xfrm>
          <a:prstGeom prst="rect">
            <a:avLst/>
          </a:prstGeom>
        </p:spPr>
        <p:txBody>
          <a:bodyPr/>
          <a:lstStyle>
            <a:lvl1pPr>
              <a:defRPr sz="13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fld id="{2AF5163B-E8FD-4607-9224-21842DA39860}" type="slidenum">
              <a:rPr lang="de-CH"/>
              <a:t>‹Nr.›</a:t>
            </a:fld>
            <a:endParaRPr lang="de-CH"/>
          </a:p>
        </p:txBody>
      </p:sp>
      <p:sp>
        <p:nvSpPr>
          <p:cNvPr id="4" name="| Author | Actual section of the presentation">
            <a:extLst>
              <a:ext uri="{FF2B5EF4-FFF2-40B4-BE49-F238E27FC236}">
                <a16:creationId xmlns:a16="http://schemas.microsoft.com/office/drawing/2014/main" id="{AF0611AF-3996-4E7E-D2E4-E059589FD443}"/>
              </a:ext>
            </a:extLst>
          </p:cNvPr>
          <p:cNvSpPr txBox="1"/>
          <p:nvPr userDrawn="1"/>
        </p:nvSpPr>
        <p:spPr bwMode="auto">
          <a:xfrm>
            <a:off x="6600056" y="6466549"/>
            <a:ext cx="5452411" cy="251350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>
              <a:defRPr sz="26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algn="r">
              <a:defRPr/>
            </a:pPr>
            <a:r>
              <a:rPr lang="de-CH" sz="1300" dirty="0" err="1"/>
              <a:t>Consortium</a:t>
            </a:r>
            <a:r>
              <a:rPr lang="de-CH" sz="1300" dirty="0"/>
              <a:t> Swiss Land Management Network</a:t>
            </a:r>
            <a:endParaRPr sz="13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dt="0"/>
  <p:txStyles>
    <p:titleStyle>
      <a:lvl1pPr marL="0" marR="0" indent="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000" b="0" i="0" u="none" strike="noStrike" cap="none" spc="-85">
          <a:solidFill>
            <a:srgbClr val="002060"/>
          </a:solidFill>
          <a:latin typeface="CircularXX TT"/>
          <a:ea typeface="+mn-ea"/>
          <a:cs typeface="CircularXX TT"/>
        </a:defRPr>
      </a:lvl1pPr>
      <a:lvl2pPr marL="0" marR="0" indent="2286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2pPr>
      <a:lvl3pPr marL="0" marR="0" indent="4572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3pPr>
      <a:lvl4pPr marL="0" marR="0" indent="6858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4pPr>
      <a:lvl5pPr marL="0" marR="0" indent="9144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5pPr>
      <a:lvl6pPr marL="0" marR="0" indent="11430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6pPr>
      <a:lvl7pPr marL="0" marR="0" indent="13716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7pPr>
      <a:lvl8pPr marL="0" marR="0" indent="16002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8pPr>
      <a:lvl9pPr marL="0" marR="0" indent="18288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9pPr>
    </p:titleStyle>
    <p:bodyStyle>
      <a:lvl1pPr marL="3048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1pPr>
      <a:lvl2pPr marL="6096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2pPr>
      <a:lvl3pPr marL="9144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3pPr>
      <a:lvl4pPr marL="12192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4pPr>
      <a:lvl5pPr marL="15240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5pPr>
      <a:lvl6pPr marL="18288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6pPr>
      <a:lvl7pPr marL="21336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7pPr>
      <a:lvl8pPr marL="24384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8pPr>
      <a:lvl9pPr marL="27432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lvl1pPr marL="0" marR="0" indent="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1pPr>
      <a:lvl2pPr marL="0" marR="0" indent="2286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2pPr>
      <a:lvl3pPr marL="0" marR="0" indent="4572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3pPr>
      <a:lvl4pPr marL="0" marR="0" indent="6858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4pPr>
      <a:lvl5pPr marL="0" marR="0" indent="9144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5pPr>
      <a:lvl6pPr marL="0" marR="0" indent="11430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6pPr>
      <a:lvl7pPr marL="0" marR="0" indent="13716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7pPr>
      <a:lvl8pPr marL="0" marR="0" indent="16002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8pPr>
      <a:lvl9pPr marL="0" marR="0" indent="18288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titel"/>
          <p:cNvSpPr txBox="1">
            <a:spLocks noGrp="1"/>
          </p:cNvSpPr>
          <p:nvPr>
            <p:ph type="title" hasCustomPrompt="1"/>
          </p:nvPr>
        </p:nvSpPr>
        <p:spPr bwMode="auto">
          <a:xfrm>
            <a:off x="603250" y="539750"/>
            <a:ext cx="10985500" cy="716582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pPr>
              <a:defRPr/>
            </a:pPr>
            <a:r>
              <a:t>Folientitel</a:t>
            </a:r>
          </a:p>
        </p:txBody>
      </p:sp>
      <p:sp>
        <p:nvSpPr>
          <p:cNvPr id="3" name="Textebene 1…"/>
          <p:cNvSpPr txBox="1">
            <a:spLocks noGrp="1"/>
          </p:cNvSpPr>
          <p:nvPr>
            <p:ph type="body" idx="1" hasCustomPrompt="1"/>
          </p:nvPr>
        </p:nvSpPr>
        <p:spPr bwMode="auto">
          <a:xfrm>
            <a:off x="603250" y="2124252"/>
            <a:ext cx="10985500" cy="4128006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pPr>
              <a:defRPr/>
            </a:pPr>
            <a:r>
              <a:t>Text für Folienpunkt</a:t>
            </a:r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7" name="Rechteck"/>
          <p:cNvSpPr/>
          <p:nvPr userDrawn="1"/>
        </p:nvSpPr>
        <p:spPr bwMode="auto">
          <a:xfrm>
            <a:off x="0" y="6367893"/>
            <a:ext cx="12193753" cy="490107"/>
          </a:xfrm>
          <a:prstGeom prst="rect">
            <a:avLst/>
          </a:prstGeom>
          <a:solidFill>
            <a:srgbClr val="F0F0F3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</a:defRPr>
            </a:pPr>
            <a:endParaRPr sz="1600"/>
          </a:p>
        </p:txBody>
      </p:sp>
      <p:sp>
        <p:nvSpPr>
          <p:cNvPr id="4" name="| Author | Actual section of the presentation">
            <a:extLst>
              <a:ext uri="{FF2B5EF4-FFF2-40B4-BE49-F238E27FC236}">
                <a16:creationId xmlns:a16="http://schemas.microsoft.com/office/drawing/2014/main" id="{FA4E87EC-8629-2FE3-776F-CC21923F128E}"/>
              </a:ext>
            </a:extLst>
          </p:cNvPr>
          <p:cNvSpPr txBox="1"/>
          <p:nvPr userDrawn="1"/>
        </p:nvSpPr>
        <p:spPr bwMode="auto">
          <a:xfrm>
            <a:off x="519763" y="6466548"/>
            <a:ext cx="6440333" cy="251351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>
              <a:defRPr sz="26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algn="l">
              <a:defRPr/>
            </a:pPr>
            <a:r>
              <a:rPr sz="1300" dirty="0"/>
              <a:t>| </a:t>
            </a:r>
            <a:r>
              <a:rPr lang="de-CH" sz="1300" dirty="0"/>
              <a:t>SECO Swiss </a:t>
            </a:r>
            <a:r>
              <a:rPr lang="de-CH" sz="1300" dirty="0" err="1"/>
              <a:t>Accompanying</a:t>
            </a:r>
            <a:r>
              <a:rPr lang="de-CH" sz="1300" dirty="0"/>
              <a:t> </a:t>
            </a:r>
            <a:r>
              <a:rPr lang="de-CH" sz="1300" dirty="0" err="1"/>
              <a:t>Measures</a:t>
            </a:r>
            <a:r>
              <a:rPr lang="de-CH" sz="1300" dirty="0"/>
              <a:t> – SAM </a:t>
            </a:r>
            <a:r>
              <a:rPr sz="1300" dirty="0"/>
              <a:t>| </a:t>
            </a:r>
            <a:r>
              <a:rPr lang="de-DE" sz="1300" dirty="0" err="1"/>
              <a:t>Interoperabilidad</a:t>
            </a:r>
            <a:r>
              <a:rPr lang="de-DE" sz="1300" dirty="0"/>
              <a:t> PCF - SICUN - OUN</a:t>
            </a:r>
            <a:endParaRPr sz="1300" dirty="0"/>
          </a:p>
        </p:txBody>
      </p:sp>
      <p:sp>
        <p:nvSpPr>
          <p:cNvPr id="5" name="Foliennummer">
            <a:extLst>
              <a:ext uri="{FF2B5EF4-FFF2-40B4-BE49-F238E27FC236}">
                <a16:creationId xmlns:a16="http://schemas.microsoft.com/office/drawing/2014/main" id="{D15E3E44-FAD9-458E-B5AA-9D4928FF9E10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 bwMode="auto">
          <a:xfrm>
            <a:off x="89931" y="6440900"/>
            <a:ext cx="513319" cy="302647"/>
          </a:xfrm>
          <a:prstGeom prst="rect">
            <a:avLst/>
          </a:prstGeom>
        </p:spPr>
        <p:txBody>
          <a:bodyPr/>
          <a:lstStyle>
            <a:lvl1pPr>
              <a:defRPr sz="13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fld id="{2AF5163B-E8FD-4607-9224-21842DA39860}" type="slidenum">
              <a:rPr lang="de-CH"/>
              <a:t>‹Nr.›</a:t>
            </a:fld>
            <a:endParaRPr lang="de-CH" dirty="0"/>
          </a:p>
        </p:txBody>
      </p:sp>
      <p:sp>
        <p:nvSpPr>
          <p:cNvPr id="6" name="| Author | Actual section of the presentation">
            <a:extLst>
              <a:ext uri="{FF2B5EF4-FFF2-40B4-BE49-F238E27FC236}">
                <a16:creationId xmlns:a16="http://schemas.microsoft.com/office/drawing/2014/main" id="{26A4B03C-DE43-FA61-9816-01E4FD18AE69}"/>
              </a:ext>
            </a:extLst>
          </p:cNvPr>
          <p:cNvSpPr txBox="1"/>
          <p:nvPr userDrawn="1"/>
        </p:nvSpPr>
        <p:spPr bwMode="auto">
          <a:xfrm>
            <a:off x="5519936" y="6466547"/>
            <a:ext cx="6440333" cy="251351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>
              <a:defRPr sz="26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algn="r">
              <a:defRPr/>
            </a:pPr>
            <a:r>
              <a:rPr lang="es-MX" sz="1300" dirty="0"/>
              <a:t> </a:t>
            </a:r>
            <a:r>
              <a:rPr lang="de-DE" sz="1300" dirty="0"/>
              <a:t>Consortium Swiss Land Management Network</a:t>
            </a:r>
            <a:endParaRPr sz="1300" dirty="0"/>
          </a:p>
        </p:txBody>
      </p:sp>
    </p:spTree>
    <p:extLst>
      <p:ext uri="{BB962C8B-B14F-4D97-AF65-F5344CB8AC3E}">
        <p14:creationId xmlns:p14="http://schemas.microsoft.com/office/powerpoint/2010/main" val="37620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dt="0"/>
  <p:txStyles>
    <p:titleStyle>
      <a:lvl1pPr marL="0" marR="0" indent="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000" b="0" i="0" u="none" strike="noStrike" cap="none" spc="-85">
          <a:solidFill>
            <a:srgbClr val="002060"/>
          </a:solidFill>
          <a:latin typeface="CircularXX TT"/>
          <a:ea typeface="+mn-ea"/>
          <a:cs typeface="CircularXX TT"/>
        </a:defRPr>
      </a:lvl1pPr>
      <a:lvl2pPr marL="0" marR="0" indent="2286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2pPr>
      <a:lvl3pPr marL="0" marR="0" indent="4572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3pPr>
      <a:lvl4pPr marL="0" marR="0" indent="6858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4pPr>
      <a:lvl5pPr marL="0" marR="0" indent="9144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5pPr>
      <a:lvl6pPr marL="0" marR="0" indent="11430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6pPr>
      <a:lvl7pPr marL="0" marR="0" indent="13716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7pPr>
      <a:lvl8pPr marL="0" marR="0" indent="16002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8pPr>
      <a:lvl9pPr marL="0" marR="0" indent="18288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9pPr>
    </p:titleStyle>
    <p:bodyStyle>
      <a:lvl1pPr marL="3048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1pPr>
      <a:lvl2pPr marL="6096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2pPr>
      <a:lvl3pPr marL="9144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3pPr>
      <a:lvl4pPr marL="12192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4pPr>
      <a:lvl5pPr marL="15240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5pPr>
      <a:lvl6pPr marL="18288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6pPr>
      <a:lvl7pPr marL="21336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7pPr>
      <a:lvl8pPr marL="24384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8pPr>
      <a:lvl9pPr marL="27432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lvl1pPr marL="0" marR="0" indent="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1pPr>
      <a:lvl2pPr marL="0" marR="0" indent="2286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2pPr>
      <a:lvl3pPr marL="0" marR="0" indent="4572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3pPr>
      <a:lvl4pPr marL="0" marR="0" indent="6858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4pPr>
      <a:lvl5pPr marL="0" marR="0" indent="9144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5pPr>
      <a:lvl6pPr marL="0" marR="0" indent="11430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6pPr>
      <a:lvl7pPr marL="0" marR="0" indent="13716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7pPr>
      <a:lvl8pPr marL="0" marR="0" indent="16002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8pPr>
      <a:lvl9pPr marL="0" marR="0" indent="18288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6FBEA56-0145-29CE-5583-1B7E60E91E8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duotone>
              <a:prstClr val="black"/>
              <a:srgbClr val="276F8B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1261328"/>
            <a:ext cx="12192000" cy="5596672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 bwMode="auto">
          <a:xfrm>
            <a:off x="0" y="0"/>
            <a:ext cx="12192000" cy="1256145"/>
          </a:xfrm>
          <a:prstGeom prst="rect">
            <a:avLst/>
          </a:prstGeom>
          <a:solidFill>
            <a:schemeClr val="bg1"/>
          </a:solidFill>
          <a:ln w="12700" cap="flat">
            <a:solidFill>
              <a:srgbClr val="FFFFFF"/>
            </a:solidFill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de-CH" sz="3200" b="0" i="0" u="none" strike="noStrike" cap="none" spc="0">
              <a:ln>
                <a:noFill/>
              </a:ln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</a:endParaRPr>
          </a:p>
        </p:txBody>
      </p:sp>
      <p:sp>
        <p:nvSpPr>
          <p:cNvPr id="147" name="Lorenz Jenni, Ohio, 24.12.2020"/>
          <p:cNvSpPr txBox="1"/>
          <p:nvPr/>
        </p:nvSpPr>
        <p:spPr bwMode="auto">
          <a:xfrm>
            <a:off x="717980" y="3243173"/>
            <a:ext cx="10429323" cy="3344505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61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defTabSz="1219169">
              <a:defRPr/>
            </a:pPr>
            <a:r>
              <a:rPr lang="es-ES" sz="3600" i="0" u="none" strike="noStrike" cap="none" spc="0" dirty="0">
                <a:ln>
                  <a:noFill/>
                </a:ln>
                <a:solidFill>
                  <a:srgbClr val="FFFFFF"/>
                </a:solidFill>
                <a:latin typeface="CircularXX TT"/>
                <a:cs typeface="CircularXX TT"/>
              </a:rPr>
              <a:t>Interoperabilidad entre el Catastro Fiscal y el Catastro Urbano</a:t>
            </a:r>
          </a:p>
          <a:p>
            <a:pPr defTabSz="1219169">
              <a:defRPr/>
            </a:pPr>
            <a:endParaRPr lang="es-ES" sz="3200" i="0" u="none" strike="noStrike" cap="none" spc="0" dirty="0">
              <a:ln>
                <a:noFill/>
              </a:ln>
              <a:solidFill>
                <a:srgbClr val="FFFFFF"/>
              </a:solidFill>
              <a:latin typeface="CircularXX TT"/>
              <a:cs typeface="CircularXX TT"/>
            </a:endParaRPr>
          </a:p>
          <a:p>
            <a:pPr defTabSz="1219169">
              <a:defRPr/>
            </a:pPr>
            <a:endParaRPr lang="es-ES" sz="3200" b="0" i="0" u="none" strike="noStrike" cap="none" spc="0" dirty="0">
              <a:ln>
                <a:noFill/>
              </a:ln>
              <a:solidFill>
                <a:srgbClr val="FFFFFF"/>
              </a:solidFill>
              <a:latin typeface="CircularXX TT"/>
              <a:cs typeface="CircularXX TT"/>
            </a:endParaRPr>
          </a:p>
          <a:p>
            <a:pPr defTabSz="1219169">
              <a:defRPr/>
            </a:pPr>
            <a:r>
              <a:rPr lang="es-ES" sz="2400" b="0" dirty="0">
                <a:latin typeface="CircularXX TT"/>
                <a:cs typeface="CircularXX TT"/>
              </a:rPr>
              <a:t>29</a:t>
            </a:r>
            <a:r>
              <a:rPr lang="es-ES" sz="2400" b="0" i="0" u="none" strike="noStrike" cap="none" spc="0" dirty="0">
                <a:ln>
                  <a:noFill/>
                </a:ln>
                <a:solidFill>
                  <a:srgbClr val="FFFFFF"/>
                </a:solidFill>
                <a:latin typeface="CircularXX TT"/>
                <a:cs typeface="CircularXX TT"/>
              </a:rPr>
              <a:t> de agosto 2025</a:t>
            </a:r>
          </a:p>
          <a:p>
            <a:pPr marL="0" marR="0" lvl="0" indent="0" algn="l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sz="5400" b="1" i="0" u="none" strike="noStrike" cap="none" spc="0" dirty="0">
              <a:ln>
                <a:noFill/>
              </a:ln>
              <a:solidFill>
                <a:srgbClr val="FFFFFF"/>
              </a:solidFill>
              <a:latin typeface="CircularXX TT"/>
              <a:cs typeface="CircularXX TT"/>
            </a:endParaRPr>
          </a:p>
        </p:txBody>
      </p:sp>
      <p:sp>
        <p:nvSpPr>
          <p:cNvPr id="148" name="Länzscape of northern countries"/>
          <p:cNvSpPr txBox="1"/>
          <p:nvPr/>
        </p:nvSpPr>
        <p:spPr bwMode="auto">
          <a:xfrm>
            <a:off x="710338" y="1816755"/>
            <a:ext cx="11074293" cy="1036181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b">
            <a:spAutoFit/>
          </a:bodyPr>
          <a:lstStyle>
            <a:lvl1pPr algn="l">
              <a:defRPr sz="105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marL="0" marR="0" lvl="0" indent="0" algn="l" defTabSz="121916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«Consulting Services </a:t>
            </a:r>
            <a:r>
              <a:rPr kumimoji="0" lang="de-CH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for</a:t>
            </a:r>
            <a:r>
              <a:rPr kumimoji="0" lang="de-CH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 Swiss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Accompanying Measures (SAM) in SECO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Cadastre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 </a:t>
            </a:r>
            <a:r>
              <a:rPr kumimoji="0" lang="de-CH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Projects»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06218" y="219551"/>
            <a:ext cx="3548191" cy="728861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4153489" y="259870"/>
            <a:ext cx="730244" cy="849121"/>
          </a:xfrm>
          <a:prstGeom prst="rect">
            <a:avLst/>
          </a:prstGeom>
        </p:spPr>
      </p:pic>
      <p:pic>
        <p:nvPicPr>
          <p:cNvPr id="16" name="Imagen 9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8561189" y="423527"/>
            <a:ext cx="3109626" cy="3906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5662040" y="191501"/>
            <a:ext cx="1817988" cy="917489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 bwMode="auto">
          <a:xfrm>
            <a:off x="710339" y="6325687"/>
            <a:ext cx="5480238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CircularXX TT"/>
              </a:rPr>
              <a:t>SLM Swiss Land Management Foundation</a:t>
            </a:r>
            <a:endParaRPr lang="en-GB" sz="1800" b="0" i="0" u="none" strike="noStrike" cap="none" spc="0">
              <a:ln>
                <a:noFill/>
              </a:ln>
              <a:solidFill>
                <a:srgbClr val="FFFFFF"/>
              </a:solidFill>
              <a:latin typeface="Helvetica Neue"/>
            </a:endParaRP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73988" y="6233652"/>
            <a:ext cx="557857" cy="5578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A4822DD-E008-6F89-E7C3-C8CEEF0B1062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F8F23A4-A76F-7E06-F959-F3985C3B7F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89931" y="6440900"/>
            <a:ext cx="513319" cy="302647"/>
          </a:xfrm>
        </p:spPr>
        <p:txBody>
          <a:bodyPr/>
          <a:lstStyle/>
          <a:p>
            <a:pPr marL="0" marR="0" lvl="0" indent="0" algn="ctr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6CB4B4D-7CA3-9044-876B-883B54F8677D}" type="slidenum">
              <a:rPr lang="de-CH" sz="1300" b="0" i="0" u="none" strike="noStrike" cap="none" spc="0">
                <a:ln>
                  <a:noFill/>
                </a:ln>
                <a:solidFill>
                  <a:srgbClr val="3E83B2"/>
                </a:solidFill>
                <a:latin typeface="Circular Pro Book"/>
                <a:cs typeface="Circular Pro Book"/>
              </a:rPr>
              <a:t>10</a:t>
            </a:fld>
            <a:endParaRPr lang="de-CH" sz="1300" b="0" i="0" u="none" strike="noStrike" cap="none" spc="0" dirty="0">
              <a:ln>
                <a:noFill/>
              </a:ln>
              <a:solidFill>
                <a:srgbClr val="3E83B2"/>
              </a:solidFill>
              <a:latin typeface="Circular Pro Book"/>
              <a:cs typeface="Circular Pro Book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6BA5DB3-C066-45D9-B811-7E96ACC56A99}"/>
              </a:ext>
            </a:extLst>
          </p:cNvPr>
          <p:cNvSpPr txBox="1"/>
          <p:nvPr/>
        </p:nvSpPr>
        <p:spPr>
          <a:xfrm>
            <a:off x="418808" y="1196752"/>
            <a:ext cx="10652847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Tx/>
              <a:buChar char="●"/>
            </a:pPr>
            <a:r>
              <a:rPr lang="es-ES" sz="2000" dirty="0">
                <a:solidFill>
                  <a:schemeClr val="tx1">
                    <a:lumMod val="50000"/>
                  </a:schemeClr>
                </a:solidFill>
              </a:rPr>
              <a:t>El modelo común como propuesta basada en la realidad actual debe estar alojado en cada uno de los servidores de las 3 entidades MEF – UE003/COFOPRI – OUN.</a:t>
            </a:r>
          </a:p>
          <a:p>
            <a:pPr marL="457200" indent="-457200">
              <a:buFontTx/>
              <a:buChar char="●"/>
            </a:pPr>
            <a:endParaRPr lang="es-ES" sz="2000" dirty="0">
              <a:solidFill>
                <a:schemeClr val="tx1">
                  <a:lumMod val="50000"/>
                </a:schemeClr>
              </a:solidFill>
            </a:endParaRPr>
          </a:p>
          <a:p>
            <a:pPr marL="457200" indent="-457200">
              <a:buFontTx/>
              <a:buChar char="●"/>
            </a:pPr>
            <a:r>
              <a:rPr lang="es-ES" sz="2000" dirty="0">
                <a:solidFill>
                  <a:schemeClr val="tx1">
                    <a:lumMod val="50000"/>
                  </a:schemeClr>
                </a:solidFill>
              </a:rPr>
              <a:t>El enfoque busca no generar cambios estructurales en las actuales bases de datos de los sistemas, considerando además que estos se encuentran en desarrollo y adecuaciones.</a:t>
            </a:r>
          </a:p>
          <a:p>
            <a:pPr marL="457200" indent="-457200">
              <a:buFontTx/>
              <a:buChar char="●"/>
            </a:pPr>
            <a:endParaRPr lang="es-ES" sz="2000" dirty="0">
              <a:solidFill>
                <a:schemeClr val="tx1">
                  <a:lumMod val="50000"/>
                </a:schemeClr>
              </a:solidFill>
            </a:endParaRPr>
          </a:p>
          <a:p>
            <a:pPr marL="457200" indent="-457200">
              <a:buFontTx/>
              <a:buChar char="●"/>
            </a:pPr>
            <a:r>
              <a:rPr lang="es-ES" sz="2000" dirty="0">
                <a:solidFill>
                  <a:schemeClr val="tx1">
                    <a:lumMod val="50000"/>
                  </a:schemeClr>
                </a:solidFill>
              </a:rPr>
              <a:t>Lo deseable sería que este modelo común, para no ser redundante y facilitar la gestión, debería desplegarse en una sola entidad, la cual podría ser la PCM.</a:t>
            </a:r>
          </a:p>
          <a:p>
            <a:pPr marL="457200" indent="-457200">
              <a:buFontTx/>
              <a:buChar char="●"/>
            </a:pPr>
            <a:endParaRPr lang="es-ES" sz="2000" dirty="0">
              <a:solidFill>
                <a:schemeClr val="tx1">
                  <a:lumMod val="50000"/>
                </a:schemeClr>
              </a:solidFill>
            </a:endParaRPr>
          </a:p>
          <a:p>
            <a:pPr marL="457200" indent="-457200">
              <a:buFontTx/>
              <a:buChar char="●"/>
            </a:pPr>
            <a:r>
              <a:rPr lang="es-ES" sz="2000" dirty="0">
                <a:solidFill>
                  <a:schemeClr val="tx1">
                    <a:lumMod val="50000"/>
                  </a:schemeClr>
                </a:solidFill>
              </a:rPr>
              <a:t>Esta propuesta refiere a </a:t>
            </a:r>
            <a:r>
              <a:rPr lang="es-ES" sz="2000" b="1" u="sng" dirty="0">
                <a:solidFill>
                  <a:schemeClr val="tx1">
                    <a:lumMod val="50000"/>
                  </a:schemeClr>
                </a:solidFill>
              </a:rPr>
              <a:t>intercambio masivo basado en el estándar INTERLIS</a:t>
            </a:r>
            <a:r>
              <a:rPr lang="es-ES" sz="20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s-ES" sz="2000" dirty="0">
                <a:solidFill>
                  <a:schemeClr val="tx1">
                    <a:lumMod val="50000"/>
                  </a:schemeClr>
                </a:solidFill>
              </a:rPr>
              <a:t>(modelo de datos + datos)</a:t>
            </a:r>
          </a:p>
          <a:p>
            <a:pPr marL="457200" indent="-457200">
              <a:buFontTx/>
              <a:buChar char="●"/>
            </a:pPr>
            <a:endParaRPr lang="es-ES" sz="2000" dirty="0">
              <a:solidFill>
                <a:schemeClr val="tx1">
                  <a:lumMod val="50000"/>
                </a:schemeClr>
              </a:solidFill>
            </a:endParaRPr>
          </a:p>
          <a:p>
            <a:pPr marL="457200" indent="-457200">
              <a:buFontTx/>
              <a:buChar char="●"/>
            </a:pPr>
            <a:r>
              <a:rPr lang="es-ES" sz="2000" dirty="0">
                <a:solidFill>
                  <a:schemeClr val="tx1">
                    <a:lumMod val="50000"/>
                  </a:schemeClr>
                </a:solidFill>
              </a:rPr>
              <a:t>Consultas puntuales deben de ser realizados mediante API REST con </a:t>
            </a:r>
            <a:r>
              <a:rPr lang="es-ES" sz="2000" dirty="0" err="1">
                <a:solidFill>
                  <a:schemeClr val="tx1">
                    <a:lumMod val="50000"/>
                  </a:schemeClr>
                </a:solidFill>
              </a:rPr>
              <a:t>GeoJSON</a:t>
            </a:r>
            <a:r>
              <a:rPr lang="es-ES" sz="2000" dirty="0">
                <a:solidFill>
                  <a:schemeClr val="tx1">
                    <a:lumMod val="50000"/>
                  </a:schemeClr>
                </a:solidFill>
              </a:rPr>
              <a:t> y para consulta vectorial mediante WFS con cruce de datos locales y remotos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s-ES" sz="2000" dirty="0"/>
          </a:p>
        </p:txBody>
      </p:sp>
      <p:sp>
        <p:nvSpPr>
          <p:cNvPr id="3" name="Content">
            <a:extLst>
              <a:ext uri="{FF2B5EF4-FFF2-40B4-BE49-F238E27FC236}">
                <a16:creationId xmlns:a16="http://schemas.microsoft.com/office/drawing/2014/main" id="{8E2D621B-385F-0C64-043F-3CF9298A075B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Conceptos básicos y sustento</a:t>
            </a:r>
          </a:p>
        </p:txBody>
      </p:sp>
    </p:spTree>
    <p:extLst>
      <p:ext uri="{BB962C8B-B14F-4D97-AF65-F5344CB8AC3E}">
        <p14:creationId xmlns:p14="http://schemas.microsoft.com/office/powerpoint/2010/main" val="45352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A4822DD-E008-6F89-E7C3-C8CEEF0B1062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F8F23A4-A76F-7E06-F959-F3985C3B7F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89931" y="6440900"/>
            <a:ext cx="513319" cy="302647"/>
          </a:xfrm>
        </p:spPr>
        <p:txBody>
          <a:bodyPr/>
          <a:lstStyle/>
          <a:p>
            <a:pPr marL="0" marR="0" lvl="0" indent="0" algn="ctr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6CB4B4D-7CA3-9044-876B-883B54F8677D}" type="slidenum">
              <a:rPr lang="de-CH" sz="1300" b="0" i="0" u="none" strike="noStrike" cap="none" spc="0">
                <a:ln>
                  <a:noFill/>
                </a:ln>
                <a:solidFill>
                  <a:srgbClr val="3E83B2"/>
                </a:solidFill>
                <a:latin typeface="Circular Pro Book"/>
                <a:cs typeface="Circular Pro Book"/>
              </a:rPr>
              <a:t>11</a:t>
            </a:fld>
            <a:endParaRPr lang="de-CH" sz="1300" b="0" i="0" u="none" strike="noStrike" cap="none" spc="0" dirty="0">
              <a:ln>
                <a:noFill/>
              </a:ln>
              <a:solidFill>
                <a:srgbClr val="3E83B2"/>
              </a:solidFill>
              <a:latin typeface="Circular Pro Book"/>
              <a:cs typeface="Circular Pro Book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6BA5DB3-C066-45D9-B811-7E96ACC56A99}"/>
              </a:ext>
            </a:extLst>
          </p:cNvPr>
          <p:cNvSpPr txBox="1"/>
          <p:nvPr/>
        </p:nvSpPr>
        <p:spPr>
          <a:xfrm>
            <a:off x="418808" y="1196752"/>
            <a:ext cx="10652847" cy="3324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ts val="2600"/>
              </a:lnSpc>
              <a:spcAft>
                <a:spcPts val="1200"/>
              </a:spcAft>
              <a:buFontTx/>
              <a:buChar char="●"/>
            </a:pPr>
            <a:r>
              <a:rPr lang="es-ES" sz="2000" dirty="0">
                <a:solidFill>
                  <a:schemeClr val="tx1">
                    <a:lumMod val="50000"/>
                  </a:schemeClr>
                </a:solidFill>
              </a:rPr>
              <a:t>Se define un </a:t>
            </a:r>
            <a:r>
              <a:rPr lang="es-ES" sz="2000" u="sng" dirty="0">
                <a:solidFill>
                  <a:schemeClr val="tx1">
                    <a:lumMod val="50000"/>
                  </a:schemeClr>
                </a:solidFill>
              </a:rPr>
              <a:t>Modelo Común</a:t>
            </a:r>
            <a:r>
              <a:rPr lang="es-ES" sz="2000" dirty="0">
                <a:solidFill>
                  <a:schemeClr val="tx1">
                    <a:lumMod val="50000"/>
                  </a:schemeClr>
                </a:solidFill>
              </a:rPr>
              <a:t> en INTERLIS que incluye:</a:t>
            </a:r>
          </a:p>
          <a:p>
            <a:pPr marL="914400" lvl="1" indent="-457200" algn="just">
              <a:lnSpc>
                <a:spcPts val="26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>
                    <a:lumMod val="50000"/>
                  </a:schemeClr>
                </a:solidFill>
              </a:rPr>
              <a:t>Modelo de datos (ILI): definición semántica y estructural, </a:t>
            </a:r>
            <a:r>
              <a:rPr lang="es-ES" sz="2000" dirty="0" err="1">
                <a:solidFill>
                  <a:schemeClr val="tx1">
                    <a:lumMod val="50000"/>
                  </a:schemeClr>
                </a:solidFill>
              </a:rPr>
              <a:t>constraints</a:t>
            </a:r>
            <a:endParaRPr lang="es-ES" sz="2000" dirty="0">
              <a:solidFill>
                <a:schemeClr val="tx1">
                  <a:lumMod val="50000"/>
                </a:schemeClr>
              </a:solidFill>
            </a:endParaRPr>
          </a:p>
          <a:p>
            <a:pPr marL="914400" lvl="1" indent="-457200" algn="just">
              <a:lnSpc>
                <a:spcPts val="2600"/>
              </a:lnSpc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>
                    <a:lumMod val="50000"/>
                  </a:schemeClr>
                </a:solidFill>
              </a:rPr>
              <a:t>Intercambio de datos (XTF): transferencia estandarizada</a:t>
            </a:r>
          </a:p>
          <a:p>
            <a:pPr marL="457200" indent="-457200" algn="just">
              <a:lnSpc>
                <a:spcPts val="2600"/>
              </a:lnSpc>
              <a:spcAft>
                <a:spcPts val="2400"/>
              </a:spcAft>
              <a:buFontTx/>
              <a:buChar char="●"/>
            </a:pPr>
            <a:r>
              <a:rPr lang="es-ES" sz="2000" dirty="0">
                <a:solidFill>
                  <a:schemeClr val="tx1">
                    <a:lumMod val="50000"/>
                  </a:schemeClr>
                </a:solidFill>
              </a:rPr>
              <a:t>Cada institución mantiene un segmento (</a:t>
            </a:r>
            <a:r>
              <a:rPr lang="es-ES" sz="2000" i="1" dirty="0" err="1">
                <a:solidFill>
                  <a:schemeClr val="tx1">
                    <a:lumMod val="50000"/>
                  </a:schemeClr>
                </a:solidFill>
              </a:rPr>
              <a:t>topic</a:t>
            </a:r>
            <a:r>
              <a:rPr lang="es-ES" sz="2000" dirty="0">
                <a:solidFill>
                  <a:schemeClr val="tx1">
                    <a:lumMod val="50000"/>
                  </a:schemeClr>
                </a:solidFill>
              </a:rPr>
              <a:t>) propio en el modelo, con responsabilidad de actualizar y compartir.</a:t>
            </a:r>
          </a:p>
          <a:p>
            <a:pPr marL="457200" indent="-457200" algn="just">
              <a:lnSpc>
                <a:spcPts val="2600"/>
              </a:lnSpc>
              <a:spcAft>
                <a:spcPts val="2400"/>
              </a:spcAft>
              <a:buFontTx/>
              <a:buChar char="●"/>
            </a:pPr>
            <a:r>
              <a:rPr lang="es-ES" sz="2000" dirty="0">
                <a:solidFill>
                  <a:schemeClr val="tx1">
                    <a:lumMod val="50000"/>
                  </a:schemeClr>
                </a:solidFill>
              </a:rPr>
              <a:t>El modelo por el momento estará replicado en cada servidor institucional, asegurando disponibilidad local.</a:t>
            </a:r>
            <a:endParaRPr lang="es-PE" sz="20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" name="Content">
            <a:extLst>
              <a:ext uri="{FF2B5EF4-FFF2-40B4-BE49-F238E27FC236}">
                <a16:creationId xmlns:a16="http://schemas.microsoft.com/office/drawing/2014/main" id="{5466BD4E-1899-6086-F4A5-C0B9C8AAA292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Propuesta del Modelo Común</a:t>
            </a:r>
          </a:p>
        </p:txBody>
      </p:sp>
    </p:spTree>
    <p:extLst>
      <p:ext uri="{BB962C8B-B14F-4D97-AF65-F5344CB8AC3E}">
        <p14:creationId xmlns:p14="http://schemas.microsoft.com/office/powerpoint/2010/main" val="64002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n 29">
            <a:extLst>
              <a:ext uri="{FF2B5EF4-FFF2-40B4-BE49-F238E27FC236}">
                <a16:creationId xmlns:a16="http://schemas.microsoft.com/office/drawing/2014/main" id="{D6F902AC-1E1D-37FF-E037-1FEB11971A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2076" y="3159469"/>
            <a:ext cx="1276528" cy="876422"/>
          </a:xfrm>
          <a:prstGeom prst="rect">
            <a:avLst/>
          </a:prstGeom>
        </p:spPr>
      </p:pic>
      <p:grpSp>
        <p:nvGrpSpPr>
          <p:cNvPr id="19" name="Grupo 18">
            <a:extLst>
              <a:ext uri="{FF2B5EF4-FFF2-40B4-BE49-F238E27FC236}">
                <a16:creationId xmlns:a16="http://schemas.microsoft.com/office/drawing/2014/main" id="{AA2C1389-51CA-FDDF-4F46-406D4EC2D765}"/>
              </a:ext>
            </a:extLst>
          </p:cNvPr>
          <p:cNvGrpSpPr/>
          <p:nvPr/>
        </p:nvGrpSpPr>
        <p:grpSpPr>
          <a:xfrm>
            <a:off x="993038" y="1016344"/>
            <a:ext cx="4557252" cy="2772696"/>
            <a:chOff x="648929" y="457201"/>
            <a:chExt cx="5599471" cy="3495368"/>
          </a:xfrm>
        </p:grpSpPr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F7F407CF-FD35-D3D5-B0DF-F9ABB448CAFE}"/>
                </a:ext>
              </a:extLst>
            </p:cNvPr>
            <p:cNvSpPr/>
            <p:nvPr/>
          </p:nvSpPr>
          <p:spPr>
            <a:xfrm>
              <a:off x="648929" y="457201"/>
              <a:ext cx="5447071" cy="3495368"/>
            </a:xfrm>
            <a:prstGeom prst="rect">
              <a:avLst/>
            </a:prstGeom>
            <a:noFill/>
            <a:ln w="25400">
              <a:solidFill>
                <a:srgbClr val="BC79FF">
                  <a:alpha val="96000"/>
                </a:srgbClr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6" name="AutoShape 2" descr="Base Datos Descargar Icono Símbolo Ilustración Línea Simple Vector de stock  #237932136 de ©get4net">
              <a:extLst>
                <a:ext uri="{FF2B5EF4-FFF2-40B4-BE49-F238E27FC236}">
                  <a16:creationId xmlns:a16="http://schemas.microsoft.com/office/drawing/2014/main" id="{DA57110B-13A6-9BAE-384E-A0BB79BA023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943600" y="3276600"/>
              <a:ext cx="304800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CB345FBB-48EE-4388-3DA0-1FDEAFE9C0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25065" y="613118"/>
              <a:ext cx="1075936" cy="1019520"/>
            </a:xfrm>
            <a:prstGeom prst="rect">
              <a:avLst/>
            </a:prstGeom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33A3C3FB-4C18-DFD8-58C2-F2481C9F6657}"/>
                </a:ext>
              </a:extLst>
            </p:cNvPr>
            <p:cNvSpPr txBox="1"/>
            <p:nvPr/>
          </p:nvSpPr>
          <p:spPr>
            <a:xfrm>
              <a:off x="870155" y="613118"/>
              <a:ext cx="1424416" cy="8147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E" sz="3600" b="1" dirty="0">
                  <a:solidFill>
                    <a:srgbClr val="CC99FF"/>
                  </a:solidFill>
                </a:rPr>
                <a:t>MEF</a:t>
              </a:r>
              <a:endParaRPr lang="es-PE" b="1" dirty="0">
                <a:solidFill>
                  <a:srgbClr val="CC99FF"/>
                </a:solidFill>
              </a:endParaRPr>
            </a:p>
          </p:txBody>
        </p: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FA8252F2-3C9F-A40F-5A5B-AA4D31409A86}"/>
                </a:ext>
              </a:extLst>
            </p:cNvPr>
            <p:cNvSpPr txBox="1"/>
            <p:nvPr/>
          </p:nvSpPr>
          <p:spPr>
            <a:xfrm>
              <a:off x="3160858" y="621552"/>
              <a:ext cx="605062" cy="3491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E" sz="1200" b="1" dirty="0">
                  <a:solidFill>
                    <a:srgbClr val="BC79FF"/>
                  </a:solidFill>
                </a:rPr>
                <a:t>PCF</a:t>
              </a:r>
              <a:endParaRPr lang="es-PE" sz="1100" b="1" dirty="0">
                <a:solidFill>
                  <a:srgbClr val="BC79FF"/>
                </a:solidFill>
              </a:endParaRPr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14BE0D33-7D0C-D911-2E1C-9AEAFEB23561}"/>
              </a:ext>
            </a:extLst>
          </p:cNvPr>
          <p:cNvGrpSpPr/>
          <p:nvPr/>
        </p:nvGrpSpPr>
        <p:grpSpPr>
          <a:xfrm>
            <a:off x="6816080" y="1016344"/>
            <a:ext cx="4220610" cy="2772696"/>
            <a:chOff x="6471971" y="457201"/>
            <a:chExt cx="5447071" cy="3495368"/>
          </a:xfrm>
        </p:grpSpPr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09977058-69C3-FC22-98D5-230C4B70A4E9}"/>
                </a:ext>
              </a:extLst>
            </p:cNvPr>
            <p:cNvSpPr/>
            <p:nvPr/>
          </p:nvSpPr>
          <p:spPr>
            <a:xfrm>
              <a:off x="6471971" y="457201"/>
              <a:ext cx="5447071" cy="3495368"/>
            </a:xfrm>
            <a:prstGeom prst="rect">
              <a:avLst/>
            </a:prstGeom>
            <a:noFill/>
            <a:ln w="25400">
              <a:solidFill>
                <a:srgbClr val="FF0000">
                  <a:alpha val="96000"/>
                </a:srgbClr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7A404A1F-476C-AB77-E693-0B348EB6A73E}"/>
                </a:ext>
              </a:extLst>
            </p:cNvPr>
            <p:cNvSpPr txBox="1"/>
            <p:nvPr/>
          </p:nvSpPr>
          <p:spPr>
            <a:xfrm>
              <a:off x="10235631" y="613118"/>
              <a:ext cx="11801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E" sz="3600" b="1" dirty="0">
                  <a:solidFill>
                    <a:srgbClr val="C00000"/>
                  </a:solidFill>
                </a:rPr>
                <a:t>OUN</a:t>
              </a:r>
              <a:endParaRPr lang="es-PE" b="1" dirty="0">
                <a:solidFill>
                  <a:srgbClr val="C00000"/>
                </a:solidFill>
              </a:endParaRPr>
            </a:p>
          </p:txBody>
        </p:sp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5FB75358-5C59-A012-3A8B-F29E95238F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28967" y="613118"/>
              <a:ext cx="1075936" cy="1019520"/>
            </a:xfrm>
            <a:prstGeom prst="rect">
              <a:avLst/>
            </a:prstGeom>
          </p:spPr>
        </p:pic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E118CB84-0D5D-5B4F-CBE1-904E1D1ABED6}"/>
                </a:ext>
              </a:extLst>
            </p:cNvPr>
            <p:cNvSpPr txBox="1"/>
            <p:nvPr/>
          </p:nvSpPr>
          <p:spPr>
            <a:xfrm>
              <a:off x="8964760" y="621552"/>
              <a:ext cx="666574" cy="3491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E" sz="1200" b="1" dirty="0">
                  <a:solidFill>
                    <a:srgbClr val="C00000"/>
                  </a:solidFill>
                </a:rPr>
                <a:t>OUN</a:t>
              </a:r>
              <a:endParaRPr lang="es-PE" sz="10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23" name="Rectángulo 22">
            <a:extLst>
              <a:ext uri="{FF2B5EF4-FFF2-40B4-BE49-F238E27FC236}">
                <a16:creationId xmlns:a16="http://schemas.microsoft.com/office/drawing/2014/main" id="{26AF75FF-A453-14D4-9316-8F8027EA99C5}"/>
              </a:ext>
            </a:extLst>
          </p:cNvPr>
          <p:cNvSpPr/>
          <p:nvPr/>
        </p:nvSpPr>
        <p:spPr>
          <a:xfrm>
            <a:off x="3958499" y="3988143"/>
            <a:ext cx="4433218" cy="2333351"/>
          </a:xfrm>
          <a:prstGeom prst="rect">
            <a:avLst/>
          </a:prstGeom>
          <a:noFill/>
          <a:ln w="25400">
            <a:solidFill>
              <a:srgbClr val="00EE00">
                <a:alpha val="96000"/>
              </a:srgb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4" name="AutoShape 2" descr="Base Datos Descargar Icono Símbolo Ilustración Línea Simple Vector de stock  #237932136 de ©get4net">
            <a:extLst>
              <a:ext uri="{FF2B5EF4-FFF2-40B4-BE49-F238E27FC236}">
                <a16:creationId xmlns:a16="http://schemas.microsoft.com/office/drawing/2014/main" id="{632BD1BC-9A3C-D2CE-0599-CFA55955499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267683" y="6224627"/>
            <a:ext cx="248068" cy="24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C5583247-2A7B-8C66-FBA7-AEE949FD2F8B}"/>
              </a:ext>
            </a:extLst>
          </p:cNvPr>
          <p:cNvSpPr txBox="1"/>
          <p:nvPr/>
        </p:nvSpPr>
        <p:spPr>
          <a:xfrm>
            <a:off x="4079776" y="5630680"/>
            <a:ext cx="1595309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-PE" sz="3600" b="1" dirty="0">
                <a:solidFill>
                  <a:srgbClr val="00EE00"/>
                </a:solidFill>
              </a:rPr>
              <a:t>UE003</a:t>
            </a:r>
            <a:endParaRPr lang="es-PE" b="1" dirty="0">
              <a:solidFill>
                <a:srgbClr val="00EE00"/>
              </a:solidFill>
            </a:endParaRP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864B5D09-8578-4388-9B29-E7F7BD7CA8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2526" y="4131963"/>
            <a:ext cx="2645164" cy="1507620"/>
          </a:xfrm>
          <a:prstGeom prst="rect">
            <a:avLst/>
          </a:prstGeom>
        </p:spPr>
      </p:pic>
      <p:grpSp>
        <p:nvGrpSpPr>
          <p:cNvPr id="28" name="Grupo 27">
            <a:extLst>
              <a:ext uri="{FF2B5EF4-FFF2-40B4-BE49-F238E27FC236}">
                <a16:creationId xmlns:a16="http://schemas.microsoft.com/office/drawing/2014/main" id="{620A22A1-3D00-0334-96BB-696C6393CDA7}"/>
              </a:ext>
            </a:extLst>
          </p:cNvPr>
          <p:cNvGrpSpPr/>
          <p:nvPr/>
        </p:nvGrpSpPr>
        <p:grpSpPr>
          <a:xfrm>
            <a:off x="7182732" y="5512761"/>
            <a:ext cx="875674" cy="808733"/>
            <a:chOff x="6625555" y="3636704"/>
            <a:chExt cx="875674" cy="808733"/>
          </a:xfrm>
        </p:grpSpPr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7E3B5918-C5C9-DE7A-FDCD-CC3E40D197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25555" y="3636704"/>
              <a:ext cx="875674" cy="808733"/>
            </a:xfrm>
            <a:prstGeom prst="rect">
              <a:avLst/>
            </a:prstGeom>
          </p:spPr>
        </p:pic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8944E162-33D8-AA99-78AB-D45B3F87C0DD}"/>
                </a:ext>
              </a:extLst>
            </p:cNvPr>
            <p:cNvSpPr txBox="1"/>
            <p:nvPr/>
          </p:nvSpPr>
          <p:spPr>
            <a:xfrm>
              <a:off x="6712506" y="3636704"/>
              <a:ext cx="66236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E" sz="1200" b="1" dirty="0">
                  <a:solidFill>
                    <a:srgbClr val="00EE00"/>
                  </a:solidFill>
                </a:rPr>
                <a:t>SICUN</a:t>
              </a:r>
              <a:endParaRPr lang="es-PE" sz="1100" b="1" dirty="0">
                <a:solidFill>
                  <a:srgbClr val="00EE00"/>
                </a:solidFill>
              </a:endParaRPr>
            </a:p>
          </p:txBody>
        </p:sp>
      </p:grpSp>
      <p:sp>
        <p:nvSpPr>
          <p:cNvPr id="32" name="CuadroTexto 31">
            <a:extLst>
              <a:ext uri="{FF2B5EF4-FFF2-40B4-BE49-F238E27FC236}">
                <a16:creationId xmlns:a16="http://schemas.microsoft.com/office/drawing/2014/main" id="{4EFFDD4B-2B0C-EDE4-556F-3221896288EF}"/>
              </a:ext>
            </a:extLst>
          </p:cNvPr>
          <p:cNvSpPr txBox="1"/>
          <p:nvPr/>
        </p:nvSpPr>
        <p:spPr>
          <a:xfrm>
            <a:off x="0" y="100304"/>
            <a:ext cx="12192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sz="2800" b="1" spc="-85" dirty="0">
                <a:solidFill>
                  <a:srgbClr val="1A384E"/>
                </a:solidFill>
                <a:latin typeface="CircularXX TT"/>
                <a:cs typeface="CircularXX TT"/>
              </a:rPr>
              <a:t>Prototipo de interoperabilidad basado en INTERLIS – Modelo Común (transferencia masiva)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90942640-0F9B-4C1E-A680-119A6077A6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8613" y="2137862"/>
            <a:ext cx="2645164" cy="1507620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AA059DFF-EA91-40E8-B3A0-7EC39D399C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3981" y="2189041"/>
            <a:ext cx="2645164" cy="150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70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A4822DD-E008-6F89-E7C3-C8CEEF0B1062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F8F23A4-A76F-7E06-F959-F3985C3B7F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89931" y="6440900"/>
            <a:ext cx="513319" cy="302647"/>
          </a:xfrm>
        </p:spPr>
        <p:txBody>
          <a:bodyPr/>
          <a:lstStyle/>
          <a:p>
            <a:pPr marL="0" marR="0" lvl="0" indent="0" algn="ctr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6CB4B4D-7CA3-9044-876B-883B54F8677D}" type="slidenum">
              <a:rPr lang="de-CH" sz="1300" b="0" i="0" u="none" strike="noStrike" cap="none" spc="0">
                <a:ln>
                  <a:noFill/>
                </a:ln>
                <a:solidFill>
                  <a:srgbClr val="3E83B2"/>
                </a:solidFill>
                <a:latin typeface="Circular Pro Book"/>
                <a:cs typeface="Circular Pro Book"/>
              </a:rPr>
              <a:t>13</a:t>
            </a:fld>
            <a:endParaRPr lang="de-CH" sz="1300" b="0" i="0" u="none" strike="noStrike" cap="none" spc="0" dirty="0">
              <a:ln>
                <a:noFill/>
              </a:ln>
              <a:solidFill>
                <a:srgbClr val="3E83B2"/>
              </a:solidFill>
              <a:latin typeface="Circular Pro Book"/>
              <a:cs typeface="Circular Pro Book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6BA5DB3-C066-45D9-B811-7E96ACC56A99}"/>
              </a:ext>
            </a:extLst>
          </p:cNvPr>
          <p:cNvSpPr txBox="1"/>
          <p:nvPr/>
        </p:nvSpPr>
        <p:spPr>
          <a:xfrm>
            <a:off x="418808" y="1196752"/>
            <a:ext cx="10652847" cy="4299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ts val="2600"/>
              </a:lnSpc>
              <a:buFontTx/>
              <a:buChar char="●"/>
            </a:pPr>
            <a:r>
              <a:rPr lang="es-ES" sz="2000" dirty="0">
                <a:solidFill>
                  <a:schemeClr val="tx1">
                    <a:lumMod val="50000"/>
                  </a:schemeClr>
                </a:solidFill>
              </a:rPr>
              <a:t>Intercambio masivo:</a:t>
            </a:r>
          </a:p>
          <a:p>
            <a:pPr marL="914400" lvl="1" indent="-457200">
              <a:lnSpc>
                <a:spcPts val="26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>
                    <a:lumMod val="50000"/>
                  </a:schemeClr>
                </a:solidFill>
              </a:rPr>
              <a:t>XTF sobre INTERLIS (Modelo + Datos)</a:t>
            </a:r>
          </a:p>
          <a:p>
            <a:pPr marL="914400" lvl="1" indent="-457200">
              <a:lnSpc>
                <a:spcPts val="26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>
                    <a:lumMod val="50000"/>
                  </a:schemeClr>
                </a:solidFill>
              </a:rPr>
              <a:t>Transferencia temporal → la información no queda almacenada en el sistema destino</a:t>
            </a:r>
          </a:p>
          <a:p>
            <a:pPr marL="457200" indent="-457200">
              <a:lnSpc>
                <a:spcPts val="2600"/>
              </a:lnSpc>
              <a:spcBef>
                <a:spcPts val="2400"/>
              </a:spcBef>
              <a:buFontTx/>
              <a:buChar char="●"/>
            </a:pPr>
            <a:r>
              <a:rPr lang="es-ES" sz="2000" dirty="0">
                <a:solidFill>
                  <a:schemeClr val="tx1">
                    <a:lumMod val="50000"/>
                  </a:schemeClr>
                </a:solidFill>
              </a:rPr>
              <a:t>Consultas puntuales:</a:t>
            </a:r>
          </a:p>
          <a:p>
            <a:pPr marL="914400" lvl="1" indent="-457200">
              <a:lnSpc>
                <a:spcPts val="26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>
                    <a:lumMod val="50000"/>
                  </a:schemeClr>
                </a:solidFill>
              </a:rPr>
              <a:t>API REST → respuestas en </a:t>
            </a:r>
            <a:r>
              <a:rPr lang="es-ES" sz="2000" dirty="0" err="1">
                <a:solidFill>
                  <a:schemeClr val="tx1">
                    <a:lumMod val="50000"/>
                  </a:schemeClr>
                </a:solidFill>
              </a:rPr>
              <a:t>GeoJSON</a:t>
            </a:r>
            <a:endParaRPr lang="es-ES" sz="2000" dirty="0">
              <a:solidFill>
                <a:schemeClr val="tx1">
                  <a:lumMod val="50000"/>
                </a:schemeClr>
              </a:solidFill>
            </a:endParaRPr>
          </a:p>
          <a:p>
            <a:pPr marL="457200" indent="-457200">
              <a:lnSpc>
                <a:spcPts val="2600"/>
              </a:lnSpc>
              <a:spcBef>
                <a:spcPts val="2400"/>
              </a:spcBef>
              <a:buFontTx/>
              <a:buChar char="●"/>
            </a:pPr>
            <a:r>
              <a:rPr lang="es-ES" sz="2000" dirty="0">
                <a:solidFill>
                  <a:schemeClr val="tx1">
                    <a:lumMod val="50000"/>
                  </a:schemeClr>
                </a:solidFill>
              </a:rPr>
              <a:t>Consultas vectoriales:</a:t>
            </a:r>
          </a:p>
          <a:p>
            <a:pPr marL="914400" lvl="1" indent="-457200">
              <a:lnSpc>
                <a:spcPts val="26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>
                    <a:lumMod val="50000"/>
                  </a:schemeClr>
                </a:solidFill>
              </a:rPr>
              <a:t>WFS con cruce de datos locales y remotos</a:t>
            </a:r>
          </a:p>
          <a:p>
            <a:pPr marL="457200" indent="-457200">
              <a:lnSpc>
                <a:spcPts val="2600"/>
              </a:lnSpc>
              <a:spcBef>
                <a:spcPts val="2400"/>
              </a:spcBef>
              <a:buFontTx/>
              <a:buChar char="●"/>
            </a:pPr>
            <a:r>
              <a:rPr lang="es-ES" sz="2000" dirty="0">
                <a:solidFill>
                  <a:schemeClr val="tx1">
                    <a:lumMod val="50000"/>
                  </a:schemeClr>
                </a:solidFill>
              </a:rPr>
              <a:t>Beneficio: Integración en tiempo real sin modificar las bases actuales</a:t>
            </a:r>
            <a:endParaRPr lang="es-PE" sz="20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" name="Content">
            <a:extLst>
              <a:ext uri="{FF2B5EF4-FFF2-40B4-BE49-F238E27FC236}">
                <a16:creationId xmlns:a16="http://schemas.microsoft.com/office/drawing/2014/main" id="{664DE22C-BA13-0FBD-8F16-BCCFC7EA7110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Mecanismos de Interoperabilidad</a:t>
            </a:r>
          </a:p>
        </p:txBody>
      </p:sp>
    </p:spTree>
    <p:extLst>
      <p:ext uri="{BB962C8B-B14F-4D97-AF65-F5344CB8AC3E}">
        <p14:creationId xmlns:p14="http://schemas.microsoft.com/office/powerpoint/2010/main" val="2983549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16F60880-50F0-4BA7-B4CB-D327B8B79C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096" y="545500"/>
            <a:ext cx="10081120" cy="576382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EB583665-06CF-4C56-8917-1785C532DED5}"/>
              </a:ext>
            </a:extLst>
          </p:cNvPr>
          <p:cNvSpPr/>
          <p:nvPr/>
        </p:nvSpPr>
        <p:spPr bwMode="auto">
          <a:xfrm>
            <a:off x="2783631" y="620688"/>
            <a:ext cx="6552727" cy="1726665"/>
          </a:xfrm>
          <a:prstGeom prst="rect">
            <a:avLst/>
          </a:prstGeom>
          <a:noFill/>
          <a:ln w="28575" cap="flat">
            <a:solidFill>
              <a:srgbClr val="7030A0"/>
            </a:solidFill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E972B897-420E-4BF4-B409-0D7DBECB1AC5}"/>
              </a:ext>
            </a:extLst>
          </p:cNvPr>
          <p:cNvSpPr/>
          <p:nvPr/>
        </p:nvSpPr>
        <p:spPr bwMode="auto">
          <a:xfrm>
            <a:off x="2783632" y="2347354"/>
            <a:ext cx="6552728" cy="4010796"/>
          </a:xfrm>
          <a:prstGeom prst="rect">
            <a:avLst/>
          </a:prstGeom>
          <a:noFill/>
          <a:ln w="28575" cap="flat">
            <a:solidFill>
              <a:srgbClr val="00EE00"/>
            </a:solidFill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9F5F8E0C-1F0C-47CB-BF6A-002AF15AA2C0}"/>
              </a:ext>
            </a:extLst>
          </p:cNvPr>
          <p:cNvSpPr/>
          <p:nvPr/>
        </p:nvSpPr>
        <p:spPr bwMode="auto">
          <a:xfrm>
            <a:off x="9552383" y="773719"/>
            <a:ext cx="2397582" cy="1422190"/>
          </a:xfrm>
          <a:prstGeom prst="rect">
            <a:avLst/>
          </a:prstGeom>
          <a:noFill/>
          <a:ln w="28575" cap="flat">
            <a:solidFill>
              <a:srgbClr val="C00000"/>
            </a:solidFill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FBBBC362-6340-407B-AE8C-D19F93D09340}"/>
              </a:ext>
            </a:extLst>
          </p:cNvPr>
          <p:cNvSpPr/>
          <p:nvPr/>
        </p:nvSpPr>
        <p:spPr bwMode="auto">
          <a:xfrm>
            <a:off x="695400" y="1052736"/>
            <a:ext cx="2037541" cy="3672408"/>
          </a:xfrm>
          <a:prstGeom prst="rect">
            <a:avLst/>
          </a:prstGeom>
          <a:noFill/>
          <a:ln w="28575" cap="flat">
            <a:solidFill>
              <a:srgbClr val="FFC000"/>
            </a:solidFill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958EA82-B76A-4F06-9272-A6A13E4F025C}"/>
              </a:ext>
            </a:extLst>
          </p:cNvPr>
          <p:cNvSpPr txBox="1"/>
          <p:nvPr/>
        </p:nvSpPr>
        <p:spPr>
          <a:xfrm>
            <a:off x="2825901" y="669517"/>
            <a:ext cx="17572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400" b="1" dirty="0">
                <a:solidFill>
                  <a:srgbClr val="7030A0"/>
                </a:solidFill>
              </a:rPr>
              <a:t>PCF/SRTM</a:t>
            </a:r>
            <a:endParaRPr lang="es-PE" sz="1200" b="1" dirty="0">
              <a:solidFill>
                <a:srgbClr val="7030A0"/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3CED40F-3E32-4B0E-A151-2D8DC1F2E7F6}"/>
              </a:ext>
            </a:extLst>
          </p:cNvPr>
          <p:cNvSpPr txBox="1"/>
          <p:nvPr/>
        </p:nvSpPr>
        <p:spPr>
          <a:xfrm>
            <a:off x="2999656" y="5640378"/>
            <a:ext cx="1143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400" b="1" dirty="0">
                <a:solidFill>
                  <a:srgbClr val="00EE00"/>
                </a:solidFill>
              </a:rPr>
              <a:t>SICUN</a:t>
            </a:r>
            <a:endParaRPr lang="es-PE" sz="1200" b="1" dirty="0">
              <a:solidFill>
                <a:srgbClr val="00EE00"/>
              </a:solidFill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AD403657-4F7F-4D79-B80C-07581A5F8262}"/>
              </a:ext>
            </a:extLst>
          </p:cNvPr>
          <p:cNvSpPr txBox="1"/>
          <p:nvPr/>
        </p:nvSpPr>
        <p:spPr>
          <a:xfrm>
            <a:off x="9582959" y="749895"/>
            <a:ext cx="869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400" b="1" dirty="0">
                <a:solidFill>
                  <a:srgbClr val="C00000"/>
                </a:solidFill>
              </a:rPr>
              <a:t>OUN</a:t>
            </a:r>
            <a:endParaRPr lang="es-PE" sz="1200" b="1" dirty="0">
              <a:solidFill>
                <a:srgbClr val="C00000"/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8D376A27-8652-44D5-AD5F-5BF3E76C534E}"/>
              </a:ext>
            </a:extLst>
          </p:cNvPr>
          <p:cNvSpPr txBox="1"/>
          <p:nvPr/>
        </p:nvSpPr>
        <p:spPr>
          <a:xfrm>
            <a:off x="695400" y="1065560"/>
            <a:ext cx="1143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400" b="1" dirty="0">
                <a:solidFill>
                  <a:srgbClr val="FFC000"/>
                </a:solidFill>
              </a:rPr>
              <a:t>SICUN</a:t>
            </a:r>
            <a:endParaRPr lang="es-PE" sz="1200" b="1" dirty="0">
              <a:solidFill>
                <a:srgbClr val="FFC000"/>
              </a:solidFill>
            </a:endParaRP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9B893685-DAF1-E00A-B780-54BA6BA791C9}"/>
              </a:ext>
            </a:extLst>
          </p:cNvPr>
          <p:cNvSpPr txBox="1">
            <a:spLocks/>
          </p:cNvSpPr>
          <p:nvPr/>
        </p:nvSpPr>
        <p:spPr bwMode="auto">
          <a:xfrm>
            <a:off x="89931" y="6440900"/>
            <a:ext cx="513319" cy="302647"/>
          </a:xfrm>
        </p:spPr>
        <p:txBody>
          <a:bodyPr/>
          <a:lstStyle>
            <a:defPPr>
              <a:defRPr lang="de-DE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69">
              <a:defRPr/>
            </a:pPr>
            <a:fld id="{86CB4B4D-7CA3-9044-876B-883B54F8677D}" type="slidenum">
              <a:rPr lang="de-CH" sz="1300" smtClean="0">
                <a:solidFill>
                  <a:srgbClr val="3E83B2"/>
                </a:solidFill>
                <a:latin typeface="Circular Pro Book"/>
                <a:cs typeface="Circular Pro Book"/>
              </a:rPr>
              <a:pPr algn="ctr" defTabSz="1219169">
                <a:defRPr/>
              </a:pPr>
              <a:t>14</a:t>
            </a:fld>
            <a:endParaRPr lang="de-CH" sz="1300" dirty="0">
              <a:solidFill>
                <a:srgbClr val="3E83B2"/>
              </a:solidFill>
              <a:latin typeface="Circular Pro Book"/>
              <a:cs typeface="Circular Pro Book"/>
            </a:endParaRPr>
          </a:p>
        </p:txBody>
      </p:sp>
      <p:sp>
        <p:nvSpPr>
          <p:cNvPr id="3" name="Content">
            <a:extLst>
              <a:ext uri="{FF2B5EF4-FFF2-40B4-BE49-F238E27FC236}">
                <a16:creationId xmlns:a16="http://schemas.microsoft.com/office/drawing/2014/main" id="{ADD1BABC-E9C4-0157-EDF3-C721217DF4BC}"/>
              </a:ext>
            </a:extLst>
          </p:cNvPr>
          <p:cNvSpPr txBox="1"/>
          <p:nvPr/>
        </p:nvSpPr>
        <p:spPr bwMode="auto">
          <a:xfrm>
            <a:off x="418808" y="116632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Modelo Interoperabilidad</a:t>
            </a:r>
          </a:p>
        </p:txBody>
      </p:sp>
    </p:spTree>
    <p:extLst>
      <p:ext uri="{BB962C8B-B14F-4D97-AF65-F5344CB8AC3E}">
        <p14:creationId xmlns:p14="http://schemas.microsoft.com/office/powerpoint/2010/main" val="2788030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A4822DD-E008-6F89-E7C3-C8CEEF0B1062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F8F23A4-A76F-7E06-F959-F3985C3B7F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89931" y="6440900"/>
            <a:ext cx="513319" cy="302647"/>
          </a:xfrm>
        </p:spPr>
        <p:txBody>
          <a:bodyPr/>
          <a:lstStyle/>
          <a:p>
            <a:pPr marL="0" marR="0" lvl="0" indent="0" algn="ctr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6CB4B4D-7CA3-9044-876B-883B54F8677D}" type="slidenum">
              <a:rPr lang="de-CH" sz="1300" b="0" i="0" u="none" strike="noStrike" cap="none" spc="0">
                <a:ln>
                  <a:noFill/>
                </a:ln>
                <a:solidFill>
                  <a:srgbClr val="3E83B2"/>
                </a:solidFill>
                <a:latin typeface="Circular Pro Book"/>
                <a:cs typeface="Circular Pro Book"/>
              </a:rPr>
              <a:t>15</a:t>
            </a:fld>
            <a:endParaRPr lang="de-CH" sz="1300" b="0" i="0" u="none" strike="noStrike" cap="none" spc="0" dirty="0">
              <a:ln>
                <a:noFill/>
              </a:ln>
              <a:solidFill>
                <a:srgbClr val="3E83B2"/>
              </a:solidFill>
              <a:latin typeface="Circular Pro Book"/>
              <a:cs typeface="Circular Pro Book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6BA5DB3-C066-45D9-B811-7E96ACC56A99}"/>
              </a:ext>
            </a:extLst>
          </p:cNvPr>
          <p:cNvSpPr txBox="1"/>
          <p:nvPr/>
        </p:nvSpPr>
        <p:spPr>
          <a:xfrm>
            <a:off x="570803" y="1196752"/>
            <a:ext cx="10500852" cy="3266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Tx/>
              <a:buChar char="●"/>
            </a:pP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 deseable: una plataforma de intercambio en una institución responsable.</a:t>
            </a:r>
          </a:p>
          <a:p>
            <a:pPr marL="457200" indent="-457200" algn="just">
              <a:lnSpc>
                <a:spcPct val="150000"/>
              </a:lnSpc>
              <a:buFontTx/>
              <a:buChar char="●"/>
            </a:pP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Esta plataforma servirá como nodo de interoperabilidad común.</a:t>
            </a:r>
          </a:p>
          <a:p>
            <a:pPr marL="457200" indent="-457200" algn="just">
              <a:lnSpc>
                <a:spcPct val="150000"/>
              </a:lnSpc>
              <a:buFontTx/>
              <a:buChar char="●"/>
            </a:pP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Ventajas:</a:t>
            </a:r>
          </a:p>
          <a:p>
            <a:pPr marL="91440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Elimina redundancia en los modelos de datos intercambio (repositorio de modelos)</a:t>
            </a:r>
          </a:p>
          <a:p>
            <a:pPr marL="91440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Garantiza consistencia y trazabilidad</a:t>
            </a:r>
          </a:p>
          <a:p>
            <a:pPr marL="91440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Facilita acceso a todas las entidades mediante servicios web</a:t>
            </a:r>
          </a:p>
          <a:p>
            <a:pPr marL="91440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Otras entidades a futuro pueden ir acoplándose a este modelo</a:t>
            </a:r>
            <a:endParaRPr lang="es-PE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Content">
            <a:extLst>
              <a:ext uri="{FF2B5EF4-FFF2-40B4-BE49-F238E27FC236}">
                <a16:creationId xmlns:a16="http://schemas.microsoft.com/office/drawing/2014/main" id="{D293CD80-820E-E93F-7807-AD86ED3EE1E2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Escenario futuro/deseable: plataforma de intercambio</a:t>
            </a:r>
          </a:p>
        </p:txBody>
      </p:sp>
    </p:spTree>
    <p:extLst>
      <p:ext uri="{BB962C8B-B14F-4D97-AF65-F5344CB8AC3E}">
        <p14:creationId xmlns:p14="http://schemas.microsoft.com/office/powerpoint/2010/main" val="289787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A4822DD-E008-6F89-E7C3-C8CEEF0B1062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86BA5DB3-C066-45D9-B811-7E96ACC56A99}"/>
              </a:ext>
            </a:extLst>
          </p:cNvPr>
          <p:cNvSpPr txBox="1"/>
          <p:nvPr/>
        </p:nvSpPr>
        <p:spPr>
          <a:xfrm>
            <a:off x="418808" y="1052736"/>
            <a:ext cx="11447451" cy="52194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ts val="2700"/>
              </a:lnSpc>
              <a:buFontTx/>
              <a:buChar char="●"/>
            </a:pPr>
            <a:r>
              <a:rPr lang="es-ES" sz="2000" dirty="0"/>
              <a:t>Corto plazo:</a:t>
            </a:r>
          </a:p>
          <a:p>
            <a:pPr marL="914400" lvl="1" indent="-457200" algn="just">
              <a:lnSpc>
                <a:spcPts val="27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000" dirty="0"/>
              <a:t>Mantener el modelo común replicado en cada institución.</a:t>
            </a:r>
          </a:p>
          <a:p>
            <a:pPr marL="914400" lvl="1" indent="-457200">
              <a:lnSpc>
                <a:spcPts val="27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000" dirty="0"/>
              <a:t>Documentar el modelo común para poder ser aplicado en cada institución a nivel de los sistemas.</a:t>
            </a:r>
          </a:p>
          <a:p>
            <a:pPr marL="457200" indent="-457200" algn="just">
              <a:lnSpc>
                <a:spcPts val="2700"/>
              </a:lnSpc>
              <a:spcBef>
                <a:spcPts val="1800"/>
              </a:spcBef>
              <a:buFontTx/>
              <a:buChar char="●"/>
            </a:pPr>
            <a:r>
              <a:rPr lang="es-ES" sz="2000" dirty="0"/>
              <a:t>Mediano plazo:</a:t>
            </a:r>
          </a:p>
          <a:p>
            <a:pPr marL="914400" lvl="1" indent="-457200" algn="just">
              <a:lnSpc>
                <a:spcPts val="27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000" dirty="0"/>
              <a:t>Integración de los datos externos dentro lo flujos misionales</a:t>
            </a:r>
            <a:endParaRPr lang="es-PE" sz="2000" dirty="0"/>
          </a:p>
          <a:p>
            <a:pPr marL="914400" lvl="1" indent="-457200" algn="just">
              <a:lnSpc>
                <a:spcPts val="27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000" dirty="0"/>
              <a:t>Estandarizar procesos de transferencia XTF.</a:t>
            </a:r>
          </a:p>
          <a:p>
            <a:pPr marL="914400" lvl="1" indent="-457200" algn="just">
              <a:lnSpc>
                <a:spcPts val="27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000" dirty="0"/>
              <a:t>Definir roles y responsabilidades de actualización por cada </a:t>
            </a:r>
            <a:r>
              <a:rPr lang="es-ES" sz="2000" i="1" dirty="0" err="1"/>
              <a:t>topic</a:t>
            </a:r>
            <a:r>
              <a:rPr lang="es-ES" sz="2000" dirty="0"/>
              <a:t> o segmento.</a:t>
            </a:r>
          </a:p>
          <a:p>
            <a:pPr marL="914400" lvl="1" indent="-457200" algn="just">
              <a:lnSpc>
                <a:spcPts val="27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000" dirty="0"/>
              <a:t>Establecer mecanismo para resolver discrepancias al intercambiar los datos.</a:t>
            </a:r>
          </a:p>
          <a:p>
            <a:pPr marL="457200" indent="-457200" algn="just">
              <a:lnSpc>
                <a:spcPts val="2700"/>
              </a:lnSpc>
              <a:spcBef>
                <a:spcPts val="1800"/>
              </a:spcBef>
              <a:buFontTx/>
              <a:buChar char="●"/>
            </a:pPr>
            <a:r>
              <a:rPr lang="es-ES" sz="2000" dirty="0"/>
              <a:t>Largo plazo:</a:t>
            </a:r>
          </a:p>
          <a:p>
            <a:pPr marL="914400" lvl="1" indent="-457200" algn="just">
              <a:lnSpc>
                <a:spcPts val="27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000" dirty="0"/>
              <a:t>Migrar a la plataforma de intercambio con servicios estandarizados.</a:t>
            </a:r>
          </a:p>
          <a:p>
            <a:pPr marL="914400" lvl="1" indent="-457200" algn="just">
              <a:lnSpc>
                <a:spcPts val="27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000" dirty="0"/>
              <a:t>Uso extendido del modelo y mecanismo de intercambio como marco normativo nacional.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F8F23A4-A76F-7E06-F959-F3985C3B7F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89931" y="6440900"/>
            <a:ext cx="513319" cy="302647"/>
          </a:xfrm>
        </p:spPr>
        <p:txBody>
          <a:bodyPr/>
          <a:lstStyle/>
          <a:p>
            <a:pPr marL="0" marR="0" lvl="0" indent="0" algn="ctr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6CB4B4D-7CA3-9044-876B-883B54F8677D}" type="slidenum">
              <a:rPr lang="de-CH" sz="1300" b="0" i="0" u="none" strike="noStrike" cap="none" spc="0">
                <a:ln>
                  <a:noFill/>
                </a:ln>
                <a:solidFill>
                  <a:srgbClr val="3E83B2"/>
                </a:solidFill>
                <a:latin typeface="Circular Pro Book"/>
                <a:cs typeface="Circular Pro Book"/>
              </a:rPr>
              <a:t>16</a:t>
            </a:fld>
            <a:endParaRPr lang="de-CH" sz="1300" b="0" i="0" u="none" strike="noStrike" cap="none" spc="0" dirty="0">
              <a:ln>
                <a:noFill/>
              </a:ln>
              <a:solidFill>
                <a:srgbClr val="3E83B2"/>
              </a:solidFill>
              <a:latin typeface="Circular Pro Book"/>
              <a:cs typeface="Circular Pro Book"/>
            </a:endParaRPr>
          </a:p>
        </p:txBody>
      </p:sp>
      <p:sp>
        <p:nvSpPr>
          <p:cNvPr id="3" name="Content">
            <a:extLst>
              <a:ext uri="{FF2B5EF4-FFF2-40B4-BE49-F238E27FC236}">
                <a16:creationId xmlns:a16="http://schemas.microsoft.com/office/drawing/2014/main" id="{D3A0EB8E-A21E-E301-1D6F-68B8355193DC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Recomendaciones</a:t>
            </a:r>
          </a:p>
        </p:txBody>
      </p:sp>
    </p:spTree>
    <p:extLst>
      <p:ext uri="{BB962C8B-B14F-4D97-AF65-F5344CB8AC3E}">
        <p14:creationId xmlns:p14="http://schemas.microsoft.com/office/powerpoint/2010/main" val="250396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82677CE7-5AB8-02D4-2319-FAB9B235E422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9CD85DC4-6A5E-29FD-DDCD-FA66CDF8109C}"/>
              </a:ext>
            </a:extLst>
          </p:cNvPr>
          <p:cNvSpPr txBox="1"/>
          <p:nvPr/>
        </p:nvSpPr>
        <p:spPr>
          <a:xfrm>
            <a:off x="418808" y="1052736"/>
            <a:ext cx="11447451" cy="24879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ts val="2700"/>
              </a:lnSpc>
              <a:buFontTx/>
              <a:buChar char="●"/>
            </a:pPr>
            <a:r>
              <a:rPr lang="es-ES" sz="2000" dirty="0"/>
              <a:t>Modelo acordado MEF y UE003-SICUN</a:t>
            </a:r>
          </a:p>
          <a:p>
            <a:pPr marL="457200" indent="-457200" algn="just">
              <a:lnSpc>
                <a:spcPts val="2700"/>
              </a:lnSpc>
              <a:spcBef>
                <a:spcPts val="1800"/>
              </a:spcBef>
              <a:buFontTx/>
              <a:buChar char="●"/>
            </a:pPr>
            <a:r>
              <a:rPr lang="es-ES" sz="2000" dirty="0"/>
              <a:t>Documentación de parte de SAM</a:t>
            </a:r>
          </a:p>
          <a:p>
            <a:pPr marL="457200" indent="-457200" algn="just">
              <a:lnSpc>
                <a:spcPts val="2700"/>
              </a:lnSpc>
              <a:spcBef>
                <a:spcPts val="1800"/>
              </a:spcBef>
              <a:buFontTx/>
              <a:buChar char="●"/>
            </a:pPr>
            <a:r>
              <a:rPr lang="es-ES" sz="2000" dirty="0"/>
              <a:t>Taller/curso enfocado a la implementación tecnológica y aspectos generales de interoperabilidad</a:t>
            </a:r>
          </a:p>
          <a:p>
            <a:pPr marL="457200" indent="-457200" algn="just">
              <a:lnSpc>
                <a:spcPts val="2700"/>
              </a:lnSpc>
              <a:spcBef>
                <a:spcPts val="1800"/>
              </a:spcBef>
              <a:buFontTx/>
              <a:buChar char="●"/>
            </a:pPr>
            <a:r>
              <a:rPr lang="es-ES" sz="2000" dirty="0"/>
              <a:t>Implementación (acompañamiento por SAM)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0D1B7C8-798B-EFAC-3E36-6D5FDF5177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89931" y="6440900"/>
            <a:ext cx="513319" cy="302647"/>
          </a:xfrm>
        </p:spPr>
        <p:txBody>
          <a:bodyPr/>
          <a:lstStyle/>
          <a:p>
            <a:pPr marL="0" marR="0" lvl="0" indent="0" algn="ctr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6CB4B4D-7CA3-9044-876B-883B54F8677D}" type="slidenum">
              <a:rPr lang="de-CH" sz="1300" b="0" i="0" u="none" strike="noStrike" cap="none" spc="0">
                <a:ln>
                  <a:noFill/>
                </a:ln>
                <a:solidFill>
                  <a:srgbClr val="3E83B2"/>
                </a:solidFill>
                <a:latin typeface="Circular Pro Book"/>
                <a:cs typeface="Circular Pro Book"/>
              </a:rPr>
              <a:t>17</a:t>
            </a:fld>
            <a:endParaRPr lang="de-CH" sz="1300" b="0" i="0" u="none" strike="noStrike" cap="none" spc="0" dirty="0">
              <a:ln>
                <a:noFill/>
              </a:ln>
              <a:solidFill>
                <a:srgbClr val="3E83B2"/>
              </a:solidFill>
              <a:latin typeface="Circular Pro Book"/>
              <a:cs typeface="Circular Pro Book"/>
            </a:endParaRPr>
          </a:p>
        </p:txBody>
      </p:sp>
      <p:sp>
        <p:nvSpPr>
          <p:cNvPr id="3" name="Content">
            <a:extLst>
              <a:ext uri="{FF2B5EF4-FFF2-40B4-BE49-F238E27FC236}">
                <a16:creationId xmlns:a16="http://schemas.microsoft.com/office/drawing/2014/main" id="{599D7739-5347-E2D0-3AD1-CE4467634F0B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Próximos pasos</a:t>
            </a:r>
          </a:p>
        </p:txBody>
      </p:sp>
    </p:spTree>
    <p:extLst>
      <p:ext uri="{BB962C8B-B14F-4D97-AF65-F5344CB8AC3E}">
        <p14:creationId xmlns:p14="http://schemas.microsoft.com/office/powerpoint/2010/main" val="41011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A4822DD-E008-6F89-E7C3-C8CEEF0B1062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F8F23A4-A76F-7E06-F959-F3985C3B7F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89931" y="6440900"/>
            <a:ext cx="513319" cy="302647"/>
          </a:xfrm>
        </p:spPr>
        <p:txBody>
          <a:bodyPr/>
          <a:lstStyle/>
          <a:p>
            <a:pPr marL="0" marR="0" lvl="0" indent="0" algn="ctr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6CB4B4D-7CA3-9044-876B-883B54F8677D}" type="slidenum">
              <a:rPr lang="de-CH" sz="1300" b="0" i="0" u="none" strike="noStrike" cap="none" spc="0">
                <a:ln>
                  <a:noFill/>
                </a:ln>
                <a:solidFill>
                  <a:srgbClr val="3E83B2"/>
                </a:solidFill>
                <a:latin typeface="Circular Pro Book"/>
                <a:cs typeface="Circular Pro Book"/>
              </a:rPr>
              <a:t>2</a:t>
            </a:fld>
            <a:endParaRPr lang="de-CH" sz="1300" b="0" i="0" u="none" strike="noStrike" cap="none" spc="0" dirty="0">
              <a:ln>
                <a:noFill/>
              </a:ln>
              <a:solidFill>
                <a:srgbClr val="3E83B2"/>
              </a:solidFill>
              <a:latin typeface="Circular Pro Book"/>
              <a:cs typeface="Circular Pro Book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6BA5DB3-C066-45D9-B811-7E96ACC56A99}"/>
              </a:ext>
            </a:extLst>
          </p:cNvPr>
          <p:cNvSpPr txBox="1"/>
          <p:nvPr/>
        </p:nvSpPr>
        <p:spPr>
          <a:xfrm>
            <a:off x="418808" y="1196752"/>
            <a:ext cx="11005784" cy="4103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ts val="2700"/>
              </a:lnSpc>
              <a:spcAft>
                <a:spcPts val="1800"/>
              </a:spcAft>
              <a:buFontTx/>
              <a:buChar char="●"/>
            </a:pPr>
            <a:r>
              <a:rPr lang="es-ES" sz="2000" dirty="0">
                <a:solidFill>
                  <a:schemeClr val="tx1">
                    <a:lumMod val="50000"/>
                  </a:schemeClr>
                </a:solidFill>
              </a:rPr>
              <a:t>Las entidades MEF – UE003/COFOPRI – OUN requieren compartir información catastral, fiscal predial y urbana.</a:t>
            </a:r>
          </a:p>
          <a:p>
            <a:pPr marL="457200" indent="-457200">
              <a:lnSpc>
                <a:spcPts val="2700"/>
              </a:lnSpc>
              <a:spcAft>
                <a:spcPts val="1800"/>
              </a:spcAft>
              <a:buFontTx/>
              <a:buChar char="●"/>
            </a:pPr>
            <a:r>
              <a:rPr lang="es-ES" sz="2000" dirty="0">
                <a:solidFill>
                  <a:schemeClr val="tx1">
                    <a:lumMod val="50000"/>
                  </a:schemeClr>
                </a:solidFill>
              </a:rPr>
              <a:t>Actualmente, cada entidad gestiona sus propias bases de datos en desarrollo.</a:t>
            </a:r>
          </a:p>
          <a:p>
            <a:pPr marL="457200" indent="-457200">
              <a:lnSpc>
                <a:spcPts val="2700"/>
              </a:lnSpc>
              <a:spcAft>
                <a:spcPts val="1800"/>
              </a:spcAft>
              <a:buFontTx/>
              <a:buChar char="●"/>
            </a:pPr>
            <a:r>
              <a:rPr lang="es-ES" sz="2000" dirty="0">
                <a:solidFill>
                  <a:schemeClr val="tx1">
                    <a:lumMod val="50000"/>
                  </a:schemeClr>
                </a:solidFill>
              </a:rPr>
              <a:t>Se necesita un modelo común y unificado de intercambio de datos que no altere la estructura interna de los sistemas.</a:t>
            </a:r>
          </a:p>
          <a:p>
            <a:pPr marL="457200" indent="-457200">
              <a:lnSpc>
                <a:spcPts val="2700"/>
              </a:lnSpc>
              <a:spcAft>
                <a:spcPts val="1800"/>
              </a:spcAft>
              <a:buFontTx/>
              <a:buChar char="●"/>
            </a:pPr>
            <a:r>
              <a:rPr lang="es-ES" sz="2000" dirty="0">
                <a:solidFill>
                  <a:schemeClr val="tx1">
                    <a:lumMod val="50000"/>
                  </a:schemeClr>
                </a:solidFill>
              </a:rPr>
              <a:t>Para ello se extrae la información necesaria para la interoperabilidad de cada sistema conforme al modelo de intercambio.</a:t>
            </a:r>
          </a:p>
          <a:p>
            <a:pPr marL="457200" indent="-457200">
              <a:lnSpc>
                <a:spcPts val="2700"/>
              </a:lnSpc>
              <a:spcAft>
                <a:spcPts val="1800"/>
              </a:spcAft>
              <a:buFontTx/>
              <a:buChar char="●"/>
            </a:pPr>
            <a:r>
              <a:rPr lang="es-ES" sz="2000" dirty="0">
                <a:solidFill>
                  <a:schemeClr val="tx1">
                    <a:lumMod val="50000"/>
                  </a:schemeClr>
                </a:solidFill>
              </a:rPr>
              <a:t>El propósito es evitar duplicidad de información y garantizar consistencia para la planificación.</a:t>
            </a:r>
            <a:endParaRPr lang="es-PE" sz="20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" name="Content">
            <a:extLst>
              <a:ext uri="{FF2B5EF4-FFF2-40B4-BE49-F238E27FC236}">
                <a16:creationId xmlns:a16="http://schemas.microsoft.com/office/drawing/2014/main" id="{7B12FF0D-C1D3-53D5-EEDC-AA66BE5CC979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Contexto y necesidad de interoperabilidad</a:t>
            </a:r>
          </a:p>
        </p:txBody>
      </p:sp>
    </p:spTree>
    <p:extLst>
      <p:ext uri="{BB962C8B-B14F-4D97-AF65-F5344CB8AC3E}">
        <p14:creationId xmlns:p14="http://schemas.microsoft.com/office/powerpoint/2010/main" val="322383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B56AEEA-4CC0-2057-60CC-2C222F0B91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3</a:t>
            </a:fld>
            <a:endParaRPr lang="de-CH"/>
          </a:p>
        </p:txBody>
      </p:sp>
      <p:sp>
        <p:nvSpPr>
          <p:cNvPr id="6" name="Inhaltsplatzhalter 2"/>
          <p:cNvSpPr txBox="1"/>
          <p:nvPr/>
        </p:nvSpPr>
        <p:spPr bwMode="auto">
          <a:xfrm>
            <a:off x="418808" y="1844824"/>
            <a:ext cx="11108859" cy="2808312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definir modelos de datos de intercambio entre el SICUN y PCF con el fin de 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None/>
              <a:defRPr/>
            </a:pPr>
            <a:endParaRPr lang="es-ES" sz="2000" dirty="0">
              <a:latin typeface="CircularXX TT"/>
              <a:ea typeface="Times New Roman" panose="02020603050405020304" pitchFamily="18" charset="0"/>
              <a:cs typeface="CircularXX TT"/>
            </a:endParaRP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Font typeface="+mj-lt"/>
              <a:buAutoNum type="arabicPeriod"/>
              <a:defRPr/>
            </a:pP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Utilizar los datos del SICUN para la determinación del valor predial (</a:t>
            </a:r>
            <a:r>
              <a:rPr lang="es-ES" sz="2000" dirty="0" err="1">
                <a:latin typeface="CircularXX TT"/>
                <a:ea typeface="Times New Roman" panose="02020603050405020304" pitchFamily="18" charset="0"/>
                <a:cs typeface="CircularXX TT"/>
              </a:rPr>
              <a:t>autovalúo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) y aplicar la base imponible para la recaudación del impuesto predial. 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Font typeface="+mj-lt"/>
              <a:buAutoNum type="arabicPeriod"/>
              <a:defRPr/>
            </a:pPr>
            <a:endParaRPr lang="es-ES" sz="2000" dirty="0">
              <a:latin typeface="CircularXX TT"/>
              <a:ea typeface="Times New Roman" panose="02020603050405020304" pitchFamily="18" charset="0"/>
              <a:cs typeface="CircularXX TT"/>
            </a:endParaRP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Font typeface="+mj-lt"/>
              <a:buAutoNum type="arabicPeriod"/>
              <a:defRPr/>
            </a:pP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Actualizar el catastro (SICUN) a partir de los datos ingresados en el SRTM</a:t>
            </a:r>
          </a:p>
        </p:txBody>
      </p:sp>
      <p:sp>
        <p:nvSpPr>
          <p:cNvPr id="3" name="Content">
            <a:extLst>
              <a:ext uri="{FF2B5EF4-FFF2-40B4-BE49-F238E27FC236}">
                <a16:creationId xmlns:a16="http://schemas.microsoft.com/office/drawing/2014/main" id="{1A2B3C68-9DAB-6985-2512-03685BB9A7C1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Objetivo</a:t>
            </a:r>
          </a:p>
        </p:txBody>
      </p:sp>
    </p:spTree>
    <p:extLst>
      <p:ext uri="{BB962C8B-B14F-4D97-AF65-F5344CB8AC3E}">
        <p14:creationId xmlns:p14="http://schemas.microsoft.com/office/powerpoint/2010/main" val="4277364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EDA59-DCE3-0A02-4CED-8DE78008E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99843990-9F95-BA1F-DD4E-DE327036AC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4</a:t>
            </a:fld>
            <a:endParaRPr lang="de-CH"/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29E6E10E-729B-7C27-8DDF-553E1A754B4B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Cálculo del valor del predio</a:t>
            </a:r>
          </a:p>
        </p:txBody>
      </p:sp>
      <p:graphicFrame>
        <p:nvGraphicFramePr>
          <p:cNvPr id="3" name="Marcador de contenido 3">
            <a:extLst>
              <a:ext uri="{FF2B5EF4-FFF2-40B4-BE49-F238E27FC236}">
                <a16:creationId xmlns:a16="http://schemas.microsoft.com/office/drawing/2014/main" id="{940B836D-5799-206F-3571-93A74F07B825}"/>
              </a:ext>
            </a:extLst>
          </p:cNvPr>
          <p:cNvGraphicFramePr>
            <a:graphicFrameLocks/>
          </p:cNvGraphicFramePr>
          <p:nvPr/>
        </p:nvGraphicFramePr>
        <p:xfrm>
          <a:off x="486266" y="1268760"/>
          <a:ext cx="837111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ítulo 1">
            <a:extLst>
              <a:ext uri="{FF2B5EF4-FFF2-40B4-BE49-F238E27FC236}">
                <a16:creationId xmlns:a16="http://schemas.microsoft.com/office/drawing/2014/main" id="{3BBA37EA-4FF8-1A61-118D-899E3F564203}"/>
              </a:ext>
            </a:extLst>
          </p:cNvPr>
          <p:cNvSpPr txBox="1">
            <a:spLocks/>
          </p:cNvSpPr>
          <p:nvPr/>
        </p:nvSpPr>
        <p:spPr>
          <a:xfrm>
            <a:off x="10056440" y="2780591"/>
            <a:ext cx="16838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dirty="0" err="1"/>
              <a:t>Autovalúo</a:t>
            </a:r>
            <a:endParaRPr lang="es-PE" dirty="0"/>
          </a:p>
          <a:p>
            <a:pPr algn="ctr"/>
            <a:endParaRPr lang="es-PE" dirty="0"/>
          </a:p>
          <a:p>
            <a:pPr algn="ctr"/>
            <a:r>
              <a:rPr lang="es-PE" dirty="0"/>
              <a:t>Valor (fiscal) del predio</a:t>
            </a:r>
          </a:p>
        </p:txBody>
      </p:sp>
      <p:sp>
        <p:nvSpPr>
          <p:cNvPr id="5" name="Igual que 13">
            <a:extLst>
              <a:ext uri="{FF2B5EF4-FFF2-40B4-BE49-F238E27FC236}">
                <a16:creationId xmlns:a16="http://schemas.microsoft.com/office/drawing/2014/main" id="{69303623-9B73-80FF-92B9-BB040D9FF13B}"/>
              </a:ext>
            </a:extLst>
          </p:cNvPr>
          <p:cNvSpPr/>
          <p:nvPr/>
        </p:nvSpPr>
        <p:spPr>
          <a:xfrm>
            <a:off x="9576218" y="3278888"/>
            <a:ext cx="408214" cy="374084"/>
          </a:xfrm>
          <a:prstGeom prst="mathEqual">
            <a:avLst/>
          </a:prstGeom>
          <a:solidFill>
            <a:srgbClr val="3E83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8" name="Cerrar llave 2">
            <a:extLst>
              <a:ext uri="{FF2B5EF4-FFF2-40B4-BE49-F238E27FC236}">
                <a16:creationId xmlns:a16="http://schemas.microsoft.com/office/drawing/2014/main" id="{0F28C30C-DFD0-9BAE-AD5C-DE4AA6AE08BC}"/>
              </a:ext>
            </a:extLst>
          </p:cNvPr>
          <p:cNvSpPr/>
          <p:nvPr/>
        </p:nvSpPr>
        <p:spPr>
          <a:xfrm>
            <a:off x="8805468" y="1518776"/>
            <a:ext cx="570015" cy="3844091"/>
          </a:xfrm>
          <a:prstGeom prst="rightBrace">
            <a:avLst>
              <a:gd name="adj1" fmla="val 8333"/>
              <a:gd name="adj2" fmla="val 50379"/>
            </a:avLst>
          </a:prstGeom>
          <a:ln w="38100">
            <a:solidFill>
              <a:srgbClr val="3E83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Rectángulo 17">
            <a:extLst>
              <a:ext uri="{FF2B5EF4-FFF2-40B4-BE49-F238E27FC236}">
                <a16:creationId xmlns:a16="http://schemas.microsoft.com/office/drawing/2014/main" id="{CBB319E1-A2E7-8EFE-CCED-E21D6C2F5FAE}"/>
              </a:ext>
            </a:extLst>
          </p:cNvPr>
          <p:cNvSpPr/>
          <p:nvPr/>
        </p:nvSpPr>
        <p:spPr>
          <a:xfrm>
            <a:off x="695400" y="1124744"/>
            <a:ext cx="33976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1400" dirty="0"/>
              <a:t>Contribuyente &amp; Catastro</a:t>
            </a:r>
          </a:p>
        </p:txBody>
      </p:sp>
      <p:sp>
        <p:nvSpPr>
          <p:cNvPr id="10" name="Rectángulo 18">
            <a:extLst>
              <a:ext uri="{FF2B5EF4-FFF2-40B4-BE49-F238E27FC236}">
                <a16:creationId xmlns:a16="http://schemas.microsoft.com/office/drawing/2014/main" id="{17F0CE9C-9F32-DB25-3F30-DF2D4A7489A4}"/>
              </a:ext>
            </a:extLst>
          </p:cNvPr>
          <p:cNvSpPr/>
          <p:nvPr/>
        </p:nvSpPr>
        <p:spPr>
          <a:xfrm>
            <a:off x="3985909" y="1124743"/>
            <a:ext cx="14842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1400" dirty="0"/>
              <a:t>MEF &amp; MVCS</a:t>
            </a:r>
          </a:p>
        </p:txBody>
      </p:sp>
      <p:sp>
        <p:nvSpPr>
          <p:cNvPr id="11" name="Rectángulo 19">
            <a:extLst>
              <a:ext uri="{FF2B5EF4-FFF2-40B4-BE49-F238E27FC236}">
                <a16:creationId xmlns:a16="http://schemas.microsoft.com/office/drawing/2014/main" id="{02A1460F-EB30-A664-684F-41D9D7F2AAFC}"/>
              </a:ext>
            </a:extLst>
          </p:cNvPr>
          <p:cNvSpPr/>
          <p:nvPr/>
        </p:nvSpPr>
        <p:spPr>
          <a:xfrm>
            <a:off x="6074301" y="1124742"/>
            <a:ext cx="24482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1400" dirty="0"/>
              <a:t>SRTM &amp; SAT Municipal</a:t>
            </a:r>
          </a:p>
        </p:txBody>
      </p:sp>
      <p:sp>
        <p:nvSpPr>
          <p:cNvPr id="12" name="Rectángulo 14">
            <a:extLst>
              <a:ext uri="{FF2B5EF4-FFF2-40B4-BE49-F238E27FC236}">
                <a16:creationId xmlns:a16="http://schemas.microsoft.com/office/drawing/2014/main" id="{3DB1379E-90A0-87EB-9926-164407469891}"/>
              </a:ext>
            </a:extLst>
          </p:cNvPr>
          <p:cNvSpPr/>
          <p:nvPr/>
        </p:nvSpPr>
        <p:spPr>
          <a:xfrm>
            <a:off x="603250" y="5427654"/>
            <a:ext cx="283302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1400" dirty="0"/>
              <a:t>Datos de declaraciones juradas presentadas por contribuyente y sincerada con datos del catastro</a:t>
            </a:r>
          </a:p>
        </p:txBody>
      </p:sp>
      <p:sp>
        <p:nvSpPr>
          <p:cNvPr id="13" name="Rectángulo 15">
            <a:extLst>
              <a:ext uri="{FF2B5EF4-FFF2-40B4-BE49-F238E27FC236}">
                <a16:creationId xmlns:a16="http://schemas.microsoft.com/office/drawing/2014/main" id="{A2DDBA9F-1E9E-7312-2985-1CCBA3DBBC2B}"/>
              </a:ext>
            </a:extLst>
          </p:cNvPr>
          <p:cNvSpPr/>
          <p:nvPr/>
        </p:nvSpPr>
        <p:spPr>
          <a:xfrm>
            <a:off x="3382277" y="5427654"/>
            <a:ext cx="28330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1400" dirty="0"/>
              <a:t>Los valores son establecidos por las  entidades competentes</a:t>
            </a:r>
          </a:p>
        </p:txBody>
      </p:sp>
      <p:sp>
        <p:nvSpPr>
          <p:cNvPr id="14" name="Rectángulo 16">
            <a:extLst>
              <a:ext uri="{FF2B5EF4-FFF2-40B4-BE49-F238E27FC236}">
                <a16:creationId xmlns:a16="http://schemas.microsoft.com/office/drawing/2014/main" id="{1DE41A41-BE03-4CE4-DBA5-7BE31A285DC5}"/>
              </a:ext>
            </a:extLst>
          </p:cNvPr>
          <p:cNvSpPr/>
          <p:nvPr/>
        </p:nvSpPr>
        <p:spPr>
          <a:xfrm>
            <a:off x="6142533" y="5427654"/>
            <a:ext cx="24265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1400" dirty="0"/>
              <a:t>Se obtiene mediante SRTM o SAT Municipales</a:t>
            </a:r>
          </a:p>
        </p:txBody>
      </p:sp>
    </p:spTree>
    <p:extLst>
      <p:ext uri="{BB962C8B-B14F-4D97-AF65-F5344CB8AC3E}">
        <p14:creationId xmlns:p14="http://schemas.microsoft.com/office/powerpoint/2010/main" val="3678172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B56AEEA-4CC0-2057-60CC-2C222F0B91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5</a:t>
            </a:fld>
            <a:endParaRPr lang="de-CH"/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D6099D5B-6D6E-FA75-B604-C5C5625F6F3F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Datos para cálculo del valor de terreno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F90C436F-4E6B-8783-95AE-8CCD73C28257}"/>
              </a:ext>
            </a:extLst>
          </p:cNvPr>
          <p:cNvSpPr/>
          <p:nvPr/>
        </p:nvSpPr>
        <p:spPr bwMode="auto">
          <a:xfrm>
            <a:off x="1616698" y="1664030"/>
            <a:ext cx="1512168" cy="1872208"/>
          </a:xfrm>
          <a:prstGeom prst="rect">
            <a:avLst/>
          </a:prstGeom>
          <a:solidFill>
            <a:srgbClr val="000000"/>
          </a:solidFill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" name="Flecha: a la derecha 3">
            <a:extLst>
              <a:ext uri="{FF2B5EF4-FFF2-40B4-BE49-F238E27FC236}">
                <a16:creationId xmlns:a16="http://schemas.microsoft.com/office/drawing/2014/main" id="{723ABA15-3F10-FEBC-5E61-D3FC4D047056}"/>
              </a:ext>
            </a:extLst>
          </p:cNvPr>
          <p:cNvSpPr/>
          <p:nvPr/>
        </p:nvSpPr>
        <p:spPr bwMode="auto">
          <a:xfrm>
            <a:off x="3287688" y="2347332"/>
            <a:ext cx="1440160" cy="505604"/>
          </a:xfrm>
          <a:prstGeom prst="rightArrow">
            <a:avLst/>
          </a:prstGeom>
          <a:solidFill>
            <a:srgbClr val="000000"/>
          </a:solidFill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Diagrama de flujo: datos 4">
            <a:extLst>
              <a:ext uri="{FF2B5EF4-FFF2-40B4-BE49-F238E27FC236}">
                <a16:creationId xmlns:a16="http://schemas.microsoft.com/office/drawing/2014/main" id="{5E4540E4-6FBA-63A9-0500-9DE28F69AC8F}"/>
              </a:ext>
            </a:extLst>
          </p:cNvPr>
          <p:cNvSpPr/>
          <p:nvPr/>
        </p:nvSpPr>
        <p:spPr bwMode="auto">
          <a:xfrm>
            <a:off x="6240016" y="1988840"/>
            <a:ext cx="2160240" cy="505604"/>
          </a:xfrm>
          <a:prstGeom prst="flowChartInputOutput">
            <a:avLst/>
          </a:prstGeom>
          <a:solidFill>
            <a:srgbClr val="000000"/>
          </a:solidFill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tlCol="0" anchor="ctr"/>
          <a:lstStyle/>
          <a:p>
            <a:pPr algn="ctr"/>
            <a:endParaRPr lang="es-PE"/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F9EA9E07-70CB-8503-A1F1-0BF39EF6AA49}"/>
              </a:ext>
            </a:extLst>
          </p:cNvPr>
          <p:cNvCxnSpPr/>
          <p:nvPr/>
        </p:nvCxnSpPr>
        <p:spPr bwMode="auto">
          <a:xfrm flipH="1">
            <a:off x="7953832" y="1275090"/>
            <a:ext cx="1440160" cy="2016224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</p:cxnSp>
      <p:pic>
        <p:nvPicPr>
          <p:cNvPr id="11" name="Imagen 10">
            <a:extLst>
              <a:ext uri="{FF2B5EF4-FFF2-40B4-BE49-F238E27FC236}">
                <a16:creationId xmlns:a16="http://schemas.microsoft.com/office/drawing/2014/main" id="{D8863ABC-4D40-C536-7712-A95643DEF2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8368" y="1834833"/>
            <a:ext cx="1728800" cy="1319222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05D86671-A7ED-B8CC-2DF4-D743A6A40B73}"/>
              </a:ext>
            </a:extLst>
          </p:cNvPr>
          <p:cNvGrpSpPr/>
          <p:nvPr/>
        </p:nvGrpSpPr>
        <p:grpSpPr>
          <a:xfrm>
            <a:off x="6384032" y="4088184"/>
            <a:ext cx="5328592" cy="1766270"/>
            <a:chOff x="2855640" y="3678954"/>
            <a:chExt cx="6800900" cy="2605699"/>
          </a:xfrm>
        </p:grpSpPr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9ADA101B-BA14-1282-E56B-0D5C0C03E6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55640" y="3678954"/>
              <a:ext cx="6800900" cy="2009790"/>
            </a:xfrm>
            <a:prstGeom prst="rect">
              <a:avLst/>
            </a:prstGeom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466B5316-56B8-9F22-5739-7CBDBF500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21875" y="5722674"/>
              <a:ext cx="5886493" cy="561979"/>
            </a:xfrm>
            <a:prstGeom prst="rect">
              <a:avLst/>
            </a:prstGeom>
          </p:spPr>
        </p:pic>
      </p:grpSp>
      <p:sp>
        <p:nvSpPr>
          <p:cNvPr id="17" name="Inhaltsplatzhalter 2">
            <a:extLst>
              <a:ext uri="{FF2B5EF4-FFF2-40B4-BE49-F238E27FC236}">
                <a16:creationId xmlns:a16="http://schemas.microsoft.com/office/drawing/2014/main" id="{BA9BE11A-FADE-6818-018D-A8DD3F2709FA}"/>
              </a:ext>
            </a:extLst>
          </p:cNvPr>
          <p:cNvSpPr txBox="1"/>
          <p:nvPr/>
        </p:nvSpPr>
        <p:spPr bwMode="auto">
          <a:xfrm rot="18296173">
            <a:off x="8345252" y="937148"/>
            <a:ext cx="1790327" cy="417702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000" b="1" dirty="0">
                <a:latin typeface="CircularXX TT"/>
                <a:ea typeface="Times New Roman" panose="02020603050405020304" pitchFamily="18" charset="0"/>
                <a:cs typeface="CircularXX TT"/>
              </a:rPr>
              <a:t>Av. Salaverry</a:t>
            </a:r>
            <a:endParaRPr lang="es-ES" sz="2000" dirty="0">
              <a:latin typeface="CircularXX TT"/>
              <a:ea typeface="Times New Roman" panose="02020603050405020304" pitchFamily="18" charset="0"/>
              <a:cs typeface="CircularXX TT"/>
            </a:endParaRPr>
          </a:p>
        </p:txBody>
      </p:sp>
      <p:sp>
        <p:nvSpPr>
          <p:cNvPr id="18" name="Inhaltsplatzhalter 2">
            <a:extLst>
              <a:ext uri="{FF2B5EF4-FFF2-40B4-BE49-F238E27FC236}">
                <a16:creationId xmlns:a16="http://schemas.microsoft.com/office/drawing/2014/main" id="{197E3C5E-2B3A-EEC8-AFB5-A0F479225DCC}"/>
              </a:ext>
            </a:extLst>
          </p:cNvPr>
          <p:cNvSpPr txBox="1"/>
          <p:nvPr/>
        </p:nvSpPr>
        <p:spPr bwMode="auto">
          <a:xfrm rot="18296173">
            <a:off x="8096548" y="2660912"/>
            <a:ext cx="874678" cy="417702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000" b="1" dirty="0">
                <a:latin typeface="CircularXX TT"/>
                <a:ea typeface="Times New Roman" panose="02020603050405020304" pitchFamily="18" charset="0"/>
                <a:cs typeface="CircularXX TT"/>
              </a:rPr>
              <a:t>400</a:t>
            </a:r>
            <a:endParaRPr lang="es-ES" sz="2000" dirty="0">
              <a:latin typeface="CircularXX TT"/>
              <a:ea typeface="Times New Roman" panose="02020603050405020304" pitchFamily="18" charset="0"/>
              <a:cs typeface="CircularXX TT"/>
            </a:endParaRP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A24AF396-1CC8-6718-F831-CBB1BAD30D25}"/>
              </a:ext>
            </a:extLst>
          </p:cNvPr>
          <p:cNvCxnSpPr/>
          <p:nvPr/>
        </p:nvCxnSpPr>
        <p:spPr bwMode="auto">
          <a:xfrm flipV="1">
            <a:off x="8400256" y="1412776"/>
            <a:ext cx="432048" cy="576064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DA439462-3E21-56F9-AE62-CF34CFB2D7BB}"/>
              </a:ext>
            </a:extLst>
          </p:cNvPr>
          <p:cNvCxnSpPr/>
          <p:nvPr/>
        </p:nvCxnSpPr>
        <p:spPr bwMode="auto">
          <a:xfrm flipH="1">
            <a:off x="7536160" y="2494444"/>
            <a:ext cx="417672" cy="50250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</p:cxnSp>
      <p:sp>
        <p:nvSpPr>
          <p:cNvPr id="23" name="Inhaltsplatzhalter 2">
            <a:extLst>
              <a:ext uri="{FF2B5EF4-FFF2-40B4-BE49-F238E27FC236}">
                <a16:creationId xmlns:a16="http://schemas.microsoft.com/office/drawing/2014/main" id="{3A1FDEAF-45A3-3F79-616C-87C850B1489C}"/>
              </a:ext>
            </a:extLst>
          </p:cNvPr>
          <p:cNvSpPr txBox="1"/>
          <p:nvPr/>
        </p:nvSpPr>
        <p:spPr bwMode="auto">
          <a:xfrm>
            <a:off x="1992183" y="2466435"/>
            <a:ext cx="575425" cy="484970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000" b="1" dirty="0">
                <a:solidFill>
                  <a:schemeClr val="bg1"/>
                </a:solidFill>
                <a:latin typeface="CircularXX TT"/>
                <a:ea typeface="Times New Roman" panose="02020603050405020304" pitchFamily="18" charset="0"/>
                <a:cs typeface="CircularXX TT"/>
              </a:rPr>
              <a:t>10</a:t>
            </a:r>
            <a:endParaRPr lang="es-ES" sz="2000" dirty="0">
              <a:solidFill>
                <a:schemeClr val="bg1"/>
              </a:solidFill>
              <a:latin typeface="CircularXX TT"/>
              <a:ea typeface="Times New Roman" panose="02020603050405020304" pitchFamily="18" charset="0"/>
              <a:cs typeface="CircularXX TT"/>
            </a:endParaRPr>
          </a:p>
        </p:txBody>
      </p:sp>
      <p:sp>
        <p:nvSpPr>
          <p:cNvPr id="25" name="Inhaltsplatzhalter 2">
            <a:extLst>
              <a:ext uri="{FF2B5EF4-FFF2-40B4-BE49-F238E27FC236}">
                <a16:creationId xmlns:a16="http://schemas.microsoft.com/office/drawing/2014/main" id="{B59105FB-60A3-5DAB-DCB1-8EEDA4A9A48D}"/>
              </a:ext>
            </a:extLst>
          </p:cNvPr>
          <p:cNvSpPr txBox="1"/>
          <p:nvPr/>
        </p:nvSpPr>
        <p:spPr bwMode="auto">
          <a:xfrm>
            <a:off x="7068428" y="2009474"/>
            <a:ext cx="575425" cy="484970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000" b="1" dirty="0">
                <a:solidFill>
                  <a:schemeClr val="bg1"/>
                </a:solidFill>
                <a:latin typeface="CircularXX TT"/>
                <a:ea typeface="Times New Roman" panose="02020603050405020304" pitchFamily="18" charset="0"/>
                <a:cs typeface="CircularXX TT"/>
              </a:rPr>
              <a:t>10</a:t>
            </a:r>
            <a:endParaRPr lang="es-ES" sz="2000" dirty="0">
              <a:solidFill>
                <a:schemeClr val="bg1"/>
              </a:solidFill>
              <a:latin typeface="CircularXX TT"/>
              <a:ea typeface="Times New Roman" panose="02020603050405020304" pitchFamily="18" charset="0"/>
              <a:cs typeface="CircularXX TT"/>
            </a:endParaRPr>
          </a:p>
        </p:txBody>
      </p:sp>
      <p:sp>
        <p:nvSpPr>
          <p:cNvPr id="26" name="Flecha: hacia abajo 25">
            <a:extLst>
              <a:ext uri="{FF2B5EF4-FFF2-40B4-BE49-F238E27FC236}">
                <a16:creationId xmlns:a16="http://schemas.microsoft.com/office/drawing/2014/main" id="{81D9E7AD-FBD1-F7D7-BDDD-9352B1E8D8CE}"/>
              </a:ext>
            </a:extLst>
          </p:cNvPr>
          <p:cNvSpPr/>
          <p:nvPr/>
        </p:nvSpPr>
        <p:spPr bwMode="auto">
          <a:xfrm>
            <a:off x="6816080" y="2780928"/>
            <a:ext cx="252348" cy="1152128"/>
          </a:xfrm>
          <a:prstGeom prst="downArrow">
            <a:avLst/>
          </a:prstGeom>
          <a:solidFill>
            <a:srgbClr val="000000"/>
          </a:solidFill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7" name="Content">
            <a:extLst>
              <a:ext uri="{FF2B5EF4-FFF2-40B4-BE49-F238E27FC236}">
                <a16:creationId xmlns:a16="http://schemas.microsoft.com/office/drawing/2014/main" id="{DE6DBD09-88B2-4804-02ED-0E13FD128D1F}"/>
              </a:ext>
            </a:extLst>
          </p:cNvPr>
          <p:cNvSpPr txBox="1"/>
          <p:nvPr/>
        </p:nvSpPr>
        <p:spPr bwMode="auto">
          <a:xfrm>
            <a:off x="1631504" y="4072757"/>
            <a:ext cx="1656184" cy="666849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algn="ctr">
              <a:defRPr/>
            </a:pPr>
            <a:r>
              <a:rPr lang="es-ES" sz="4000" dirty="0">
                <a:solidFill>
                  <a:srgbClr val="1A384E"/>
                </a:solidFill>
                <a:latin typeface="CircularXX TT"/>
                <a:cs typeface="CircularXX TT"/>
              </a:rPr>
              <a:t>SICUN</a:t>
            </a:r>
            <a:endParaRPr dirty="0"/>
          </a:p>
        </p:txBody>
      </p:sp>
      <p:sp>
        <p:nvSpPr>
          <p:cNvPr id="28" name="Content">
            <a:extLst>
              <a:ext uri="{FF2B5EF4-FFF2-40B4-BE49-F238E27FC236}">
                <a16:creationId xmlns:a16="http://schemas.microsoft.com/office/drawing/2014/main" id="{5E88D0FE-057B-AD46-6297-342C3E27FCE8}"/>
              </a:ext>
            </a:extLst>
          </p:cNvPr>
          <p:cNvSpPr txBox="1"/>
          <p:nvPr/>
        </p:nvSpPr>
        <p:spPr bwMode="auto">
          <a:xfrm>
            <a:off x="6745400" y="781692"/>
            <a:ext cx="1656184" cy="666849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algn="ctr">
              <a:defRPr/>
            </a:pPr>
            <a:r>
              <a:rPr lang="es-ES" sz="4000" dirty="0">
                <a:solidFill>
                  <a:srgbClr val="1A384E"/>
                </a:solidFill>
                <a:latin typeface="CircularXX TT"/>
                <a:cs typeface="CircularXX TT"/>
              </a:rPr>
              <a:t>PCF</a:t>
            </a:r>
            <a:endParaRPr dirty="0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8F093815-AAC3-72FB-2ED0-825E34E01CE4}"/>
              </a:ext>
            </a:extLst>
          </p:cNvPr>
          <p:cNvSpPr txBox="1"/>
          <p:nvPr/>
        </p:nvSpPr>
        <p:spPr bwMode="auto">
          <a:xfrm>
            <a:off x="488728" y="1043444"/>
            <a:ext cx="112797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r>
              <a:rPr lang="es-ES" sz="1800" b="1" dirty="0">
                <a:latin typeface="CircularXX TT"/>
                <a:ea typeface="Times New Roman" panose="02020603050405020304" pitchFamily="18" charset="0"/>
                <a:cs typeface="CircularXX TT"/>
              </a:rPr>
              <a:t>BG Lote</a:t>
            </a:r>
            <a:endParaRPr lang="es-PE" dirty="0"/>
          </a:p>
        </p:txBody>
      </p:sp>
      <p:pic>
        <p:nvPicPr>
          <p:cNvPr id="32" name="Imagen 31">
            <a:extLst>
              <a:ext uri="{FF2B5EF4-FFF2-40B4-BE49-F238E27FC236}">
                <a16:creationId xmlns:a16="http://schemas.microsoft.com/office/drawing/2014/main" id="{85244A78-B67D-310B-1D48-06BFFDC39D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1771" y="1244042"/>
            <a:ext cx="4038630" cy="328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39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B56AEEA-4CC0-2057-60CC-2C222F0B91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6</a:t>
            </a:fld>
            <a:endParaRPr lang="de-CH"/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D6099D5B-6D6E-FA75-B604-C5C5625F6F3F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Datos para el cálculo del valor de la construcción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F90C436F-4E6B-8783-95AE-8CCD73C28257}"/>
              </a:ext>
            </a:extLst>
          </p:cNvPr>
          <p:cNvSpPr/>
          <p:nvPr/>
        </p:nvSpPr>
        <p:spPr bwMode="auto">
          <a:xfrm>
            <a:off x="1616698" y="1664030"/>
            <a:ext cx="1512168" cy="1872208"/>
          </a:xfrm>
          <a:prstGeom prst="rect">
            <a:avLst/>
          </a:prstGeom>
          <a:solidFill>
            <a:srgbClr val="000000"/>
          </a:solidFill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" name="Flecha: a la derecha 3">
            <a:extLst>
              <a:ext uri="{FF2B5EF4-FFF2-40B4-BE49-F238E27FC236}">
                <a16:creationId xmlns:a16="http://schemas.microsoft.com/office/drawing/2014/main" id="{723ABA15-3F10-FEBC-5E61-D3FC4D047056}"/>
              </a:ext>
            </a:extLst>
          </p:cNvPr>
          <p:cNvSpPr/>
          <p:nvPr/>
        </p:nvSpPr>
        <p:spPr bwMode="auto">
          <a:xfrm>
            <a:off x="3287688" y="2347332"/>
            <a:ext cx="1440160" cy="505604"/>
          </a:xfrm>
          <a:prstGeom prst="rightArrow">
            <a:avLst/>
          </a:prstGeom>
          <a:solidFill>
            <a:srgbClr val="000000"/>
          </a:solidFill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3" name="Inhaltsplatzhalter 2">
            <a:extLst>
              <a:ext uri="{FF2B5EF4-FFF2-40B4-BE49-F238E27FC236}">
                <a16:creationId xmlns:a16="http://schemas.microsoft.com/office/drawing/2014/main" id="{3A1FDEAF-45A3-3F79-616C-87C850B1489C}"/>
              </a:ext>
            </a:extLst>
          </p:cNvPr>
          <p:cNvSpPr txBox="1"/>
          <p:nvPr/>
        </p:nvSpPr>
        <p:spPr bwMode="auto">
          <a:xfrm>
            <a:off x="1992183" y="2466435"/>
            <a:ext cx="575425" cy="484970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000" b="1" dirty="0">
                <a:solidFill>
                  <a:schemeClr val="bg1"/>
                </a:solidFill>
                <a:latin typeface="CircularXX TT"/>
                <a:ea typeface="Times New Roman" panose="02020603050405020304" pitchFamily="18" charset="0"/>
                <a:cs typeface="CircularXX TT"/>
              </a:rPr>
              <a:t>10</a:t>
            </a:r>
            <a:endParaRPr lang="es-ES" sz="2000" dirty="0">
              <a:solidFill>
                <a:schemeClr val="bg1"/>
              </a:solidFill>
              <a:latin typeface="CircularXX TT"/>
              <a:ea typeface="Times New Roman" panose="02020603050405020304" pitchFamily="18" charset="0"/>
              <a:cs typeface="CircularXX TT"/>
            </a:endParaRPr>
          </a:p>
        </p:txBody>
      </p:sp>
      <p:sp>
        <p:nvSpPr>
          <p:cNvPr id="25" name="Inhaltsplatzhalter 2">
            <a:extLst>
              <a:ext uri="{FF2B5EF4-FFF2-40B4-BE49-F238E27FC236}">
                <a16:creationId xmlns:a16="http://schemas.microsoft.com/office/drawing/2014/main" id="{B59105FB-60A3-5DAB-DCB1-8EEDA4A9A48D}"/>
              </a:ext>
            </a:extLst>
          </p:cNvPr>
          <p:cNvSpPr txBox="1"/>
          <p:nvPr/>
        </p:nvSpPr>
        <p:spPr bwMode="auto">
          <a:xfrm>
            <a:off x="7068428" y="2009474"/>
            <a:ext cx="575425" cy="484970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000" b="1" dirty="0">
                <a:solidFill>
                  <a:schemeClr val="bg1"/>
                </a:solidFill>
                <a:latin typeface="CircularXX TT"/>
                <a:ea typeface="Times New Roman" panose="02020603050405020304" pitchFamily="18" charset="0"/>
                <a:cs typeface="CircularXX TT"/>
              </a:rPr>
              <a:t>10</a:t>
            </a:r>
            <a:endParaRPr lang="es-ES" sz="2000" dirty="0">
              <a:solidFill>
                <a:schemeClr val="bg1"/>
              </a:solidFill>
              <a:latin typeface="CircularXX TT"/>
              <a:ea typeface="Times New Roman" panose="02020603050405020304" pitchFamily="18" charset="0"/>
              <a:cs typeface="CircularXX TT"/>
            </a:endParaRPr>
          </a:p>
        </p:txBody>
      </p:sp>
      <p:sp>
        <p:nvSpPr>
          <p:cNvPr id="27" name="Content">
            <a:extLst>
              <a:ext uri="{FF2B5EF4-FFF2-40B4-BE49-F238E27FC236}">
                <a16:creationId xmlns:a16="http://schemas.microsoft.com/office/drawing/2014/main" id="{DE6DBD09-88B2-4804-02ED-0E13FD128D1F}"/>
              </a:ext>
            </a:extLst>
          </p:cNvPr>
          <p:cNvSpPr txBox="1"/>
          <p:nvPr/>
        </p:nvSpPr>
        <p:spPr bwMode="auto">
          <a:xfrm>
            <a:off x="1631504" y="4072757"/>
            <a:ext cx="1656184" cy="666849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algn="ctr">
              <a:defRPr/>
            </a:pPr>
            <a:r>
              <a:rPr lang="es-ES" sz="4000" dirty="0">
                <a:solidFill>
                  <a:srgbClr val="1A384E"/>
                </a:solidFill>
                <a:latin typeface="CircularXX TT"/>
                <a:cs typeface="CircularXX TT"/>
              </a:rPr>
              <a:t>SICUN</a:t>
            </a:r>
            <a:endParaRPr dirty="0"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2FF32858-4EF4-D4B1-2F49-891A54DFAED3}"/>
              </a:ext>
            </a:extLst>
          </p:cNvPr>
          <p:cNvGrpSpPr/>
          <p:nvPr/>
        </p:nvGrpSpPr>
        <p:grpSpPr>
          <a:xfrm>
            <a:off x="346590" y="1311025"/>
            <a:ext cx="6087302" cy="3863183"/>
            <a:chOff x="46527" y="1433532"/>
            <a:chExt cx="8896415" cy="5674775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E28440BE-972C-9580-2119-CA9DF4968F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963"/>
            <a:stretch/>
          </p:blipFill>
          <p:spPr>
            <a:xfrm>
              <a:off x="128561" y="1433532"/>
              <a:ext cx="8653596" cy="2957534"/>
            </a:xfrm>
            <a:prstGeom prst="rect">
              <a:avLst/>
            </a:prstGeom>
          </p:spPr>
        </p:pic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7023E1EA-654C-4BBD-A9AF-7878654DDD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365"/>
            <a:stretch/>
          </p:blipFill>
          <p:spPr>
            <a:xfrm>
              <a:off x="46527" y="4247973"/>
              <a:ext cx="8896415" cy="2860334"/>
            </a:xfrm>
            <a:prstGeom prst="rect">
              <a:avLst/>
            </a:prstGeom>
          </p:spPr>
        </p:pic>
      </p:grpSp>
      <p:sp>
        <p:nvSpPr>
          <p:cNvPr id="24" name="Flecha: a la derecha 23">
            <a:extLst>
              <a:ext uri="{FF2B5EF4-FFF2-40B4-BE49-F238E27FC236}">
                <a16:creationId xmlns:a16="http://schemas.microsoft.com/office/drawing/2014/main" id="{F4517A8E-1CD2-FA89-D1F3-EA8B848762B3}"/>
              </a:ext>
            </a:extLst>
          </p:cNvPr>
          <p:cNvSpPr/>
          <p:nvPr/>
        </p:nvSpPr>
        <p:spPr bwMode="auto">
          <a:xfrm>
            <a:off x="6446857" y="2103629"/>
            <a:ext cx="819433" cy="360040"/>
          </a:xfrm>
          <a:prstGeom prst="rightArrow">
            <a:avLst/>
          </a:prstGeom>
          <a:solidFill>
            <a:srgbClr val="000000"/>
          </a:solidFill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0" name="Content">
            <a:extLst>
              <a:ext uri="{FF2B5EF4-FFF2-40B4-BE49-F238E27FC236}">
                <a16:creationId xmlns:a16="http://schemas.microsoft.com/office/drawing/2014/main" id="{E42B4F82-D4CC-85F9-02CE-43B1A4143E5E}"/>
              </a:ext>
            </a:extLst>
          </p:cNvPr>
          <p:cNvSpPr txBox="1"/>
          <p:nvPr/>
        </p:nvSpPr>
        <p:spPr bwMode="auto">
          <a:xfrm>
            <a:off x="7464152" y="1933285"/>
            <a:ext cx="1656184" cy="666849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algn="ctr">
              <a:defRPr/>
            </a:pPr>
            <a:r>
              <a:rPr lang="es-ES" sz="4000" dirty="0">
                <a:solidFill>
                  <a:srgbClr val="1A384E"/>
                </a:solidFill>
                <a:latin typeface="CircularXX TT"/>
                <a:cs typeface="CircularXX TT"/>
              </a:rPr>
              <a:t>SRTM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70420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2458317-9E66-3AB4-CDFF-26631701A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7</a:t>
            </a:fld>
            <a:endParaRPr lang="de-CH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6F8E24A-3C4A-C184-CFFA-BD1DD2C321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590" y="1268760"/>
            <a:ext cx="7344816" cy="3843366"/>
          </a:xfrm>
          <a:prstGeom prst="rect">
            <a:avLst/>
          </a:prstGeom>
        </p:spPr>
      </p:pic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B88648D3-1F7F-6862-A9CA-98ED762EFB9C}"/>
              </a:ext>
            </a:extLst>
          </p:cNvPr>
          <p:cNvSpPr/>
          <p:nvPr/>
        </p:nvSpPr>
        <p:spPr bwMode="auto">
          <a:xfrm>
            <a:off x="7917661" y="2957999"/>
            <a:ext cx="819433" cy="360040"/>
          </a:xfrm>
          <a:prstGeom prst="rightArrow">
            <a:avLst/>
          </a:prstGeom>
          <a:solidFill>
            <a:srgbClr val="000000"/>
          </a:solidFill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4C70E720-6BAA-50A0-8A62-D04E2A659E5F}"/>
              </a:ext>
            </a:extLst>
          </p:cNvPr>
          <p:cNvSpPr txBox="1"/>
          <p:nvPr/>
        </p:nvSpPr>
        <p:spPr bwMode="auto">
          <a:xfrm>
            <a:off x="9048328" y="2784889"/>
            <a:ext cx="1656184" cy="666849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algn="ctr">
              <a:defRPr/>
            </a:pPr>
            <a:r>
              <a:rPr lang="es-ES" sz="4000" dirty="0">
                <a:solidFill>
                  <a:srgbClr val="1A384E"/>
                </a:solidFill>
                <a:latin typeface="CircularXX TT"/>
                <a:cs typeface="CircularXX TT"/>
              </a:rPr>
              <a:t>SRTM</a:t>
            </a:r>
            <a:endParaRPr dirty="0"/>
          </a:p>
        </p:txBody>
      </p:sp>
      <p:sp>
        <p:nvSpPr>
          <p:cNvPr id="9" name="Content">
            <a:extLst>
              <a:ext uri="{FF2B5EF4-FFF2-40B4-BE49-F238E27FC236}">
                <a16:creationId xmlns:a16="http://schemas.microsoft.com/office/drawing/2014/main" id="{9162C0B2-B2C0-DD26-8D80-8CD51593A399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Datos para el cálculo de las obras complementarias</a:t>
            </a:r>
          </a:p>
        </p:txBody>
      </p:sp>
    </p:spTree>
    <p:extLst>
      <p:ext uri="{BB962C8B-B14F-4D97-AF65-F5344CB8AC3E}">
        <p14:creationId xmlns:p14="http://schemas.microsoft.com/office/powerpoint/2010/main" val="2634774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AE62BFB-792E-6BC3-4D55-09916C17A4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89931" y="6440900"/>
            <a:ext cx="513319" cy="302647"/>
          </a:xfrm>
        </p:spPr>
        <p:txBody>
          <a:bodyPr/>
          <a:lstStyle/>
          <a:p>
            <a:pPr marL="0" marR="0" lvl="0" indent="0" algn="ctr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6CB4B4D-7CA3-9044-876B-883B54F8677D}" type="slidenum">
              <a:rPr lang="de-CH" sz="1300" b="0" i="0" u="none" strike="noStrike" cap="none" spc="0">
                <a:ln>
                  <a:noFill/>
                </a:ln>
                <a:solidFill>
                  <a:srgbClr val="3E83B2"/>
                </a:solidFill>
                <a:latin typeface="Circular Pro Book"/>
                <a:cs typeface="Circular Pro Book"/>
              </a:rPr>
              <a:t>8</a:t>
            </a:fld>
            <a:endParaRPr lang="de-CH" sz="1300" b="0" i="0" u="none" strike="noStrike" cap="none" spc="0" dirty="0">
              <a:ln>
                <a:noFill/>
              </a:ln>
              <a:solidFill>
                <a:srgbClr val="3E83B2"/>
              </a:solidFill>
              <a:latin typeface="Circular Pro Book"/>
              <a:cs typeface="Circular Pro Book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BA1A890-8311-9CFA-D675-0AF20C1A4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096" y="1052736"/>
            <a:ext cx="4102635" cy="5110273"/>
          </a:xfrm>
          <a:prstGeom prst="rect">
            <a:avLst/>
          </a:prstGeom>
        </p:spPr>
      </p:pic>
      <p:sp>
        <p:nvSpPr>
          <p:cNvPr id="21" name="Content">
            <a:extLst>
              <a:ext uri="{FF2B5EF4-FFF2-40B4-BE49-F238E27FC236}">
                <a16:creationId xmlns:a16="http://schemas.microsoft.com/office/drawing/2014/main" id="{BCCA495F-A13B-02E8-BC9E-678E1F2DA055}"/>
              </a:ext>
            </a:extLst>
          </p:cNvPr>
          <p:cNvSpPr txBox="1"/>
          <p:nvPr/>
        </p:nvSpPr>
        <p:spPr bwMode="auto">
          <a:xfrm>
            <a:off x="481197" y="2538124"/>
            <a:ext cx="6982955" cy="913070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2800" b="0" dirty="0">
                <a:solidFill>
                  <a:srgbClr val="1A384E"/>
                </a:solidFill>
                <a:latin typeface="CircularXX TT"/>
                <a:cs typeface="CircularXX TT"/>
              </a:rPr>
              <a:t>Para el prototipo del modelo de intercambio</a:t>
            </a:r>
            <a:endParaRPr sz="8800" b="0" dirty="0"/>
          </a:p>
        </p:txBody>
      </p:sp>
      <p:sp>
        <p:nvSpPr>
          <p:cNvPr id="3" name="Content">
            <a:extLst>
              <a:ext uri="{FF2B5EF4-FFF2-40B4-BE49-F238E27FC236}">
                <a16:creationId xmlns:a16="http://schemas.microsoft.com/office/drawing/2014/main" id="{6E312701-7184-A485-105C-BEF58BC29D9A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Tabla de equivalencias de la base gráfica catastral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AE62BFB-792E-6BC3-4D55-09916C17A4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89931" y="6440900"/>
            <a:ext cx="513319" cy="302647"/>
          </a:xfrm>
        </p:spPr>
        <p:txBody>
          <a:bodyPr/>
          <a:lstStyle/>
          <a:p>
            <a:pPr marL="0" marR="0" lvl="0" indent="0" algn="ctr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6CB4B4D-7CA3-9044-876B-883B54F8677D}" type="slidenum">
              <a:rPr lang="de-CH" sz="1300" b="0" i="0" u="none" strike="noStrike" cap="none" spc="0">
                <a:ln>
                  <a:noFill/>
                </a:ln>
                <a:solidFill>
                  <a:srgbClr val="3E83B2"/>
                </a:solidFill>
                <a:latin typeface="Circular Pro Book"/>
                <a:cs typeface="Circular Pro Book"/>
              </a:rPr>
              <a:t>9</a:t>
            </a:fld>
            <a:endParaRPr lang="de-CH" sz="1300" b="0" i="0" u="none" strike="noStrike" cap="none" spc="0" dirty="0">
              <a:ln>
                <a:noFill/>
              </a:ln>
              <a:solidFill>
                <a:srgbClr val="3E83B2"/>
              </a:solidFill>
              <a:latin typeface="Circular Pro Book"/>
              <a:cs typeface="Circular Pro Book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73AC3E0-165E-DDDE-FCBD-146DA1A590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436" y="2651005"/>
            <a:ext cx="2172856" cy="1229245"/>
          </a:xfrm>
          <a:prstGeom prst="rect">
            <a:avLst/>
          </a:prstGeom>
        </p:spPr>
      </p:pic>
      <p:sp>
        <p:nvSpPr>
          <p:cNvPr id="10" name="Content">
            <a:extLst>
              <a:ext uri="{FF2B5EF4-FFF2-40B4-BE49-F238E27FC236}">
                <a16:creationId xmlns:a16="http://schemas.microsoft.com/office/drawing/2014/main" id="{F684ADBE-1879-F160-32F2-915A79A72CEF}"/>
              </a:ext>
            </a:extLst>
          </p:cNvPr>
          <p:cNvSpPr txBox="1"/>
          <p:nvPr/>
        </p:nvSpPr>
        <p:spPr bwMode="auto">
          <a:xfrm>
            <a:off x="1235460" y="2072436"/>
            <a:ext cx="1656184" cy="666849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algn="ctr">
              <a:defRPr/>
            </a:pPr>
            <a:r>
              <a:rPr lang="es-ES" sz="4000" dirty="0">
                <a:solidFill>
                  <a:srgbClr val="1A384E"/>
                </a:solidFill>
                <a:latin typeface="CircularXX TT"/>
                <a:cs typeface="CircularXX TT"/>
              </a:rPr>
              <a:t>SICUN</a:t>
            </a:r>
            <a:endParaRPr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79BE2B0C-6053-AF93-F7BD-C4D2B2D014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6478" y="3739204"/>
            <a:ext cx="1656185" cy="937283"/>
          </a:xfrm>
          <a:prstGeom prst="rect">
            <a:avLst/>
          </a:prstGeom>
        </p:spPr>
      </p:pic>
      <p:sp>
        <p:nvSpPr>
          <p:cNvPr id="17" name="Content">
            <a:extLst>
              <a:ext uri="{FF2B5EF4-FFF2-40B4-BE49-F238E27FC236}">
                <a16:creationId xmlns:a16="http://schemas.microsoft.com/office/drawing/2014/main" id="{DF289216-10EE-3E79-AC5B-3A23B65C83B5}"/>
              </a:ext>
            </a:extLst>
          </p:cNvPr>
          <p:cNvSpPr txBox="1"/>
          <p:nvPr/>
        </p:nvSpPr>
        <p:spPr bwMode="auto">
          <a:xfrm>
            <a:off x="4223792" y="1052736"/>
            <a:ext cx="1656184" cy="666849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algn="ctr">
              <a:defRPr/>
            </a:pPr>
            <a:r>
              <a:rPr lang="es-ES" sz="4000" dirty="0">
                <a:solidFill>
                  <a:srgbClr val="1A384E"/>
                </a:solidFill>
                <a:latin typeface="CircularXX TT"/>
                <a:cs typeface="CircularXX TT"/>
              </a:rPr>
              <a:t>PCF</a:t>
            </a:r>
            <a:endParaRPr dirty="0"/>
          </a:p>
        </p:txBody>
      </p:sp>
      <p:sp>
        <p:nvSpPr>
          <p:cNvPr id="18" name="Content">
            <a:extLst>
              <a:ext uri="{FF2B5EF4-FFF2-40B4-BE49-F238E27FC236}">
                <a16:creationId xmlns:a16="http://schemas.microsoft.com/office/drawing/2014/main" id="{5A18CFBC-F9B1-5D36-AF22-A869640C1AD6}"/>
              </a:ext>
            </a:extLst>
          </p:cNvPr>
          <p:cNvSpPr txBox="1"/>
          <p:nvPr/>
        </p:nvSpPr>
        <p:spPr bwMode="auto">
          <a:xfrm>
            <a:off x="6461374" y="2993909"/>
            <a:ext cx="1656184" cy="666849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algn="ctr">
              <a:defRPr/>
            </a:pPr>
            <a:r>
              <a:rPr lang="es-ES" sz="4000" dirty="0">
                <a:solidFill>
                  <a:srgbClr val="1A384E"/>
                </a:solidFill>
                <a:latin typeface="CircularXX TT"/>
                <a:cs typeface="CircularXX TT"/>
              </a:rPr>
              <a:t>SRTM</a:t>
            </a:r>
            <a:endParaRPr dirty="0"/>
          </a:p>
        </p:txBody>
      </p:sp>
      <p:grpSp>
        <p:nvGrpSpPr>
          <p:cNvPr id="19" name="Group 11">
            <a:extLst>
              <a:ext uri="{FF2B5EF4-FFF2-40B4-BE49-F238E27FC236}">
                <a16:creationId xmlns:a16="http://schemas.microsoft.com/office/drawing/2014/main" id="{323AAB05-99AC-50EC-C3D7-C758D2E1675E}"/>
              </a:ext>
            </a:extLst>
          </p:cNvPr>
          <p:cNvGrpSpPr>
            <a:grpSpLocks/>
          </p:cNvGrpSpPr>
          <p:nvPr/>
        </p:nvGrpSpPr>
        <p:grpSpPr bwMode="auto">
          <a:xfrm>
            <a:off x="3592031" y="1803181"/>
            <a:ext cx="2123830" cy="2151586"/>
            <a:chOff x="261" y="587"/>
            <a:chExt cx="1910" cy="3194"/>
          </a:xfrm>
        </p:grpSpPr>
        <p:sp>
          <p:nvSpPr>
            <p:cNvPr id="20" name="Text Box 12">
              <a:extLst>
                <a:ext uri="{FF2B5EF4-FFF2-40B4-BE49-F238E27FC236}">
                  <a16:creationId xmlns:a16="http://schemas.microsoft.com/office/drawing/2014/main" id="{257C87BE-F83B-DDA2-16C5-946CC29660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1" y="3461"/>
              <a:ext cx="1637" cy="3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>
                <a:defRPr sz="2800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>
                <a:defRPr sz="2800"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>
                <a:defRPr sz="2800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>
                <a:defRPr sz="2800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2800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2800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2800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2800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algn="ctr"/>
              <a:endParaRPr lang="en-GB" altLang="de-DE" sz="800" dirty="0">
                <a:solidFill>
                  <a:schemeClr val="tx1"/>
                </a:solidFill>
              </a:endParaRPr>
            </a:p>
          </p:txBody>
        </p:sp>
        <p:grpSp>
          <p:nvGrpSpPr>
            <p:cNvPr id="21" name="Group 13">
              <a:extLst>
                <a:ext uri="{FF2B5EF4-FFF2-40B4-BE49-F238E27FC236}">
                  <a16:creationId xmlns:a16="http://schemas.microsoft.com/office/drawing/2014/main" id="{D5346F16-C81F-42D7-B158-E8B8AF9F7D5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5" y="587"/>
              <a:ext cx="1826" cy="2481"/>
              <a:chOff x="48" y="351"/>
              <a:chExt cx="1826" cy="2481"/>
            </a:xfrm>
          </p:grpSpPr>
          <p:sp>
            <p:nvSpPr>
              <p:cNvPr id="22" name="Rectangle 14">
                <a:extLst>
                  <a:ext uri="{FF2B5EF4-FFF2-40B4-BE49-F238E27FC236}">
                    <a16:creationId xmlns:a16="http://schemas.microsoft.com/office/drawing/2014/main" id="{B99F13B3-13D0-44CD-B8E2-5712CBEC3D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960"/>
                <a:ext cx="1488" cy="187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800">
                    <a:solidFill>
                      <a:schemeClr val="bg1"/>
                    </a:solidFill>
                    <a:latin typeface="Arial" charset="0"/>
                  </a:defRPr>
                </a:lvl1pPr>
                <a:lvl2pPr marL="742950" indent="-285750">
                  <a:defRPr sz="2800">
                    <a:solidFill>
                      <a:schemeClr val="bg1"/>
                    </a:solidFill>
                    <a:latin typeface="Arial" charset="0"/>
                  </a:defRPr>
                </a:lvl2pPr>
                <a:lvl3pPr marL="1143000" indent="-228600">
                  <a:defRPr sz="2800">
                    <a:solidFill>
                      <a:schemeClr val="bg1"/>
                    </a:solidFill>
                    <a:latin typeface="Arial" charset="0"/>
                  </a:defRPr>
                </a:lvl3pPr>
                <a:lvl4pPr marL="1600200" indent="-228600">
                  <a:defRPr sz="2800">
                    <a:solidFill>
                      <a:schemeClr val="bg1"/>
                    </a:solidFill>
                    <a:latin typeface="Arial" charset="0"/>
                  </a:defRPr>
                </a:lvl4pPr>
                <a:lvl5pPr marL="2057400" indent="-228600">
                  <a:defRPr sz="2800">
                    <a:solidFill>
                      <a:schemeClr val="bg1"/>
                    </a:solidFill>
                    <a:latin typeface="Arial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800">
                    <a:solidFill>
                      <a:schemeClr val="bg1"/>
                    </a:solidFill>
                    <a:latin typeface="Arial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800">
                    <a:solidFill>
                      <a:schemeClr val="bg1"/>
                    </a:solidFill>
                    <a:latin typeface="Arial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800">
                    <a:solidFill>
                      <a:schemeClr val="bg1"/>
                    </a:solidFill>
                    <a:latin typeface="Arial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800">
                    <a:solidFill>
                      <a:schemeClr val="bg1"/>
                    </a:solidFill>
                    <a:latin typeface="Arial" charset="0"/>
                  </a:defRPr>
                </a:lvl9pPr>
              </a:lstStyle>
              <a:p>
                <a:endParaRPr lang="de-CH" altLang="de-DE" sz="2100"/>
              </a:p>
            </p:txBody>
          </p:sp>
          <p:graphicFrame>
            <p:nvGraphicFramePr>
              <p:cNvPr id="23" name="Object 15">
                <a:extLst>
                  <a:ext uri="{FF2B5EF4-FFF2-40B4-BE49-F238E27FC236}">
                    <a16:creationId xmlns:a16="http://schemas.microsoft.com/office/drawing/2014/main" id="{54862484-A28C-80BB-943C-3C58D01CCA0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02" y="351"/>
              <a:ext cx="1472" cy="204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Image" r:id="rId4" imgW="3191320" imgH="4439270" progId="Photoshop.Image.3">
                      <p:embed/>
                    </p:oleObj>
                  </mc:Choice>
                  <mc:Fallback>
                    <p:oleObj name="Image" r:id="rId4" imgW="3191320" imgH="4439270" progId="Photoshop.Image.3">
                      <p:embed/>
                      <p:pic>
                        <p:nvPicPr>
                          <p:cNvPr id="23" name="Object 15">
                            <a:extLst>
                              <a:ext uri="{FF2B5EF4-FFF2-40B4-BE49-F238E27FC236}">
                                <a16:creationId xmlns:a16="http://schemas.microsoft.com/office/drawing/2014/main" id="{54862484-A28C-80BB-943C-3C58D01CCA01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2" y="351"/>
                            <a:ext cx="1472" cy="2048"/>
                          </a:xfrm>
                          <a:prstGeom prst="rect">
                            <a:avLst/>
                          </a:prstGeom>
                          <a:solidFill>
                            <a:srgbClr val="F1F1F1"/>
                          </a:solidFill>
                          <a:ln>
                            <a:noFill/>
                          </a:ln>
                          <a:effectLst/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4" name="Rectangle 16">
                <a:extLst>
                  <a:ext uri="{FF2B5EF4-FFF2-40B4-BE49-F238E27FC236}">
                    <a16:creationId xmlns:a16="http://schemas.microsoft.com/office/drawing/2014/main" id="{0FB24EB6-FB4A-031F-433B-2CF44AA96E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4" y="819"/>
                <a:ext cx="554" cy="14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69056" tIns="34529" rIns="69056" bIns="34529">
                <a:spAutoFit/>
              </a:bodyPr>
              <a:lstStyle>
                <a:lvl1pPr>
                  <a:defRPr sz="2800">
                    <a:solidFill>
                      <a:schemeClr val="bg1"/>
                    </a:solidFill>
                    <a:latin typeface="Arial" charset="0"/>
                  </a:defRPr>
                </a:lvl1pPr>
                <a:lvl2pPr marL="742950" indent="-285750">
                  <a:defRPr sz="2800">
                    <a:solidFill>
                      <a:schemeClr val="bg1"/>
                    </a:solidFill>
                    <a:latin typeface="Arial" charset="0"/>
                  </a:defRPr>
                </a:lvl2pPr>
                <a:lvl3pPr marL="1143000" indent="-228600">
                  <a:defRPr sz="2800">
                    <a:solidFill>
                      <a:schemeClr val="bg1"/>
                    </a:solidFill>
                    <a:latin typeface="Arial" charset="0"/>
                  </a:defRPr>
                </a:lvl3pPr>
                <a:lvl4pPr marL="1600200" indent="-228600">
                  <a:defRPr sz="2800">
                    <a:solidFill>
                      <a:schemeClr val="bg1"/>
                    </a:solidFill>
                    <a:latin typeface="Arial" charset="0"/>
                  </a:defRPr>
                </a:lvl4pPr>
                <a:lvl5pPr marL="2057400" indent="-228600">
                  <a:defRPr sz="2800">
                    <a:solidFill>
                      <a:schemeClr val="bg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800">
                    <a:solidFill>
                      <a:schemeClr val="bg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800">
                    <a:solidFill>
                      <a:schemeClr val="bg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800">
                    <a:solidFill>
                      <a:schemeClr val="bg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defRPr sz="2800">
                    <a:solidFill>
                      <a:schemeClr val="bg1"/>
                    </a:solidFill>
                    <a:latin typeface="Arial" charset="0"/>
                  </a:defRPr>
                </a:lvl9pPr>
              </a:lstStyle>
              <a:p>
                <a:pPr>
                  <a:lnSpc>
                    <a:spcPct val="190000"/>
                  </a:lnSpc>
                </a:pPr>
                <a:r>
                  <a:rPr lang="es-PE" altLang="de-DE" sz="800" dirty="0">
                    <a:solidFill>
                      <a:schemeClr val="tx1"/>
                    </a:solidFill>
                    <a:latin typeface="Helvetica 45 Light" pitchFamily="34" charset="0"/>
                  </a:rPr>
                  <a:t>Sectores </a:t>
                </a:r>
              </a:p>
              <a:p>
                <a:pPr>
                  <a:lnSpc>
                    <a:spcPct val="190000"/>
                  </a:lnSpc>
                </a:pPr>
                <a:r>
                  <a:rPr lang="es-PE" altLang="de-DE" sz="800" dirty="0">
                    <a:solidFill>
                      <a:schemeClr val="tx1"/>
                    </a:solidFill>
                    <a:latin typeface="Helvetica 45 Light" pitchFamily="34" charset="0"/>
                  </a:rPr>
                  <a:t>Manzanas</a:t>
                </a:r>
              </a:p>
              <a:p>
                <a:pPr>
                  <a:lnSpc>
                    <a:spcPct val="190000"/>
                  </a:lnSpc>
                </a:pPr>
                <a:r>
                  <a:rPr lang="es-PE" altLang="de-DE" sz="800" dirty="0">
                    <a:solidFill>
                      <a:schemeClr val="tx1"/>
                    </a:solidFill>
                    <a:latin typeface="Helvetica 45 Light" pitchFamily="34" charset="0"/>
                  </a:rPr>
                  <a:t>Lotes</a:t>
                </a:r>
              </a:p>
              <a:p>
                <a:pPr>
                  <a:lnSpc>
                    <a:spcPct val="190000"/>
                  </a:lnSpc>
                </a:pPr>
                <a:r>
                  <a:rPr lang="es-PE" altLang="de-DE" sz="800" dirty="0">
                    <a:solidFill>
                      <a:schemeClr val="tx1"/>
                    </a:solidFill>
                    <a:latin typeface="Helvetica 45 Light" pitchFamily="34" charset="0"/>
                  </a:rPr>
                  <a:t>Vías</a:t>
                </a:r>
              </a:p>
            </p:txBody>
          </p:sp>
        </p:grpSp>
      </p:grpSp>
      <p:cxnSp>
        <p:nvCxnSpPr>
          <p:cNvPr id="26" name="Conector: angular 25">
            <a:extLst>
              <a:ext uri="{FF2B5EF4-FFF2-40B4-BE49-F238E27FC236}">
                <a16:creationId xmlns:a16="http://schemas.microsoft.com/office/drawing/2014/main" id="{AEEB61F5-CCCA-FD30-B65A-474B5C3EF146}"/>
              </a:ext>
            </a:extLst>
          </p:cNvPr>
          <p:cNvCxnSpPr>
            <a:stCxn id="10" idx="0"/>
          </p:cNvCxnSpPr>
          <p:nvPr/>
        </p:nvCxnSpPr>
        <p:spPr bwMode="auto">
          <a:xfrm rot="5400000" flipH="1" flipV="1">
            <a:off x="2995004" y="481324"/>
            <a:ext cx="659660" cy="2522565"/>
          </a:xfrm>
          <a:prstGeom prst="bentConnector2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</p:cxnSp>
      <p:cxnSp>
        <p:nvCxnSpPr>
          <p:cNvPr id="28" name="Conector: angular 27">
            <a:extLst>
              <a:ext uri="{FF2B5EF4-FFF2-40B4-BE49-F238E27FC236}">
                <a16:creationId xmlns:a16="http://schemas.microsoft.com/office/drawing/2014/main" id="{F10C0315-FEB8-5D50-1747-27BC388DCABD}"/>
              </a:ext>
            </a:extLst>
          </p:cNvPr>
          <p:cNvCxnSpPr>
            <a:stCxn id="17" idx="3"/>
            <a:endCxn id="18" idx="0"/>
          </p:cNvCxnSpPr>
          <p:nvPr/>
        </p:nvCxnSpPr>
        <p:spPr bwMode="auto">
          <a:xfrm>
            <a:off x="5879976" y="1386161"/>
            <a:ext cx="1409490" cy="1607748"/>
          </a:xfrm>
          <a:prstGeom prst="bentConnector2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</p:cxnSp>
      <p:cxnSp>
        <p:nvCxnSpPr>
          <p:cNvPr id="30" name="Conector: angular 29">
            <a:extLst>
              <a:ext uri="{FF2B5EF4-FFF2-40B4-BE49-F238E27FC236}">
                <a16:creationId xmlns:a16="http://schemas.microsoft.com/office/drawing/2014/main" id="{4B8AACB1-5C68-F036-0FFA-6402D054F756}"/>
              </a:ext>
            </a:extLst>
          </p:cNvPr>
          <p:cNvCxnSpPr>
            <a:endCxn id="16" idx="1"/>
          </p:cNvCxnSpPr>
          <p:nvPr/>
        </p:nvCxnSpPr>
        <p:spPr bwMode="auto">
          <a:xfrm>
            <a:off x="3071664" y="3429000"/>
            <a:ext cx="3354814" cy="778846"/>
          </a:xfrm>
          <a:prstGeom prst="bentConnector3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headEnd type="triangle"/>
            <a:tailEnd type="triangle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</p:cxnSp>
      <p:cxnSp>
        <p:nvCxnSpPr>
          <p:cNvPr id="35" name="Conector: angular 34">
            <a:extLst>
              <a:ext uri="{FF2B5EF4-FFF2-40B4-BE49-F238E27FC236}">
                <a16:creationId xmlns:a16="http://schemas.microsoft.com/office/drawing/2014/main" id="{82927C29-84DA-BC89-6216-4062DB6B3022}"/>
              </a:ext>
            </a:extLst>
          </p:cNvPr>
          <p:cNvCxnSpPr>
            <a:cxnSpLocks/>
          </p:cNvCxnSpPr>
          <p:nvPr/>
        </p:nvCxnSpPr>
        <p:spPr bwMode="auto">
          <a:xfrm>
            <a:off x="2351584" y="3954767"/>
            <a:ext cx="7458896" cy="888041"/>
          </a:xfrm>
          <a:prstGeom prst="bentConnector4">
            <a:avLst>
              <a:gd name="adj1" fmla="val 9"/>
              <a:gd name="adj2" fmla="val 125742"/>
            </a:avLst>
          </a:prstGeom>
          <a:noFill/>
          <a:ln w="25400" cap="flat">
            <a:solidFill>
              <a:srgbClr val="000000"/>
            </a:solidFill>
            <a:prstDash val="solid"/>
            <a:miter lim="400000"/>
            <a:headEnd type="triangle"/>
            <a:tailEnd type="triangle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</p:cxnSp>
      <p:sp>
        <p:nvSpPr>
          <p:cNvPr id="38" name="Flecha: a la izquierda y derecha 37">
            <a:extLst>
              <a:ext uri="{FF2B5EF4-FFF2-40B4-BE49-F238E27FC236}">
                <a16:creationId xmlns:a16="http://schemas.microsoft.com/office/drawing/2014/main" id="{8C4712FB-A4FF-5E0C-E102-1B85F0708E59}"/>
              </a:ext>
            </a:extLst>
          </p:cNvPr>
          <p:cNvSpPr/>
          <p:nvPr/>
        </p:nvSpPr>
        <p:spPr bwMode="auto">
          <a:xfrm>
            <a:off x="8082663" y="3284984"/>
            <a:ext cx="780408" cy="72008"/>
          </a:xfrm>
          <a:prstGeom prst="leftRightArrow">
            <a:avLst/>
          </a:prstGeom>
          <a:solidFill>
            <a:srgbClr val="000000"/>
          </a:solidFill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" name="Content">
            <a:extLst>
              <a:ext uri="{FF2B5EF4-FFF2-40B4-BE49-F238E27FC236}">
                <a16:creationId xmlns:a16="http://schemas.microsoft.com/office/drawing/2014/main" id="{D06569E0-8538-5337-C079-CD820EC9670D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Tabla de equivalencias de la base gráfica catastral</a:t>
            </a:r>
          </a:p>
        </p:txBody>
      </p:sp>
      <p:pic>
        <p:nvPicPr>
          <p:cNvPr id="7" name="Grafik 6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77320DC1-22EC-9F8C-6791-2A2755C090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5936" y="3823219"/>
            <a:ext cx="924433" cy="924433"/>
          </a:xfrm>
          <a:prstGeom prst="rect">
            <a:avLst/>
          </a:prstGeom>
        </p:spPr>
      </p:pic>
      <p:pic>
        <p:nvPicPr>
          <p:cNvPr id="8" name="Grafik 7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E11FC1E3-6C89-BCE1-0325-D1C56D74D5E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5936" y="2648582"/>
            <a:ext cx="924434" cy="924434"/>
          </a:xfrm>
          <a:prstGeom prst="rect">
            <a:avLst/>
          </a:prstGeom>
        </p:spPr>
      </p:pic>
      <p:pic>
        <p:nvPicPr>
          <p:cNvPr id="9" name="Grafik 8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9A16548B-F816-4C0A-58B4-FB946AC87F3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5936" y="1568463"/>
            <a:ext cx="924433" cy="924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872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rgbClr val="000000"/>
        </a:solidFill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spDef>
    <a:lnDef>
      <a:spPr bwMode="auto">
        <a:prstGeom prst="rect">
          <a:avLst/>
        </a:prstGeom>
        <a:noFill/>
        <a:ln w="25400" cap="flat">
          <a:solidFill>
            <a:srgbClr val="000000"/>
          </a:solidFill>
          <a:prstDash val="solid"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lnDef>
    <a:txDef>
      <a:spPr bwMode="auto">
        <a:prstGeom prst="rect">
          <a:avLst/>
        </a:prstGeom>
        <a:noFill/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3_BasicWhi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rgbClr val="000000"/>
        </a:solidFill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spDef>
    <a:lnDef>
      <a:spPr bwMode="auto">
        <a:prstGeom prst="rect">
          <a:avLst/>
        </a:prstGeom>
        <a:noFill/>
        <a:ln w="25400" cap="flat">
          <a:solidFill>
            <a:srgbClr val="000000"/>
          </a:solidFill>
          <a:prstDash val="solid"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lnDef>
    <a:txDef>
      <a:spPr bwMode="auto">
        <a:prstGeom prst="rect">
          <a:avLst/>
        </a:prstGeom>
        <a:noFill/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9c9e737a-5a4d-4ef7-8ae7-55bce4dc728f}" enabled="1" method="Privileged" siteId="{18e27f59-6146-4e97-956d-0813c147747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837</Words>
  <Application>Microsoft Office PowerPoint</Application>
  <DocSecurity>0</DocSecurity>
  <PresentationFormat>Breitbild</PresentationFormat>
  <Paragraphs>139</Paragraphs>
  <Slides>17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2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8" baseType="lpstr">
      <vt:lpstr>Arial</vt:lpstr>
      <vt:lpstr>Calibri</vt:lpstr>
      <vt:lpstr>Circular Pro Book</vt:lpstr>
      <vt:lpstr>CircularXX TT</vt:lpstr>
      <vt:lpstr>Helvetica 45 Light</vt:lpstr>
      <vt:lpstr>Helvetica Neue</vt:lpstr>
      <vt:lpstr>Helvetica Neue Medium</vt:lpstr>
      <vt:lpstr>Wingdings</vt:lpstr>
      <vt:lpstr>21_BasicWhite</vt:lpstr>
      <vt:lpstr>23_BasicWhite</vt:lpstr>
      <vt:lpstr>Image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Lorenz Jenni</dc:creator>
  <cp:keywords/>
  <dc:description/>
  <cp:lastModifiedBy>Jenni, Lorenz</cp:lastModifiedBy>
  <cp:revision>404</cp:revision>
  <dcterms:created xsi:type="dcterms:W3CDTF">2022-11-29T16:42:02Z</dcterms:created>
  <dcterms:modified xsi:type="dcterms:W3CDTF">2026-06-16T07:16:29Z</dcterms:modified>
  <cp:category/>
  <dc:identifier/>
  <cp:contentStatus/>
  <dc:language/>
  <cp:version/>
</cp:coreProperties>
</file>