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3" r:id="rId3"/>
  </p:sldMasterIdLst>
  <p:notesMasterIdLst>
    <p:notesMasterId r:id="rId30"/>
  </p:notesMasterIdLst>
  <p:sldIdLst>
    <p:sldId id="256" r:id="rId4"/>
    <p:sldId id="288" r:id="rId5"/>
    <p:sldId id="296" r:id="rId6"/>
    <p:sldId id="285" r:id="rId7"/>
    <p:sldId id="295" r:id="rId8"/>
    <p:sldId id="298" r:id="rId9"/>
    <p:sldId id="299" r:id="rId10"/>
    <p:sldId id="300" r:id="rId11"/>
    <p:sldId id="301" r:id="rId12"/>
    <p:sldId id="302" r:id="rId13"/>
    <p:sldId id="303" r:id="rId14"/>
    <p:sldId id="304" r:id="rId15"/>
    <p:sldId id="305" r:id="rId16"/>
    <p:sldId id="306" r:id="rId17"/>
    <p:sldId id="307" r:id="rId18"/>
    <p:sldId id="308" r:id="rId19"/>
    <p:sldId id="297" r:id="rId20"/>
    <p:sldId id="309" r:id="rId21"/>
    <p:sldId id="324" r:id="rId22"/>
    <p:sldId id="325" r:id="rId23"/>
    <p:sldId id="326" r:id="rId24"/>
    <p:sldId id="323" r:id="rId25"/>
    <p:sldId id="329" r:id="rId26"/>
    <p:sldId id="281" r:id="rId27"/>
    <p:sldId id="327" r:id="rId28"/>
    <p:sldId id="328" r:id="rId29"/>
  </p:sldIdLst>
  <p:sldSz cx="12192000" cy="6858000"/>
  <p:notesSz cx="12192000" cy="6858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A2772C-8E45-E49C-2BE9-95EB7CD51472}" name="Moises Poyatos" initials="MP" userId="25116a8277636f59" providerId="Windows Live"/>
  <p188:author id="{3A175374-CF3C-5383-1B7D-7D08BB468AE5}" name="Lorenz Jenni" initials="LJ" userId="S::lorenz.jenni@landnetwork.ch::49e37a1c-7549-4756-885b-a2312917c9df" providerId="AD"/>
  <p188:author id="{3A577E8F-3638-634A-5240-726CBB94AD1E}" name="De Rivera Vega, María Gabriela" initials="MD" userId="S::mderivera@mef.gob.pe::199f72d8-786f-4389-82b1-90e9980bd195" providerId="AD"/>
  <p188:author id="{2A9A6B96-2F33-DA6C-73FA-6D56731E1D03}" name="Mariela Perez-Costa" initials="MP" userId="S::mperezcosta@worldbank.org::e1e1c151-a33f-4e9b-8dda-c53cb789de4c" providerId="AD"/>
  <p188:author id="{8E6305AB-F8BF-7402-C434-407CD557F747}" name="KARI CALLAN R" initials="KCR" userId="d4bd702f42be0beb" providerId="Windows Live"/>
  <p188:author id="{9A997EE6-B883-7BB4-2B1B-D976C2D48EEA}" name="Lorenz Jenni (LOJN)" initials="LJ(" userId="S::LOJN@IP-CONSULT.DE::cd8c079b-44c5-478a-a0d6-47294d75cd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84E"/>
    <a:srgbClr val="3E83B2"/>
    <a:srgbClr val="97AA71"/>
    <a:srgbClr val="778D50"/>
    <a:srgbClr val="BAD0E9"/>
    <a:srgbClr val="FDDD2E"/>
    <a:srgbClr val="D4A8AD"/>
    <a:srgbClr val="5E5E5E"/>
    <a:srgbClr val="DEDFE0"/>
    <a:srgbClr val="FFC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FD6DF4-CD59-3BD8-7AA2-553E24972027}">
  <a:tblStyle styleId="{A2FD6DF4-CD59-3BD8-7AA2-553E24972027}" styleName="Medium Style 2 - Accent 1">
    <a:wholeTbl>
      <a:tcTxStyle>
        <a:fontRef idx="minor"/>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chemeClr val="lt1"/>
      </a:tcTxStyle>
      <a:tcStyle>
        <a:tcBdr/>
        <a:fill>
          <a:solidFill>
            <a:schemeClr val="accent1"/>
          </a:solidFill>
        </a:fill>
      </a:tcStyle>
    </a:lastCol>
    <a:firstCol>
      <a:tcTxStyle b="on">
        <a:fontRef idx="minor"/>
        <a:schemeClr val="lt1"/>
      </a:tcTxStyle>
      <a:tcStyle>
        <a:tcBdr/>
        <a:fill>
          <a:solidFill>
            <a:schemeClr val="accent1"/>
          </a:solidFill>
        </a:fill>
      </a:tcStyle>
    </a:firstCol>
    <a:lastRow>
      <a:tcTxStyle b="on">
        <a:fontRef idx="minor"/>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72" autoAdjust="0"/>
    <p:restoredTop sz="95822" autoAdjust="0"/>
  </p:normalViewPr>
  <p:slideViewPr>
    <p:cSldViewPr>
      <p:cViewPr varScale="1">
        <p:scale>
          <a:sx n="91" d="100"/>
          <a:sy n="91" d="100"/>
        </p:scale>
        <p:origin x="56" y="112"/>
      </p:cViewPr>
      <p:guideLst>
        <p:guide orient="horz" pos="2160"/>
        <p:guide pos="2887"/>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6BCD17-9054-4373-BA53-BFA1836281AB}" type="doc">
      <dgm:prSet loTypeId="urn:microsoft.com/office/officeart/2005/8/layout/process1" loCatId="process" qsTypeId="urn:microsoft.com/office/officeart/2005/8/quickstyle/simple1" qsCatId="simple" csTypeId="urn:microsoft.com/office/officeart/2005/8/colors/accent1_2" csCatId="accent1" phldr="1"/>
      <dgm:spPr/>
    </dgm:pt>
    <dgm:pt modelId="{07EDF710-62B7-4FF1-A6AD-DC303FFF4A9E}">
      <dgm:prSet phldrT="[Texto]" custT="1"/>
      <dgm:spPr>
        <a:solidFill>
          <a:srgbClr val="3E83B2"/>
        </a:solidFill>
      </dgm:spPr>
      <dgm:t>
        <a:bodyPr/>
        <a:lstStyle/>
        <a:p>
          <a:r>
            <a:rPr lang="es-ES" sz="2000" dirty="0"/>
            <a:t>Tenencia</a:t>
          </a:r>
        </a:p>
      </dgm:t>
    </dgm:pt>
    <dgm:pt modelId="{87F7696E-9361-47CE-ACFB-783B26BCBF7C}" type="parTrans" cxnId="{3889E83E-F1B1-4B1B-BDF0-4B33DFBCC1BF}">
      <dgm:prSet/>
      <dgm:spPr/>
      <dgm:t>
        <a:bodyPr/>
        <a:lstStyle/>
        <a:p>
          <a:endParaRPr lang="es-ES"/>
        </a:p>
      </dgm:t>
    </dgm:pt>
    <dgm:pt modelId="{086CC435-A87A-4745-BAAD-977DA93764F0}" type="sibTrans" cxnId="{3889E83E-F1B1-4B1B-BDF0-4B33DFBCC1BF}">
      <dgm:prSet/>
      <dgm:spPr/>
      <dgm:t>
        <a:bodyPr/>
        <a:lstStyle/>
        <a:p>
          <a:endParaRPr lang="es-ES"/>
        </a:p>
      </dgm:t>
    </dgm:pt>
    <dgm:pt modelId="{5202AAA1-2892-49EF-A0D6-D2753C9EF6D7}">
      <dgm:prSet phldrT="[Texto]" custT="1"/>
      <dgm:spPr>
        <a:solidFill>
          <a:srgbClr val="3E83B2"/>
        </a:solidFill>
      </dgm:spPr>
      <dgm:t>
        <a:bodyPr/>
        <a:lstStyle/>
        <a:p>
          <a:r>
            <a:rPr lang="es-ES" sz="2000" dirty="0"/>
            <a:t>Planificación Urbana Territorial</a:t>
          </a:r>
        </a:p>
      </dgm:t>
    </dgm:pt>
    <dgm:pt modelId="{FD4E5B2F-4EFD-42EB-ADAF-4A9E158D883A}" type="parTrans" cxnId="{00CEA1F8-1DBE-48BF-A78B-FF855A7191A7}">
      <dgm:prSet/>
      <dgm:spPr/>
      <dgm:t>
        <a:bodyPr/>
        <a:lstStyle/>
        <a:p>
          <a:endParaRPr lang="es-ES"/>
        </a:p>
      </dgm:t>
    </dgm:pt>
    <dgm:pt modelId="{A2D57874-C60C-4EC1-8D5E-759C5EBE6434}" type="sibTrans" cxnId="{00CEA1F8-1DBE-48BF-A78B-FF855A7191A7}">
      <dgm:prSet/>
      <dgm:spPr/>
      <dgm:t>
        <a:bodyPr/>
        <a:lstStyle/>
        <a:p>
          <a:endParaRPr lang="es-ES"/>
        </a:p>
      </dgm:t>
    </dgm:pt>
    <dgm:pt modelId="{90F28EF1-4F52-4321-A444-5AE03FBF1956}">
      <dgm:prSet phldrT="[Texto]" custT="1"/>
      <dgm:spPr>
        <a:solidFill>
          <a:srgbClr val="3E83B2"/>
        </a:solidFill>
      </dgm:spPr>
      <dgm:t>
        <a:bodyPr/>
        <a:lstStyle/>
        <a:p>
          <a:r>
            <a:rPr lang="es-ES" sz="2000" dirty="0"/>
            <a:t>Desarrollo Territorial</a:t>
          </a:r>
        </a:p>
      </dgm:t>
    </dgm:pt>
    <dgm:pt modelId="{6A4AFAAF-E3FC-47F7-BFAA-1060FB43D61A}" type="parTrans" cxnId="{BB8CAFAC-2079-4BF2-9591-071FDEB7B01A}">
      <dgm:prSet/>
      <dgm:spPr/>
      <dgm:t>
        <a:bodyPr/>
        <a:lstStyle/>
        <a:p>
          <a:endParaRPr lang="es-ES"/>
        </a:p>
      </dgm:t>
    </dgm:pt>
    <dgm:pt modelId="{CD44B00E-246F-4106-9D64-CF2DB50DE24D}" type="sibTrans" cxnId="{BB8CAFAC-2079-4BF2-9591-071FDEB7B01A}">
      <dgm:prSet/>
      <dgm:spPr/>
      <dgm:t>
        <a:bodyPr/>
        <a:lstStyle/>
        <a:p>
          <a:endParaRPr lang="es-ES"/>
        </a:p>
      </dgm:t>
    </dgm:pt>
    <dgm:pt modelId="{455D8E6E-6700-4F12-862E-D13613E08637}">
      <dgm:prSet custT="1"/>
      <dgm:spPr>
        <a:solidFill>
          <a:srgbClr val="3E83B2"/>
        </a:solidFill>
      </dgm:spPr>
      <dgm:t>
        <a:bodyPr/>
        <a:lstStyle/>
        <a:p>
          <a:r>
            <a:rPr lang="es-ES" sz="2000" dirty="0"/>
            <a:t>Valoración de tierra </a:t>
          </a:r>
        </a:p>
      </dgm:t>
    </dgm:pt>
    <dgm:pt modelId="{F5A05B9B-FD1E-435E-B8CC-AAB5547B1260}" type="parTrans" cxnId="{4B274326-D5F2-4B2E-B8AD-C45FC5E830A8}">
      <dgm:prSet/>
      <dgm:spPr/>
      <dgm:t>
        <a:bodyPr/>
        <a:lstStyle/>
        <a:p>
          <a:endParaRPr lang="es-ES"/>
        </a:p>
      </dgm:t>
    </dgm:pt>
    <dgm:pt modelId="{FF31F136-AEAD-4C67-81DF-E64774CF160F}" type="sibTrans" cxnId="{4B274326-D5F2-4B2E-B8AD-C45FC5E830A8}">
      <dgm:prSet/>
      <dgm:spPr/>
      <dgm:t>
        <a:bodyPr/>
        <a:lstStyle/>
        <a:p>
          <a:endParaRPr lang="es-ES"/>
        </a:p>
      </dgm:t>
    </dgm:pt>
    <dgm:pt modelId="{ACBCFC4E-818A-4832-97DA-A233E52A8BF2}" type="pres">
      <dgm:prSet presAssocID="{BB6BCD17-9054-4373-BA53-BFA1836281AB}" presName="Name0" presStyleCnt="0">
        <dgm:presLayoutVars>
          <dgm:dir/>
          <dgm:resizeHandles val="exact"/>
        </dgm:presLayoutVars>
      </dgm:prSet>
      <dgm:spPr/>
    </dgm:pt>
    <dgm:pt modelId="{79D7786F-2F6B-414D-8FD8-19FB5A0816E6}" type="pres">
      <dgm:prSet presAssocID="{07EDF710-62B7-4FF1-A6AD-DC303FFF4A9E}" presName="node" presStyleLbl="node1" presStyleIdx="0" presStyleCnt="4" custScaleX="119518" custLinFactNeighborX="-37194" custLinFactNeighborY="909">
        <dgm:presLayoutVars>
          <dgm:bulletEnabled val="1"/>
        </dgm:presLayoutVars>
      </dgm:prSet>
      <dgm:spPr/>
    </dgm:pt>
    <dgm:pt modelId="{B30E3BB2-D1EE-4778-8667-49208F27E1C7}" type="pres">
      <dgm:prSet presAssocID="{086CC435-A87A-4745-BAAD-977DA93764F0}" presName="sibTrans" presStyleLbl="sibTrans2D1" presStyleIdx="0" presStyleCnt="3"/>
      <dgm:spPr/>
    </dgm:pt>
    <dgm:pt modelId="{3D03A53A-9A6F-4F7D-8B94-DD03A5C822E0}" type="pres">
      <dgm:prSet presAssocID="{086CC435-A87A-4745-BAAD-977DA93764F0}" presName="connectorText" presStyleLbl="sibTrans2D1" presStyleIdx="0" presStyleCnt="3"/>
      <dgm:spPr/>
    </dgm:pt>
    <dgm:pt modelId="{063FE53F-E7A0-4ADE-8F57-0B3593DA2ADF}" type="pres">
      <dgm:prSet presAssocID="{5202AAA1-2892-49EF-A0D6-D2753C9EF6D7}" presName="node" presStyleLbl="node1" presStyleIdx="1" presStyleCnt="4" custScaleX="113625" custLinFactNeighborX="14375">
        <dgm:presLayoutVars>
          <dgm:bulletEnabled val="1"/>
        </dgm:presLayoutVars>
      </dgm:prSet>
      <dgm:spPr/>
    </dgm:pt>
    <dgm:pt modelId="{2D7D738C-B983-4EA5-B983-45C055604920}" type="pres">
      <dgm:prSet presAssocID="{A2D57874-C60C-4EC1-8D5E-759C5EBE6434}" presName="sibTrans" presStyleLbl="sibTrans2D1" presStyleIdx="1" presStyleCnt="3"/>
      <dgm:spPr/>
    </dgm:pt>
    <dgm:pt modelId="{59EAF97B-EF12-4DE5-837F-0BFA322EA999}" type="pres">
      <dgm:prSet presAssocID="{A2D57874-C60C-4EC1-8D5E-759C5EBE6434}" presName="connectorText" presStyleLbl="sibTrans2D1" presStyleIdx="1" presStyleCnt="3"/>
      <dgm:spPr/>
    </dgm:pt>
    <dgm:pt modelId="{60BFD265-A1F5-4359-AE91-7C8DFD56A2A7}" type="pres">
      <dgm:prSet presAssocID="{455D8E6E-6700-4F12-862E-D13613E08637}" presName="node" presStyleLbl="node1" presStyleIdx="2" presStyleCnt="4" custLinFactNeighborX="15561">
        <dgm:presLayoutVars>
          <dgm:bulletEnabled val="1"/>
        </dgm:presLayoutVars>
      </dgm:prSet>
      <dgm:spPr/>
    </dgm:pt>
    <dgm:pt modelId="{EFDBCDBB-9F43-46AB-8AD7-E9F6E08A18CF}" type="pres">
      <dgm:prSet presAssocID="{FF31F136-AEAD-4C67-81DF-E64774CF160F}" presName="sibTrans" presStyleLbl="sibTrans2D1" presStyleIdx="2" presStyleCnt="3"/>
      <dgm:spPr/>
    </dgm:pt>
    <dgm:pt modelId="{7CBCA107-53CB-4FF1-88CB-0824E9D1E078}" type="pres">
      <dgm:prSet presAssocID="{FF31F136-AEAD-4C67-81DF-E64774CF160F}" presName="connectorText" presStyleLbl="sibTrans2D1" presStyleIdx="2" presStyleCnt="3"/>
      <dgm:spPr/>
    </dgm:pt>
    <dgm:pt modelId="{AB48E17B-BEE2-4496-9BC7-E9C8EA810AE7}" type="pres">
      <dgm:prSet presAssocID="{90F28EF1-4F52-4321-A444-5AE03FBF1956}" presName="node" presStyleLbl="node1" presStyleIdx="3" presStyleCnt="4" custScaleX="74492" custLinFactNeighborX="-33745">
        <dgm:presLayoutVars>
          <dgm:bulletEnabled val="1"/>
        </dgm:presLayoutVars>
      </dgm:prSet>
      <dgm:spPr/>
    </dgm:pt>
  </dgm:ptLst>
  <dgm:cxnLst>
    <dgm:cxn modelId="{21406E0C-8AF6-493A-9029-EA045B3395DE}" type="presOf" srcId="{A2D57874-C60C-4EC1-8D5E-759C5EBE6434}" destId="{59EAF97B-EF12-4DE5-837F-0BFA322EA999}" srcOrd="1" destOrd="0" presId="urn:microsoft.com/office/officeart/2005/8/layout/process1"/>
    <dgm:cxn modelId="{798D6513-D0D4-4340-8AE5-A1350E15AB0F}" type="presOf" srcId="{90F28EF1-4F52-4321-A444-5AE03FBF1956}" destId="{AB48E17B-BEE2-4496-9BC7-E9C8EA810AE7}" srcOrd="0" destOrd="0" presId="urn:microsoft.com/office/officeart/2005/8/layout/process1"/>
    <dgm:cxn modelId="{B2AD7417-50B1-43FD-B0A9-1F7C79C6E07F}" type="presOf" srcId="{455D8E6E-6700-4F12-862E-D13613E08637}" destId="{60BFD265-A1F5-4359-AE91-7C8DFD56A2A7}" srcOrd="0" destOrd="0" presId="urn:microsoft.com/office/officeart/2005/8/layout/process1"/>
    <dgm:cxn modelId="{E6E89C25-532C-4A2F-9FF9-F835557C5661}" type="presOf" srcId="{A2D57874-C60C-4EC1-8D5E-759C5EBE6434}" destId="{2D7D738C-B983-4EA5-B983-45C055604920}" srcOrd="0" destOrd="0" presId="urn:microsoft.com/office/officeart/2005/8/layout/process1"/>
    <dgm:cxn modelId="{4B274326-D5F2-4B2E-B8AD-C45FC5E830A8}" srcId="{BB6BCD17-9054-4373-BA53-BFA1836281AB}" destId="{455D8E6E-6700-4F12-862E-D13613E08637}" srcOrd="2" destOrd="0" parTransId="{F5A05B9B-FD1E-435E-B8CC-AAB5547B1260}" sibTransId="{FF31F136-AEAD-4C67-81DF-E64774CF160F}"/>
    <dgm:cxn modelId="{6F33F72A-130B-4BC2-B530-9232B689C4E3}" type="presOf" srcId="{FF31F136-AEAD-4C67-81DF-E64774CF160F}" destId="{EFDBCDBB-9F43-46AB-8AD7-E9F6E08A18CF}" srcOrd="0" destOrd="0" presId="urn:microsoft.com/office/officeart/2005/8/layout/process1"/>
    <dgm:cxn modelId="{5D8D322F-2B8D-4063-B76E-D96A94E807F5}" type="presOf" srcId="{FF31F136-AEAD-4C67-81DF-E64774CF160F}" destId="{7CBCA107-53CB-4FF1-88CB-0824E9D1E078}" srcOrd="1" destOrd="0" presId="urn:microsoft.com/office/officeart/2005/8/layout/process1"/>
    <dgm:cxn modelId="{DBEF313C-518B-4501-BC7E-5E2B5ECA2DCE}" type="presOf" srcId="{5202AAA1-2892-49EF-A0D6-D2753C9EF6D7}" destId="{063FE53F-E7A0-4ADE-8F57-0B3593DA2ADF}" srcOrd="0" destOrd="0" presId="urn:microsoft.com/office/officeart/2005/8/layout/process1"/>
    <dgm:cxn modelId="{3889E83E-F1B1-4B1B-BDF0-4B33DFBCC1BF}" srcId="{BB6BCD17-9054-4373-BA53-BFA1836281AB}" destId="{07EDF710-62B7-4FF1-A6AD-DC303FFF4A9E}" srcOrd="0" destOrd="0" parTransId="{87F7696E-9361-47CE-ACFB-783B26BCBF7C}" sibTransId="{086CC435-A87A-4745-BAAD-977DA93764F0}"/>
    <dgm:cxn modelId="{5657EF6D-7871-47DF-BBA6-497762D73A8C}" type="presOf" srcId="{086CC435-A87A-4745-BAAD-977DA93764F0}" destId="{B30E3BB2-D1EE-4778-8667-49208F27E1C7}" srcOrd="0" destOrd="0" presId="urn:microsoft.com/office/officeart/2005/8/layout/process1"/>
    <dgm:cxn modelId="{16E04074-1157-421B-8937-39E97280B5F1}" type="presOf" srcId="{07EDF710-62B7-4FF1-A6AD-DC303FFF4A9E}" destId="{79D7786F-2F6B-414D-8FD8-19FB5A0816E6}" srcOrd="0" destOrd="0" presId="urn:microsoft.com/office/officeart/2005/8/layout/process1"/>
    <dgm:cxn modelId="{34AF5482-1EF7-4D66-836C-771CF2CFCFCF}" type="presOf" srcId="{086CC435-A87A-4745-BAAD-977DA93764F0}" destId="{3D03A53A-9A6F-4F7D-8B94-DD03A5C822E0}" srcOrd="1" destOrd="0" presId="urn:microsoft.com/office/officeart/2005/8/layout/process1"/>
    <dgm:cxn modelId="{BB8CAFAC-2079-4BF2-9591-071FDEB7B01A}" srcId="{BB6BCD17-9054-4373-BA53-BFA1836281AB}" destId="{90F28EF1-4F52-4321-A444-5AE03FBF1956}" srcOrd="3" destOrd="0" parTransId="{6A4AFAAF-E3FC-47F7-BFAA-1060FB43D61A}" sibTransId="{CD44B00E-246F-4106-9D64-CF2DB50DE24D}"/>
    <dgm:cxn modelId="{01E119C0-AB3F-45A7-919D-FEE2204D76A6}" type="presOf" srcId="{BB6BCD17-9054-4373-BA53-BFA1836281AB}" destId="{ACBCFC4E-818A-4832-97DA-A233E52A8BF2}" srcOrd="0" destOrd="0" presId="urn:microsoft.com/office/officeart/2005/8/layout/process1"/>
    <dgm:cxn modelId="{00CEA1F8-1DBE-48BF-A78B-FF855A7191A7}" srcId="{BB6BCD17-9054-4373-BA53-BFA1836281AB}" destId="{5202AAA1-2892-49EF-A0D6-D2753C9EF6D7}" srcOrd="1" destOrd="0" parTransId="{FD4E5B2F-4EFD-42EB-ADAF-4A9E158D883A}" sibTransId="{A2D57874-C60C-4EC1-8D5E-759C5EBE6434}"/>
    <dgm:cxn modelId="{D17905D6-B1DF-48D8-A27B-862D3F06A025}" type="presParOf" srcId="{ACBCFC4E-818A-4832-97DA-A233E52A8BF2}" destId="{79D7786F-2F6B-414D-8FD8-19FB5A0816E6}" srcOrd="0" destOrd="0" presId="urn:microsoft.com/office/officeart/2005/8/layout/process1"/>
    <dgm:cxn modelId="{EA07A4E4-2626-45DF-BC9D-8B9576EABD6B}" type="presParOf" srcId="{ACBCFC4E-818A-4832-97DA-A233E52A8BF2}" destId="{B30E3BB2-D1EE-4778-8667-49208F27E1C7}" srcOrd="1" destOrd="0" presId="urn:microsoft.com/office/officeart/2005/8/layout/process1"/>
    <dgm:cxn modelId="{BEA917AB-FD9F-4C9F-9B82-FCF1B15E5A20}" type="presParOf" srcId="{B30E3BB2-D1EE-4778-8667-49208F27E1C7}" destId="{3D03A53A-9A6F-4F7D-8B94-DD03A5C822E0}" srcOrd="0" destOrd="0" presId="urn:microsoft.com/office/officeart/2005/8/layout/process1"/>
    <dgm:cxn modelId="{6058A751-5312-44F8-8C76-758B21AB4BAA}" type="presParOf" srcId="{ACBCFC4E-818A-4832-97DA-A233E52A8BF2}" destId="{063FE53F-E7A0-4ADE-8F57-0B3593DA2ADF}" srcOrd="2" destOrd="0" presId="urn:microsoft.com/office/officeart/2005/8/layout/process1"/>
    <dgm:cxn modelId="{401B6735-5073-4591-92FA-6F1F708C84B3}" type="presParOf" srcId="{ACBCFC4E-818A-4832-97DA-A233E52A8BF2}" destId="{2D7D738C-B983-4EA5-B983-45C055604920}" srcOrd="3" destOrd="0" presId="urn:microsoft.com/office/officeart/2005/8/layout/process1"/>
    <dgm:cxn modelId="{D7D5FBDF-D006-4046-B3E4-AAC122960926}" type="presParOf" srcId="{2D7D738C-B983-4EA5-B983-45C055604920}" destId="{59EAF97B-EF12-4DE5-837F-0BFA322EA999}" srcOrd="0" destOrd="0" presId="urn:microsoft.com/office/officeart/2005/8/layout/process1"/>
    <dgm:cxn modelId="{F92CABE6-74AD-46E8-A675-8AD3D2B0BD4C}" type="presParOf" srcId="{ACBCFC4E-818A-4832-97DA-A233E52A8BF2}" destId="{60BFD265-A1F5-4359-AE91-7C8DFD56A2A7}" srcOrd="4" destOrd="0" presId="urn:microsoft.com/office/officeart/2005/8/layout/process1"/>
    <dgm:cxn modelId="{FE5F8535-37FA-4080-B5FE-3852110EC04C}" type="presParOf" srcId="{ACBCFC4E-818A-4832-97DA-A233E52A8BF2}" destId="{EFDBCDBB-9F43-46AB-8AD7-E9F6E08A18CF}" srcOrd="5" destOrd="0" presId="urn:microsoft.com/office/officeart/2005/8/layout/process1"/>
    <dgm:cxn modelId="{4485F966-CF9E-4400-A081-4705CAC1F8B3}" type="presParOf" srcId="{EFDBCDBB-9F43-46AB-8AD7-E9F6E08A18CF}" destId="{7CBCA107-53CB-4FF1-88CB-0824E9D1E078}" srcOrd="0" destOrd="0" presId="urn:microsoft.com/office/officeart/2005/8/layout/process1"/>
    <dgm:cxn modelId="{CFE311DA-C0A9-4DFC-B2C4-2DF56E71BA7D}" type="presParOf" srcId="{ACBCFC4E-818A-4832-97DA-A233E52A8BF2}" destId="{AB48E17B-BEE2-4496-9BC7-E9C8EA810AE7}"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27FBFE-C9F5-41C4-80F7-A99DEF22AB4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ES"/>
        </a:p>
      </dgm:t>
    </dgm:pt>
    <dgm:pt modelId="{EBA5AB23-C3DF-49A2-98D8-BB72D22DC3EE}">
      <dgm:prSet phldrT="[Texto]" custT="1"/>
      <dgm:spPr>
        <a:solidFill>
          <a:srgbClr val="3E83B2"/>
        </a:solidFill>
        <a:ln>
          <a:noFill/>
        </a:ln>
      </dgm:spPr>
      <dgm:t>
        <a:bodyPr/>
        <a:lstStyle/>
        <a:p>
          <a:r>
            <a:rPr lang="es-ES" sz="1600" b="1" dirty="0">
              <a:solidFill>
                <a:schemeClr val="bg1"/>
              </a:solidFill>
            </a:rPr>
            <a:t>Datos del terreno</a:t>
          </a:r>
        </a:p>
      </dgm:t>
    </dgm:pt>
    <dgm:pt modelId="{0F67B750-19FC-479F-BDAC-36AB2C2FDEE3}" type="parTrans" cxnId="{7906431D-412F-4AE6-B80C-8C26E0825CEF}">
      <dgm:prSet/>
      <dgm:spPr/>
      <dgm:t>
        <a:bodyPr/>
        <a:lstStyle/>
        <a:p>
          <a:endParaRPr lang="es-ES" sz="1800" b="1">
            <a:solidFill>
              <a:srgbClr val="002060"/>
            </a:solidFill>
          </a:endParaRPr>
        </a:p>
      </dgm:t>
    </dgm:pt>
    <dgm:pt modelId="{86D00E4D-CCCE-4D4F-BBC8-86FDC974B848}" type="sibTrans" cxnId="{7906431D-412F-4AE6-B80C-8C26E0825CEF}">
      <dgm:prSet/>
      <dgm:spPr/>
      <dgm:t>
        <a:bodyPr/>
        <a:lstStyle/>
        <a:p>
          <a:endParaRPr lang="es-ES" sz="1800" b="1">
            <a:solidFill>
              <a:srgbClr val="002060"/>
            </a:solidFill>
          </a:endParaRPr>
        </a:p>
      </dgm:t>
    </dgm:pt>
    <dgm:pt modelId="{425D5379-0825-412C-BB45-52CE9134077B}">
      <dgm:prSet phldrT="[Texto]" custT="1"/>
      <dgm:spPr>
        <a:ln>
          <a:noFill/>
        </a:ln>
      </dgm:spPr>
      <dgm:t>
        <a:bodyPr/>
        <a:lstStyle/>
        <a:p>
          <a:r>
            <a:rPr lang="es-ES" sz="1600" b="1" u="sng" kern="1200" dirty="0">
              <a:solidFill>
                <a:srgbClr val="1A384E"/>
              </a:solidFill>
              <a:latin typeface="Helvetica Neue"/>
              <a:ea typeface="Helvetica Neue"/>
              <a:cs typeface="Helvetica Neue"/>
            </a:rPr>
            <a:t>Valor fiscal de terreno</a:t>
          </a:r>
        </a:p>
      </dgm:t>
    </dgm:pt>
    <dgm:pt modelId="{6FED70BC-C9C4-4552-A31F-EAD25DF8AAA9}" type="parTrans" cxnId="{85028941-5E5A-489A-8FD7-7E6AFA43C6B7}">
      <dgm:prSet/>
      <dgm:spPr/>
      <dgm:t>
        <a:bodyPr/>
        <a:lstStyle/>
        <a:p>
          <a:endParaRPr lang="es-ES" sz="1800" b="1">
            <a:solidFill>
              <a:srgbClr val="002060"/>
            </a:solidFill>
          </a:endParaRPr>
        </a:p>
      </dgm:t>
    </dgm:pt>
    <dgm:pt modelId="{8FA72B76-A1BF-4B6C-B088-0264A2125BCE}" type="sibTrans" cxnId="{85028941-5E5A-489A-8FD7-7E6AFA43C6B7}">
      <dgm:prSet/>
      <dgm:spPr/>
      <dgm:t>
        <a:bodyPr/>
        <a:lstStyle/>
        <a:p>
          <a:endParaRPr lang="es-ES" sz="1800" b="1">
            <a:solidFill>
              <a:srgbClr val="002060"/>
            </a:solidFill>
          </a:endParaRPr>
        </a:p>
      </dgm:t>
    </dgm:pt>
    <dgm:pt modelId="{CA939080-8AC4-4374-AB2E-7F6FCFEFB086}">
      <dgm:prSet phldrT="[Texto]" custT="1"/>
      <dgm:spPr>
        <a:solidFill>
          <a:srgbClr val="1A384E"/>
        </a:solidFill>
        <a:ln>
          <a:noFill/>
        </a:ln>
      </dgm:spPr>
      <dgm:t>
        <a:bodyPr/>
        <a:lstStyle/>
        <a:p>
          <a:r>
            <a:rPr lang="es-ES" sz="1600" b="1" dirty="0">
              <a:solidFill>
                <a:schemeClr val="bg1"/>
              </a:solidFill>
            </a:rPr>
            <a:t>Valor de suelo</a:t>
          </a:r>
        </a:p>
      </dgm:t>
    </dgm:pt>
    <dgm:pt modelId="{471305B5-4254-4114-805A-2C7B9B1AE5D3}" type="parTrans" cxnId="{B44B8A28-0665-4CC8-B841-D4FA428A360C}">
      <dgm:prSet/>
      <dgm:spPr/>
      <dgm:t>
        <a:bodyPr/>
        <a:lstStyle/>
        <a:p>
          <a:endParaRPr lang="es-ES" sz="1800" b="1">
            <a:solidFill>
              <a:srgbClr val="002060"/>
            </a:solidFill>
          </a:endParaRPr>
        </a:p>
      </dgm:t>
    </dgm:pt>
    <dgm:pt modelId="{E9F04801-4121-4C62-B03D-A78543337000}" type="sibTrans" cxnId="{B44B8A28-0665-4CC8-B841-D4FA428A360C}">
      <dgm:prSet/>
      <dgm:spPr/>
      <dgm:t>
        <a:bodyPr/>
        <a:lstStyle/>
        <a:p>
          <a:endParaRPr lang="es-ES" sz="1800" b="1">
            <a:solidFill>
              <a:srgbClr val="002060"/>
            </a:solidFill>
          </a:endParaRPr>
        </a:p>
      </dgm:t>
    </dgm:pt>
    <dgm:pt modelId="{66DEBD1A-F39E-4567-81F3-965FEC4C5605}">
      <dgm:prSet phldrT="[Texto]" custT="1"/>
      <dgm:spPr>
        <a:solidFill>
          <a:srgbClr val="3E83B2"/>
        </a:solidFill>
        <a:ln>
          <a:noFill/>
        </a:ln>
      </dgm:spPr>
      <dgm:t>
        <a:bodyPr/>
        <a:lstStyle/>
        <a:p>
          <a:r>
            <a:rPr lang="es-ES" sz="1600" b="1" dirty="0">
              <a:solidFill>
                <a:schemeClr val="bg1"/>
              </a:solidFill>
            </a:rPr>
            <a:t>Datos de la construcción</a:t>
          </a:r>
        </a:p>
      </dgm:t>
    </dgm:pt>
    <dgm:pt modelId="{085D9A15-D939-4617-891A-34E6AA76435C}" type="parTrans" cxnId="{80B24E09-12DC-4EDE-8F36-B2AD86796D38}">
      <dgm:prSet/>
      <dgm:spPr/>
      <dgm:t>
        <a:bodyPr/>
        <a:lstStyle/>
        <a:p>
          <a:endParaRPr lang="es-ES" sz="1800" b="1">
            <a:solidFill>
              <a:srgbClr val="002060"/>
            </a:solidFill>
          </a:endParaRPr>
        </a:p>
      </dgm:t>
    </dgm:pt>
    <dgm:pt modelId="{F8776CED-3B07-4F86-A0DD-05537338DFD8}" type="sibTrans" cxnId="{80B24E09-12DC-4EDE-8F36-B2AD86796D38}">
      <dgm:prSet/>
      <dgm:spPr/>
      <dgm:t>
        <a:bodyPr/>
        <a:lstStyle/>
        <a:p>
          <a:endParaRPr lang="es-ES" sz="1800" b="1">
            <a:solidFill>
              <a:srgbClr val="002060"/>
            </a:solidFill>
          </a:endParaRPr>
        </a:p>
      </dgm:t>
    </dgm:pt>
    <dgm:pt modelId="{0B6DA385-6BEE-4BFD-A1C4-A95C23172997}">
      <dgm:prSet phldrT="[Texto]" custT="1"/>
      <dgm:spPr>
        <a:ln>
          <a:noFill/>
        </a:ln>
      </dgm:spPr>
      <dgm:t>
        <a:bodyPr/>
        <a:lstStyle/>
        <a:p>
          <a:r>
            <a:rPr lang="es-ES" sz="1600" b="1" dirty="0">
              <a:solidFill>
                <a:srgbClr val="1A384E"/>
              </a:solidFill>
            </a:rPr>
            <a:t>Valores unitarios oficiales de edificaciones X depreciación</a:t>
          </a:r>
        </a:p>
      </dgm:t>
    </dgm:pt>
    <dgm:pt modelId="{AB90D4F6-544F-4D4E-AC26-5F13606C2A8B}" type="parTrans" cxnId="{7E7E9803-484D-4A7A-8DEB-51C94D3E5EF4}">
      <dgm:prSet/>
      <dgm:spPr/>
      <dgm:t>
        <a:bodyPr/>
        <a:lstStyle/>
        <a:p>
          <a:endParaRPr lang="es-ES" sz="1800" b="1">
            <a:solidFill>
              <a:srgbClr val="002060"/>
            </a:solidFill>
          </a:endParaRPr>
        </a:p>
      </dgm:t>
    </dgm:pt>
    <dgm:pt modelId="{8554F24C-EDF3-4ED9-8F59-64760D534379}" type="sibTrans" cxnId="{7E7E9803-484D-4A7A-8DEB-51C94D3E5EF4}">
      <dgm:prSet/>
      <dgm:spPr/>
      <dgm:t>
        <a:bodyPr/>
        <a:lstStyle/>
        <a:p>
          <a:endParaRPr lang="es-ES" sz="1800" b="1">
            <a:solidFill>
              <a:srgbClr val="002060"/>
            </a:solidFill>
          </a:endParaRPr>
        </a:p>
      </dgm:t>
    </dgm:pt>
    <dgm:pt modelId="{7043B4B6-6669-4D32-BBC3-01ED29534DBE}">
      <dgm:prSet phldrT="[Texto]" custT="1"/>
      <dgm:spPr>
        <a:solidFill>
          <a:srgbClr val="1A384E"/>
        </a:solidFill>
        <a:ln>
          <a:noFill/>
        </a:ln>
      </dgm:spPr>
      <dgm:t>
        <a:bodyPr/>
        <a:lstStyle/>
        <a:p>
          <a:r>
            <a:rPr lang="es-ES" sz="1600" b="1" dirty="0">
              <a:solidFill>
                <a:schemeClr val="bg1"/>
              </a:solidFill>
            </a:rPr>
            <a:t>Valor de construcción</a:t>
          </a:r>
        </a:p>
      </dgm:t>
    </dgm:pt>
    <dgm:pt modelId="{0311F935-9D7D-4BD9-8A70-98B0CBC35105}" type="parTrans" cxnId="{AD413FC2-5382-4664-AE12-4AB95C270FF5}">
      <dgm:prSet/>
      <dgm:spPr/>
      <dgm:t>
        <a:bodyPr/>
        <a:lstStyle/>
        <a:p>
          <a:endParaRPr lang="es-ES" sz="1800" b="1">
            <a:solidFill>
              <a:srgbClr val="002060"/>
            </a:solidFill>
          </a:endParaRPr>
        </a:p>
      </dgm:t>
    </dgm:pt>
    <dgm:pt modelId="{77DDE55E-5D37-4D3B-AD4C-6159EDDAA62D}" type="sibTrans" cxnId="{AD413FC2-5382-4664-AE12-4AB95C270FF5}">
      <dgm:prSet/>
      <dgm:spPr/>
      <dgm:t>
        <a:bodyPr/>
        <a:lstStyle/>
        <a:p>
          <a:endParaRPr lang="es-ES" sz="1800" b="1">
            <a:solidFill>
              <a:srgbClr val="002060"/>
            </a:solidFill>
          </a:endParaRPr>
        </a:p>
      </dgm:t>
    </dgm:pt>
    <dgm:pt modelId="{D9C8EB9A-EE46-4931-8F83-AB8722A07248}">
      <dgm:prSet phldrT="[Texto]" custT="1"/>
      <dgm:spPr>
        <a:solidFill>
          <a:srgbClr val="3E83B2"/>
        </a:solidFill>
        <a:ln>
          <a:noFill/>
        </a:ln>
      </dgm:spPr>
      <dgm:t>
        <a:bodyPr/>
        <a:lstStyle/>
        <a:p>
          <a:r>
            <a:rPr lang="es-ES" sz="1600" b="1" dirty="0">
              <a:solidFill>
                <a:schemeClr val="bg1"/>
              </a:solidFill>
            </a:rPr>
            <a:t>Datos de obras complementarias</a:t>
          </a:r>
        </a:p>
      </dgm:t>
    </dgm:pt>
    <dgm:pt modelId="{373A992A-94C3-427D-9BAE-6FF9C8E10B05}" type="parTrans" cxnId="{E040F31E-B453-4A8A-8A00-B10F99CC8B85}">
      <dgm:prSet/>
      <dgm:spPr/>
      <dgm:t>
        <a:bodyPr/>
        <a:lstStyle/>
        <a:p>
          <a:endParaRPr lang="es-ES" sz="1800" b="1">
            <a:solidFill>
              <a:srgbClr val="002060"/>
            </a:solidFill>
          </a:endParaRPr>
        </a:p>
      </dgm:t>
    </dgm:pt>
    <dgm:pt modelId="{CEE39931-4F0C-4148-BE08-5AF5F17A5880}" type="sibTrans" cxnId="{E040F31E-B453-4A8A-8A00-B10F99CC8B85}">
      <dgm:prSet/>
      <dgm:spPr/>
      <dgm:t>
        <a:bodyPr/>
        <a:lstStyle/>
        <a:p>
          <a:endParaRPr lang="es-ES" sz="1800" b="1">
            <a:solidFill>
              <a:srgbClr val="002060"/>
            </a:solidFill>
          </a:endParaRPr>
        </a:p>
      </dgm:t>
    </dgm:pt>
    <dgm:pt modelId="{CB423B42-18FD-41D8-B1D7-23CA378783B0}">
      <dgm:prSet phldrT="[Texto]" custT="1"/>
      <dgm:spPr>
        <a:ln>
          <a:noFill/>
        </a:ln>
      </dgm:spPr>
      <dgm:t>
        <a:bodyPr/>
        <a:lstStyle/>
        <a:p>
          <a:r>
            <a:rPr lang="es-ES" sz="1600" b="1" dirty="0">
              <a:solidFill>
                <a:srgbClr val="1A384E"/>
              </a:solidFill>
            </a:rPr>
            <a:t>Valores unitarios de obras complementarias X depreciación</a:t>
          </a:r>
        </a:p>
      </dgm:t>
    </dgm:pt>
    <dgm:pt modelId="{8CC6942E-4614-46ED-B3BE-F03B3FB38601}" type="parTrans" cxnId="{82438B0B-B990-4106-A9EF-DA28CF25C534}">
      <dgm:prSet/>
      <dgm:spPr/>
      <dgm:t>
        <a:bodyPr/>
        <a:lstStyle/>
        <a:p>
          <a:endParaRPr lang="es-ES" sz="1800" b="1">
            <a:solidFill>
              <a:srgbClr val="002060"/>
            </a:solidFill>
          </a:endParaRPr>
        </a:p>
      </dgm:t>
    </dgm:pt>
    <dgm:pt modelId="{9FA4B482-3CA7-4F9A-8C8A-5152A124955A}" type="sibTrans" cxnId="{82438B0B-B990-4106-A9EF-DA28CF25C534}">
      <dgm:prSet/>
      <dgm:spPr/>
      <dgm:t>
        <a:bodyPr/>
        <a:lstStyle/>
        <a:p>
          <a:endParaRPr lang="es-ES" sz="1800" b="1">
            <a:solidFill>
              <a:srgbClr val="002060"/>
            </a:solidFill>
          </a:endParaRPr>
        </a:p>
      </dgm:t>
    </dgm:pt>
    <dgm:pt modelId="{1601EDF4-D814-4613-9867-DF486A63E537}">
      <dgm:prSet phldrT="[Texto]" custT="1"/>
      <dgm:spPr>
        <a:solidFill>
          <a:srgbClr val="1A384E"/>
        </a:solidFill>
        <a:ln>
          <a:noFill/>
        </a:ln>
      </dgm:spPr>
      <dgm:t>
        <a:bodyPr/>
        <a:lstStyle/>
        <a:p>
          <a:r>
            <a:rPr lang="es-ES" sz="1600" b="1" dirty="0">
              <a:solidFill>
                <a:schemeClr val="bg1"/>
              </a:solidFill>
            </a:rPr>
            <a:t>Valor de obras complementarias</a:t>
          </a:r>
        </a:p>
      </dgm:t>
    </dgm:pt>
    <dgm:pt modelId="{988A9381-2115-44AA-A8AA-CF44DB45030A}" type="parTrans" cxnId="{A1C8A38C-B4DC-41CC-B4B3-761AFEA1C74C}">
      <dgm:prSet/>
      <dgm:spPr/>
      <dgm:t>
        <a:bodyPr/>
        <a:lstStyle/>
        <a:p>
          <a:endParaRPr lang="es-ES" sz="1800" b="1">
            <a:solidFill>
              <a:srgbClr val="002060"/>
            </a:solidFill>
          </a:endParaRPr>
        </a:p>
      </dgm:t>
    </dgm:pt>
    <dgm:pt modelId="{692D3A5A-B0E6-4689-969C-94EF33ED6919}" type="sibTrans" cxnId="{A1C8A38C-B4DC-41CC-B4B3-761AFEA1C74C}">
      <dgm:prSet/>
      <dgm:spPr/>
      <dgm:t>
        <a:bodyPr/>
        <a:lstStyle/>
        <a:p>
          <a:endParaRPr lang="es-ES" sz="1800" b="1">
            <a:solidFill>
              <a:srgbClr val="002060"/>
            </a:solidFill>
          </a:endParaRPr>
        </a:p>
      </dgm:t>
    </dgm:pt>
    <dgm:pt modelId="{8DF2129B-3726-4C46-9FE1-409613439434}" type="pres">
      <dgm:prSet presAssocID="{A927FBFE-C9F5-41C4-80F7-A99DEF22AB4F}" presName="Name0" presStyleCnt="0">
        <dgm:presLayoutVars>
          <dgm:chPref val="3"/>
          <dgm:dir/>
          <dgm:animLvl val="lvl"/>
          <dgm:resizeHandles/>
        </dgm:presLayoutVars>
      </dgm:prSet>
      <dgm:spPr/>
    </dgm:pt>
    <dgm:pt modelId="{859DC4D7-85DC-43FA-BFBE-05CC6D820646}" type="pres">
      <dgm:prSet presAssocID="{EBA5AB23-C3DF-49A2-98D8-BB72D22DC3EE}" presName="horFlow" presStyleCnt="0"/>
      <dgm:spPr/>
    </dgm:pt>
    <dgm:pt modelId="{4FBAC9A6-B922-4E7C-B07F-7B6DB46134B1}" type="pres">
      <dgm:prSet presAssocID="{EBA5AB23-C3DF-49A2-98D8-BB72D22DC3EE}" presName="bigChev" presStyleLbl="node1" presStyleIdx="0" presStyleCnt="3" custScaleY="82654"/>
      <dgm:spPr/>
    </dgm:pt>
    <dgm:pt modelId="{8AD604C7-EADF-40CC-8446-7FDEB9407374}" type="pres">
      <dgm:prSet presAssocID="{6FED70BC-C9C4-4552-A31F-EAD25DF8AAA9}" presName="parTrans" presStyleCnt="0"/>
      <dgm:spPr/>
    </dgm:pt>
    <dgm:pt modelId="{3F722AF9-9B19-428B-B2CB-253ACA03F55B}" type="pres">
      <dgm:prSet presAssocID="{425D5379-0825-412C-BB45-52CE9134077B}" presName="node" presStyleLbl="alignAccFollowNode1" presStyleIdx="0" presStyleCnt="6">
        <dgm:presLayoutVars>
          <dgm:bulletEnabled val="1"/>
        </dgm:presLayoutVars>
      </dgm:prSet>
      <dgm:spPr/>
    </dgm:pt>
    <dgm:pt modelId="{24698BE8-6F43-4D1B-B790-9671EBFE39A0}" type="pres">
      <dgm:prSet presAssocID="{8FA72B76-A1BF-4B6C-B088-0264A2125BCE}" presName="sibTrans" presStyleCnt="0"/>
      <dgm:spPr/>
    </dgm:pt>
    <dgm:pt modelId="{0EFD15E2-8CAE-4D0B-9100-F2DF01768695}" type="pres">
      <dgm:prSet presAssocID="{CA939080-8AC4-4374-AB2E-7F6FCFEFB086}" presName="node" presStyleLbl="alignAccFollowNode1" presStyleIdx="1" presStyleCnt="6">
        <dgm:presLayoutVars>
          <dgm:bulletEnabled val="1"/>
        </dgm:presLayoutVars>
      </dgm:prSet>
      <dgm:spPr/>
    </dgm:pt>
    <dgm:pt modelId="{377A408B-92FE-42DF-9212-B489A90700AB}" type="pres">
      <dgm:prSet presAssocID="{EBA5AB23-C3DF-49A2-98D8-BB72D22DC3EE}" presName="vSp" presStyleCnt="0"/>
      <dgm:spPr/>
    </dgm:pt>
    <dgm:pt modelId="{73F03156-FBB4-4E83-9403-025E45AABC33}" type="pres">
      <dgm:prSet presAssocID="{66DEBD1A-F39E-4567-81F3-965FEC4C5605}" presName="horFlow" presStyleCnt="0"/>
      <dgm:spPr/>
    </dgm:pt>
    <dgm:pt modelId="{94AF88BB-5DDF-4950-B550-6F7C0C1C3B3D}" type="pres">
      <dgm:prSet presAssocID="{66DEBD1A-F39E-4567-81F3-965FEC4C5605}" presName="bigChev" presStyleLbl="node1" presStyleIdx="1" presStyleCnt="3" custScaleY="82255"/>
      <dgm:spPr/>
    </dgm:pt>
    <dgm:pt modelId="{9879B1D0-2B8A-43CA-AC8C-2575BF5A247D}" type="pres">
      <dgm:prSet presAssocID="{AB90D4F6-544F-4D4E-AC26-5F13606C2A8B}" presName="parTrans" presStyleCnt="0"/>
      <dgm:spPr/>
    </dgm:pt>
    <dgm:pt modelId="{A1749A4C-1ABC-4A19-A1FF-A680F13F69FF}" type="pres">
      <dgm:prSet presAssocID="{0B6DA385-6BEE-4BFD-A1C4-A95C23172997}" presName="node" presStyleLbl="alignAccFollowNode1" presStyleIdx="2" presStyleCnt="6">
        <dgm:presLayoutVars>
          <dgm:bulletEnabled val="1"/>
        </dgm:presLayoutVars>
      </dgm:prSet>
      <dgm:spPr/>
    </dgm:pt>
    <dgm:pt modelId="{E3E306B4-9E15-4440-B2DB-8DB7BC574A50}" type="pres">
      <dgm:prSet presAssocID="{8554F24C-EDF3-4ED9-8F59-64760D534379}" presName="sibTrans" presStyleCnt="0"/>
      <dgm:spPr/>
    </dgm:pt>
    <dgm:pt modelId="{E19A90EB-35D1-473A-BECA-30EDBB68B7BF}" type="pres">
      <dgm:prSet presAssocID="{7043B4B6-6669-4D32-BBC3-01ED29534DBE}" presName="node" presStyleLbl="alignAccFollowNode1" presStyleIdx="3" presStyleCnt="6">
        <dgm:presLayoutVars>
          <dgm:bulletEnabled val="1"/>
        </dgm:presLayoutVars>
      </dgm:prSet>
      <dgm:spPr/>
    </dgm:pt>
    <dgm:pt modelId="{0741907B-1AC0-4729-9820-55C2B5A4C16B}" type="pres">
      <dgm:prSet presAssocID="{66DEBD1A-F39E-4567-81F3-965FEC4C5605}" presName="vSp" presStyleCnt="0"/>
      <dgm:spPr/>
    </dgm:pt>
    <dgm:pt modelId="{7C370034-4255-4983-BEC7-CDA49A9D889C}" type="pres">
      <dgm:prSet presAssocID="{D9C8EB9A-EE46-4931-8F83-AB8722A07248}" presName="horFlow" presStyleCnt="0"/>
      <dgm:spPr/>
    </dgm:pt>
    <dgm:pt modelId="{F8C1047D-802D-4BD8-BF30-D84B15A6FA0B}" type="pres">
      <dgm:prSet presAssocID="{D9C8EB9A-EE46-4931-8F83-AB8722A07248}" presName="bigChev" presStyleLbl="node1" presStyleIdx="2" presStyleCnt="3" custScaleY="84177"/>
      <dgm:spPr/>
    </dgm:pt>
    <dgm:pt modelId="{9F7117D0-8EEF-4997-BA53-0C15F48B6292}" type="pres">
      <dgm:prSet presAssocID="{8CC6942E-4614-46ED-B3BE-F03B3FB38601}" presName="parTrans" presStyleCnt="0"/>
      <dgm:spPr/>
    </dgm:pt>
    <dgm:pt modelId="{D935A8B6-A4AA-4286-8E85-93672F9BE146}" type="pres">
      <dgm:prSet presAssocID="{CB423B42-18FD-41D8-B1D7-23CA378783B0}" presName="node" presStyleLbl="alignAccFollowNode1" presStyleIdx="4" presStyleCnt="6" custScaleY="99684">
        <dgm:presLayoutVars>
          <dgm:bulletEnabled val="1"/>
        </dgm:presLayoutVars>
      </dgm:prSet>
      <dgm:spPr/>
    </dgm:pt>
    <dgm:pt modelId="{2BCDDFF8-3F5E-4BF9-A370-5A20BD3FE710}" type="pres">
      <dgm:prSet presAssocID="{9FA4B482-3CA7-4F9A-8C8A-5152A124955A}" presName="sibTrans" presStyleCnt="0"/>
      <dgm:spPr/>
    </dgm:pt>
    <dgm:pt modelId="{9AA95E43-8D32-4C82-BE6F-C73585ECC1C4}" type="pres">
      <dgm:prSet presAssocID="{1601EDF4-D814-4613-9867-DF486A63E537}" presName="node" presStyleLbl="alignAccFollowNode1" presStyleIdx="5" presStyleCnt="6">
        <dgm:presLayoutVars>
          <dgm:bulletEnabled val="1"/>
        </dgm:presLayoutVars>
      </dgm:prSet>
      <dgm:spPr/>
    </dgm:pt>
  </dgm:ptLst>
  <dgm:cxnLst>
    <dgm:cxn modelId="{7E7E9803-484D-4A7A-8DEB-51C94D3E5EF4}" srcId="{66DEBD1A-F39E-4567-81F3-965FEC4C5605}" destId="{0B6DA385-6BEE-4BFD-A1C4-A95C23172997}" srcOrd="0" destOrd="0" parTransId="{AB90D4F6-544F-4D4E-AC26-5F13606C2A8B}" sibTransId="{8554F24C-EDF3-4ED9-8F59-64760D534379}"/>
    <dgm:cxn modelId="{80B24E09-12DC-4EDE-8F36-B2AD86796D38}" srcId="{A927FBFE-C9F5-41C4-80F7-A99DEF22AB4F}" destId="{66DEBD1A-F39E-4567-81F3-965FEC4C5605}" srcOrd="1" destOrd="0" parTransId="{085D9A15-D939-4617-891A-34E6AA76435C}" sibTransId="{F8776CED-3B07-4F86-A0DD-05537338DFD8}"/>
    <dgm:cxn modelId="{82438B0B-B990-4106-A9EF-DA28CF25C534}" srcId="{D9C8EB9A-EE46-4931-8F83-AB8722A07248}" destId="{CB423B42-18FD-41D8-B1D7-23CA378783B0}" srcOrd="0" destOrd="0" parTransId="{8CC6942E-4614-46ED-B3BE-F03B3FB38601}" sibTransId="{9FA4B482-3CA7-4F9A-8C8A-5152A124955A}"/>
    <dgm:cxn modelId="{2BC07E15-5B49-4971-885A-78D70C786E59}" type="presOf" srcId="{CB423B42-18FD-41D8-B1D7-23CA378783B0}" destId="{D935A8B6-A4AA-4286-8E85-93672F9BE146}" srcOrd="0" destOrd="0" presId="urn:microsoft.com/office/officeart/2005/8/layout/lProcess3"/>
    <dgm:cxn modelId="{7906431D-412F-4AE6-B80C-8C26E0825CEF}" srcId="{A927FBFE-C9F5-41C4-80F7-A99DEF22AB4F}" destId="{EBA5AB23-C3DF-49A2-98D8-BB72D22DC3EE}" srcOrd="0" destOrd="0" parTransId="{0F67B750-19FC-479F-BDAC-36AB2C2FDEE3}" sibTransId="{86D00E4D-CCCE-4D4F-BBC8-86FDC974B848}"/>
    <dgm:cxn modelId="{E040F31E-B453-4A8A-8A00-B10F99CC8B85}" srcId="{A927FBFE-C9F5-41C4-80F7-A99DEF22AB4F}" destId="{D9C8EB9A-EE46-4931-8F83-AB8722A07248}" srcOrd="2" destOrd="0" parTransId="{373A992A-94C3-427D-9BAE-6FF9C8E10B05}" sibTransId="{CEE39931-4F0C-4148-BE08-5AF5F17A5880}"/>
    <dgm:cxn modelId="{27AC701F-8DC9-44B1-982E-7CDD4A8D2160}" type="presOf" srcId="{66DEBD1A-F39E-4567-81F3-965FEC4C5605}" destId="{94AF88BB-5DDF-4950-B550-6F7C0C1C3B3D}" srcOrd="0" destOrd="0" presId="urn:microsoft.com/office/officeart/2005/8/layout/lProcess3"/>
    <dgm:cxn modelId="{B44B8A28-0665-4CC8-B841-D4FA428A360C}" srcId="{EBA5AB23-C3DF-49A2-98D8-BB72D22DC3EE}" destId="{CA939080-8AC4-4374-AB2E-7F6FCFEFB086}" srcOrd="1" destOrd="0" parTransId="{471305B5-4254-4114-805A-2C7B9B1AE5D3}" sibTransId="{E9F04801-4121-4C62-B03D-A78543337000}"/>
    <dgm:cxn modelId="{85028941-5E5A-489A-8FD7-7E6AFA43C6B7}" srcId="{EBA5AB23-C3DF-49A2-98D8-BB72D22DC3EE}" destId="{425D5379-0825-412C-BB45-52CE9134077B}" srcOrd="0" destOrd="0" parTransId="{6FED70BC-C9C4-4552-A31F-EAD25DF8AAA9}" sibTransId="{8FA72B76-A1BF-4B6C-B088-0264A2125BCE}"/>
    <dgm:cxn modelId="{67758054-6E56-4166-8F1D-60495DE040A2}" type="presOf" srcId="{425D5379-0825-412C-BB45-52CE9134077B}" destId="{3F722AF9-9B19-428B-B2CB-253ACA03F55B}" srcOrd="0" destOrd="0" presId="urn:microsoft.com/office/officeart/2005/8/layout/lProcess3"/>
    <dgm:cxn modelId="{59D4448A-61FD-47A0-8F7D-6929006F67DA}" type="presOf" srcId="{EBA5AB23-C3DF-49A2-98D8-BB72D22DC3EE}" destId="{4FBAC9A6-B922-4E7C-B07F-7B6DB46134B1}" srcOrd="0" destOrd="0" presId="urn:microsoft.com/office/officeart/2005/8/layout/lProcess3"/>
    <dgm:cxn modelId="{A1C8A38C-B4DC-41CC-B4B3-761AFEA1C74C}" srcId="{D9C8EB9A-EE46-4931-8F83-AB8722A07248}" destId="{1601EDF4-D814-4613-9867-DF486A63E537}" srcOrd="1" destOrd="0" parTransId="{988A9381-2115-44AA-A8AA-CF44DB45030A}" sibTransId="{692D3A5A-B0E6-4689-969C-94EF33ED6919}"/>
    <dgm:cxn modelId="{C753B48C-A8F1-4222-9E60-290FF0D86B5B}" type="presOf" srcId="{CA939080-8AC4-4374-AB2E-7F6FCFEFB086}" destId="{0EFD15E2-8CAE-4D0B-9100-F2DF01768695}" srcOrd="0" destOrd="0" presId="urn:microsoft.com/office/officeart/2005/8/layout/lProcess3"/>
    <dgm:cxn modelId="{8A6DB78F-3679-4844-9B1A-1A718AE7EB1F}" type="presOf" srcId="{D9C8EB9A-EE46-4931-8F83-AB8722A07248}" destId="{F8C1047D-802D-4BD8-BF30-D84B15A6FA0B}" srcOrd="0" destOrd="0" presId="urn:microsoft.com/office/officeart/2005/8/layout/lProcess3"/>
    <dgm:cxn modelId="{DCC6CEA8-52E1-4050-9B07-2BED8637DE36}" type="presOf" srcId="{1601EDF4-D814-4613-9867-DF486A63E537}" destId="{9AA95E43-8D32-4C82-BE6F-C73585ECC1C4}" srcOrd="0" destOrd="0" presId="urn:microsoft.com/office/officeart/2005/8/layout/lProcess3"/>
    <dgm:cxn modelId="{7B59D7AB-15FD-4D2F-A96D-718DE2025447}" type="presOf" srcId="{7043B4B6-6669-4D32-BBC3-01ED29534DBE}" destId="{E19A90EB-35D1-473A-BECA-30EDBB68B7BF}" srcOrd="0" destOrd="0" presId="urn:microsoft.com/office/officeart/2005/8/layout/lProcess3"/>
    <dgm:cxn modelId="{AD413FC2-5382-4664-AE12-4AB95C270FF5}" srcId="{66DEBD1A-F39E-4567-81F3-965FEC4C5605}" destId="{7043B4B6-6669-4D32-BBC3-01ED29534DBE}" srcOrd="1" destOrd="0" parTransId="{0311F935-9D7D-4BD9-8A70-98B0CBC35105}" sibTransId="{77DDE55E-5D37-4D3B-AD4C-6159EDDAA62D}"/>
    <dgm:cxn modelId="{ED250DD6-43B3-4C50-A90F-7ABAD43346C4}" type="presOf" srcId="{A927FBFE-C9F5-41C4-80F7-A99DEF22AB4F}" destId="{8DF2129B-3726-4C46-9FE1-409613439434}" srcOrd="0" destOrd="0" presId="urn:microsoft.com/office/officeart/2005/8/layout/lProcess3"/>
    <dgm:cxn modelId="{2E8559E6-A1A1-42B8-B8E8-301407B2D827}" type="presOf" srcId="{0B6DA385-6BEE-4BFD-A1C4-A95C23172997}" destId="{A1749A4C-1ABC-4A19-A1FF-A680F13F69FF}" srcOrd="0" destOrd="0" presId="urn:microsoft.com/office/officeart/2005/8/layout/lProcess3"/>
    <dgm:cxn modelId="{5FA2019D-9FC6-40BE-926E-03C7B1F06B7B}" type="presParOf" srcId="{8DF2129B-3726-4C46-9FE1-409613439434}" destId="{859DC4D7-85DC-43FA-BFBE-05CC6D820646}" srcOrd="0" destOrd="0" presId="urn:microsoft.com/office/officeart/2005/8/layout/lProcess3"/>
    <dgm:cxn modelId="{7125869A-4FFE-40EC-9940-7769C608AB0E}" type="presParOf" srcId="{859DC4D7-85DC-43FA-BFBE-05CC6D820646}" destId="{4FBAC9A6-B922-4E7C-B07F-7B6DB46134B1}" srcOrd="0" destOrd="0" presId="urn:microsoft.com/office/officeart/2005/8/layout/lProcess3"/>
    <dgm:cxn modelId="{E3E4703A-2094-4D47-B7BE-195FDC1BFF16}" type="presParOf" srcId="{859DC4D7-85DC-43FA-BFBE-05CC6D820646}" destId="{8AD604C7-EADF-40CC-8446-7FDEB9407374}" srcOrd="1" destOrd="0" presId="urn:microsoft.com/office/officeart/2005/8/layout/lProcess3"/>
    <dgm:cxn modelId="{5B0C42CD-2FA9-47AB-86E3-5C2E6CE9A562}" type="presParOf" srcId="{859DC4D7-85DC-43FA-BFBE-05CC6D820646}" destId="{3F722AF9-9B19-428B-B2CB-253ACA03F55B}" srcOrd="2" destOrd="0" presId="urn:microsoft.com/office/officeart/2005/8/layout/lProcess3"/>
    <dgm:cxn modelId="{D739D587-E31C-4B30-B16C-45E7BBCD50D9}" type="presParOf" srcId="{859DC4D7-85DC-43FA-BFBE-05CC6D820646}" destId="{24698BE8-6F43-4D1B-B790-9671EBFE39A0}" srcOrd="3" destOrd="0" presId="urn:microsoft.com/office/officeart/2005/8/layout/lProcess3"/>
    <dgm:cxn modelId="{F896B262-F09D-4CC9-B204-B0EDFCFD4C5E}" type="presParOf" srcId="{859DC4D7-85DC-43FA-BFBE-05CC6D820646}" destId="{0EFD15E2-8CAE-4D0B-9100-F2DF01768695}" srcOrd="4" destOrd="0" presId="urn:microsoft.com/office/officeart/2005/8/layout/lProcess3"/>
    <dgm:cxn modelId="{F46A45A6-3422-4CFB-8E4C-EF1E777BDF1E}" type="presParOf" srcId="{8DF2129B-3726-4C46-9FE1-409613439434}" destId="{377A408B-92FE-42DF-9212-B489A90700AB}" srcOrd="1" destOrd="0" presId="urn:microsoft.com/office/officeart/2005/8/layout/lProcess3"/>
    <dgm:cxn modelId="{72EC07B1-8A7F-41CD-AE99-54A1BADB47C0}" type="presParOf" srcId="{8DF2129B-3726-4C46-9FE1-409613439434}" destId="{73F03156-FBB4-4E83-9403-025E45AABC33}" srcOrd="2" destOrd="0" presId="urn:microsoft.com/office/officeart/2005/8/layout/lProcess3"/>
    <dgm:cxn modelId="{60667032-BC1C-4DD1-9C9D-1B8436002FA4}" type="presParOf" srcId="{73F03156-FBB4-4E83-9403-025E45AABC33}" destId="{94AF88BB-5DDF-4950-B550-6F7C0C1C3B3D}" srcOrd="0" destOrd="0" presId="urn:microsoft.com/office/officeart/2005/8/layout/lProcess3"/>
    <dgm:cxn modelId="{EE4443BB-5D44-4418-8ECC-96209B21F0E2}" type="presParOf" srcId="{73F03156-FBB4-4E83-9403-025E45AABC33}" destId="{9879B1D0-2B8A-43CA-AC8C-2575BF5A247D}" srcOrd="1" destOrd="0" presId="urn:microsoft.com/office/officeart/2005/8/layout/lProcess3"/>
    <dgm:cxn modelId="{6C196FCE-651A-4EA1-83B6-817E23659D60}" type="presParOf" srcId="{73F03156-FBB4-4E83-9403-025E45AABC33}" destId="{A1749A4C-1ABC-4A19-A1FF-A680F13F69FF}" srcOrd="2" destOrd="0" presId="urn:microsoft.com/office/officeart/2005/8/layout/lProcess3"/>
    <dgm:cxn modelId="{15AC3644-F18F-419B-9A07-8362AECBAE79}" type="presParOf" srcId="{73F03156-FBB4-4E83-9403-025E45AABC33}" destId="{E3E306B4-9E15-4440-B2DB-8DB7BC574A50}" srcOrd="3" destOrd="0" presId="urn:microsoft.com/office/officeart/2005/8/layout/lProcess3"/>
    <dgm:cxn modelId="{F5B00C7C-B453-4616-AA6B-D920565D60E1}" type="presParOf" srcId="{73F03156-FBB4-4E83-9403-025E45AABC33}" destId="{E19A90EB-35D1-473A-BECA-30EDBB68B7BF}" srcOrd="4" destOrd="0" presId="urn:microsoft.com/office/officeart/2005/8/layout/lProcess3"/>
    <dgm:cxn modelId="{F620B62D-0B60-49CA-90E4-135E8670FD46}" type="presParOf" srcId="{8DF2129B-3726-4C46-9FE1-409613439434}" destId="{0741907B-1AC0-4729-9820-55C2B5A4C16B}" srcOrd="3" destOrd="0" presId="urn:microsoft.com/office/officeart/2005/8/layout/lProcess3"/>
    <dgm:cxn modelId="{2733F6AA-B55A-433B-8A94-28DBCC611BAD}" type="presParOf" srcId="{8DF2129B-3726-4C46-9FE1-409613439434}" destId="{7C370034-4255-4983-BEC7-CDA49A9D889C}" srcOrd="4" destOrd="0" presId="urn:microsoft.com/office/officeart/2005/8/layout/lProcess3"/>
    <dgm:cxn modelId="{034DD3E1-5803-4EE8-8843-BEA475BF5ECF}" type="presParOf" srcId="{7C370034-4255-4983-BEC7-CDA49A9D889C}" destId="{F8C1047D-802D-4BD8-BF30-D84B15A6FA0B}" srcOrd="0" destOrd="0" presId="urn:microsoft.com/office/officeart/2005/8/layout/lProcess3"/>
    <dgm:cxn modelId="{72E474B7-6A9F-47F8-A460-E069CC615A6C}" type="presParOf" srcId="{7C370034-4255-4983-BEC7-CDA49A9D889C}" destId="{9F7117D0-8EEF-4997-BA53-0C15F48B6292}" srcOrd="1" destOrd="0" presId="urn:microsoft.com/office/officeart/2005/8/layout/lProcess3"/>
    <dgm:cxn modelId="{5D2104F3-8130-4E80-A479-A52FC79728C1}" type="presParOf" srcId="{7C370034-4255-4983-BEC7-CDA49A9D889C}" destId="{D935A8B6-A4AA-4286-8E85-93672F9BE146}" srcOrd="2" destOrd="0" presId="urn:microsoft.com/office/officeart/2005/8/layout/lProcess3"/>
    <dgm:cxn modelId="{FE242CCF-977F-4510-835F-6365E3C57757}" type="presParOf" srcId="{7C370034-4255-4983-BEC7-CDA49A9D889C}" destId="{2BCDDFF8-3F5E-4BF9-A370-5A20BD3FE710}" srcOrd="3" destOrd="0" presId="urn:microsoft.com/office/officeart/2005/8/layout/lProcess3"/>
    <dgm:cxn modelId="{9119D5EC-D6CE-4EA6-9CAE-4D896D3940E4}" type="presParOf" srcId="{7C370034-4255-4983-BEC7-CDA49A9D889C}" destId="{9AA95E43-8D32-4C82-BE6F-C73585ECC1C4}"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7786F-2F6B-414D-8FD8-19FB5A0816E6}">
      <dsp:nvSpPr>
        <dsp:cNvPr id="0" name=""/>
        <dsp:cNvSpPr/>
      </dsp:nvSpPr>
      <dsp:spPr>
        <a:xfrm>
          <a:off x="0" y="761961"/>
          <a:ext cx="2447715" cy="1228793"/>
        </a:xfrm>
        <a:prstGeom prst="roundRect">
          <a:avLst>
            <a:gd name="adj" fmla="val 10000"/>
          </a:avLst>
        </a:prstGeom>
        <a:solidFill>
          <a:srgbClr val="3E8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Tenencia</a:t>
          </a:r>
        </a:p>
      </dsp:txBody>
      <dsp:txXfrm>
        <a:off x="35990" y="797951"/>
        <a:ext cx="2375735" cy="1156813"/>
      </dsp:txXfrm>
    </dsp:sp>
    <dsp:sp modelId="{B30E3BB2-D1EE-4778-8667-49208F27E1C7}">
      <dsp:nvSpPr>
        <dsp:cNvPr id="0" name=""/>
        <dsp:cNvSpPr/>
      </dsp:nvSpPr>
      <dsp:spPr>
        <a:xfrm rot="21588456">
          <a:off x="2682464" y="1116674"/>
          <a:ext cx="497674" cy="5079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ES" sz="2300" kern="1200"/>
        </a:p>
      </dsp:txBody>
      <dsp:txXfrm>
        <a:off x="2682464" y="1218505"/>
        <a:ext cx="348372" cy="304741"/>
      </dsp:txXfrm>
    </dsp:sp>
    <dsp:sp modelId="{063FE53F-E7A0-4ADE-8F57-0B3593DA2ADF}">
      <dsp:nvSpPr>
        <dsp:cNvPr id="0" name=""/>
        <dsp:cNvSpPr/>
      </dsp:nvSpPr>
      <dsp:spPr>
        <a:xfrm>
          <a:off x="3386718" y="750791"/>
          <a:ext cx="2327027" cy="1228793"/>
        </a:xfrm>
        <a:prstGeom prst="roundRect">
          <a:avLst>
            <a:gd name="adj" fmla="val 10000"/>
          </a:avLst>
        </a:prstGeom>
        <a:solidFill>
          <a:srgbClr val="3E8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Planificación Urbana Territorial</a:t>
          </a:r>
        </a:p>
      </dsp:txBody>
      <dsp:txXfrm>
        <a:off x="3422708" y="786781"/>
        <a:ext cx="2255047" cy="1156813"/>
      </dsp:txXfrm>
    </dsp:sp>
    <dsp:sp modelId="{2D7D738C-B983-4EA5-B983-45C055604920}">
      <dsp:nvSpPr>
        <dsp:cNvPr id="0" name=""/>
        <dsp:cNvSpPr/>
      </dsp:nvSpPr>
      <dsp:spPr>
        <a:xfrm>
          <a:off x="5920973" y="1111237"/>
          <a:ext cx="439322" cy="5079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ES" sz="2300" kern="1200"/>
        </a:p>
      </dsp:txBody>
      <dsp:txXfrm>
        <a:off x="5920973" y="1212817"/>
        <a:ext cx="307525" cy="304741"/>
      </dsp:txXfrm>
    </dsp:sp>
    <dsp:sp modelId="{60BFD265-A1F5-4359-AE91-7C8DFD56A2A7}">
      <dsp:nvSpPr>
        <dsp:cNvPr id="0" name=""/>
        <dsp:cNvSpPr/>
      </dsp:nvSpPr>
      <dsp:spPr>
        <a:xfrm>
          <a:off x="6542657" y="750791"/>
          <a:ext cx="2047988" cy="1228793"/>
        </a:xfrm>
        <a:prstGeom prst="roundRect">
          <a:avLst>
            <a:gd name="adj" fmla="val 10000"/>
          </a:avLst>
        </a:prstGeom>
        <a:solidFill>
          <a:srgbClr val="3E8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Valoración de tierra </a:t>
          </a:r>
        </a:p>
      </dsp:txBody>
      <dsp:txXfrm>
        <a:off x="6578647" y="786781"/>
        <a:ext cx="1976008" cy="1156813"/>
      </dsp:txXfrm>
    </dsp:sp>
    <dsp:sp modelId="{EFDBCDBB-9F43-46AB-8AD7-E9F6E08A18CF}">
      <dsp:nvSpPr>
        <dsp:cNvPr id="0" name=""/>
        <dsp:cNvSpPr/>
      </dsp:nvSpPr>
      <dsp:spPr>
        <a:xfrm>
          <a:off x="8694466" y="1111237"/>
          <a:ext cx="220099" cy="5079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ES" sz="2300" kern="1200"/>
        </a:p>
      </dsp:txBody>
      <dsp:txXfrm>
        <a:off x="8694466" y="1212817"/>
        <a:ext cx="154069" cy="304741"/>
      </dsp:txXfrm>
    </dsp:sp>
    <dsp:sp modelId="{AB48E17B-BEE2-4496-9BC7-E9C8EA810AE7}">
      <dsp:nvSpPr>
        <dsp:cNvPr id="0" name=""/>
        <dsp:cNvSpPr/>
      </dsp:nvSpPr>
      <dsp:spPr>
        <a:xfrm>
          <a:off x="9005929" y="750791"/>
          <a:ext cx="1525587" cy="1228793"/>
        </a:xfrm>
        <a:prstGeom prst="roundRect">
          <a:avLst>
            <a:gd name="adj" fmla="val 10000"/>
          </a:avLst>
        </a:prstGeom>
        <a:solidFill>
          <a:srgbClr val="3E8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t>Desarrollo Territorial</a:t>
          </a:r>
        </a:p>
      </dsp:txBody>
      <dsp:txXfrm>
        <a:off x="9041919" y="786781"/>
        <a:ext cx="1453607" cy="1156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AC9A6-B922-4E7C-B07F-7B6DB46134B1}">
      <dsp:nvSpPr>
        <dsp:cNvPr id="0" name=""/>
        <dsp:cNvSpPr/>
      </dsp:nvSpPr>
      <dsp:spPr>
        <a:xfrm>
          <a:off x="2243" y="249653"/>
          <a:ext cx="3466164" cy="1145969"/>
        </a:xfrm>
        <a:prstGeom prst="chevron">
          <a:avLst/>
        </a:prstGeom>
        <a:solidFill>
          <a:srgbClr val="3E83B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Datos del terreno</a:t>
          </a:r>
        </a:p>
      </dsp:txBody>
      <dsp:txXfrm>
        <a:off x="575228" y="249653"/>
        <a:ext cx="2320195" cy="1145969"/>
      </dsp:txXfrm>
    </dsp:sp>
    <dsp:sp modelId="{3F722AF9-9B19-428B-B2CB-253ACA03F55B}">
      <dsp:nvSpPr>
        <dsp:cNvPr id="0" name=""/>
        <dsp:cNvSpPr/>
      </dsp:nvSpPr>
      <dsp:spPr>
        <a:xfrm>
          <a:off x="3017806" y="247254"/>
          <a:ext cx="2876916" cy="1150766"/>
        </a:xfrm>
        <a:prstGeom prst="chevron">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u="sng" kern="1200" dirty="0">
              <a:solidFill>
                <a:srgbClr val="1A384E"/>
              </a:solidFill>
              <a:latin typeface="Helvetica Neue"/>
              <a:ea typeface="Helvetica Neue"/>
              <a:cs typeface="Helvetica Neue"/>
            </a:rPr>
            <a:t>Valor fiscal de terreno</a:t>
          </a:r>
        </a:p>
      </dsp:txBody>
      <dsp:txXfrm>
        <a:off x="3593189" y="247254"/>
        <a:ext cx="1726150" cy="1150766"/>
      </dsp:txXfrm>
    </dsp:sp>
    <dsp:sp modelId="{0EFD15E2-8CAE-4D0B-9100-F2DF01768695}">
      <dsp:nvSpPr>
        <dsp:cNvPr id="0" name=""/>
        <dsp:cNvSpPr/>
      </dsp:nvSpPr>
      <dsp:spPr>
        <a:xfrm>
          <a:off x="5491954" y="247254"/>
          <a:ext cx="2876916" cy="1150766"/>
        </a:xfrm>
        <a:prstGeom prst="chevron">
          <a:avLst/>
        </a:prstGeom>
        <a:solidFill>
          <a:srgbClr val="1A384E"/>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Valor de suelo</a:t>
          </a:r>
        </a:p>
      </dsp:txBody>
      <dsp:txXfrm>
        <a:off x="6067337" y="247254"/>
        <a:ext cx="1726150" cy="1150766"/>
      </dsp:txXfrm>
    </dsp:sp>
    <dsp:sp modelId="{94AF88BB-5DDF-4950-B550-6F7C0C1C3B3D}">
      <dsp:nvSpPr>
        <dsp:cNvPr id="0" name=""/>
        <dsp:cNvSpPr/>
      </dsp:nvSpPr>
      <dsp:spPr>
        <a:xfrm>
          <a:off x="2243" y="1597290"/>
          <a:ext cx="3466164" cy="1140437"/>
        </a:xfrm>
        <a:prstGeom prst="chevron">
          <a:avLst/>
        </a:prstGeom>
        <a:solidFill>
          <a:srgbClr val="3E83B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Datos de la construcción</a:t>
          </a:r>
        </a:p>
      </dsp:txBody>
      <dsp:txXfrm>
        <a:off x="572462" y="1597290"/>
        <a:ext cx="2325727" cy="1140437"/>
      </dsp:txXfrm>
    </dsp:sp>
    <dsp:sp modelId="{A1749A4C-1ABC-4A19-A1FF-A680F13F69FF}">
      <dsp:nvSpPr>
        <dsp:cNvPr id="0" name=""/>
        <dsp:cNvSpPr/>
      </dsp:nvSpPr>
      <dsp:spPr>
        <a:xfrm>
          <a:off x="3017806" y="1592126"/>
          <a:ext cx="2876916" cy="1150766"/>
        </a:xfrm>
        <a:prstGeom prst="chevron">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A384E"/>
              </a:solidFill>
            </a:rPr>
            <a:t>Valores unitarios oficiales de edificaciones X depreciación</a:t>
          </a:r>
        </a:p>
      </dsp:txBody>
      <dsp:txXfrm>
        <a:off x="3593189" y="1592126"/>
        <a:ext cx="1726150" cy="1150766"/>
      </dsp:txXfrm>
    </dsp:sp>
    <dsp:sp modelId="{E19A90EB-35D1-473A-BECA-30EDBB68B7BF}">
      <dsp:nvSpPr>
        <dsp:cNvPr id="0" name=""/>
        <dsp:cNvSpPr/>
      </dsp:nvSpPr>
      <dsp:spPr>
        <a:xfrm>
          <a:off x="5491954" y="1592126"/>
          <a:ext cx="2876916" cy="1150766"/>
        </a:xfrm>
        <a:prstGeom prst="chevron">
          <a:avLst/>
        </a:prstGeom>
        <a:solidFill>
          <a:srgbClr val="1A384E"/>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Valor de construcción</a:t>
          </a:r>
        </a:p>
      </dsp:txBody>
      <dsp:txXfrm>
        <a:off x="6067337" y="1592126"/>
        <a:ext cx="1726150" cy="1150766"/>
      </dsp:txXfrm>
    </dsp:sp>
    <dsp:sp modelId="{F8C1047D-802D-4BD8-BF30-D84B15A6FA0B}">
      <dsp:nvSpPr>
        <dsp:cNvPr id="0" name=""/>
        <dsp:cNvSpPr/>
      </dsp:nvSpPr>
      <dsp:spPr>
        <a:xfrm>
          <a:off x="2243" y="2936998"/>
          <a:ext cx="3466164" cy="1167085"/>
        </a:xfrm>
        <a:prstGeom prst="chevron">
          <a:avLst/>
        </a:prstGeom>
        <a:solidFill>
          <a:srgbClr val="3E83B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Datos de obras complementarias</a:t>
          </a:r>
        </a:p>
      </dsp:txBody>
      <dsp:txXfrm>
        <a:off x="585786" y="2936998"/>
        <a:ext cx="2299079" cy="1167085"/>
      </dsp:txXfrm>
    </dsp:sp>
    <dsp:sp modelId="{D935A8B6-A4AA-4286-8E85-93672F9BE146}">
      <dsp:nvSpPr>
        <dsp:cNvPr id="0" name=""/>
        <dsp:cNvSpPr/>
      </dsp:nvSpPr>
      <dsp:spPr>
        <a:xfrm>
          <a:off x="3017806" y="2946975"/>
          <a:ext cx="2876916" cy="1147130"/>
        </a:xfrm>
        <a:prstGeom prst="chevron">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1A384E"/>
              </a:solidFill>
            </a:rPr>
            <a:t>Valores unitarios de obras complementarias X depreciación</a:t>
          </a:r>
        </a:p>
      </dsp:txBody>
      <dsp:txXfrm>
        <a:off x="3591371" y="2946975"/>
        <a:ext cx="1729786" cy="1147130"/>
      </dsp:txXfrm>
    </dsp:sp>
    <dsp:sp modelId="{9AA95E43-8D32-4C82-BE6F-C73585ECC1C4}">
      <dsp:nvSpPr>
        <dsp:cNvPr id="0" name=""/>
        <dsp:cNvSpPr/>
      </dsp:nvSpPr>
      <dsp:spPr>
        <a:xfrm>
          <a:off x="5491954" y="2945157"/>
          <a:ext cx="2876916" cy="1150766"/>
        </a:xfrm>
        <a:prstGeom prst="chevron">
          <a:avLst/>
        </a:prstGeom>
        <a:solidFill>
          <a:srgbClr val="1A384E"/>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Valor de obras complementarias</a:t>
          </a:r>
        </a:p>
      </dsp:txBody>
      <dsp:txXfrm>
        <a:off x="6067337" y="2945157"/>
        <a:ext cx="1726150" cy="11507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59BC229-16A4-4826-9ABD-A870BDB69EDD}" type="datetimeFigureOut">
              <a:rPr lang="de-CH" smtClean="0"/>
              <a:t>30.05.2025</a:t>
            </a:fld>
            <a:endParaRPr lang="de-CH"/>
          </a:p>
        </p:txBody>
      </p:sp>
      <p:sp>
        <p:nvSpPr>
          <p:cNvPr id="4" name="Folienbildplatzhalt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D8201DEE-98C2-43AC-B4B1-A21BA5A7BEF1}" type="slidenum">
              <a:rPr lang="de-CH" smtClean="0"/>
              <a:t>‹Nr.›</a:t>
            </a:fld>
            <a:endParaRPr lang="de-CH"/>
          </a:p>
        </p:txBody>
      </p:sp>
    </p:spTree>
    <p:extLst>
      <p:ext uri="{BB962C8B-B14F-4D97-AF65-F5344CB8AC3E}">
        <p14:creationId xmlns:p14="http://schemas.microsoft.com/office/powerpoint/2010/main" val="432130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userDrawn="1">
  <p:cSld name="Leer">
    <p:spTree>
      <p:nvGrpSpPr>
        <p:cNvPr id="1" name=""/>
        <p:cNvGrpSpPr/>
        <p:nvPr/>
      </p:nvGrpSpPr>
      <p:grpSpPr bwMode="auto">
        <a:xfrm>
          <a:off x="0" y="0"/>
          <a:ext cx="0" cy="0"/>
          <a:chOff x="0" y="0"/>
          <a:chExt cx="0" cy="0"/>
        </a:xfrm>
      </p:grpSpPr>
      <p:sp>
        <p:nvSpPr>
          <p:cNvPr id="7" name="Content"/>
          <p:cNvSpPr txBox="1"/>
          <p:nvPr userDrawn="1"/>
        </p:nvSpPr>
        <p:spPr bwMode="auto">
          <a:xfrm>
            <a:off x="445092" y="8192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8" name="Content"/>
          <p:cNvSpPr txBox="1"/>
          <p:nvPr userDrawn="1"/>
        </p:nvSpPr>
        <p:spPr bwMode="auto">
          <a:xfrm>
            <a:off x="597492" y="9716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2" name="Foliennummernplatzhalter 1"/>
          <p:cNvSpPr>
            <a:spLocks noGrp="1"/>
          </p:cNvSpPr>
          <p:nvPr>
            <p:ph type="sldNum" sz="quarter" idx="10"/>
          </p:nvPr>
        </p:nvSpPr>
        <p:spPr bwMode="auto"/>
        <p:txBody>
          <a:bodyPr/>
          <a:lstStyle/>
          <a:p>
            <a:pPr>
              <a:defRPr/>
            </a:pPr>
            <a:fld id="{86CB4B4D-7CA3-9044-876B-883B54F8677D}" type="slidenum">
              <a:rPr lang="de-CH"/>
              <a:t>‹Nr.›</a:t>
            </a:fld>
            <a:endParaRPr lang="de-CH"/>
          </a:p>
        </p:txBody>
      </p:sp>
      <p:sp>
        <p:nvSpPr>
          <p:cNvPr id="5" name="Titel 4"/>
          <p:cNvSpPr>
            <a:spLocks noGrp="1"/>
          </p:cNvSpPr>
          <p:nvPr>
            <p:ph type="title"/>
          </p:nvPr>
        </p:nvSpPr>
        <p:spPr bwMode="auto">
          <a:xfrm>
            <a:off x="234000" y="280800"/>
            <a:ext cx="10985500" cy="716582"/>
          </a:xfrm>
        </p:spPr>
        <p:txBody>
          <a:bodyPr anchor="ctr" anchorCtr="0"/>
          <a:lstStyle>
            <a:lvl1pPr>
              <a:defRPr>
                <a:solidFill>
                  <a:srgbClr val="1A384E"/>
                </a:solidFill>
              </a:defRPr>
            </a:lvl1pPr>
          </a:lstStyle>
          <a:p>
            <a:pPr>
              <a:defRPr/>
            </a:pPr>
            <a:r>
              <a:rPr lang="de-DE"/>
              <a:t>Mastertitelformat bearbeiten</a:t>
            </a:r>
            <a:endParaRPr lang="de-CH"/>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userDrawn="1">
  <p:cSld name="Leer">
    <p:spTree>
      <p:nvGrpSpPr>
        <p:cNvPr id="1" name=""/>
        <p:cNvGrpSpPr/>
        <p:nvPr/>
      </p:nvGrpSpPr>
      <p:grpSpPr bwMode="auto">
        <a:xfrm>
          <a:off x="0" y="0"/>
          <a:ext cx="0" cy="0"/>
          <a:chOff x="0" y="0"/>
          <a:chExt cx="0" cy="0"/>
        </a:xfrm>
      </p:grpSpPr>
      <p:sp>
        <p:nvSpPr>
          <p:cNvPr id="7" name="Content"/>
          <p:cNvSpPr txBox="1"/>
          <p:nvPr userDrawn="1"/>
        </p:nvSpPr>
        <p:spPr bwMode="auto">
          <a:xfrm>
            <a:off x="445092" y="8192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8" name="Content"/>
          <p:cNvSpPr txBox="1"/>
          <p:nvPr userDrawn="1"/>
        </p:nvSpPr>
        <p:spPr bwMode="auto">
          <a:xfrm>
            <a:off x="597492" y="9716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2" name="Foliennummernplatzhalter 1"/>
          <p:cNvSpPr>
            <a:spLocks noGrp="1"/>
          </p:cNvSpPr>
          <p:nvPr>
            <p:ph type="sldNum" sz="quarter" idx="10"/>
          </p:nvPr>
        </p:nvSpPr>
        <p:spPr bwMode="auto"/>
        <p:txBody>
          <a:bodyPr/>
          <a:lstStyle/>
          <a:p>
            <a:pPr>
              <a:defRPr/>
            </a:pPr>
            <a:fld id="{86CB4B4D-7CA3-9044-876B-883B54F8677D}" type="slidenum">
              <a:rPr lang="de-CH"/>
              <a:t>‹Nr.›</a:t>
            </a:fld>
            <a:endParaRPr lang="de-CH"/>
          </a:p>
        </p:txBody>
      </p:sp>
      <p:sp>
        <p:nvSpPr>
          <p:cNvPr id="5" name="Titel 4"/>
          <p:cNvSpPr>
            <a:spLocks noGrp="1"/>
          </p:cNvSpPr>
          <p:nvPr>
            <p:ph type="title"/>
          </p:nvPr>
        </p:nvSpPr>
        <p:spPr bwMode="auto">
          <a:xfrm>
            <a:off x="234000" y="280800"/>
            <a:ext cx="10985500" cy="716582"/>
          </a:xfrm>
        </p:spPr>
        <p:txBody>
          <a:bodyPr anchor="ctr" anchorCtr="0"/>
          <a:lstStyle>
            <a:lvl1pPr>
              <a:defRPr>
                <a:solidFill>
                  <a:srgbClr val="1A384E"/>
                </a:solidFill>
              </a:defRPr>
            </a:lvl1pPr>
          </a:lstStyle>
          <a:p>
            <a:pPr>
              <a:defRPr/>
            </a:pPr>
            <a:r>
              <a:rPr lang="de-DE"/>
              <a:t>Mastertitelformat bearbeiten</a:t>
            </a:r>
            <a:endParaRPr lang="de-CH"/>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userDrawn="1">
  <p:cSld name="Leer">
    <p:spTree>
      <p:nvGrpSpPr>
        <p:cNvPr id="1" name=""/>
        <p:cNvGrpSpPr/>
        <p:nvPr/>
      </p:nvGrpSpPr>
      <p:grpSpPr bwMode="auto">
        <a:xfrm>
          <a:off x="0" y="0"/>
          <a:ext cx="0" cy="0"/>
          <a:chOff x="0" y="0"/>
          <a:chExt cx="0" cy="0"/>
        </a:xfrm>
      </p:grpSpPr>
      <p:sp>
        <p:nvSpPr>
          <p:cNvPr id="7" name="Content"/>
          <p:cNvSpPr txBox="1"/>
          <p:nvPr userDrawn="1"/>
        </p:nvSpPr>
        <p:spPr bwMode="auto">
          <a:xfrm>
            <a:off x="445092" y="8192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8" name="Content"/>
          <p:cNvSpPr txBox="1"/>
          <p:nvPr userDrawn="1"/>
        </p:nvSpPr>
        <p:spPr bwMode="auto">
          <a:xfrm>
            <a:off x="597492" y="971602"/>
            <a:ext cx="3004027" cy="974626"/>
          </a:xfrm>
          <a:prstGeom prst="rect">
            <a:avLst/>
          </a:prstGeom>
          <a:ln w="12700">
            <a:miter lim="400000"/>
          </a:ln>
        </p:spPr>
        <p:txBody>
          <a:bodyPr wrap="non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sz="6000"/>
              <a:t>Content</a:t>
            </a:r>
            <a:endParaRPr/>
          </a:p>
        </p:txBody>
      </p:sp>
      <p:sp>
        <p:nvSpPr>
          <p:cNvPr id="2" name="Foliennummernplatzhalter 1"/>
          <p:cNvSpPr>
            <a:spLocks noGrp="1"/>
          </p:cNvSpPr>
          <p:nvPr>
            <p:ph type="sldNum" sz="quarter" idx="10"/>
          </p:nvPr>
        </p:nvSpPr>
        <p:spPr bwMode="auto">
          <a:xfrm>
            <a:off x="89931" y="6440900"/>
            <a:ext cx="513319" cy="302647"/>
          </a:xfrm>
          <a:prstGeom prst="rect">
            <a:avLst/>
          </a:prstGeom>
        </p:spPr>
        <p:txBody>
          <a:bodyPr/>
          <a:lstStyle/>
          <a:p>
            <a:pPr>
              <a:defRPr/>
            </a:pPr>
            <a:fld id="{86CB4B4D-7CA3-9044-876B-883B54F8677D}" type="slidenum">
              <a:rPr lang="de-CH"/>
              <a:t>‹Nr.›</a:t>
            </a:fld>
            <a:endParaRPr lang="de-CH" dirty="0"/>
          </a:p>
        </p:txBody>
      </p:sp>
      <p:sp>
        <p:nvSpPr>
          <p:cNvPr id="5" name="Titel 4"/>
          <p:cNvSpPr>
            <a:spLocks noGrp="1"/>
          </p:cNvSpPr>
          <p:nvPr>
            <p:ph type="title"/>
          </p:nvPr>
        </p:nvSpPr>
        <p:spPr bwMode="auto">
          <a:xfrm>
            <a:off x="234000" y="280800"/>
            <a:ext cx="10985500" cy="716582"/>
          </a:xfrm>
        </p:spPr>
        <p:txBody>
          <a:bodyPr anchor="ctr" anchorCtr="0"/>
          <a:lstStyle>
            <a:lvl1pPr>
              <a:defRPr>
                <a:solidFill>
                  <a:srgbClr val="1A384E"/>
                </a:solidFill>
              </a:defRPr>
            </a:lvl1pPr>
          </a:lstStyle>
          <a:p>
            <a:pPr>
              <a:defRPr/>
            </a:pPr>
            <a:r>
              <a:rPr lang="de-DE"/>
              <a:t>Mastertitelformat bearbeiten</a:t>
            </a:r>
            <a:endParaRPr lang="de-CH"/>
          </a:p>
        </p:txBody>
      </p:sp>
    </p:spTree>
    <p:extLst>
      <p:ext uri="{BB962C8B-B14F-4D97-AF65-F5344CB8AC3E}">
        <p14:creationId xmlns:p14="http://schemas.microsoft.com/office/powerpoint/2010/main" val="423094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CD4457F-1B9E-477F-9866-0621180B4971}" type="datetimeFigureOut">
              <a:rPr lang="es-PE" smtClean="0"/>
              <a:t>30/05/2025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398433E3-A660-4F3A-B114-0F2A01F46C1B}" type="slidenum">
              <a:rPr lang="es-PE" smtClean="0"/>
              <a:t>‹Nr.›</a:t>
            </a:fld>
            <a:endParaRPr lang="es-PE"/>
          </a:p>
        </p:txBody>
      </p:sp>
    </p:spTree>
    <p:extLst>
      <p:ext uri="{BB962C8B-B14F-4D97-AF65-F5344CB8AC3E}">
        <p14:creationId xmlns:p14="http://schemas.microsoft.com/office/powerpoint/2010/main" val="544314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2" name="Folientitel"/>
          <p:cNvSpPr txBox="1">
            <a:spLocks noGrp="1"/>
          </p:cNvSpPr>
          <p:nvPr>
            <p:ph type="title" hasCustomPrompt="1"/>
          </p:nvPr>
        </p:nvSpPr>
        <p:spPr bwMode="auto">
          <a:xfrm>
            <a:off x="603250" y="539750"/>
            <a:ext cx="10985500" cy="716582"/>
          </a:xfrm>
          <a:prstGeom prst="rect">
            <a:avLst/>
          </a:prstGeom>
          <a:ln w="12700">
            <a:miter lim="400000"/>
          </a:ln>
        </p:spPr>
        <p:txBody>
          <a:bodyPr lIns="50800" tIns="50800" rIns="50800" bIns="50800">
            <a:normAutofit/>
          </a:bodyPr>
          <a:lstStyle/>
          <a:p>
            <a:pPr>
              <a:defRPr/>
            </a:pPr>
            <a:r>
              <a:t>Folientitel</a:t>
            </a:r>
          </a:p>
        </p:txBody>
      </p:sp>
      <p:sp>
        <p:nvSpPr>
          <p:cNvPr id="3" name="Textebene 1…"/>
          <p:cNvSpPr txBox="1">
            <a:spLocks noGrp="1"/>
          </p:cNvSpPr>
          <p:nvPr>
            <p:ph type="body" idx="1" hasCustomPrompt="1"/>
          </p:nvPr>
        </p:nvSpPr>
        <p:spPr bwMode="auto">
          <a:xfrm>
            <a:off x="603250" y="2124252"/>
            <a:ext cx="10985500" cy="4128006"/>
          </a:xfrm>
          <a:prstGeom prst="rect">
            <a:avLst/>
          </a:prstGeom>
          <a:ln w="12700">
            <a:miter lim="400000"/>
          </a:ln>
        </p:spPr>
        <p:txBody>
          <a:bodyPr lIns="50800" tIns="50800" rIns="50800" bIns="50800">
            <a:normAutofit/>
          </a:bodyPr>
          <a:lstStyle/>
          <a:p>
            <a:pPr>
              <a:defRPr/>
            </a:pPr>
            <a:r>
              <a:t>Text für Folienpunkt</a:t>
            </a:r>
          </a:p>
          <a:p>
            <a:pPr lvl="1">
              <a:defRPr/>
            </a:pPr>
            <a:endParaRPr/>
          </a:p>
          <a:p>
            <a:pPr lvl="2">
              <a:defRPr/>
            </a:pPr>
            <a:endParaRPr/>
          </a:p>
          <a:p>
            <a:pPr lvl="3">
              <a:defRPr/>
            </a:pPr>
            <a:endParaRPr/>
          </a:p>
          <a:p>
            <a:pPr lvl="4">
              <a:defRPr/>
            </a:pPr>
            <a:endParaRPr/>
          </a:p>
        </p:txBody>
      </p:sp>
      <p:sp>
        <p:nvSpPr>
          <p:cNvPr id="7" name="Rechteck"/>
          <p:cNvSpPr/>
          <p:nvPr userDrawn="1"/>
        </p:nvSpPr>
        <p:spPr bwMode="auto">
          <a:xfrm>
            <a:off x="0" y="6367893"/>
            <a:ext cx="12193753" cy="490107"/>
          </a:xfrm>
          <a:prstGeom prst="rect">
            <a:avLst/>
          </a:prstGeom>
          <a:solidFill>
            <a:srgbClr val="F0F0F3"/>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defRPr>
            </a:pPr>
            <a:endParaRPr sz="1600"/>
          </a:p>
        </p:txBody>
      </p:sp>
      <p:sp>
        <p:nvSpPr>
          <p:cNvPr id="9" name="| Author | Actual section of the presentation"/>
          <p:cNvSpPr txBox="1"/>
          <p:nvPr userDrawn="1"/>
        </p:nvSpPr>
        <p:spPr bwMode="auto">
          <a:xfrm>
            <a:off x="519763" y="6466548"/>
            <a:ext cx="6440333" cy="251351"/>
          </a:xfrm>
          <a:prstGeom prst="rect">
            <a:avLst/>
          </a:prstGeom>
          <a:ln w="12700">
            <a:miter lim="400000"/>
          </a:ln>
        </p:spPr>
        <p:txBody>
          <a:bodyPr wrap="square" lIns="25400" tIns="25400" rIns="25400" bIns="25400" anchor="ctr">
            <a:spAutoFit/>
          </a:bodyPr>
          <a:lstStyle>
            <a:lvl1pPr>
              <a:defRPr sz="2600">
                <a:solidFill>
                  <a:srgbClr val="3E83B2"/>
                </a:solidFill>
                <a:latin typeface="Circular Pro Book"/>
                <a:ea typeface="Circular Pro Book"/>
                <a:cs typeface="Circular Pro Book"/>
              </a:defRPr>
            </a:lvl1pPr>
          </a:lstStyle>
          <a:p>
            <a:pPr algn="l">
              <a:defRPr/>
            </a:pPr>
            <a:r>
              <a:rPr sz="1300" dirty="0"/>
              <a:t>| </a:t>
            </a:r>
            <a:r>
              <a:rPr lang="de-CH" sz="1300" dirty="0"/>
              <a:t>SECO Consulting Services </a:t>
            </a:r>
            <a:r>
              <a:rPr lang="de-CH" sz="1300" dirty="0" err="1"/>
              <a:t>for</a:t>
            </a:r>
            <a:r>
              <a:rPr lang="de-CH" sz="1300" dirty="0"/>
              <a:t> Cadastre </a:t>
            </a:r>
            <a:r>
              <a:rPr sz="1300" dirty="0"/>
              <a:t>| </a:t>
            </a:r>
            <a:r>
              <a:rPr lang="de-DE" sz="1300" dirty="0" err="1"/>
              <a:t>Interoperabilidad</a:t>
            </a:r>
            <a:r>
              <a:rPr lang="de-DE" sz="1300" dirty="0"/>
              <a:t> PCF – SICUN - OUN</a:t>
            </a:r>
            <a:endParaRPr sz="1300" dirty="0"/>
          </a:p>
        </p:txBody>
      </p:sp>
      <p:sp>
        <p:nvSpPr>
          <p:cNvPr id="10" name="Foliennummer"/>
          <p:cNvSpPr txBox="1">
            <a:spLocks noGrp="1"/>
          </p:cNvSpPr>
          <p:nvPr>
            <p:ph type="sldNum" sz="quarter" idx="4"/>
          </p:nvPr>
        </p:nvSpPr>
        <p:spPr bwMode="auto">
          <a:xfrm>
            <a:off x="89931" y="6440900"/>
            <a:ext cx="513319" cy="302647"/>
          </a:xfrm>
          <a:prstGeom prst="rect">
            <a:avLst/>
          </a:prstGeom>
        </p:spPr>
        <p:txBody>
          <a:bodyPr/>
          <a:lstStyle>
            <a:lvl1pPr>
              <a:defRPr sz="1300">
                <a:solidFill>
                  <a:srgbClr val="3E83B2"/>
                </a:solidFill>
                <a:latin typeface="Circular Pro Book"/>
                <a:ea typeface="Circular Pro Book"/>
                <a:cs typeface="Circular Pro Book"/>
              </a:defRPr>
            </a:lvl1pPr>
          </a:lstStyle>
          <a:p>
            <a:pPr>
              <a:defRPr/>
            </a:pPr>
            <a:fld id="{2AF5163B-E8FD-4607-9224-21842DA39860}" type="slidenum">
              <a:rPr lang="de-CH"/>
              <a:t>‹Nr.›</a:t>
            </a:fld>
            <a:endParaRPr lang="de-CH"/>
          </a:p>
        </p:txBody>
      </p:sp>
      <p:sp>
        <p:nvSpPr>
          <p:cNvPr id="4" name="| Author | Actual section of the presentation">
            <a:extLst>
              <a:ext uri="{FF2B5EF4-FFF2-40B4-BE49-F238E27FC236}">
                <a16:creationId xmlns:a16="http://schemas.microsoft.com/office/drawing/2014/main" id="{AF0611AF-3996-4E7E-D2E4-E059589FD443}"/>
              </a:ext>
            </a:extLst>
          </p:cNvPr>
          <p:cNvSpPr txBox="1"/>
          <p:nvPr userDrawn="1"/>
        </p:nvSpPr>
        <p:spPr bwMode="auto">
          <a:xfrm>
            <a:off x="6600056" y="6466549"/>
            <a:ext cx="5452411" cy="251350"/>
          </a:xfrm>
          <a:prstGeom prst="rect">
            <a:avLst/>
          </a:prstGeom>
          <a:ln w="12700">
            <a:miter lim="400000"/>
          </a:ln>
        </p:spPr>
        <p:txBody>
          <a:bodyPr wrap="square" lIns="25400" tIns="25400" rIns="25400" bIns="25400" anchor="ctr">
            <a:spAutoFit/>
          </a:bodyPr>
          <a:lstStyle>
            <a:lvl1pPr>
              <a:defRPr sz="2600">
                <a:solidFill>
                  <a:srgbClr val="3E83B2"/>
                </a:solidFill>
                <a:latin typeface="Circular Pro Book"/>
                <a:ea typeface="Circular Pro Book"/>
                <a:cs typeface="Circular Pro Book"/>
              </a:defRPr>
            </a:lvl1pPr>
          </a:lstStyle>
          <a:p>
            <a:pPr algn="r">
              <a:defRPr/>
            </a:pPr>
            <a:r>
              <a:rPr lang="de-CH" sz="1300" dirty="0" err="1"/>
              <a:t>Consortium</a:t>
            </a:r>
            <a:r>
              <a:rPr lang="de-CH" sz="1300" dirty="0"/>
              <a:t> Swiss Land Management Network</a:t>
            </a:r>
            <a:endParaRPr sz="1300"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marL="0" marR="0" indent="0" algn="l" defTabSz="1219169">
        <a:lnSpc>
          <a:spcPct val="80000"/>
        </a:lnSpc>
        <a:spcBef>
          <a:spcPts val="0"/>
        </a:spcBef>
        <a:spcAft>
          <a:spcPts val="0"/>
        </a:spcAft>
        <a:buClrTx/>
        <a:buSzTx/>
        <a:buFontTx/>
        <a:buNone/>
        <a:defRPr sz="4000" b="0" i="0" u="none" strike="noStrike" cap="none" spc="-85">
          <a:solidFill>
            <a:srgbClr val="002060"/>
          </a:solidFill>
          <a:latin typeface="CircularXX TT"/>
          <a:ea typeface="+mn-ea"/>
          <a:cs typeface="CircularXX TT"/>
        </a:defRPr>
      </a:lvl1pPr>
      <a:lvl2pPr marL="0" marR="0" indent="228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2pPr>
      <a:lvl3pPr marL="0" marR="0" indent="457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3pPr>
      <a:lvl4pPr marL="0" marR="0" indent="685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4pPr>
      <a:lvl5pPr marL="0" marR="0" indent="9144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5pPr>
      <a:lvl6pPr marL="0" marR="0" indent="11430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6pPr>
      <a:lvl7pPr marL="0" marR="0" indent="1371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7pPr>
      <a:lvl8pPr marL="0" marR="0" indent="1600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8pPr>
      <a:lvl9pPr marL="0" marR="0" indent="1828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9pPr>
    </p:titleStyle>
    <p:body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p:bodyStyle>
    <p:otherStyle>
      <a:lvl1pPr marL="0" marR="0" indent="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1pPr>
      <a:lvl2pPr marL="0" marR="0" indent="228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2pPr>
      <a:lvl3pPr marL="0" marR="0" indent="457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3pPr>
      <a:lvl4pPr marL="0" marR="0" indent="685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4pPr>
      <a:lvl5pPr marL="0" marR="0" indent="9144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5pPr>
      <a:lvl6pPr marL="0" marR="0" indent="11430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6pPr>
      <a:lvl7pPr marL="0" marR="0" indent="1371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7pPr>
      <a:lvl8pPr marL="0" marR="0" indent="1600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8pPr>
      <a:lvl9pPr marL="0" marR="0" indent="1828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2" name="Folientitel"/>
          <p:cNvSpPr txBox="1">
            <a:spLocks noGrp="1"/>
          </p:cNvSpPr>
          <p:nvPr>
            <p:ph type="title" hasCustomPrompt="1"/>
          </p:nvPr>
        </p:nvSpPr>
        <p:spPr bwMode="auto">
          <a:xfrm>
            <a:off x="603250" y="539750"/>
            <a:ext cx="10985500" cy="716582"/>
          </a:xfrm>
          <a:prstGeom prst="rect">
            <a:avLst/>
          </a:prstGeom>
          <a:ln w="12700">
            <a:miter lim="400000"/>
          </a:ln>
        </p:spPr>
        <p:txBody>
          <a:bodyPr lIns="50800" tIns="50800" rIns="50800" bIns="50800">
            <a:normAutofit/>
          </a:bodyPr>
          <a:lstStyle/>
          <a:p>
            <a:pPr>
              <a:defRPr/>
            </a:pPr>
            <a:r>
              <a:t>Folientitel</a:t>
            </a:r>
          </a:p>
        </p:txBody>
      </p:sp>
      <p:sp>
        <p:nvSpPr>
          <p:cNvPr id="3" name="Textebene 1…"/>
          <p:cNvSpPr txBox="1">
            <a:spLocks noGrp="1"/>
          </p:cNvSpPr>
          <p:nvPr>
            <p:ph type="body" idx="1" hasCustomPrompt="1"/>
          </p:nvPr>
        </p:nvSpPr>
        <p:spPr bwMode="auto">
          <a:xfrm>
            <a:off x="603250" y="2124252"/>
            <a:ext cx="10985500" cy="4128006"/>
          </a:xfrm>
          <a:prstGeom prst="rect">
            <a:avLst/>
          </a:prstGeom>
          <a:ln w="12700">
            <a:miter lim="400000"/>
          </a:ln>
        </p:spPr>
        <p:txBody>
          <a:bodyPr lIns="50800" tIns="50800" rIns="50800" bIns="50800">
            <a:normAutofit/>
          </a:bodyPr>
          <a:lstStyle/>
          <a:p>
            <a:pPr>
              <a:defRPr/>
            </a:pPr>
            <a:r>
              <a:t>Text für Folienpunkt</a:t>
            </a:r>
          </a:p>
          <a:p>
            <a:pPr lvl="1">
              <a:defRPr/>
            </a:pPr>
            <a:endParaRPr/>
          </a:p>
          <a:p>
            <a:pPr lvl="2">
              <a:defRPr/>
            </a:pPr>
            <a:endParaRPr/>
          </a:p>
          <a:p>
            <a:pPr lvl="3">
              <a:defRPr/>
            </a:pPr>
            <a:endParaRPr/>
          </a:p>
          <a:p>
            <a:pPr lvl="4">
              <a:defRPr/>
            </a:pPr>
            <a:endParaRPr/>
          </a:p>
        </p:txBody>
      </p:sp>
      <p:sp>
        <p:nvSpPr>
          <p:cNvPr id="7" name="Rechteck"/>
          <p:cNvSpPr/>
          <p:nvPr userDrawn="1"/>
        </p:nvSpPr>
        <p:spPr bwMode="auto">
          <a:xfrm>
            <a:off x="0" y="6367893"/>
            <a:ext cx="12193753" cy="490107"/>
          </a:xfrm>
          <a:prstGeom prst="rect">
            <a:avLst/>
          </a:prstGeom>
          <a:solidFill>
            <a:srgbClr val="F0F0F3"/>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defRPr>
            </a:pPr>
            <a:endParaRPr sz="1600"/>
          </a:p>
        </p:txBody>
      </p:sp>
      <p:pic>
        <p:nvPicPr>
          <p:cNvPr id="8" name="Bild" descr="Bild"/>
          <p:cNvPicPr>
            <a:picLocks noChangeAspect="1"/>
          </p:cNvPicPr>
          <p:nvPr userDrawn="1"/>
        </p:nvPicPr>
        <p:blipFill>
          <a:blip r:embed="rId3" cstate="screen">
            <a:extLst>
              <a:ext uri="{28A0092B-C50C-407E-A947-70E740481C1C}">
                <a14:useLocalDpi xmlns:a14="http://schemas.microsoft.com/office/drawing/2010/main"/>
              </a:ext>
            </a:extLst>
          </a:blip>
          <a:stretch/>
        </p:blipFill>
        <p:spPr bwMode="auto">
          <a:xfrm>
            <a:off x="10577048" y="6507519"/>
            <a:ext cx="1449367" cy="197199"/>
          </a:xfrm>
          <a:prstGeom prst="rect">
            <a:avLst/>
          </a:prstGeom>
          <a:ln w="12700">
            <a:miter lim="400000"/>
          </a:ln>
        </p:spPr>
      </p:pic>
      <p:sp>
        <p:nvSpPr>
          <p:cNvPr id="9" name="| Author | Actual section of the presentation"/>
          <p:cNvSpPr txBox="1"/>
          <p:nvPr userDrawn="1"/>
        </p:nvSpPr>
        <p:spPr bwMode="auto">
          <a:xfrm>
            <a:off x="519763" y="6466548"/>
            <a:ext cx="6152301" cy="251351"/>
          </a:xfrm>
          <a:prstGeom prst="rect">
            <a:avLst/>
          </a:prstGeom>
          <a:ln w="12700">
            <a:miter lim="400000"/>
          </a:ln>
        </p:spPr>
        <p:txBody>
          <a:bodyPr wrap="square" lIns="25400" tIns="25400" rIns="25400" bIns="25400" anchor="ctr">
            <a:spAutoFit/>
          </a:bodyPr>
          <a:lstStyle>
            <a:lvl1pPr>
              <a:defRPr sz="2600">
                <a:solidFill>
                  <a:srgbClr val="3E83B2"/>
                </a:solidFill>
                <a:latin typeface="Circular Pro Book"/>
                <a:ea typeface="Circular Pro Book"/>
                <a:cs typeface="Circular Pro Book"/>
              </a:defRPr>
            </a:lvl1pPr>
          </a:lstStyle>
          <a:p>
            <a:pPr algn="l">
              <a:defRPr/>
            </a:pPr>
            <a:r>
              <a:rPr sz="1300" dirty="0"/>
              <a:t>| </a:t>
            </a:r>
            <a:r>
              <a:rPr lang="de-CH" sz="1300" dirty="0"/>
              <a:t>SECO Consulting Services </a:t>
            </a:r>
            <a:r>
              <a:rPr lang="de-CH" sz="1300" dirty="0" err="1"/>
              <a:t>for</a:t>
            </a:r>
            <a:r>
              <a:rPr lang="de-CH" sz="1300" dirty="0"/>
              <a:t> </a:t>
            </a:r>
            <a:r>
              <a:rPr lang="de-CH" sz="1300" dirty="0" err="1"/>
              <a:t>Cadastre</a:t>
            </a:r>
            <a:r>
              <a:rPr lang="de-CH" sz="1300" dirty="0"/>
              <a:t> </a:t>
            </a:r>
            <a:r>
              <a:rPr sz="1300" dirty="0"/>
              <a:t>| </a:t>
            </a:r>
            <a:r>
              <a:rPr lang="de-DE" sz="1300" dirty="0" err="1"/>
              <a:t>Interoperabilidad</a:t>
            </a:r>
            <a:r>
              <a:rPr lang="de-DE" sz="1300" dirty="0"/>
              <a:t> PCF – SICUN - OUN</a:t>
            </a:r>
            <a:endParaRPr sz="1300" dirty="0"/>
          </a:p>
        </p:txBody>
      </p:sp>
      <p:sp>
        <p:nvSpPr>
          <p:cNvPr id="10" name="Foliennummer"/>
          <p:cNvSpPr txBox="1">
            <a:spLocks noGrp="1"/>
          </p:cNvSpPr>
          <p:nvPr>
            <p:ph type="sldNum" sz="quarter" idx="4"/>
          </p:nvPr>
        </p:nvSpPr>
        <p:spPr bwMode="auto">
          <a:xfrm>
            <a:off x="89931" y="6440900"/>
            <a:ext cx="513319" cy="302647"/>
          </a:xfrm>
          <a:prstGeom prst="rect">
            <a:avLst/>
          </a:prstGeom>
        </p:spPr>
        <p:txBody>
          <a:bodyPr/>
          <a:lstStyle>
            <a:lvl1pPr>
              <a:defRPr sz="1300">
                <a:solidFill>
                  <a:srgbClr val="3E83B2"/>
                </a:solidFill>
                <a:latin typeface="Circular Pro Book"/>
                <a:ea typeface="Circular Pro Book"/>
                <a:cs typeface="Circular Pro Book"/>
              </a:defRPr>
            </a:lvl1pPr>
          </a:lstStyle>
          <a:p>
            <a:pPr>
              <a:defRPr/>
            </a:pPr>
            <a:fld id="{2AF5163B-E8FD-4607-9224-21842DA39860}" type="slidenum">
              <a:rPr lang="de-CH"/>
              <a:t>‹Nr.›</a:t>
            </a:fld>
            <a:endParaRPr lang="de-CH"/>
          </a:p>
        </p:txBody>
      </p:sp>
    </p:spTree>
  </p:cSld>
  <p:clrMap bg1="lt1" tx1="dk1" bg2="lt2" tx2="dk2" accent1="accent1" accent2="accent2" accent3="accent3" accent4="accent4" accent5="accent5" accent6="accent6" hlink="hlink" folHlink="folHlink"/>
  <p:sldLayoutIdLst>
    <p:sldLayoutId id="2147483651" r:id="rId1"/>
  </p:sldLayoutIdLst>
  <p:hf hdr="0" dt="0"/>
  <p:txStyles>
    <p:titleStyle>
      <a:lvl1pPr marL="0" marR="0" indent="0" algn="l" defTabSz="1219169">
        <a:lnSpc>
          <a:spcPct val="80000"/>
        </a:lnSpc>
        <a:spcBef>
          <a:spcPts val="0"/>
        </a:spcBef>
        <a:spcAft>
          <a:spcPts val="0"/>
        </a:spcAft>
        <a:buClrTx/>
        <a:buSzTx/>
        <a:buFontTx/>
        <a:buNone/>
        <a:defRPr sz="4000" b="0" i="0" u="none" strike="noStrike" cap="none" spc="-85">
          <a:solidFill>
            <a:srgbClr val="002060"/>
          </a:solidFill>
          <a:latin typeface="CircularXX TT"/>
          <a:ea typeface="+mn-ea"/>
          <a:cs typeface="CircularXX TT"/>
        </a:defRPr>
      </a:lvl1pPr>
      <a:lvl2pPr marL="0" marR="0" indent="228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2pPr>
      <a:lvl3pPr marL="0" marR="0" indent="457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3pPr>
      <a:lvl4pPr marL="0" marR="0" indent="685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4pPr>
      <a:lvl5pPr marL="0" marR="0" indent="9144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5pPr>
      <a:lvl6pPr marL="0" marR="0" indent="11430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6pPr>
      <a:lvl7pPr marL="0" marR="0" indent="1371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7pPr>
      <a:lvl8pPr marL="0" marR="0" indent="1600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8pPr>
      <a:lvl9pPr marL="0" marR="0" indent="1828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9pPr>
    </p:titleStyle>
    <p:body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p:bodyStyle>
    <p:otherStyle>
      <a:lvl1pPr marL="0" marR="0" indent="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1pPr>
      <a:lvl2pPr marL="0" marR="0" indent="228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2pPr>
      <a:lvl3pPr marL="0" marR="0" indent="457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3pPr>
      <a:lvl4pPr marL="0" marR="0" indent="685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4pPr>
      <a:lvl5pPr marL="0" marR="0" indent="9144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5pPr>
      <a:lvl6pPr marL="0" marR="0" indent="11430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6pPr>
      <a:lvl7pPr marL="0" marR="0" indent="1371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7pPr>
      <a:lvl8pPr marL="0" marR="0" indent="1600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8pPr>
      <a:lvl9pPr marL="0" marR="0" indent="1828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2" name="Folientitel"/>
          <p:cNvSpPr txBox="1">
            <a:spLocks noGrp="1"/>
          </p:cNvSpPr>
          <p:nvPr>
            <p:ph type="title" hasCustomPrompt="1"/>
          </p:nvPr>
        </p:nvSpPr>
        <p:spPr bwMode="auto">
          <a:xfrm>
            <a:off x="603250" y="539750"/>
            <a:ext cx="10985500" cy="716582"/>
          </a:xfrm>
          <a:prstGeom prst="rect">
            <a:avLst/>
          </a:prstGeom>
          <a:ln w="12700">
            <a:miter lim="400000"/>
          </a:ln>
        </p:spPr>
        <p:txBody>
          <a:bodyPr lIns="50800" tIns="50800" rIns="50800" bIns="50800">
            <a:normAutofit/>
          </a:bodyPr>
          <a:lstStyle/>
          <a:p>
            <a:pPr>
              <a:defRPr/>
            </a:pPr>
            <a:r>
              <a:t>Folientitel</a:t>
            </a:r>
          </a:p>
        </p:txBody>
      </p:sp>
      <p:sp>
        <p:nvSpPr>
          <p:cNvPr id="3" name="Textebene 1…"/>
          <p:cNvSpPr txBox="1">
            <a:spLocks noGrp="1"/>
          </p:cNvSpPr>
          <p:nvPr>
            <p:ph type="body" idx="1" hasCustomPrompt="1"/>
          </p:nvPr>
        </p:nvSpPr>
        <p:spPr bwMode="auto">
          <a:xfrm>
            <a:off x="603250" y="2124252"/>
            <a:ext cx="10985500" cy="4128006"/>
          </a:xfrm>
          <a:prstGeom prst="rect">
            <a:avLst/>
          </a:prstGeom>
          <a:ln w="12700">
            <a:miter lim="400000"/>
          </a:ln>
        </p:spPr>
        <p:txBody>
          <a:bodyPr lIns="50800" tIns="50800" rIns="50800" bIns="50800">
            <a:normAutofit/>
          </a:bodyPr>
          <a:lstStyle/>
          <a:p>
            <a:pPr>
              <a:defRPr/>
            </a:pPr>
            <a:r>
              <a:t>Text für Folienpunkt</a:t>
            </a:r>
          </a:p>
          <a:p>
            <a:pPr lvl="1">
              <a:defRPr/>
            </a:pPr>
            <a:endParaRPr/>
          </a:p>
          <a:p>
            <a:pPr lvl="2">
              <a:defRPr/>
            </a:pPr>
            <a:endParaRPr/>
          </a:p>
          <a:p>
            <a:pPr lvl="3">
              <a:defRPr/>
            </a:pPr>
            <a:endParaRPr/>
          </a:p>
          <a:p>
            <a:pPr lvl="4">
              <a:defRPr/>
            </a:pPr>
            <a:endParaRPr/>
          </a:p>
        </p:txBody>
      </p:sp>
      <p:sp>
        <p:nvSpPr>
          <p:cNvPr id="7" name="Rechteck"/>
          <p:cNvSpPr/>
          <p:nvPr userDrawn="1"/>
        </p:nvSpPr>
        <p:spPr bwMode="auto">
          <a:xfrm>
            <a:off x="0" y="6367893"/>
            <a:ext cx="12193753" cy="490107"/>
          </a:xfrm>
          <a:prstGeom prst="rect">
            <a:avLst/>
          </a:prstGeom>
          <a:solidFill>
            <a:srgbClr val="F0F0F3"/>
          </a:solidFill>
          <a:ln w="12700">
            <a:miter lim="400000"/>
          </a:ln>
        </p:spPr>
        <p:txBody>
          <a:bodyPr lIns="25400" tIns="25400" rIns="25400" bIns="25400" anchor="ctr"/>
          <a:lstStyle/>
          <a:p>
            <a:pPr defTabSz="412750">
              <a:defRPr sz="3200">
                <a:solidFill>
                  <a:srgbClr val="FFFFFF"/>
                </a:solidFill>
                <a:latin typeface="Helvetica Neue Medium"/>
                <a:ea typeface="Helvetica Neue Medium"/>
                <a:cs typeface="Helvetica Neue Medium"/>
              </a:defRPr>
            </a:pPr>
            <a:endParaRPr sz="1600"/>
          </a:p>
        </p:txBody>
      </p:sp>
      <p:sp>
        <p:nvSpPr>
          <p:cNvPr id="4" name="| Author | Actual section of the presentation">
            <a:extLst>
              <a:ext uri="{FF2B5EF4-FFF2-40B4-BE49-F238E27FC236}">
                <a16:creationId xmlns:a16="http://schemas.microsoft.com/office/drawing/2014/main" id="{FA4E87EC-8629-2FE3-776F-CC21923F128E}"/>
              </a:ext>
            </a:extLst>
          </p:cNvPr>
          <p:cNvSpPr txBox="1"/>
          <p:nvPr userDrawn="1"/>
        </p:nvSpPr>
        <p:spPr bwMode="auto">
          <a:xfrm>
            <a:off x="519763" y="6466548"/>
            <a:ext cx="6440333" cy="251351"/>
          </a:xfrm>
          <a:prstGeom prst="rect">
            <a:avLst/>
          </a:prstGeom>
          <a:ln w="12700">
            <a:miter lim="400000"/>
          </a:ln>
        </p:spPr>
        <p:txBody>
          <a:bodyPr wrap="square" lIns="25400" tIns="25400" rIns="25400" bIns="25400" anchor="ctr">
            <a:spAutoFit/>
          </a:bodyPr>
          <a:lstStyle>
            <a:lvl1pPr>
              <a:defRPr sz="2600">
                <a:solidFill>
                  <a:srgbClr val="3E83B2"/>
                </a:solidFill>
                <a:latin typeface="Circular Pro Book"/>
                <a:ea typeface="Circular Pro Book"/>
                <a:cs typeface="Circular Pro Book"/>
              </a:defRPr>
            </a:lvl1pPr>
          </a:lstStyle>
          <a:p>
            <a:pPr algn="l">
              <a:defRPr/>
            </a:pPr>
            <a:r>
              <a:rPr sz="1300" dirty="0"/>
              <a:t>| </a:t>
            </a:r>
            <a:r>
              <a:rPr lang="de-CH" sz="1300" dirty="0"/>
              <a:t>SECO Swiss </a:t>
            </a:r>
            <a:r>
              <a:rPr lang="de-CH" sz="1300" dirty="0" err="1"/>
              <a:t>Accompanying</a:t>
            </a:r>
            <a:r>
              <a:rPr lang="de-CH" sz="1300" dirty="0"/>
              <a:t> </a:t>
            </a:r>
            <a:r>
              <a:rPr lang="de-CH" sz="1300" dirty="0" err="1"/>
              <a:t>Measures</a:t>
            </a:r>
            <a:r>
              <a:rPr lang="de-CH" sz="1300" dirty="0"/>
              <a:t> – SAM </a:t>
            </a:r>
            <a:r>
              <a:rPr sz="1300" dirty="0"/>
              <a:t>| </a:t>
            </a:r>
            <a:r>
              <a:rPr lang="de-DE" sz="1300" dirty="0" err="1"/>
              <a:t>Interoperabilidad</a:t>
            </a:r>
            <a:r>
              <a:rPr lang="de-DE" sz="1300" dirty="0"/>
              <a:t> PCF - SICUN - OUN</a:t>
            </a:r>
            <a:endParaRPr sz="1300" dirty="0"/>
          </a:p>
        </p:txBody>
      </p:sp>
      <p:sp>
        <p:nvSpPr>
          <p:cNvPr id="5" name="Foliennummer">
            <a:extLst>
              <a:ext uri="{FF2B5EF4-FFF2-40B4-BE49-F238E27FC236}">
                <a16:creationId xmlns:a16="http://schemas.microsoft.com/office/drawing/2014/main" id="{D15E3E44-FAD9-458E-B5AA-9D4928FF9E10}"/>
              </a:ext>
            </a:extLst>
          </p:cNvPr>
          <p:cNvSpPr txBox="1">
            <a:spLocks noGrp="1"/>
          </p:cNvSpPr>
          <p:nvPr>
            <p:ph type="sldNum" sz="quarter" idx="4"/>
          </p:nvPr>
        </p:nvSpPr>
        <p:spPr bwMode="auto">
          <a:xfrm>
            <a:off x="89931" y="6440900"/>
            <a:ext cx="513319" cy="302647"/>
          </a:xfrm>
          <a:prstGeom prst="rect">
            <a:avLst/>
          </a:prstGeom>
        </p:spPr>
        <p:txBody>
          <a:bodyPr/>
          <a:lstStyle>
            <a:lvl1pPr>
              <a:defRPr sz="1300">
                <a:solidFill>
                  <a:srgbClr val="3E83B2"/>
                </a:solidFill>
                <a:latin typeface="Circular Pro Book"/>
                <a:ea typeface="Circular Pro Book"/>
                <a:cs typeface="Circular Pro Book"/>
              </a:defRPr>
            </a:lvl1pPr>
          </a:lstStyle>
          <a:p>
            <a:pPr>
              <a:defRPr/>
            </a:pPr>
            <a:fld id="{2AF5163B-E8FD-4607-9224-21842DA39860}" type="slidenum">
              <a:rPr lang="de-CH"/>
              <a:t>‹Nr.›</a:t>
            </a:fld>
            <a:endParaRPr lang="de-CH" dirty="0"/>
          </a:p>
        </p:txBody>
      </p:sp>
      <p:sp>
        <p:nvSpPr>
          <p:cNvPr id="6" name="| Author | Actual section of the presentation">
            <a:extLst>
              <a:ext uri="{FF2B5EF4-FFF2-40B4-BE49-F238E27FC236}">
                <a16:creationId xmlns:a16="http://schemas.microsoft.com/office/drawing/2014/main" id="{26A4B03C-DE43-FA61-9816-01E4FD18AE69}"/>
              </a:ext>
            </a:extLst>
          </p:cNvPr>
          <p:cNvSpPr txBox="1"/>
          <p:nvPr userDrawn="1"/>
        </p:nvSpPr>
        <p:spPr bwMode="auto">
          <a:xfrm>
            <a:off x="5519936" y="6466547"/>
            <a:ext cx="6440333" cy="251351"/>
          </a:xfrm>
          <a:prstGeom prst="rect">
            <a:avLst/>
          </a:prstGeom>
          <a:ln w="12700">
            <a:miter lim="400000"/>
          </a:ln>
        </p:spPr>
        <p:txBody>
          <a:bodyPr wrap="square" lIns="25400" tIns="25400" rIns="25400" bIns="25400" anchor="ctr">
            <a:spAutoFit/>
          </a:bodyPr>
          <a:lstStyle>
            <a:lvl1pPr>
              <a:defRPr sz="2600">
                <a:solidFill>
                  <a:srgbClr val="3E83B2"/>
                </a:solidFill>
                <a:latin typeface="Circular Pro Book"/>
                <a:ea typeface="Circular Pro Book"/>
                <a:cs typeface="Circular Pro Book"/>
              </a:defRPr>
            </a:lvl1pPr>
          </a:lstStyle>
          <a:p>
            <a:pPr algn="r">
              <a:defRPr/>
            </a:pPr>
            <a:r>
              <a:rPr lang="es-MX" sz="1300" dirty="0"/>
              <a:t> </a:t>
            </a:r>
            <a:r>
              <a:rPr lang="de-DE" sz="1300" dirty="0"/>
              <a:t>Consortium Swiss Land Management Network</a:t>
            </a:r>
            <a:endParaRPr sz="1300" dirty="0"/>
          </a:p>
        </p:txBody>
      </p:sp>
    </p:spTree>
    <p:extLst>
      <p:ext uri="{BB962C8B-B14F-4D97-AF65-F5344CB8AC3E}">
        <p14:creationId xmlns:p14="http://schemas.microsoft.com/office/powerpoint/2010/main" val="37620631"/>
      </p:ext>
    </p:extLst>
  </p:cSld>
  <p:clrMap bg1="lt1" tx1="dk1" bg2="lt2" tx2="dk2" accent1="accent1" accent2="accent2" accent3="accent3" accent4="accent4" accent5="accent5" accent6="accent6" hlink="hlink" folHlink="folHlink"/>
  <p:sldLayoutIdLst>
    <p:sldLayoutId id="2147483654" r:id="rId1"/>
    <p:sldLayoutId id="2147483655" r:id="rId2"/>
  </p:sldLayoutIdLst>
  <p:hf hdr="0" dt="0"/>
  <p:txStyles>
    <p:titleStyle>
      <a:lvl1pPr marL="0" marR="0" indent="0" algn="l" defTabSz="1219169">
        <a:lnSpc>
          <a:spcPct val="80000"/>
        </a:lnSpc>
        <a:spcBef>
          <a:spcPts val="0"/>
        </a:spcBef>
        <a:spcAft>
          <a:spcPts val="0"/>
        </a:spcAft>
        <a:buClrTx/>
        <a:buSzTx/>
        <a:buFontTx/>
        <a:buNone/>
        <a:defRPr sz="4000" b="0" i="0" u="none" strike="noStrike" cap="none" spc="-85">
          <a:solidFill>
            <a:srgbClr val="002060"/>
          </a:solidFill>
          <a:latin typeface="CircularXX TT"/>
          <a:ea typeface="+mn-ea"/>
          <a:cs typeface="CircularXX TT"/>
        </a:defRPr>
      </a:lvl1pPr>
      <a:lvl2pPr marL="0" marR="0" indent="228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2pPr>
      <a:lvl3pPr marL="0" marR="0" indent="457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3pPr>
      <a:lvl4pPr marL="0" marR="0" indent="685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4pPr>
      <a:lvl5pPr marL="0" marR="0" indent="9144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5pPr>
      <a:lvl6pPr marL="0" marR="0" indent="11430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6pPr>
      <a:lvl7pPr marL="0" marR="0" indent="13716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7pPr>
      <a:lvl8pPr marL="0" marR="0" indent="16002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8pPr>
      <a:lvl9pPr marL="0" marR="0" indent="1828800" algn="l" defTabSz="1219169">
        <a:lnSpc>
          <a:spcPct val="80000"/>
        </a:lnSpc>
        <a:spcBef>
          <a:spcPts val="0"/>
        </a:spcBef>
        <a:spcAft>
          <a:spcPts val="0"/>
        </a:spcAft>
        <a:buClrTx/>
        <a:buSzTx/>
        <a:buFontTx/>
        <a:buNone/>
        <a:defRPr sz="4250" b="1" i="0" u="none" strike="noStrike" cap="none" spc="-85">
          <a:solidFill>
            <a:srgbClr val="000000"/>
          </a:solidFill>
          <a:latin typeface="+mn-lt"/>
          <a:ea typeface="+mn-ea"/>
          <a:cs typeface="+mn-cs"/>
        </a:defRPr>
      </a:lvl9pPr>
    </p:titleStyle>
    <p:body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CircularXX TT"/>
          <a:ea typeface="+mn-ea"/>
          <a:cs typeface="CircularXX TT"/>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p:bodyStyle>
    <p:otherStyle>
      <a:lvl1pPr marL="0" marR="0" indent="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1pPr>
      <a:lvl2pPr marL="0" marR="0" indent="228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2pPr>
      <a:lvl3pPr marL="0" marR="0" indent="457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3pPr>
      <a:lvl4pPr marL="0" marR="0" indent="685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4pPr>
      <a:lvl5pPr marL="0" marR="0" indent="9144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5pPr>
      <a:lvl6pPr marL="0" marR="0" indent="11430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6pPr>
      <a:lvl7pPr marL="0" marR="0" indent="13716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7pPr>
      <a:lvl8pPr marL="0" marR="0" indent="16002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8pPr>
      <a:lvl9pPr marL="0" marR="0" indent="1828800" algn="ctr" defTabSz="292100">
        <a:lnSpc>
          <a:spcPct val="100000"/>
        </a:lnSpc>
        <a:spcBef>
          <a:spcPts val="0"/>
        </a:spcBef>
        <a:spcAft>
          <a:spcPts val="0"/>
        </a:spcAft>
        <a:buClrTx/>
        <a:buSzTx/>
        <a:buFontTx/>
        <a:buNone/>
        <a:defRPr sz="900" b="0" i="0" u="none" strike="noStrike" cap="none" spc="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emf"/><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17.emf"/><Relationship Id="rId5" Type="http://schemas.openxmlformats.org/officeDocument/2006/relationships/image" Target="../media/image20.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1.png"/><Relationship Id="rId2" Type="http://schemas.openxmlformats.org/officeDocument/2006/relationships/image" Target="../media/image15.emf"/><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17.emf"/><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emf"/><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5.emf"/><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Grafik 1">
            <a:extLst>
              <a:ext uri="{FF2B5EF4-FFF2-40B4-BE49-F238E27FC236}">
                <a16:creationId xmlns:a16="http://schemas.microsoft.com/office/drawing/2014/main" id="{96FBEA56-0145-29CE-5583-1B7E60E91E8C}"/>
              </a:ext>
            </a:extLst>
          </p:cNvPr>
          <p:cNvPicPr>
            <a:picLocks noChangeAspect="1"/>
          </p:cNvPicPr>
          <p:nvPr/>
        </p:nvPicPr>
        <p:blipFill>
          <a:blip r:embed="rId2" cstate="screen">
            <a:duotone>
              <a:prstClr val="black"/>
              <a:srgbClr val="276F8B">
                <a:tint val="45000"/>
                <a:satMod val="400000"/>
              </a:srgbClr>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bwMode="auto">
          <a:xfrm>
            <a:off x="0" y="1261328"/>
            <a:ext cx="12192000" cy="5596672"/>
          </a:xfrm>
          <a:prstGeom prst="rect">
            <a:avLst/>
          </a:prstGeom>
        </p:spPr>
      </p:pic>
      <p:sp>
        <p:nvSpPr>
          <p:cNvPr id="5" name="Rechteck 4"/>
          <p:cNvSpPr/>
          <p:nvPr/>
        </p:nvSpPr>
        <p:spPr bwMode="auto">
          <a:xfrm>
            <a:off x="0" y="0"/>
            <a:ext cx="12192000" cy="1256145"/>
          </a:xfrm>
          <a:prstGeom prst="rect">
            <a:avLst/>
          </a:prstGeom>
          <a:solidFill>
            <a:schemeClr val="bg1"/>
          </a:solidFill>
          <a:ln w="12700" cap="flat">
            <a:solidFill>
              <a:srgbClr val="FFFFFF"/>
            </a:solid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a:lnSpc>
                <a:spcPct val="100000"/>
              </a:lnSpc>
              <a:spcBef>
                <a:spcPts val="0"/>
              </a:spcBef>
              <a:spcAft>
                <a:spcPts val="0"/>
              </a:spcAft>
              <a:buClrTx/>
              <a:buSzTx/>
              <a:buFontTx/>
              <a:buNone/>
              <a:defRPr/>
            </a:pPr>
            <a:endParaRPr lang="de-CH" sz="3200" b="0" i="0" u="none" strike="noStrike" cap="none" spc="0">
              <a:ln>
                <a:noFill/>
              </a:ln>
              <a:solidFill>
                <a:srgbClr val="FFFFFF"/>
              </a:solidFill>
              <a:latin typeface="Helvetica Neue Medium"/>
              <a:ea typeface="Helvetica Neue Medium"/>
              <a:cs typeface="Helvetica Neue Medium"/>
            </a:endParaRPr>
          </a:p>
        </p:txBody>
      </p:sp>
      <p:sp>
        <p:nvSpPr>
          <p:cNvPr id="147" name="Lorenz Jenni, Ohio, 24.12.2020"/>
          <p:cNvSpPr txBox="1"/>
          <p:nvPr/>
        </p:nvSpPr>
        <p:spPr bwMode="auto">
          <a:xfrm>
            <a:off x="717980" y="3243173"/>
            <a:ext cx="10429323" cy="3344505"/>
          </a:xfrm>
          <a:prstGeom prst="rect">
            <a:avLst/>
          </a:prstGeom>
          <a:noFill/>
          <a:ln w="12700">
            <a:miter lim="400000"/>
          </a:ln>
        </p:spPr>
        <p:txBody>
          <a:bodyPr wrap="square" lIns="25400" tIns="25400" rIns="25400" bIns="25400" anchor="ctr">
            <a:spAutoFit/>
          </a:bodyPr>
          <a:lstStyle>
            <a:lvl1pPr algn="l">
              <a:defRPr sz="6100" b="1">
                <a:solidFill>
                  <a:srgbClr val="FFFFFF"/>
                </a:solidFill>
                <a:latin typeface="Circular Pro Book"/>
                <a:ea typeface="Circular Pro Book"/>
                <a:cs typeface="Circular Pro Book"/>
              </a:defRPr>
            </a:lvl1pPr>
          </a:lstStyle>
          <a:p>
            <a:pPr defTabSz="1219169">
              <a:defRPr/>
            </a:pPr>
            <a:r>
              <a:rPr lang="es-ES" sz="3600" i="0" u="none" strike="noStrike" cap="none" spc="0" dirty="0">
                <a:ln>
                  <a:noFill/>
                </a:ln>
                <a:solidFill>
                  <a:srgbClr val="FFFFFF"/>
                </a:solidFill>
                <a:latin typeface="CircularXX TT"/>
                <a:cs typeface="CircularXX TT"/>
              </a:rPr>
              <a:t>Interoperabilidad entre el Catastro Fiscal y el Catastro Urbano</a:t>
            </a:r>
          </a:p>
          <a:p>
            <a:pPr defTabSz="1219169">
              <a:defRPr/>
            </a:pPr>
            <a:endParaRPr lang="es-ES" sz="3200" i="0" u="none" strike="noStrike" cap="none" spc="0" dirty="0">
              <a:ln>
                <a:noFill/>
              </a:ln>
              <a:solidFill>
                <a:srgbClr val="FFFFFF"/>
              </a:solidFill>
              <a:latin typeface="CircularXX TT"/>
              <a:cs typeface="CircularXX TT"/>
            </a:endParaRPr>
          </a:p>
          <a:p>
            <a:pPr defTabSz="1219169">
              <a:defRPr/>
            </a:pPr>
            <a:endParaRPr lang="es-ES" sz="3200" b="0" i="0" u="none" strike="noStrike" cap="none" spc="0" dirty="0">
              <a:ln>
                <a:noFill/>
              </a:ln>
              <a:solidFill>
                <a:srgbClr val="FFFFFF"/>
              </a:solidFill>
              <a:latin typeface="CircularXX TT"/>
              <a:cs typeface="CircularXX TT"/>
            </a:endParaRPr>
          </a:p>
          <a:p>
            <a:pPr defTabSz="1219169">
              <a:defRPr/>
            </a:pPr>
            <a:r>
              <a:rPr lang="es-ES" sz="2400" b="0" i="0" u="none" strike="noStrike" cap="none" spc="0" dirty="0">
                <a:ln>
                  <a:noFill/>
                </a:ln>
                <a:solidFill>
                  <a:srgbClr val="FFFFFF"/>
                </a:solidFill>
                <a:latin typeface="CircularXX TT"/>
                <a:cs typeface="CircularXX TT"/>
              </a:rPr>
              <a:t>13 de mayo 2025</a:t>
            </a:r>
          </a:p>
          <a:p>
            <a:pPr marL="0" marR="0" lvl="0" indent="0" algn="l" defTabSz="1219169">
              <a:lnSpc>
                <a:spcPct val="100000"/>
              </a:lnSpc>
              <a:spcBef>
                <a:spcPts val="0"/>
              </a:spcBef>
              <a:spcAft>
                <a:spcPts val="0"/>
              </a:spcAft>
              <a:buClrTx/>
              <a:buSzTx/>
              <a:buFontTx/>
              <a:buNone/>
              <a:defRPr/>
            </a:pPr>
            <a:endParaRPr sz="5400" b="1" i="0" u="none" strike="noStrike" cap="none" spc="0" dirty="0">
              <a:ln>
                <a:noFill/>
              </a:ln>
              <a:solidFill>
                <a:srgbClr val="FFFFFF"/>
              </a:solidFill>
              <a:latin typeface="CircularXX TT"/>
              <a:cs typeface="CircularXX TT"/>
            </a:endParaRPr>
          </a:p>
        </p:txBody>
      </p:sp>
      <p:sp>
        <p:nvSpPr>
          <p:cNvPr id="148" name="Länzscape of northern countries"/>
          <p:cNvSpPr txBox="1"/>
          <p:nvPr/>
        </p:nvSpPr>
        <p:spPr bwMode="auto">
          <a:xfrm>
            <a:off x="710338" y="1816755"/>
            <a:ext cx="11074293" cy="1036181"/>
          </a:xfrm>
          <a:prstGeom prst="rect">
            <a:avLst/>
          </a:prstGeom>
          <a:ln w="12700">
            <a:miter lim="400000"/>
          </a:ln>
        </p:spPr>
        <p:txBody>
          <a:bodyPr wrap="square" lIns="25400" tIns="25400" rIns="25400" bIns="25400" anchor="b">
            <a:spAutoFit/>
          </a:bodyPr>
          <a:lstStyle>
            <a:lvl1pPr algn="l">
              <a:defRPr sz="10500" b="1">
                <a:solidFill>
                  <a:srgbClr val="FFFFFF"/>
                </a:solidFill>
                <a:latin typeface="Circular Pro Book"/>
                <a:ea typeface="Circular Pro Book"/>
                <a:cs typeface="Circular Pro Book"/>
              </a:defRPr>
            </a:lvl1pPr>
          </a:lstStyle>
          <a:p>
            <a:pPr marL="0" marR="0" lvl="0" indent="0" algn="l" defTabSz="1219169" eaLnBrk="1" fontAlgn="auto" latinLnBrk="0" hangingPunct="1">
              <a:lnSpc>
                <a:spcPct val="100000"/>
              </a:lnSpc>
              <a:spcBef>
                <a:spcPts val="0"/>
              </a:spcBef>
              <a:spcAft>
                <a:spcPts val="0"/>
              </a:spcAft>
              <a:buClrTx/>
              <a:buSzTx/>
              <a:buFontTx/>
              <a:buNone/>
              <a:tabLst/>
              <a:defRPr/>
            </a:pPr>
            <a:r>
              <a:rPr kumimoji="0" lang="de-CH" sz="3200" b="0" i="0" u="none" strike="noStrike" kern="0" cap="none" spc="0" normalizeH="0" baseline="0" noProof="0" dirty="0">
                <a:ln>
                  <a:noFill/>
                </a:ln>
                <a:solidFill>
                  <a:srgbClr val="FFFFFF"/>
                </a:solidFill>
                <a:effectLst/>
                <a:uLnTx/>
                <a:uFillTx/>
                <a:latin typeface="CircularXX TT"/>
                <a:cs typeface="Circular Pro Book"/>
              </a:rPr>
              <a:t>«Consulting Services </a:t>
            </a:r>
            <a:r>
              <a:rPr kumimoji="0" lang="de-CH" sz="3200" b="0" i="0" u="none" strike="noStrike" kern="0" cap="none" spc="0" normalizeH="0" baseline="0" noProof="0" dirty="0" err="1">
                <a:ln>
                  <a:noFill/>
                </a:ln>
                <a:solidFill>
                  <a:srgbClr val="FFFFFF"/>
                </a:solidFill>
                <a:effectLst/>
                <a:uLnTx/>
                <a:uFillTx/>
                <a:latin typeface="CircularXX TT"/>
                <a:cs typeface="Circular Pro Book"/>
              </a:rPr>
              <a:t>for</a:t>
            </a:r>
            <a:r>
              <a:rPr kumimoji="0" lang="de-CH" sz="3200" b="0" i="0" u="none" strike="noStrike" kern="0" cap="none" spc="0" normalizeH="0" baseline="0" noProof="0" dirty="0">
                <a:ln>
                  <a:noFill/>
                </a:ln>
                <a:solidFill>
                  <a:srgbClr val="FFFFFF"/>
                </a:solidFill>
                <a:effectLst/>
                <a:uLnTx/>
                <a:uFillTx/>
                <a:latin typeface="CircularXX TT"/>
                <a:cs typeface="Circular Pro Book"/>
              </a:rPr>
              <a:t> Swiss </a:t>
            </a:r>
            <a:r>
              <a:rPr kumimoji="0" lang="en-US" sz="3200" b="0" i="0" u="none" strike="noStrike" kern="0" cap="none" spc="0" normalizeH="0" baseline="0" noProof="0" dirty="0">
                <a:ln>
                  <a:noFill/>
                </a:ln>
                <a:solidFill>
                  <a:srgbClr val="FFFFFF"/>
                </a:solidFill>
                <a:effectLst/>
                <a:uLnTx/>
                <a:uFillTx/>
                <a:latin typeface="CircularXX TT"/>
                <a:cs typeface="Circular Pro Book"/>
              </a:rPr>
              <a:t>Accompanying Measures (SAM) in SECO </a:t>
            </a:r>
            <a:r>
              <a:rPr kumimoji="0" lang="en-US" sz="3200" b="0" i="0" u="none" strike="noStrike" kern="0" cap="none" spc="0" normalizeH="0" baseline="0" noProof="0" dirty="0" err="1">
                <a:ln>
                  <a:noFill/>
                </a:ln>
                <a:solidFill>
                  <a:srgbClr val="FFFFFF"/>
                </a:solidFill>
                <a:effectLst/>
                <a:uLnTx/>
                <a:uFillTx/>
                <a:latin typeface="CircularXX TT"/>
                <a:cs typeface="Circular Pro Book"/>
              </a:rPr>
              <a:t>Cadastre</a:t>
            </a:r>
            <a:r>
              <a:rPr kumimoji="0" lang="en-US" sz="3200" b="0" i="0" u="none" strike="noStrike" kern="0" cap="none" spc="0" normalizeH="0" baseline="0" noProof="0" dirty="0">
                <a:ln>
                  <a:noFill/>
                </a:ln>
                <a:solidFill>
                  <a:srgbClr val="FFFFFF"/>
                </a:solidFill>
                <a:effectLst/>
                <a:uLnTx/>
                <a:uFillTx/>
                <a:latin typeface="CircularXX TT"/>
                <a:cs typeface="Circular Pro Book"/>
              </a:rPr>
              <a:t> </a:t>
            </a:r>
            <a:r>
              <a:rPr kumimoji="0" lang="de-CH" sz="3200" b="0" i="0" u="none" strike="noStrike" kern="0" cap="none" spc="0" normalizeH="0" baseline="0" noProof="0" dirty="0">
                <a:ln>
                  <a:noFill/>
                </a:ln>
                <a:solidFill>
                  <a:srgbClr val="FFFFFF"/>
                </a:solidFill>
                <a:effectLst/>
                <a:uLnTx/>
                <a:uFillTx/>
                <a:latin typeface="CircularXX TT"/>
                <a:cs typeface="Circular Pro Book"/>
              </a:rPr>
              <a:t>Projects»</a:t>
            </a:r>
          </a:p>
        </p:txBody>
      </p:sp>
      <p:pic>
        <p:nvPicPr>
          <p:cNvPr id="7" name="Grafik 6"/>
          <p:cNvPicPr>
            <a:picLocks noChangeAspect="1"/>
          </p:cNvPicPr>
          <p:nvPr/>
        </p:nvPicPr>
        <p:blipFill>
          <a:blip r:embed="rId4" cstate="screen">
            <a:extLst>
              <a:ext uri="{28A0092B-C50C-407E-A947-70E740481C1C}">
                <a14:useLocalDpi xmlns:a14="http://schemas.microsoft.com/office/drawing/2010/main"/>
              </a:ext>
            </a:extLst>
          </a:blip>
          <a:stretch/>
        </p:blipFill>
        <p:spPr bwMode="auto">
          <a:xfrm>
            <a:off x="106218" y="219551"/>
            <a:ext cx="3548191" cy="728861"/>
          </a:xfrm>
          <a:prstGeom prst="rect">
            <a:avLst/>
          </a:prstGeom>
        </p:spPr>
      </p:pic>
      <p:pic>
        <p:nvPicPr>
          <p:cNvPr id="11" name="Grafik 10"/>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4153489" y="259870"/>
            <a:ext cx="730244" cy="849121"/>
          </a:xfrm>
          <a:prstGeom prst="rect">
            <a:avLst/>
          </a:prstGeom>
        </p:spPr>
      </p:pic>
      <p:pic>
        <p:nvPicPr>
          <p:cNvPr id="16" name="Imagen 9"/>
          <p:cNvPicPr>
            <a:picLocks noChangeAspect="1"/>
          </p:cNvPicPr>
          <p:nvPr/>
        </p:nvPicPr>
        <p:blipFill>
          <a:blip r:embed="rId6"/>
          <a:stretch/>
        </p:blipFill>
        <p:spPr bwMode="auto">
          <a:xfrm>
            <a:off x="8561189" y="423527"/>
            <a:ext cx="3109626" cy="390600"/>
          </a:xfrm>
          <a:prstGeom prst="rect">
            <a:avLst/>
          </a:prstGeom>
        </p:spPr>
      </p:pic>
      <p:pic>
        <p:nvPicPr>
          <p:cNvPr id="6" name="Grafik 5"/>
          <p:cNvPicPr>
            <a:picLocks noChangeAspect="1"/>
          </p:cNvPicPr>
          <p:nvPr/>
        </p:nvPicPr>
        <p:blipFill>
          <a:blip r:embed="rId7" cstate="screen">
            <a:extLst>
              <a:ext uri="{28A0092B-C50C-407E-A947-70E740481C1C}">
                <a14:useLocalDpi xmlns:a14="http://schemas.microsoft.com/office/drawing/2010/main"/>
              </a:ext>
            </a:extLst>
          </a:blip>
          <a:stretch/>
        </p:blipFill>
        <p:spPr bwMode="auto">
          <a:xfrm>
            <a:off x="5662040" y="191501"/>
            <a:ext cx="1817988" cy="917489"/>
          </a:xfrm>
          <a:prstGeom prst="rect">
            <a:avLst/>
          </a:prstGeom>
        </p:spPr>
      </p:pic>
      <p:sp>
        <p:nvSpPr>
          <p:cNvPr id="12" name="Textfeld 11"/>
          <p:cNvSpPr txBox="1"/>
          <p:nvPr/>
        </p:nvSpPr>
        <p:spPr bwMode="auto">
          <a:xfrm>
            <a:off x="710339" y="6325687"/>
            <a:ext cx="5480238" cy="369332"/>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marL="0" marR="0" lvl="0" indent="0" algn="l" defTabSz="1219169">
              <a:lnSpc>
                <a:spcPct val="100000"/>
              </a:lnSpc>
              <a:spcBef>
                <a:spcPts val="0"/>
              </a:spcBef>
              <a:spcAft>
                <a:spcPts val="0"/>
              </a:spcAft>
              <a:buClrTx/>
              <a:buSzTx/>
              <a:buFontTx/>
              <a:buNone/>
              <a:defRPr/>
            </a:pPr>
            <a:r>
              <a:rPr lang="en-GB" sz="1800" b="1" i="0" u="none" strike="noStrike" cap="none" spc="0">
                <a:ln>
                  <a:noFill/>
                </a:ln>
                <a:solidFill>
                  <a:srgbClr val="FFFFFF"/>
                </a:solidFill>
                <a:latin typeface="CircularXX TT"/>
              </a:rPr>
              <a:t>SLM Swiss Land Management Foundation</a:t>
            </a:r>
            <a:endParaRPr lang="en-GB" sz="1800" b="0" i="0" u="none" strike="noStrike" cap="none" spc="0">
              <a:ln>
                <a:noFill/>
              </a:ln>
              <a:solidFill>
                <a:srgbClr val="FFFFFF"/>
              </a:solidFill>
              <a:latin typeface="Helvetica Neue"/>
            </a:endParaRPr>
          </a:p>
        </p:txBody>
      </p:sp>
      <p:pic>
        <p:nvPicPr>
          <p:cNvPr id="14" name="Grafik 13"/>
          <p:cNvPicPr>
            <a:picLocks noChangeAspect="1"/>
          </p:cNvPicPr>
          <p:nvPr/>
        </p:nvPicPr>
        <p:blipFill>
          <a:blip r:embed="rId8" cstate="screen">
            <a:extLst>
              <a:ext uri="{28A0092B-C50C-407E-A947-70E740481C1C}">
                <a14:useLocalDpi xmlns:a14="http://schemas.microsoft.com/office/drawing/2010/main"/>
              </a:ext>
            </a:extLst>
          </a:blip>
          <a:stretch/>
        </p:blipFill>
        <p:spPr bwMode="auto">
          <a:xfrm>
            <a:off x="173988" y="6233652"/>
            <a:ext cx="557857" cy="55785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4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F0D85-00FE-76B1-1E50-8C6FE3F8F1C6}"/>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DF8797F-25CF-3011-46AF-BF1497B38868}"/>
              </a:ext>
            </a:extLst>
          </p:cNvPr>
          <p:cNvSpPr>
            <a:spLocks noGrp="1"/>
          </p:cNvSpPr>
          <p:nvPr>
            <p:ph type="sldNum" sz="quarter" idx="10"/>
          </p:nvPr>
        </p:nvSpPr>
        <p:spPr/>
        <p:txBody>
          <a:bodyPr/>
          <a:lstStyle/>
          <a:p>
            <a:pPr>
              <a:defRPr/>
            </a:pPr>
            <a:fld id="{86CB4B4D-7CA3-9044-876B-883B54F8677D}" type="slidenum">
              <a:rPr lang="de-CH" smtClean="0"/>
              <a:t>10</a:t>
            </a:fld>
            <a:endParaRPr lang="de-CH"/>
          </a:p>
        </p:txBody>
      </p:sp>
      <p:sp>
        <p:nvSpPr>
          <p:cNvPr id="6" name="Inhaltsplatzhalter 2">
            <a:extLst>
              <a:ext uri="{FF2B5EF4-FFF2-40B4-BE49-F238E27FC236}">
                <a16:creationId xmlns:a16="http://schemas.microsoft.com/office/drawing/2014/main" id="{C2159202-07A5-042C-A7AC-9DC9032F0A6F}"/>
              </a:ext>
            </a:extLst>
          </p:cNvPr>
          <p:cNvSpPr txBox="1"/>
          <p:nvPr/>
        </p:nvSpPr>
        <p:spPr bwMode="auto">
          <a:xfrm>
            <a:off x="417241" y="1196752"/>
            <a:ext cx="114474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600"/>
              </a:spcBef>
              <a:buClr>
                <a:srgbClr val="1A384E"/>
              </a:buClr>
              <a:buSzPct val="100000"/>
              <a:buNone/>
              <a:defRPr/>
            </a:pPr>
            <a:r>
              <a:rPr lang="es-ES" sz="2000" b="1" dirty="0">
                <a:latin typeface="CircularXX TT"/>
                <a:ea typeface="Times New Roman" panose="02020603050405020304" pitchFamily="18" charset="0"/>
                <a:cs typeface="CircularXX TT"/>
              </a:rPr>
              <a:t>Requerimientos</a:t>
            </a:r>
            <a:r>
              <a:rPr lang="es-ES" sz="2000" dirty="0">
                <a:latin typeface="CircularXX TT"/>
                <a:ea typeface="Times New Roman" panose="02020603050405020304" pitchFamily="18" charset="0"/>
                <a:cs typeface="CircularXX TT"/>
              </a:rPr>
              <a:t>:</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Identificar la información que se debe intercambiar para satisfacer la necesidad de la obtención del </a:t>
            </a:r>
            <a:r>
              <a:rPr lang="es-ES" sz="2000" dirty="0">
                <a:latin typeface="CircularXX TT"/>
                <a:cs typeface="CircularXX TT"/>
              </a:rPr>
              <a:t>valor fiscal del predio</a:t>
            </a:r>
            <a:r>
              <a:rPr lang="es-ES" sz="2000" dirty="0">
                <a:latin typeface="CircularXX TT"/>
                <a:ea typeface="Times New Roman" panose="02020603050405020304" pitchFamily="18" charset="0"/>
                <a:cs typeface="CircularXX TT"/>
              </a:rPr>
              <a:t>, la cual implica determinar el </a:t>
            </a:r>
          </a:p>
          <a:p>
            <a:pPr marL="914400" lvl="3" indent="0">
              <a:lnSpc>
                <a:spcPct val="100000"/>
              </a:lnSpc>
              <a:spcBef>
                <a:spcPts val="600"/>
              </a:spcBef>
              <a:buClr>
                <a:srgbClr val="1A384E"/>
              </a:buClr>
              <a:buSzPct val="100000"/>
              <a:buNone/>
              <a:defRPr/>
            </a:pPr>
            <a:r>
              <a:rPr lang="es-ES" sz="2000" b="1" i="1" dirty="0">
                <a:solidFill>
                  <a:srgbClr val="1A384E"/>
                </a:solidFill>
                <a:latin typeface="CircularXX TT"/>
                <a:ea typeface="Times New Roman" panose="02020603050405020304" pitchFamily="18" charset="0"/>
                <a:cs typeface="CircularXX TT"/>
              </a:rPr>
              <a:t>valor del terreno </a:t>
            </a:r>
            <a:r>
              <a:rPr lang="es-ES" sz="2000" b="1" dirty="0">
                <a:solidFill>
                  <a:srgbClr val="1A384E"/>
                </a:solidFill>
                <a:latin typeface="CircularXX TT"/>
                <a:ea typeface="Times New Roman" panose="02020603050405020304" pitchFamily="18" charset="0"/>
                <a:cs typeface="CircularXX TT"/>
              </a:rPr>
              <a:t>+ </a:t>
            </a:r>
            <a:r>
              <a:rPr lang="es-ES" sz="2000" b="1" i="1" dirty="0">
                <a:solidFill>
                  <a:srgbClr val="1A384E"/>
                </a:solidFill>
                <a:latin typeface="CircularXX TT"/>
                <a:ea typeface="Times New Roman" panose="02020603050405020304" pitchFamily="18" charset="0"/>
                <a:cs typeface="CircularXX TT"/>
              </a:rPr>
              <a:t>valor de las edificaciones </a:t>
            </a:r>
            <a:r>
              <a:rPr lang="es-ES" sz="2000" b="1" dirty="0">
                <a:solidFill>
                  <a:srgbClr val="1A384E"/>
                </a:solidFill>
                <a:latin typeface="CircularXX TT"/>
                <a:ea typeface="Times New Roman" panose="02020603050405020304" pitchFamily="18" charset="0"/>
                <a:cs typeface="CircularXX TT"/>
              </a:rPr>
              <a:t>+ </a:t>
            </a:r>
            <a:r>
              <a:rPr lang="es-ES" sz="2000" b="1" i="1" dirty="0">
                <a:solidFill>
                  <a:srgbClr val="1A384E"/>
                </a:solidFill>
                <a:latin typeface="CircularXX TT"/>
                <a:ea typeface="Times New Roman" panose="02020603050405020304" pitchFamily="18" charset="0"/>
                <a:cs typeface="CircularXX TT"/>
              </a:rPr>
              <a:t>valor de las obras complementarias</a:t>
            </a:r>
          </a:p>
          <a:p>
            <a:pPr marL="609600" lvl="2" indent="0">
              <a:lnSpc>
                <a:spcPct val="100000"/>
              </a:lnSpc>
              <a:spcBef>
                <a:spcPts val="600"/>
              </a:spcBef>
              <a:buClr>
                <a:srgbClr val="1A384E"/>
              </a:buClr>
              <a:buSzPct val="100000"/>
              <a:buNone/>
              <a:defRPr/>
            </a:pPr>
            <a:r>
              <a:rPr lang="es-ES" sz="2000" dirty="0">
                <a:latin typeface="CircularXX TT"/>
                <a:ea typeface="Times New Roman" panose="02020603050405020304" pitchFamily="18" charset="0"/>
                <a:cs typeface="CircularXX TT"/>
              </a:rPr>
              <a:t>castigando a las dos últimas con la  depreciación por la antigüedad y estado de conservación.</a:t>
            </a:r>
          </a:p>
          <a:p>
            <a:pPr lvl="1">
              <a:lnSpc>
                <a:spcPct val="100000"/>
              </a:lnSpc>
              <a:spcBef>
                <a:spcPts val="1800"/>
              </a:spcBef>
              <a:buClr>
                <a:srgbClr val="1A384E"/>
              </a:buClr>
              <a:buSzPct val="100000"/>
              <a:defRPr/>
            </a:pPr>
            <a:r>
              <a:rPr lang="es-ES" sz="2000" dirty="0">
                <a:latin typeface="CircularXX TT"/>
                <a:ea typeface="Times New Roman" panose="02020603050405020304" pitchFamily="18" charset="0"/>
                <a:cs typeface="CircularXX TT"/>
              </a:rPr>
              <a:t>Según el modelo de integración se desprende que para determinar </a:t>
            </a:r>
            <a:r>
              <a:rPr lang="es-ES" sz="2000" dirty="0">
                <a:latin typeface="CircularXX TT"/>
                <a:cs typeface="CircularXX TT"/>
              </a:rPr>
              <a:t>el valor fiscal del predio </a:t>
            </a:r>
            <a:r>
              <a:rPr lang="es-ES" sz="2000" dirty="0">
                <a:latin typeface="CircularXX TT"/>
                <a:ea typeface="Times New Roman" panose="02020603050405020304" pitchFamily="18" charset="0"/>
                <a:cs typeface="CircularXX TT"/>
              </a:rPr>
              <a:t>se requiere de información de catastro urbano y la planificación urbana territorial.</a:t>
            </a:r>
          </a:p>
          <a:p>
            <a:pPr lvl="1">
              <a:lnSpc>
                <a:spcPct val="100000"/>
              </a:lnSpc>
              <a:spcBef>
                <a:spcPts val="1800"/>
              </a:spcBef>
              <a:buClr>
                <a:srgbClr val="1A384E"/>
              </a:buClr>
              <a:buSzPct val="100000"/>
              <a:defRPr/>
            </a:pPr>
            <a:r>
              <a:rPr lang="es-ES" sz="2000" dirty="0">
                <a:latin typeface="CircularXX TT"/>
                <a:ea typeface="Times New Roman" panose="02020603050405020304" pitchFamily="18" charset="0"/>
                <a:cs typeface="CircularXX TT"/>
              </a:rPr>
              <a:t>Por consiguiente, de manera preliminar se ha identificado el que se debe compartir y para ello es necesario exponer el procedimiento </a:t>
            </a:r>
            <a:r>
              <a:rPr lang="es-ES" sz="2000" dirty="0">
                <a:latin typeface="CircularXX TT"/>
                <a:cs typeface="CircularXX TT"/>
              </a:rPr>
              <a:t>del calculo del valor arancelario del predio</a:t>
            </a:r>
            <a:r>
              <a:rPr lang="es-ES" sz="2000" dirty="0">
                <a:latin typeface="CircularXX TT"/>
                <a:ea typeface="Times New Roman" panose="02020603050405020304" pitchFamily="18" charset="0"/>
                <a:cs typeface="CircularXX TT"/>
              </a:rPr>
              <a:t>.</a:t>
            </a:r>
          </a:p>
        </p:txBody>
      </p:sp>
      <p:sp>
        <p:nvSpPr>
          <p:cNvPr id="7" name="Content">
            <a:extLst>
              <a:ext uri="{FF2B5EF4-FFF2-40B4-BE49-F238E27FC236}">
                <a16:creationId xmlns:a16="http://schemas.microsoft.com/office/drawing/2014/main" id="{204D30D6-FECE-2674-D27A-D8F72D7476E2}"/>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Etapa 1: Interoperar con Catastro urbano y Catastro Fiscal</a:t>
            </a:r>
          </a:p>
        </p:txBody>
      </p:sp>
    </p:spTree>
    <p:extLst>
      <p:ext uri="{BB962C8B-B14F-4D97-AF65-F5344CB8AC3E}">
        <p14:creationId xmlns:p14="http://schemas.microsoft.com/office/powerpoint/2010/main" val="4232476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EDA59-DCE3-0A02-4CED-8DE78008EB9A}"/>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9843990-9F95-BA1F-DD4E-DE327036AC35}"/>
              </a:ext>
            </a:extLst>
          </p:cNvPr>
          <p:cNvSpPr>
            <a:spLocks noGrp="1"/>
          </p:cNvSpPr>
          <p:nvPr>
            <p:ph type="sldNum" sz="quarter" idx="10"/>
          </p:nvPr>
        </p:nvSpPr>
        <p:spPr/>
        <p:txBody>
          <a:bodyPr/>
          <a:lstStyle/>
          <a:p>
            <a:pPr>
              <a:defRPr/>
            </a:pPr>
            <a:fld id="{86CB4B4D-7CA3-9044-876B-883B54F8677D}" type="slidenum">
              <a:rPr lang="de-CH" smtClean="0"/>
              <a:t>11</a:t>
            </a:fld>
            <a:endParaRPr lang="de-CH"/>
          </a:p>
        </p:txBody>
      </p:sp>
      <p:sp>
        <p:nvSpPr>
          <p:cNvPr id="7" name="Content">
            <a:extLst>
              <a:ext uri="{FF2B5EF4-FFF2-40B4-BE49-F238E27FC236}">
                <a16:creationId xmlns:a16="http://schemas.microsoft.com/office/drawing/2014/main" id="{29E6E10E-729B-7C27-8DDF-553E1A754B4B}"/>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Calculo del valor fiscal del predio</a:t>
            </a:r>
          </a:p>
        </p:txBody>
      </p:sp>
      <p:graphicFrame>
        <p:nvGraphicFramePr>
          <p:cNvPr id="3" name="Marcador de contenido 3">
            <a:extLst>
              <a:ext uri="{FF2B5EF4-FFF2-40B4-BE49-F238E27FC236}">
                <a16:creationId xmlns:a16="http://schemas.microsoft.com/office/drawing/2014/main" id="{940B836D-5799-206F-3571-93A74F07B825}"/>
              </a:ext>
            </a:extLst>
          </p:cNvPr>
          <p:cNvGraphicFramePr>
            <a:graphicFrameLocks/>
          </p:cNvGraphicFramePr>
          <p:nvPr>
            <p:extLst>
              <p:ext uri="{D42A27DB-BD31-4B8C-83A1-F6EECF244321}">
                <p14:modId xmlns:p14="http://schemas.microsoft.com/office/powerpoint/2010/main" val="1027350"/>
              </p:ext>
            </p:extLst>
          </p:nvPr>
        </p:nvGraphicFramePr>
        <p:xfrm>
          <a:off x="486266" y="1268760"/>
          <a:ext cx="837111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a:extLst>
              <a:ext uri="{FF2B5EF4-FFF2-40B4-BE49-F238E27FC236}">
                <a16:creationId xmlns:a16="http://schemas.microsoft.com/office/drawing/2014/main" id="{3BBA37EA-4FF8-1A61-118D-899E3F564203}"/>
              </a:ext>
            </a:extLst>
          </p:cNvPr>
          <p:cNvSpPr txBox="1">
            <a:spLocks/>
          </p:cNvSpPr>
          <p:nvPr/>
        </p:nvSpPr>
        <p:spPr>
          <a:xfrm>
            <a:off x="10056440" y="2780591"/>
            <a:ext cx="16838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000" dirty="0" err="1"/>
              <a:t>Autovalúo</a:t>
            </a:r>
            <a:endParaRPr lang="es-PE" sz="2000" dirty="0"/>
          </a:p>
          <a:p>
            <a:pPr algn="ctr"/>
            <a:r>
              <a:rPr lang="es-PE" sz="2000" dirty="0"/>
              <a:t>Valor fiscal del predio</a:t>
            </a:r>
          </a:p>
        </p:txBody>
      </p:sp>
      <p:sp>
        <p:nvSpPr>
          <p:cNvPr id="5" name="Igual que 13">
            <a:extLst>
              <a:ext uri="{FF2B5EF4-FFF2-40B4-BE49-F238E27FC236}">
                <a16:creationId xmlns:a16="http://schemas.microsoft.com/office/drawing/2014/main" id="{69303623-9B73-80FF-92B9-BB040D9FF13B}"/>
              </a:ext>
            </a:extLst>
          </p:cNvPr>
          <p:cNvSpPr/>
          <p:nvPr/>
        </p:nvSpPr>
        <p:spPr>
          <a:xfrm>
            <a:off x="9576218" y="3278888"/>
            <a:ext cx="408214" cy="374084"/>
          </a:xfrm>
          <a:prstGeom prst="mathEqual">
            <a:avLst/>
          </a:prstGeom>
          <a:solidFill>
            <a:srgbClr val="3E8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8" name="Cerrar llave 2">
            <a:extLst>
              <a:ext uri="{FF2B5EF4-FFF2-40B4-BE49-F238E27FC236}">
                <a16:creationId xmlns:a16="http://schemas.microsoft.com/office/drawing/2014/main" id="{0F28C30C-DFD0-9BAE-AD5C-DE4AA6AE08BC}"/>
              </a:ext>
            </a:extLst>
          </p:cNvPr>
          <p:cNvSpPr/>
          <p:nvPr/>
        </p:nvSpPr>
        <p:spPr>
          <a:xfrm>
            <a:off x="8805468" y="1518776"/>
            <a:ext cx="570015" cy="3844091"/>
          </a:xfrm>
          <a:prstGeom prst="rightBrace">
            <a:avLst>
              <a:gd name="adj1" fmla="val 8333"/>
              <a:gd name="adj2" fmla="val 50379"/>
            </a:avLst>
          </a:prstGeom>
          <a:ln w="38100">
            <a:solidFill>
              <a:srgbClr val="3E83B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9" name="Rectángulo 17">
            <a:extLst>
              <a:ext uri="{FF2B5EF4-FFF2-40B4-BE49-F238E27FC236}">
                <a16:creationId xmlns:a16="http://schemas.microsoft.com/office/drawing/2014/main" id="{CBB319E1-A2E7-8EFE-CCED-E21D6C2F5FAE}"/>
              </a:ext>
            </a:extLst>
          </p:cNvPr>
          <p:cNvSpPr/>
          <p:nvPr/>
        </p:nvSpPr>
        <p:spPr>
          <a:xfrm>
            <a:off x="695400" y="1124744"/>
            <a:ext cx="3397626" cy="307777"/>
          </a:xfrm>
          <a:prstGeom prst="rect">
            <a:avLst/>
          </a:prstGeom>
        </p:spPr>
        <p:txBody>
          <a:bodyPr wrap="square">
            <a:spAutoFit/>
          </a:bodyPr>
          <a:lstStyle/>
          <a:p>
            <a:r>
              <a:rPr lang="es-PE" sz="1400" dirty="0"/>
              <a:t>Contribuyente &amp; Catastro</a:t>
            </a:r>
          </a:p>
        </p:txBody>
      </p:sp>
      <p:sp>
        <p:nvSpPr>
          <p:cNvPr id="10" name="Rectángulo 18">
            <a:extLst>
              <a:ext uri="{FF2B5EF4-FFF2-40B4-BE49-F238E27FC236}">
                <a16:creationId xmlns:a16="http://schemas.microsoft.com/office/drawing/2014/main" id="{17F0CE9C-9F32-DB25-3F30-DF2D4A7489A4}"/>
              </a:ext>
            </a:extLst>
          </p:cNvPr>
          <p:cNvSpPr/>
          <p:nvPr/>
        </p:nvSpPr>
        <p:spPr>
          <a:xfrm>
            <a:off x="3985909" y="1124743"/>
            <a:ext cx="1484274" cy="307777"/>
          </a:xfrm>
          <a:prstGeom prst="rect">
            <a:avLst/>
          </a:prstGeom>
        </p:spPr>
        <p:txBody>
          <a:bodyPr wrap="square">
            <a:spAutoFit/>
          </a:bodyPr>
          <a:lstStyle/>
          <a:p>
            <a:r>
              <a:rPr lang="es-PE" sz="1400" dirty="0"/>
              <a:t>MEF &amp; MVCS</a:t>
            </a:r>
          </a:p>
        </p:txBody>
      </p:sp>
      <p:sp>
        <p:nvSpPr>
          <p:cNvPr id="11" name="Rectángulo 19">
            <a:extLst>
              <a:ext uri="{FF2B5EF4-FFF2-40B4-BE49-F238E27FC236}">
                <a16:creationId xmlns:a16="http://schemas.microsoft.com/office/drawing/2014/main" id="{02A1460F-EB30-A664-684F-41D9D7F2AAFC}"/>
              </a:ext>
            </a:extLst>
          </p:cNvPr>
          <p:cNvSpPr/>
          <p:nvPr/>
        </p:nvSpPr>
        <p:spPr>
          <a:xfrm>
            <a:off x="6074301" y="1124742"/>
            <a:ext cx="2448272" cy="307777"/>
          </a:xfrm>
          <a:prstGeom prst="rect">
            <a:avLst/>
          </a:prstGeom>
        </p:spPr>
        <p:txBody>
          <a:bodyPr wrap="square">
            <a:spAutoFit/>
          </a:bodyPr>
          <a:lstStyle/>
          <a:p>
            <a:r>
              <a:rPr lang="es-PE" sz="1400" dirty="0"/>
              <a:t>SRTM &amp; SAT Municipal</a:t>
            </a:r>
          </a:p>
        </p:txBody>
      </p:sp>
      <p:sp>
        <p:nvSpPr>
          <p:cNvPr id="12" name="Rectángulo 14">
            <a:extLst>
              <a:ext uri="{FF2B5EF4-FFF2-40B4-BE49-F238E27FC236}">
                <a16:creationId xmlns:a16="http://schemas.microsoft.com/office/drawing/2014/main" id="{3DB1379E-90A0-87EB-9926-164407469891}"/>
              </a:ext>
            </a:extLst>
          </p:cNvPr>
          <p:cNvSpPr/>
          <p:nvPr/>
        </p:nvSpPr>
        <p:spPr>
          <a:xfrm>
            <a:off x="603250" y="5427654"/>
            <a:ext cx="2833022" cy="738664"/>
          </a:xfrm>
          <a:prstGeom prst="rect">
            <a:avLst/>
          </a:prstGeom>
        </p:spPr>
        <p:txBody>
          <a:bodyPr wrap="square">
            <a:spAutoFit/>
          </a:bodyPr>
          <a:lstStyle/>
          <a:p>
            <a:r>
              <a:rPr lang="es-PE" sz="1400" dirty="0"/>
              <a:t>Datos de declaraciones juradas presentadas por contribuyente y sincerada con datos del catastro</a:t>
            </a:r>
          </a:p>
        </p:txBody>
      </p:sp>
      <p:sp>
        <p:nvSpPr>
          <p:cNvPr id="13" name="Rectángulo 15">
            <a:extLst>
              <a:ext uri="{FF2B5EF4-FFF2-40B4-BE49-F238E27FC236}">
                <a16:creationId xmlns:a16="http://schemas.microsoft.com/office/drawing/2014/main" id="{A2DDBA9F-1E9E-7312-2985-1CCBA3DBBC2B}"/>
              </a:ext>
            </a:extLst>
          </p:cNvPr>
          <p:cNvSpPr/>
          <p:nvPr/>
        </p:nvSpPr>
        <p:spPr>
          <a:xfrm>
            <a:off x="3382277" y="5427654"/>
            <a:ext cx="2833022" cy="523220"/>
          </a:xfrm>
          <a:prstGeom prst="rect">
            <a:avLst/>
          </a:prstGeom>
        </p:spPr>
        <p:txBody>
          <a:bodyPr wrap="square">
            <a:spAutoFit/>
          </a:bodyPr>
          <a:lstStyle/>
          <a:p>
            <a:r>
              <a:rPr lang="es-PE" sz="1400" dirty="0"/>
              <a:t>Los valores son establecidos por las  entidades competentes</a:t>
            </a:r>
          </a:p>
        </p:txBody>
      </p:sp>
      <p:sp>
        <p:nvSpPr>
          <p:cNvPr id="14" name="Rectángulo 16">
            <a:extLst>
              <a:ext uri="{FF2B5EF4-FFF2-40B4-BE49-F238E27FC236}">
                <a16:creationId xmlns:a16="http://schemas.microsoft.com/office/drawing/2014/main" id="{1DE41A41-BE03-4CE4-DBA5-7BE31A285DC5}"/>
              </a:ext>
            </a:extLst>
          </p:cNvPr>
          <p:cNvSpPr/>
          <p:nvPr/>
        </p:nvSpPr>
        <p:spPr>
          <a:xfrm>
            <a:off x="6142533" y="5427654"/>
            <a:ext cx="2426573" cy="523220"/>
          </a:xfrm>
          <a:prstGeom prst="rect">
            <a:avLst/>
          </a:prstGeom>
        </p:spPr>
        <p:txBody>
          <a:bodyPr wrap="square">
            <a:spAutoFit/>
          </a:bodyPr>
          <a:lstStyle/>
          <a:p>
            <a:r>
              <a:rPr lang="es-PE" sz="1400" dirty="0"/>
              <a:t>Se obtiene mediante SRTM o SAT Municipales</a:t>
            </a:r>
          </a:p>
        </p:txBody>
      </p:sp>
    </p:spTree>
    <p:extLst>
      <p:ext uri="{BB962C8B-B14F-4D97-AF65-F5344CB8AC3E}">
        <p14:creationId xmlns:p14="http://schemas.microsoft.com/office/powerpoint/2010/main" val="1478670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052D1-0B40-AD2C-DDB4-A218D51EC6AA}"/>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1B64074-8EE8-5147-D946-30D2AE1548D7}"/>
              </a:ext>
            </a:extLst>
          </p:cNvPr>
          <p:cNvSpPr>
            <a:spLocks noGrp="1"/>
          </p:cNvSpPr>
          <p:nvPr>
            <p:ph type="sldNum" sz="quarter" idx="10"/>
          </p:nvPr>
        </p:nvSpPr>
        <p:spPr/>
        <p:txBody>
          <a:bodyPr/>
          <a:lstStyle/>
          <a:p>
            <a:pPr>
              <a:defRPr/>
            </a:pPr>
            <a:fld id="{86CB4B4D-7CA3-9044-876B-883B54F8677D}" type="slidenum">
              <a:rPr lang="de-CH" smtClean="0"/>
              <a:t>12</a:t>
            </a:fld>
            <a:endParaRPr lang="de-CH"/>
          </a:p>
        </p:txBody>
      </p:sp>
      <p:sp>
        <p:nvSpPr>
          <p:cNvPr id="7" name="Content">
            <a:extLst>
              <a:ext uri="{FF2B5EF4-FFF2-40B4-BE49-F238E27FC236}">
                <a16:creationId xmlns:a16="http://schemas.microsoft.com/office/drawing/2014/main" id="{25D3E41E-74C9-EB63-CA28-BCA19C6BCCA1}"/>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Datos para el calculo de valor de terreno</a:t>
            </a:r>
          </a:p>
        </p:txBody>
      </p:sp>
      <p:sp>
        <p:nvSpPr>
          <p:cNvPr id="5" name="Freihandform: Form 4">
            <a:extLst>
              <a:ext uri="{FF2B5EF4-FFF2-40B4-BE49-F238E27FC236}">
                <a16:creationId xmlns:a16="http://schemas.microsoft.com/office/drawing/2014/main" id="{E7CA4CAC-8426-8150-6D0C-4B3E7F9A34D7}"/>
              </a:ext>
            </a:extLst>
          </p:cNvPr>
          <p:cNvSpPr/>
          <p:nvPr/>
        </p:nvSpPr>
        <p:spPr>
          <a:xfrm>
            <a:off x="447405" y="1265285"/>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SICUN</a:t>
            </a:r>
          </a:p>
        </p:txBody>
      </p:sp>
      <p:sp>
        <p:nvSpPr>
          <p:cNvPr id="8" name="Freihandform: Form 7">
            <a:extLst>
              <a:ext uri="{FF2B5EF4-FFF2-40B4-BE49-F238E27FC236}">
                <a16:creationId xmlns:a16="http://schemas.microsoft.com/office/drawing/2014/main" id="{3E3ABA05-9246-FED5-EACF-B21B532B5E34}"/>
              </a:ext>
            </a:extLst>
          </p:cNvPr>
          <p:cNvSpPr/>
          <p:nvPr/>
        </p:nvSpPr>
        <p:spPr>
          <a:xfrm>
            <a:off x="447405" y="1833181"/>
            <a:ext cx="3203971" cy="4243137"/>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Catastral</a:t>
            </a:r>
          </a:p>
          <a:p>
            <a:pPr marL="114300" lvl="1" indent="-114300" algn="l" defTabSz="622300">
              <a:lnSpc>
                <a:spcPct val="90000"/>
              </a:lnSpc>
              <a:spcBef>
                <a:spcPct val="0"/>
              </a:spcBef>
              <a:spcAft>
                <a:spcPct val="15000"/>
              </a:spcAft>
              <a:buChar char="•"/>
            </a:pPr>
            <a:r>
              <a:rPr lang="es-ES" sz="1600" kern="1200" dirty="0"/>
              <a:t>Distrito</a:t>
            </a:r>
          </a:p>
          <a:p>
            <a:pPr marL="114300" lvl="1" indent="-114300" algn="l" defTabSz="622300">
              <a:lnSpc>
                <a:spcPct val="90000"/>
              </a:lnSpc>
              <a:spcBef>
                <a:spcPct val="0"/>
              </a:spcBef>
              <a:spcAft>
                <a:spcPct val="15000"/>
              </a:spcAft>
              <a:buChar char="•"/>
            </a:pPr>
            <a:r>
              <a:rPr lang="es-ES" sz="1600" kern="1200" dirty="0"/>
              <a:t>Sector</a:t>
            </a:r>
          </a:p>
          <a:p>
            <a:pPr marL="114300" lvl="1" indent="-114300" algn="l" defTabSz="622300">
              <a:lnSpc>
                <a:spcPct val="90000"/>
              </a:lnSpc>
              <a:spcBef>
                <a:spcPct val="0"/>
              </a:spcBef>
              <a:spcAft>
                <a:spcPct val="15000"/>
              </a:spcAft>
              <a:buChar char="•"/>
            </a:pPr>
            <a:r>
              <a:rPr lang="es-ES" sz="1600" kern="1200" dirty="0"/>
              <a:t>Manzana</a:t>
            </a:r>
          </a:p>
          <a:p>
            <a:pPr marL="114300" lvl="1" indent="-114300" algn="l" defTabSz="622300">
              <a:lnSpc>
                <a:spcPct val="90000"/>
              </a:lnSpc>
              <a:spcBef>
                <a:spcPct val="0"/>
              </a:spcBef>
              <a:spcAft>
                <a:spcPct val="15000"/>
              </a:spcAft>
              <a:buChar char="•"/>
            </a:pPr>
            <a:r>
              <a:rPr lang="es-ES" sz="1600" kern="1200" dirty="0"/>
              <a:t>Lote</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Construcción</a:t>
            </a:r>
          </a:p>
          <a:p>
            <a:pPr marL="114300" lvl="1" indent="-114300" algn="l" defTabSz="622300">
              <a:lnSpc>
                <a:spcPct val="90000"/>
              </a:lnSpc>
              <a:spcBef>
                <a:spcPct val="0"/>
              </a:spcBef>
              <a:spcAft>
                <a:spcPct val="15000"/>
              </a:spcAft>
              <a:buChar char="•"/>
            </a:pPr>
            <a:r>
              <a:rPr lang="es-ES" sz="1600" kern="1200" dirty="0"/>
              <a:t>Puerta</a:t>
            </a:r>
          </a:p>
          <a:p>
            <a:pPr marL="114300" lvl="1" indent="-114300" algn="l" defTabSz="622300">
              <a:lnSpc>
                <a:spcPct val="90000"/>
              </a:lnSpc>
              <a:spcBef>
                <a:spcPct val="0"/>
              </a:spcBef>
              <a:spcAft>
                <a:spcPct val="15000"/>
              </a:spcAft>
              <a:buChar char="•"/>
            </a:pPr>
            <a:r>
              <a:rPr lang="es-ES" sz="1600" kern="1200" dirty="0"/>
              <a:t>Vías</a:t>
            </a:r>
          </a:p>
          <a:p>
            <a:pPr marL="114300" lvl="1" indent="-114300" algn="l" defTabSz="622300">
              <a:lnSpc>
                <a:spcPct val="90000"/>
              </a:lnSpc>
              <a:spcBef>
                <a:spcPct val="0"/>
              </a:spcBef>
              <a:spcAft>
                <a:spcPct val="15000"/>
              </a:spcAft>
              <a:buChar char="•"/>
            </a:pPr>
            <a:r>
              <a:rPr lang="es-ES" sz="1600" kern="1200" dirty="0"/>
              <a:t>Zonificación</a:t>
            </a:r>
          </a:p>
          <a:p>
            <a:pPr marL="114300" lvl="1" indent="-114300" algn="l" defTabSz="622300">
              <a:lnSpc>
                <a:spcPct val="90000"/>
              </a:lnSpc>
              <a:spcBef>
                <a:spcPct val="0"/>
              </a:spcBef>
              <a:spcAft>
                <a:spcPct val="15000"/>
              </a:spcAft>
              <a:buChar char="•"/>
            </a:pPr>
            <a:r>
              <a:rPr lang="es-ES" sz="1600" kern="1200" dirty="0"/>
              <a:t>Habilitación urbana</a:t>
            </a:r>
          </a:p>
          <a:p>
            <a:pPr marL="114300" lvl="1" indent="-114300" algn="l" defTabSz="622300">
              <a:lnSpc>
                <a:spcPct val="90000"/>
              </a:lnSpc>
              <a:spcBef>
                <a:spcPct val="0"/>
              </a:spcBef>
              <a:spcAft>
                <a:spcPct val="15000"/>
              </a:spcAft>
              <a:buChar char="•"/>
            </a:pPr>
            <a:r>
              <a:rPr lang="es-ES" sz="1600" kern="1200" dirty="0"/>
              <a:t>Manzana administrativa</a:t>
            </a:r>
          </a:p>
          <a:p>
            <a:pPr marL="114300" lvl="1" indent="-114300" algn="l" defTabSz="622300">
              <a:lnSpc>
                <a:spcPct val="90000"/>
              </a:lnSpc>
              <a:spcBef>
                <a:spcPct val="0"/>
              </a:spcBef>
              <a:spcAft>
                <a:spcPct val="15000"/>
              </a:spcAft>
              <a:buChar char="•"/>
            </a:pPr>
            <a:r>
              <a:rPr lang="es-ES" sz="1600" kern="1200" dirty="0"/>
              <a:t>Lote administrativo</a:t>
            </a:r>
          </a:p>
          <a:p>
            <a:pPr marL="114300" lvl="1" indent="-114300" algn="l" defTabSz="622300">
              <a:lnSpc>
                <a:spcPct val="90000"/>
              </a:lnSpc>
              <a:spcBef>
                <a:spcPct val="0"/>
              </a:spcBef>
              <a:spcAft>
                <a:spcPct val="15000"/>
              </a:spcAft>
              <a:buChar char="•"/>
            </a:pPr>
            <a:r>
              <a:rPr lang="es-ES" sz="1600" kern="1200" dirty="0"/>
              <a:t>Parque </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Ficha</a:t>
            </a:r>
            <a:endParaRPr lang="es-ES" sz="1400" kern="1200" dirty="0"/>
          </a:p>
        </p:txBody>
      </p:sp>
      <p:sp>
        <p:nvSpPr>
          <p:cNvPr id="9" name="Freihandform: Form 8">
            <a:extLst>
              <a:ext uri="{FF2B5EF4-FFF2-40B4-BE49-F238E27FC236}">
                <a16:creationId xmlns:a16="http://schemas.microsoft.com/office/drawing/2014/main" id="{4AD8271E-D7FD-DACA-CF2F-F56942C2FF00}"/>
              </a:ext>
            </a:extLst>
          </p:cNvPr>
          <p:cNvSpPr/>
          <p:nvPr/>
        </p:nvSpPr>
        <p:spPr>
          <a:xfrm>
            <a:off x="4099933" y="1265285"/>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PCF</a:t>
            </a:r>
          </a:p>
        </p:txBody>
      </p:sp>
      <p:sp>
        <p:nvSpPr>
          <p:cNvPr id="10" name="Freihandform: Form 9">
            <a:extLst>
              <a:ext uri="{FF2B5EF4-FFF2-40B4-BE49-F238E27FC236}">
                <a16:creationId xmlns:a16="http://schemas.microsoft.com/office/drawing/2014/main" id="{7B5299F7-16D0-5955-5A3C-6ED9BCB33927}"/>
              </a:ext>
            </a:extLst>
          </p:cNvPr>
          <p:cNvSpPr/>
          <p:nvPr/>
        </p:nvSpPr>
        <p:spPr>
          <a:xfrm>
            <a:off x="4099933" y="1833182"/>
            <a:ext cx="3203971" cy="4243134"/>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de Predio Único</a:t>
            </a:r>
          </a:p>
          <a:p>
            <a:pPr marL="114300" lvl="1" indent="-114300" algn="l" defTabSz="622300">
              <a:lnSpc>
                <a:spcPct val="90000"/>
              </a:lnSpc>
              <a:spcBef>
                <a:spcPct val="0"/>
              </a:spcBef>
              <a:spcAft>
                <a:spcPct val="15000"/>
              </a:spcAft>
              <a:buChar char="•"/>
            </a:pPr>
            <a:r>
              <a:rPr lang="es-ES" sz="1600" kern="1200" dirty="0"/>
              <a:t>Distrito</a:t>
            </a:r>
          </a:p>
          <a:p>
            <a:pPr marL="114300" lvl="1" indent="-114300" algn="l" defTabSz="622300">
              <a:lnSpc>
                <a:spcPct val="90000"/>
              </a:lnSpc>
              <a:spcBef>
                <a:spcPct val="0"/>
              </a:spcBef>
              <a:spcAft>
                <a:spcPct val="15000"/>
              </a:spcAft>
              <a:buChar char="•"/>
            </a:pPr>
            <a:r>
              <a:rPr lang="es-ES" sz="1600" kern="1200" dirty="0"/>
              <a:t>Sector</a:t>
            </a:r>
          </a:p>
          <a:p>
            <a:pPr marL="114300" lvl="1" indent="-114300" algn="l" defTabSz="622300">
              <a:lnSpc>
                <a:spcPct val="90000"/>
              </a:lnSpc>
              <a:spcBef>
                <a:spcPct val="0"/>
              </a:spcBef>
              <a:spcAft>
                <a:spcPct val="15000"/>
              </a:spcAft>
              <a:buChar char="•"/>
            </a:pPr>
            <a:r>
              <a:rPr lang="es-ES" sz="1600" kern="1200" dirty="0"/>
              <a:t>Manzana catastral</a:t>
            </a:r>
          </a:p>
          <a:p>
            <a:pPr marL="114300" lvl="1" indent="-114300" algn="l" defTabSz="622300">
              <a:lnSpc>
                <a:spcPct val="90000"/>
              </a:lnSpc>
              <a:spcBef>
                <a:spcPct val="0"/>
              </a:spcBef>
              <a:spcAft>
                <a:spcPct val="15000"/>
              </a:spcAft>
              <a:buChar char="•"/>
            </a:pPr>
            <a:r>
              <a:rPr lang="es-ES" sz="1600" kern="1200" dirty="0"/>
              <a:t>Manzana urbana</a:t>
            </a:r>
          </a:p>
          <a:p>
            <a:pPr marL="114300" lvl="1" indent="-114300" algn="l" defTabSz="622300">
              <a:lnSpc>
                <a:spcPct val="90000"/>
              </a:lnSpc>
              <a:spcBef>
                <a:spcPct val="0"/>
              </a:spcBef>
              <a:spcAft>
                <a:spcPct val="15000"/>
              </a:spcAft>
              <a:buChar char="•"/>
            </a:pPr>
            <a:r>
              <a:rPr lang="es-ES" sz="1600" kern="1200" dirty="0"/>
              <a:t>Lote polígono</a:t>
            </a:r>
          </a:p>
          <a:p>
            <a:pPr marL="114300" lvl="1" indent="-114300" algn="l" defTabSz="622300">
              <a:lnSpc>
                <a:spcPct val="90000"/>
              </a:lnSpc>
              <a:spcBef>
                <a:spcPct val="0"/>
              </a:spcBef>
              <a:spcAft>
                <a:spcPct val="15000"/>
              </a:spcAft>
              <a:buChar char="•"/>
            </a:pPr>
            <a:r>
              <a:rPr lang="es-ES" sz="1600" kern="1200" dirty="0"/>
              <a:t>Lote punto </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Numeración</a:t>
            </a:r>
          </a:p>
          <a:p>
            <a:pPr marL="114300" lvl="1" indent="-114300" algn="l" defTabSz="622300">
              <a:lnSpc>
                <a:spcPct val="90000"/>
              </a:lnSpc>
              <a:spcBef>
                <a:spcPct val="0"/>
              </a:spcBef>
              <a:spcAft>
                <a:spcPct val="15000"/>
              </a:spcAft>
              <a:buChar char="•"/>
            </a:pPr>
            <a:r>
              <a:rPr lang="es-ES" sz="1600" kern="1200" dirty="0"/>
              <a:t>Eje </a:t>
            </a:r>
            <a:r>
              <a:rPr lang="es-ES" sz="1600" kern="1200" dirty="0" err="1"/>
              <a:t>víal</a:t>
            </a:r>
            <a:endParaRPr lang="es-ES" sz="1600" kern="1200" dirty="0"/>
          </a:p>
          <a:p>
            <a:pPr marL="114300" lvl="1" indent="-114300" algn="l" defTabSz="622300">
              <a:lnSpc>
                <a:spcPct val="90000"/>
              </a:lnSpc>
              <a:spcBef>
                <a:spcPct val="0"/>
              </a:spcBef>
              <a:spcAft>
                <a:spcPct val="15000"/>
              </a:spcAft>
              <a:buChar char="•"/>
            </a:pPr>
            <a:r>
              <a:rPr lang="es-ES" sz="1600" kern="1200" dirty="0"/>
              <a:t>Sección vial</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Unidad urbana</a:t>
            </a:r>
          </a:p>
          <a:p>
            <a:pPr marL="114300" lvl="1" indent="-114300" algn="l" defTabSz="622300">
              <a:lnSpc>
                <a:spcPct val="90000"/>
              </a:lnSpc>
              <a:spcBef>
                <a:spcPct val="0"/>
              </a:spcBef>
              <a:spcAft>
                <a:spcPct val="15000"/>
              </a:spcAft>
              <a:buChar char="•"/>
            </a:pPr>
            <a:r>
              <a:rPr lang="es-ES" sz="1600" kern="1200" dirty="0"/>
              <a:t>Parque</a:t>
            </a:r>
          </a:p>
          <a:p>
            <a:pPr marL="114300" lvl="1" indent="-114300" algn="l" defTabSz="622300">
              <a:lnSpc>
                <a:spcPct val="90000"/>
              </a:lnSpc>
              <a:spcBef>
                <a:spcPct val="0"/>
              </a:spcBef>
              <a:spcAft>
                <a:spcPct val="15000"/>
              </a:spcAft>
              <a:buChar char="•"/>
            </a:pPr>
            <a:r>
              <a:rPr lang="es-ES" sz="1600" kern="1200" dirty="0"/>
              <a:t>Arancel</a:t>
            </a:r>
          </a:p>
          <a:p>
            <a:pPr marL="114300" lvl="1" indent="-114300" algn="l" defTabSz="622300">
              <a:lnSpc>
                <a:spcPct val="90000"/>
              </a:lnSpc>
              <a:spcBef>
                <a:spcPct val="0"/>
              </a:spcBef>
              <a:spcAft>
                <a:spcPct val="15000"/>
              </a:spcAft>
              <a:buChar char="•"/>
            </a:pPr>
            <a:r>
              <a:rPr lang="es-ES" sz="1600" kern="1200" dirty="0"/>
              <a:t>Predio</a:t>
            </a:r>
            <a:endParaRPr lang="es-ES" sz="1400" kern="1200" dirty="0"/>
          </a:p>
        </p:txBody>
      </p:sp>
      <p:sp>
        <p:nvSpPr>
          <p:cNvPr id="11" name="Freihandform: Form 10">
            <a:extLst>
              <a:ext uri="{FF2B5EF4-FFF2-40B4-BE49-F238E27FC236}">
                <a16:creationId xmlns:a16="http://schemas.microsoft.com/office/drawing/2014/main" id="{33CCED71-FD14-2CBB-6E03-63A1C39B6B69}"/>
              </a:ext>
            </a:extLst>
          </p:cNvPr>
          <p:cNvSpPr/>
          <p:nvPr/>
        </p:nvSpPr>
        <p:spPr>
          <a:xfrm>
            <a:off x="7752461" y="1265285"/>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DATOS PARA EL CALCULO DEL VALOR DEL TERRENO</a:t>
            </a:r>
          </a:p>
        </p:txBody>
      </p:sp>
      <p:sp>
        <p:nvSpPr>
          <p:cNvPr id="12" name="Freihandform: Form 11">
            <a:extLst>
              <a:ext uri="{FF2B5EF4-FFF2-40B4-BE49-F238E27FC236}">
                <a16:creationId xmlns:a16="http://schemas.microsoft.com/office/drawing/2014/main" id="{6900B812-8295-082F-F751-82188E55A288}"/>
              </a:ext>
            </a:extLst>
          </p:cNvPr>
          <p:cNvSpPr/>
          <p:nvPr/>
        </p:nvSpPr>
        <p:spPr>
          <a:xfrm>
            <a:off x="7752461" y="1833181"/>
            <a:ext cx="3203971" cy="4243135"/>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de predio/Código Catastral</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Área de Terreno</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Ubicación</a:t>
            </a:r>
          </a:p>
          <a:p>
            <a:pPr marL="114300" lvl="1" indent="-114300" algn="l" defTabSz="622300">
              <a:lnSpc>
                <a:spcPct val="90000"/>
              </a:lnSpc>
              <a:spcBef>
                <a:spcPct val="0"/>
              </a:spcBef>
              <a:spcAft>
                <a:spcPct val="15000"/>
              </a:spcAft>
              <a:buChar char="•"/>
            </a:pPr>
            <a:r>
              <a:rPr lang="es-ES" sz="1600" kern="1200" dirty="0"/>
              <a:t>Código de vía</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Valor de suelo</a:t>
            </a:r>
          </a:p>
          <a:p>
            <a:pPr marL="114300" lvl="1" indent="-114300" algn="l" defTabSz="622300">
              <a:lnSpc>
                <a:spcPct val="90000"/>
              </a:lnSpc>
              <a:spcBef>
                <a:spcPct val="0"/>
              </a:spcBef>
              <a:spcAft>
                <a:spcPct val="15000"/>
              </a:spcAft>
              <a:buChar char="•"/>
            </a:pPr>
            <a:r>
              <a:rPr lang="es-ES" sz="1600" kern="1200" dirty="0"/>
              <a:t>Área de terreno</a:t>
            </a:r>
          </a:p>
        </p:txBody>
      </p:sp>
    </p:spTree>
    <p:extLst>
      <p:ext uri="{BB962C8B-B14F-4D97-AF65-F5344CB8AC3E}">
        <p14:creationId xmlns:p14="http://schemas.microsoft.com/office/powerpoint/2010/main" val="1374675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D8EAA-6BF7-AFBF-44DE-601122ED1EE6}"/>
            </a:ext>
          </a:extLst>
        </p:cNvPr>
        <p:cNvGrpSpPr/>
        <p:nvPr/>
      </p:nvGrpSpPr>
      <p:grpSpPr>
        <a:xfrm>
          <a:off x="0" y="0"/>
          <a:ext cx="0" cy="0"/>
          <a:chOff x="0" y="0"/>
          <a:chExt cx="0" cy="0"/>
        </a:xfrm>
      </p:grpSpPr>
      <p:graphicFrame>
        <p:nvGraphicFramePr>
          <p:cNvPr id="3" name="Marcador de contenido 3">
            <a:extLst>
              <a:ext uri="{FF2B5EF4-FFF2-40B4-BE49-F238E27FC236}">
                <a16:creationId xmlns:a16="http://schemas.microsoft.com/office/drawing/2014/main" id="{BC51B98D-27C8-589A-9384-1EAE3BE41561}"/>
              </a:ext>
            </a:extLst>
          </p:cNvPr>
          <p:cNvGraphicFramePr>
            <a:graphicFrameLocks/>
          </p:cNvGraphicFramePr>
          <p:nvPr>
            <p:extLst>
              <p:ext uri="{D42A27DB-BD31-4B8C-83A1-F6EECF244321}">
                <p14:modId xmlns:p14="http://schemas.microsoft.com/office/powerpoint/2010/main" val="1477863712"/>
              </p:ext>
            </p:extLst>
          </p:nvPr>
        </p:nvGraphicFramePr>
        <p:xfrm>
          <a:off x="0" y="0"/>
          <a:ext cx="12192002" cy="6381330"/>
        </p:xfrm>
        <a:graphic>
          <a:graphicData uri="http://schemas.openxmlformats.org/drawingml/2006/table">
            <a:tbl>
              <a:tblPr firstRow="1" bandRow="1">
                <a:tableStyleId>{5C22544A-7EE6-4342-B048-85BDC9FD1C3A}</a:tableStyleId>
              </a:tblPr>
              <a:tblGrid>
                <a:gridCol w="414707">
                  <a:extLst>
                    <a:ext uri="{9D8B030D-6E8A-4147-A177-3AD203B41FA5}">
                      <a16:colId xmlns:a16="http://schemas.microsoft.com/office/drawing/2014/main" val="197827982"/>
                    </a:ext>
                  </a:extLst>
                </a:gridCol>
                <a:gridCol w="2106340">
                  <a:extLst>
                    <a:ext uri="{9D8B030D-6E8A-4147-A177-3AD203B41FA5}">
                      <a16:colId xmlns:a16="http://schemas.microsoft.com/office/drawing/2014/main" val="3636260217"/>
                    </a:ext>
                  </a:extLst>
                </a:gridCol>
                <a:gridCol w="2652428">
                  <a:extLst>
                    <a:ext uri="{9D8B030D-6E8A-4147-A177-3AD203B41FA5}">
                      <a16:colId xmlns:a16="http://schemas.microsoft.com/office/drawing/2014/main" val="4007156547"/>
                    </a:ext>
                  </a:extLst>
                </a:gridCol>
                <a:gridCol w="1014164">
                  <a:extLst>
                    <a:ext uri="{9D8B030D-6E8A-4147-A177-3AD203B41FA5}">
                      <a16:colId xmlns:a16="http://schemas.microsoft.com/office/drawing/2014/main" val="747188361"/>
                    </a:ext>
                  </a:extLst>
                </a:gridCol>
                <a:gridCol w="1014164">
                  <a:extLst>
                    <a:ext uri="{9D8B030D-6E8A-4147-A177-3AD203B41FA5}">
                      <a16:colId xmlns:a16="http://schemas.microsoft.com/office/drawing/2014/main" val="375825121"/>
                    </a:ext>
                  </a:extLst>
                </a:gridCol>
                <a:gridCol w="4990199">
                  <a:extLst>
                    <a:ext uri="{9D8B030D-6E8A-4147-A177-3AD203B41FA5}">
                      <a16:colId xmlns:a16="http://schemas.microsoft.com/office/drawing/2014/main" val="407838385"/>
                    </a:ext>
                  </a:extLst>
                </a:gridCol>
              </a:tblGrid>
              <a:tr h="308269">
                <a:tc>
                  <a:txBody>
                    <a:bodyPr/>
                    <a:lstStyle/>
                    <a:p>
                      <a:r>
                        <a:rPr lang="es-PE" sz="1000" dirty="0"/>
                        <a:t>N°</a:t>
                      </a:r>
                    </a:p>
                  </a:txBody>
                  <a:tcPr>
                    <a:solidFill>
                      <a:srgbClr val="3E83B2"/>
                    </a:solidFill>
                  </a:tcPr>
                </a:tc>
                <a:tc>
                  <a:txBody>
                    <a:bodyPr/>
                    <a:lstStyle/>
                    <a:p>
                      <a:pPr algn="ctr"/>
                      <a:r>
                        <a:rPr lang="es-PE" sz="1000" dirty="0"/>
                        <a:t>Datos </a:t>
                      </a:r>
                    </a:p>
                  </a:txBody>
                  <a:tcPr>
                    <a:solidFill>
                      <a:srgbClr val="3E83B2"/>
                    </a:solidFill>
                  </a:tcPr>
                </a:tc>
                <a:tc>
                  <a:txBody>
                    <a:bodyPr/>
                    <a:lstStyle/>
                    <a:p>
                      <a:pPr algn="ctr"/>
                      <a:r>
                        <a:rPr lang="es-PE" sz="1000" dirty="0"/>
                        <a:t>Tipo de información requerida</a:t>
                      </a:r>
                    </a:p>
                  </a:txBody>
                  <a:tcPr>
                    <a:solidFill>
                      <a:srgbClr val="3E83B2"/>
                    </a:solidFill>
                  </a:tcPr>
                </a:tc>
                <a:tc>
                  <a:txBody>
                    <a:bodyPr/>
                    <a:lstStyle/>
                    <a:p>
                      <a:pPr algn="ctr"/>
                      <a:r>
                        <a:rPr lang="es-PE" sz="1000" baseline="0" dirty="0"/>
                        <a:t>SICUN</a:t>
                      </a:r>
                      <a:endParaRPr lang="es-PE" sz="1000" dirty="0"/>
                    </a:p>
                  </a:txBody>
                  <a:tcPr>
                    <a:solidFill>
                      <a:srgbClr val="3E83B2"/>
                    </a:solidFill>
                  </a:tcPr>
                </a:tc>
                <a:tc>
                  <a:txBody>
                    <a:bodyPr/>
                    <a:lstStyle/>
                    <a:p>
                      <a:pPr algn="ctr"/>
                      <a:r>
                        <a:rPr lang="es-PE" sz="1000" dirty="0"/>
                        <a:t>OUN</a:t>
                      </a:r>
                    </a:p>
                  </a:txBody>
                  <a:tcPr>
                    <a:solidFill>
                      <a:srgbClr val="3E83B2"/>
                    </a:solidFill>
                  </a:tcPr>
                </a:tc>
                <a:tc>
                  <a:txBody>
                    <a:bodyPr/>
                    <a:lstStyle/>
                    <a:p>
                      <a:pPr algn="ctr"/>
                      <a:r>
                        <a:rPr lang="es-PE" sz="1000" dirty="0"/>
                        <a:t>Comentarios</a:t>
                      </a:r>
                    </a:p>
                  </a:txBody>
                  <a:tcPr>
                    <a:solidFill>
                      <a:srgbClr val="3E83B2"/>
                    </a:solidFill>
                  </a:tcPr>
                </a:tc>
                <a:extLst>
                  <a:ext uri="{0D108BD9-81ED-4DB2-BD59-A6C34878D82A}">
                    <a16:rowId xmlns:a16="http://schemas.microsoft.com/office/drawing/2014/main" val="2692995778"/>
                  </a:ext>
                </a:extLst>
              </a:tr>
              <a:tr h="575693">
                <a:tc>
                  <a:txBody>
                    <a:bodyPr/>
                    <a:lstStyle/>
                    <a:p>
                      <a:r>
                        <a:rPr lang="es-PE" sz="1000" dirty="0"/>
                        <a:t>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000" baseline="0" dirty="0"/>
                        <a:t>Zonificación</a:t>
                      </a:r>
                    </a:p>
                    <a:p>
                      <a:pPr marL="0" marR="0" indent="0" algn="l" defTabSz="914400" rtl="0" eaLnBrk="1" fontAlgn="auto" latinLnBrk="0" hangingPunct="1">
                        <a:lnSpc>
                          <a:spcPct val="100000"/>
                        </a:lnSpc>
                        <a:spcBef>
                          <a:spcPts val="0"/>
                        </a:spcBef>
                        <a:spcAft>
                          <a:spcPts val="0"/>
                        </a:spcAft>
                        <a:buClrTx/>
                        <a:buSzTx/>
                        <a:buFontTx/>
                        <a:buNone/>
                        <a:tabLst/>
                        <a:defRPr/>
                      </a:pPr>
                      <a:r>
                        <a:rPr lang="es-PE" sz="1000" baseline="0" dirty="0" err="1"/>
                        <a:t>Clas</a:t>
                      </a:r>
                      <a:r>
                        <a:rPr lang="es-PE" sz="1000" baseline="0" dirty="0"/>
                        <a:t>. general de uso de suelo</a:t>
                      </a:r>
                    </a:p>
                    <a:p>
                      <a:pPr marL="0" marR="0" indent="0" algn="l" defTabSz="914400" rtl="0" eaLnBrk="1" fontAlgn="auto" latinLnBrk="0" hangingPunct="1">
                        <a:lnSpc>
                          <a:spcPct val="100000"/>
                        </a:lnSpc>
                        <a:spcBef>
                          <a:spcPts val="0"/>
                        </a:spcBef>
                        <a:spcAft>
                          <a:spcPts val="0"/>
                        </a:spcAft>
                        <a:buClrTx/>
                        <a:buSzTx/>
                        <a:buFontTx/>
                        <a:buNone/>
                        <a:tabLst/>
                        <a:defRPr/>
                      </a:pPr>
                      <a:r>
                        <a:rPr lang="es-PE" sz="1000" dirty="0"/>
                        <a:t>Sistema vial</a:t>
                      </a:r>
                    </a:p>
                  </a:txBody>
                  <a:tcPr/>
                </a:tc>
                <a:tc>
                  <a:txBody>
                    <a:bodyPr/>
                    <a:lstStyle/>
                    <a:p>
                      <a:pPr algn="l"/>
                      <a:r>
                        <a:rPr lang="es-PE" sz="1000" baseline="0" dirty="0"/>
                        <a:t>RDM, Comercio, Industrial, etc.</a:t>
                      </a:r>
                    </a:p>
                  </a:txBody>
                  <a:tcPr/>
                </a:tc>
                <a:tc>
                  <a:txBody>
                    <a:bodyPr/>
                    <a:lstStyle/>
                    <a:p>
                      <a:pPr algn="l"/>
                      <a:endParaRPr lang="es-PE" sz="1000" dirty="0"/>
                    </a:p>
                  </a:txBody>
                  <a:tcPr/>
                </a:tc>
                <a:tc>
                  <a:txBody>
                    <a:bodyPr/>
                    <a:lstStyle/>
                    <a:p>
                      <a:pPr algn="l"/>
                      <a:r>
                        <a:rPr lang="es-PE" sz="1000" dirty="0"/>
                        <a:t>X</a:t>
                      </a:r>
                    </a:p>
                    <a:p>
                      <a:pPr algn="l"/>
                      <a:r>
                        <a:rPr lang="es-PE" sz="1000" dirty="0"/>
                        <a:t>X</a:t>
                      </a:r>
                    </a:p>
                    <a:p>
                      <a:pPr algn="l"/>
                      <a:r>
                        <a:rPr lang="es-PE" sz="1000" dirty="0"/>
                        <a:t>X</a:t>
                      </a:r>
                    </a:p>
                  </a:txBody>
                  <a:tcPr/>
                </a:tc>
                <a:tc>
                  <a:txBody>
                    <a:bodyPr/>
                    <a:lstStyle/>
                    <a:p>
                      <a:pPr algn="l"/>
                      <a:r>
                        <a:rPr lang="es-PE" sz="1000" dirty="0"/>
                        <a:t>Se requiere homogenizar con el catastro</a:t>
                      </a:r>
                    </a:p>
                  </a:txBody>
                  <a:tcPr/>
                </a:tc>
                <a:extLst>
                  <a:ext uri="{0D108BD9-81ED-4DB2-BD59-A6C34878D82A}">
                    <a16:rowId xmlns:a16="http://schemas.microsoft.com/office/drawing/2014/main" val="2802394623"/>
                  </a:ext>
                </a:extLst>
              </a:tr>
              <a:tr h="284151">
                <a:tc>
                  <a:txBody>
                    <a:bodyPr/>
                    <a:lstStyle/>
                    <a:p>
                      <a:r>
                        <a:rPr lang="es-PE" sz="1000" dirty="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000" baseline="0" dirty="0"/>
                        <a:t>Equipamiento</a:t>
                      </a:r>
                      <a:endParaRPr lang="es-PE" sz="1000" dirty="0"/>
                    </a:p>
                  </a:txBody>
                  <a:tcPr/>
                </a:tc>
                <a:tc>
                  <a:txBody>
                    <a:bodyPr/>
                    <a:lstStyle/>
                    <a:p>
                      <a:pPr algn="l"/>
                      <a:r>
                        <a:rPr lang="es-PE" sz="1000" baseline="0" dirty="0"/>
                        <a:t>Educación, Salud, recreación, etc.</a:t>
                      </a:r>
                    </a:p>
                  </a:txBody>
                  <a:tcPr/>
                </a:tc>
                <a:tc>
                  <a:txBody>
                    <a:bodyPr/>
                    <a:lstStyle/>
                    <a:p>
                      <a:pPr algn="l"/>
                      <a:r>
                        <a:rPr lang="es-PE" sz="1000" dirty="0"/>
                        <a:t>X</a:t>
                      </a:r>
                    </a:p>
                  </a:txBody>
                  <a:tcPr/>
                </a:tc>
                <a:tc>
                  <a:txBody>
                    <a:bodyPr/>
                    <a:lstStyle/>
                    <a:p>
                      <a:pPr algn="l"/>
                      <a:r>
                        <a:rPr lang="es-PE" sz="1000" dirty="0"/>
                        <a:t>X</a:t>
                      </a:r>
                    </a:p>
                  </a:txBody>
                  <a:tcPr/>
                </a:tc>
                <a:tc>
                  <a:txBody>
                    <a:bodyPr/>
                    <a:lstStyle/>
                    <a:p>
                      <a:pPr algn="l"/>
                      <a:r>
                        <a:rPr lang="es-PE" sz="1000" dirty="0"/>
                        <a:t>En tanto no se tenga en el catastro el MEF podría utilizar la información</a:t>
                      </a:r>
                      <a:r>
                        <a:rPr lang="es-PE" sz="1000" baseline="0" dirty="0"/>
                        <a:t> del OUN</a:t>
                      </a:r>
                      <a:endParaRPr lang="es-PE" sz="1000" dirty="0"/>
                    </a:p>
                  </a:txBody>
                  <a:tcPr/>
                </a:tc>
                <a:extLst>
                  <a:ext uri="{0D108BD9-81ED-4DB2-BD59-A6C34878D82A}">
                    <a16:rowId xmlns:a16="http://schemas.microsoft.com/office/drawing/2014/main" val="2824965859"/>
                  </a:ext>
                </a:extLst>
              </a:tr>
              <a:tr h="895522">
                <a:tc>
                  <a:txBody>
                    <a:bodyPr/>
                    <a:lstStyle/>
                    <a:p>
                      <a:r>
                        <a:rPr lang="es-PE" sz="1000" dirty="0"/>
                        <a:t>3</a:t>
                      </a:r>
                    </a:p>
                  </a:txBody>
                  <a:tcPr/>
                </a:tc>
                <a:tc>
                  <a:txBody>
                    <a:bodyPr/>
                    <a:lstStyle/>
                    <a:p>
                      <a:pPr algn="l"/>
                      <a:r>
                        <a:rPr lang="es-PE" sz="1000" dirty="0"/>
                        <a:t>Obras de infraestructura</a:t>
                      </a:r>
                    </a:p>
                  </a:txBody>
                  <a:tcPr/>
                </a:tc>
                <a:tc>
                  <a:txBody>
                    <a:bodyPr/>
                    <a:lstStyle/>
                    <a:p>
                      <a:pPr algn="l"/>
                      <a:r>
                        <a:rPr lang="es-PE" sz="1000" dirty="0"/>
                        <a:t>Red</a:t>
                      </a:r>
                      <a:r>
                        <a:rPr lang="es-PE" sz="1000" baseline="0" dirty="0"/>
                        <a:t> publica de agua</a:t>
                      </a:r>
                    </a:p>
                    <a:p>
                      <a:pPr algn="l"/>
                      <a:r>
                        <a:rPr lang="es-PE" sz="1000" baseline="0" dirty="0"/>
                        <a:t>Red pública de desagüe</a:t>
                      </a:r>
                    </a:p>
                    <a:p>
                      <a:pPr algn="l"/>
                      <a:r>
                        <a:rPr lang="es-PE" sz="1000" baseline="0" dirty="0"/>
                        <a:t>Red pública de energía eléctrica</a:t>
                      </a:r>
                    </a:p>
                    <a:p>
                      <a:pPr algn="l"/>
                      <a:r>
                        <a:rPr lang="es-PE" sz="1000" baseline="0" dirty="0"/>
                        <a:t>Red pública de telefonía</a:t>
                      </a:r>
                    </a:p>
                    <a:p>
                      <a:pPr algn="l"/>
                      <a:r>
                        <a:rPr lang="es-PE" sz="1000" baseline="0" dirty="0"/>
                        <a:t>Red pública de cable</a:t>
                      </a:r>
                    </a:p>
                  </a:txBody>
                  <a:tcPr/>
                </a:tc>
                <a:tc>
                  <a:txBody>
                    <a:bodyPr/>
                    <a:lstStyle/>
                    <a:p>
                      <a:pPr algn="l"/>
                      <a:endParaRPr lang="es-PE" sz="1000" dirty="0"/>
                    </a:p>
                  </a:txBody>
                  <a:tcPr/>
                </a:tc>
                <a:tc>
                  <a:txBody>
                    <a:bodyPr/>
                    <a:lstStyle/>
                    <a:p>
                      <a:pPr algn="l"/>
                      <a:r>
                        <a:rPr lang="es-PE" sz="1000" dirty="0"/>
                        <a:t>X</a:t>
                      </a:r>
                    </a:p>
                  </a:txBody>
                  <a:tcPr/>
                </a:tc>
                <a:tc>
                  <a:txBody>
                    <a:bodyPr/>
                    <a:lstStyle/>
                    <a:p>
                      <a:pPr algn="l"/>
                      <a:r>
                        <a:rPr lang="es-PE" sz="1000" dirty="0"/>
                        <a:t>En los planes,</a:t>
                      </a:r>
                      <a:r>
                        <a:rPr lang="es-PE" sz="1000" baseline="0" dirty="0"/>
                        <a:t> s</a:t>
                      </a:r>
                      <a:r>
                        <a:rPr lang="es-PE" sz="1000" dirty="0"/>
                        <a:t>e tiene como cobertura de servicios , se sugiere actualizar esta información a partir de las empresas proveedoras de estos servicios, agua y desagüe depende del MVCS</a:t>
                      </a:r>
                      <a:r>
                        <a:rPr lang="es-PE" sz="1000" baseline="0" dirty="0"/>
                        <a:t> y se debe coordinar con las empresas del sector privado para obtener mediante servicios.</a:t>
                      </a:r>
                    </a:p>
                    <a:p>
                      <a:pPr algn="l"/>
                      <a:endParaRPr lang="es-PE" sz="1000" dirty="0"/>
                    </a:p>
                  </a:txBody>
                  <a:tcPr/>
                </a:tc>
                <a:extLst>
                  <a:ext uri="{0D108BD9-81ED-4DB2-BD59-A6C34878D82A}">
                    <a16:rowId xmlns:a16="http://schemas.microsoft.com/office/drawing/2014/main" val="3493912690"/>
                  </a:ext>
                </a:extLst>
              </a:tr>
              <a:tr h="895522">
                <a:tc>
                  <a:txBody>
                    <a:bodyPr/>
                    <a:lstStyle/>
                    <a:p>
                      <a:r>
                        <a:rPr lang="es-PE" sz="1000" dirty="0"/>
                        <a:t>4</a:t>
                      </a:r>
                    </a:p>
                  </a:txBody>
                  <a:tcPr/>
                </a:tc>
                <a:tc>
                  <a:txBody>
                    <a:bodyPr/>
                    <a:lstStyle/>
                    <a:p>
                      <a:pPr algn="l"/>
                      <a:r>
                        <a:rPr lang="es-PE" sz="1000" dirty="0"/>
                        <a:t>Conexiones domiciliarias</a:t>
                      </a:r>
                    </a:p>
                  </a:txBody>
                  <a:tcPr/>
                </a:tc>
                <a:tc>
                  <a:txBody>
                    <a:bodyPr/>
                    <a:lstStyle/>
                    <a:p>
                      <a:pPr algn="l"/>
                      <a:r>
                        <a:rPr lang="es-PE" sz="1000" dirty="0"/>
                        <a:t>Servicio</a:t>
                      </a:r>
                      <a:r>
                        <a:rPr lang="es-PE" sz="1000" baseline="0" dirty="0"/>
                        <a:t> de agua potable</a:t>
                      </a:r>
                    </a:p>
                    <a:p>
                      <a:pPr marL="0" marR="0" indent="0" algn="l" defTabSz="914400" rtl="0" eaLnBrk="1" fontAlgn="auto" latinLnBrk="0" hangingPunct="1">
                        <a:lnSpc>
                          <a:spcPct val="100000"/>
                        </a:lnSpc>
                        <a:spcBef>
                          <a:spcPts val="0"/>
                        </a:spcBef>
                        <a:spcAft>
                          <a:spcPts val="0"/>
                        </a:spcAft>
                        <a:buClrTx/>
                        <a:buSzTx/>
                        <a:buFontTx/>
                        <a:buNone/>
                        <a:tabLst/>
                        <a:defRPr/>
                      </a:pPr>
                      <a:r>
                        <a:rPr lang="es-PE" sz="1000" dirty="0"/>
                        <a:t>Servicio de desagüe</a:t>
                      </a:r>
                    </a:p>
                    <a:p>
                      <a:pPr algn="l"/>
                      <a:r>
                        <a:rPr lang="es-PE" sz="1000" baseline="0" dirty="0"/>
                        <a:t>Servicio de energía eléctrica</a:t>
                      </a:r>
                    </a:p>
                    <a:p>
                      <a:pPr algn="l"/>
                      <a:r>
                        <a:rPr lang="es-PE" sz="1000" baseline="0" dirty="0"/>
                        <a:t>Servicio de telefonía</a:t>
                      </a:r>
                    </a:p>
                    <a:p>
                      <a:pPr algn="l"/>
                      <a:r>
                        <a:rPr lang="es-PE" sz="1000" baseline="0" dirty="0"/>
                        <a:t>Servicio de cable</a:t>
                      </a:r>
                    </a:p>
                  </a:txBody>
                  <a:tcPr/>
                </a:tc>
                <a:tc>
                  <a:txBody>
                    <a:bodyPr/>
                    <a:lstStyle/>
                    <a:p>
                      <a:pPr algn="l"/>
                      <a:r>
                        <a:rPr lang="es-PE" sz="1000" dirty="0"/>
                        <a:t>X</a:t>
                      </a:r>
                    </a:p>
                  </a:txBody>
                  <a:tcPr/>
                </a:tc>
                <a:tc>
                  <a:txBody>
                    <a:bodyPr/>
                    <a:lstStyle/>
                    <a:p>
                      <a:pPr algn="l"/>
                      <a:endParaRPr lang="es-PE" sz="1000" dirty="0"/>
                    </a:p>
                  </a:txBody>
                  <a:tcPr/>
                </a:tc>
                <a:tc>
                  <a:txBody>
                    <a:bodyPr/>
                    <a:lstStyle/>
                    <a:p>
                      <a:pPr algn="l"/>
                      <a:r>
                        <a:rPr lang="es-PE" sz="1000" dirty="0"/>
                        <a:t>Se obtiene de la</a:t>
                      </a:r>
                      <a:r>
                        <a:rPr lang="es-PE" sz="1000" baseline="0" dirty="0"/>
                        <a:t> base alfanumérica del </a:t>
                      </a:r>
                      <a:r>
                        <a:rPr lang="es-PE" sz="1000" dirty="0"/>
                        <a:t>catastro</a:t>
                      </a:r>
                    </a:p>
                  </a:txBody>
                  <a:tcPr/>
                </a:tc>
                <a:extLst>
                  <a:ext uri="{0D108BD9-81ED-4DB2-BD59-A6C34878D82A}">
                    <a16:rowId xmlns:a16="http://schemas.microsoft.com/office/drawing/2014/main" val="1342771813"/>
                  </a:ext>
                </a:extLst>
              </a:tr>
              <a:tr h="895522">
                <a:tc>
                  <a:txBody>
                    <a:bodyPr/>
                    <a:lstStyle/>
                    <a:p>
                      <a:r>
                        <a:rPr lang="es-PE" sz="1000" dirty="0"/>
                        <a:t>5</a:t>
                      </a:r>
                    </a:p>
                  </a:txBody>
                  <a:tcPr/>
                </a:tc>
                <a:tc>
                  <a:txBody>
                    <a:bodyPr/>
                    <a:lstStyle/>
                    <a:p>
                      <a:pPr algn="l"/>
                      <a:r>
                        <a:rPr lang="es-PE" sz="1000" dirty="0"/>
                        <a:t>Factores</a:t>
                      </a:r>
                    </a:p>
                  </a:txBody>
                  <a:tcPr/>
                </a:tc>
                <a:tc>
                  <a:txBody>
                    <a:bodyPr/>
                    <a:lstStyle/>
                    <a:p>
                      <a:pPr algn="l"/>
                      <a:r>
                        <a:rPr lang="es-PE" sz="1000" dirty="0"/>
                        <a:t>Rangos de áreas</a:t>
                      </a:r>
                    </a:p>
                    <a:p>
                      <a:pPr algn="l"/>
                      <a:r>
                        <a:rPr lang="es-PE" sz="1000" dirty="0"/>
                        <a:t>Material constructivo</a:t>
                      </a:r>
                    </a:p>
                    <a:p>
                      <a:pPr algn="l"/>
                      <a:r>
                        <a:rPr lang="es-PE" sz="1000" dirty="0"/>
                        <a:t>  - Muros y columnas</a:t>
                      </a:r>
                    </a:p>
                    <a:p>
                      <a:pPr algn="l"/>
                      <a:r>
                        <a:rPr lang="es-PE" sz="1000" baseline="0" dirty="0"/>
                        <a:t>  - Techos</a:t>
                      </a:r>
                    </a:p>
                    <a:p>
                      <a:pPr algn="l"/>
                      <a:r>
                        <a:rPr lang="es-PE" sz="1000" baseline="0" dirty="0"/>
                        <a:t>  - Puertas y ventanas</a:t>
                      </a:r>
                      <a:endParaRPr lang="es-PE" sz="1000" dirty="0"/>
                    </a:p>
                  </a:txBody>
                  <a:tcPr/>
                </a:tc>
                <a:tc>
                  <a:txBody>
                    <a:bodyPr/>
                    <a:lstStyle/>
                    <a:p>
                      <a:pPr algn="l"/>
                      <a:r>
                        <a:rPr lang="es-PE" sz="1000" dirty="0"/>
                        <a:t>X</a:t>
                      </a:r>
                    </a:p>
                    <a:p>
                      <a:pPr algn="l"/>
                      <a:r>
                        <a:rPr lang="es-PE" sz="1000" dirty="0"/>
                        <a:t>X</a:t>
                      </a:r>
                    </a:p>
                  </a:txBody>
                  <a:tcPr/>
                </a:tc>
                <a:tc>
                  <a:txBody>
                    <a:bodyPr/>
                    <a:lstStyle/>
                    <a:p>
                      <a:pPr algn="l"/>
                      <a:endParaRPr lang="es-PE" sz="1000" dirty="0"/>
                    </a:p>
                  </a:txBody>
                  <a:tcPr/>
                </a:tc>
                <a:tc>
                  <a:txBody>
                    <a:bodyPr/>
                    <a:lstStyle/>
                    <a:p>
                      <a:pPr algn="l"/>
                      <a:r>
                        <a:rPr lang="es-PE" sz="1000" dirty="0"/>
                        <a:t>Se obtiene del catastro</a:t>
                      </a:r>
                    </a:p>
                    <a:p>
                      <a:pPr algn="l"/>
                      <a:endParaRPr lang="es-PE" sz="1000" dirty="0"/>
                    </a:p>
                  </a:txBody>
                  <a:tcPr/>
                </a:tc>
                <a:extLst>
                  <a:ext uri="{0D108BD9-81ED-4DB2-BD59-A6C34878D82A}">
                    <a16:rowId xmlns:a16="http://schemas.microsoft.com/office/drawing/2014/main" val="1114505315"/>
                  </a:ext>
                </a:extLst>
              </a:tr>
              <a:tr h="735607">
                <a:tc>
                  <a:txBody>
                    <a:bodyPr/>
                    <a:lstStyle/>
                    <a:p>
                      <a:r>
                        <a:rPr lang="es-PE" sz="1000" dirty="0"/>
                        <a:t>6</a:t>
                      </a:r>
                    </a:p>
                  </a:txBody>
                  <a:tcPr/>
                </a:tc>
                <a:tc>
                  <a:txBody>
                    <a:bodyPr/>
                    <a:lstStyle/>
                    <a:p>
                      <a:pPr algn="l"/>
                      <a:r>
                        <a:rPr lang="es-PE" sz="1000" dirty="0"/>
                        <a:t>Pendiente</a:t>
                      </a:r>
                    </a:p>
                  </a:txBody>
                  <a:tcPr/>
                </a:tc>
                <a:tc>
                  <a:txBody>
                    <a:bodyPr/>
                    <a:lstStyle/>
                    <a:p>
                      <a:pPr algn="l"/>
                      <a:r>
                        <a:rPr lang="es-PE" sz="1000" dirty="0"/>
                        <a:t>Hasta 5%</a:t>
                      </a:r>
                    </a:p>
                    <a:p>
                      <a:pPr algn="l"/>
                      <a:r>
                        <a:rPr lang="es-PE" sz="1000" dirty="0"/>
                        <a:t>De 55 a 30%</a:t>
                      </a:r>
                    </a:p>
                    <a:p>
                      <a:pPr algn="l"/>
                      <a:r>
                        <a:rPr lang="es-PE" sz="1000" dirty="0"/>
                        <a:t>Mas de 30%</a:t>
                      </a:r>
                    </a:p>
                  </a:txBody>
                  <a:tcPr/>
                </a:tc>
                <a:tc>
                  <a:txBody>
                    <a:bodyPr/>
                    <a:lstStyle/>
                    <a:p>
                      <a:pPr algn="l"/>
                      <a:endParaRPr lang="es-PE" sz="1000" dirty="0"/>
                    </a:p>
                  </a:txBody>
                  <a:tcPr/>
                </a:tc>
                <a:tc>
                  <a:txBody>
                    <a:bodyPr/>
                    <a:lstStyle/>
                    <a:p>
                      <a:pPr algn="l"/>
                      <a:endParaRPr lang="es-PE" sz="1000" dirty="0"/>
                    </a:p>
                  </a:txBody>
                  <a:tcPr/>
                </a:tc>
                <a:tc>
                  <a:txBody>
                    <a:bodyPr/>
                    <a:lstStyle/>
                    <a:p>
                      <a:pPr algn="l"/>
                      <a:r>
                        <a:rPr lang="es-PE" sz="1000" dirty="0"/>
                        <a:t>En</a:t>
                      </a:r>
                      <a:r>
                        <a:rPr lang="es-PE" sz="1000" baseline="0" dirty="0"/>
                        <a:t> el desarrollo de los planes se elaboro mapas de relieve para determinar los peligros de inundación, pero no se presentó la información topográfica como parte de la información, se debe generar mapas de pendientes y publicar en el OUN para facilitar la tarea del MEF</a:t>
                      </a:r>
                      <a:endParaRPr lang="es-PE" sz="1000" dirty="0"/>
                    </a:p>
                  </a:txBody>
                  <a:tcPr/>
                </a:tc>
                <a:extLst>
                  <a:ext uri="{0D108BD9-81ED-4DB2-BD59-A6C34878D82A}">
                    <a16:rowId xmlns:a16="http://schemas.microsoft.com/office/drawing/2014/main" val="4120805336"/>
                  </a:ext>
                </a:extLst>
              </a:tr>
              <a:tr h="895522">
                <a:tc>
                  <a:txBody>
                    <a:bodyPr/>
                    <a:lstStyle/>
                    <a:p>
                      <a:r>
                        <a:rPr lang="es-PE" sz="1000" dirty="0"/>
                        <a:t>7</a:t>
                      </a:r>
                    </a:p>
                  </a:txBody>
                  <a:tcPr/>
                </a:tc>
                <a:tc>
                  <a:txBody>
                    <a:bodyPr/>
                    <a:lstStyle/>
                    <a:p>
                      <a:pPr algn="l"/>
                      <a:r>
                        <a:rPr lang="es-PE" sz="1000" dirty="0"/>
                        <a:t>Influencias negativas</a:t>
                      </a:r>
                    </a:p>
                  </a:txBody>
                  <a:tcPr/>
                </a:tc>
                <a:tc>
                  <a:txBody>
                    <a:bodyPr/>
                    <a:lstStyle/>
                    <a:p>
                      <a:pPr algn="l"/>
                      <a:r>
                        <a:rPr lang="es-PE" sz="1000" dirty="0"/>
                        <a:t>Acequia</a:t>
                      </a:r>
                    </a:p>
                    <a:p>
                      <a:pPr algn="l"/>
                      <a:r>
                        <a:rPr lang="es-PE" sz="1000" dirty="0"/>
                        <a:t>Cementerio</a:t>
                      </a:r>
                    </a:p>
                    <a:p>
                      <a:pPr algn="l"/>
                      <a:r>
                        <a:rPr lang="es-PE" sz="1000" dirty="0"/>
                        <a:t>Basurales</a:t>
                      </a:r>
                    </a:p>
                    <a:p>
                      <a:pPr algn="l"/>
                      <a:r>
                        <a:rPr lang="es-PE" sz="1000" dirty="0"/>
                        <a:t>Aeropuerto</a:t>
                      </a:r>
                    </a:p>
                    <a:p>
                      <a:pPr algn="l"/>
                      <a:r>
                        <a:rPr lang="es-PE" sz="1000" dirty="0"/>
                        <a:t>Hospital</a:t>
                      </a:r>
                    </a:p>
                  </a:txBody>
                  <a:tcPr/>
                </a:tc>
                <a:tc>
                  <a:txBody>
                    <a:bodyPr/>
                    <a:lstStyle/>
                    <a:p>
                      <a:pPr algn="l"/>
                      <a:endParaRPr lang="es-PE" sz="1000" dirty="0"/>
                    </a:p>
                    <a:p>
                      <a:pPr algn="l"/>
                      <a:r>
                        <a:rPr lang="es-PE" sz="1000" dirty="0"/>
                        <a:t>X</a:t>
                      </a:r>
                    </a:p>
                    <a:p>
                      <a:pPr algn="l"/>
                      <a:r>
                        <a:rPr lang="es-PE" sz="1000" dirty="0"/>
                        <a:t>X</a:t>
                      </a:r>
                    </a:p>
                    <a:p>
                      <a:pPr algn="l"/>
                      <a:r>
                        <a:rPr lang="es-PE" sz="1000" dirty="0"/>
                        <a:t>X</a:t>
                      </a:r>
                    </a:p>
                    <a:p>
                      <a:pPr algn="l"/>
                      <a:r>
                        <a:rPr lang="es-PE" sz="1000" dirty="0"/>
                        <a:t>X</a:t>
                      </a:r>
                    </a:p>
                  </a:txBody>
                  <a:tcPr/>
                </a:tc>
                <a:tc>
                  <a:txBody>
                    <a:bodyPr/>
                    <a:lstStyle/>
                    <a:p>
                      <a:pPr algn="l"/>
                      <a:r>
                        <a:rPr lang="es-PE" sz="1000" dirty="0"/>
                        <a:t>X</a:t>
                      </a:r>
                    </a:p>
                    <a:p>
                      <a:pPr algn="l"/>
                      <a:r>
                        <a:rPr lang="es-PE" sz="1000" dirty="0"/>
                        <a:t>X</a:t>
                      </a:r>
                    </a:p>
                    <a:p>
                      <a:pPr algn="l"/>
                      <a:r>
                        <a:rPr lang="es-PE" sz="1000" dirty="0"/>
                        <a:t>X</a:t>
                      </a:r>
                    </a:p>
                    <a:p>
                      <a:pPr algn="l"/>
                      <a:r>
                        <a:rPr lang="es-PE" sz="1000" dirty="0"/>
                        <a:t>X</a:t>
                      </a:r>
                    </a:p>
                    <a:p>
                      <a:pPr algn="l"/>
                      <a:r>
                        <a:rPr lang="es-PE" sz="1000" dirty="0"/>
                        <a:t>X</a:t>
                      </a:r>
                    </a:p>
                  </a:txBody>
                  <a:tcPr/>
                </a:tc>
                <a:tc>
                  <a:txBody>
                    <a:bodyPr/>
                    <a:lstStyle/>
                    <a:p>
                      <a:pPr algn="l"/>
                      <a:r>
                        <a:rPr lang="es-PE" sz="1000" dirty="0"/>
                        <a:t>Se obtiene</a:t>
                      </a:r>
                      <a:r>
                        <a:rPr lang="es-PE" sz="1000" baseline="0" dirty="0"/>
                        <a:t> del OUN </a:t>
                      </a:r>
                    </a:p>
                    <a:p>
                      <a:pPr algn="l"/>
                      <a:r>
                        <a:rPr lang="es-PE" sz="1000" baseline="0" dirty="0"/>
                        <a:t>Puede ser obtenida del OUN y del Catastro</a:t>
                      </a:r>
                      <a:endParaRPr lang="es-PE" sz="1000" dirty="0"/>
                    </a:p>
                  </a:txBody>
                  <a:tcPr/>
                </a:tc>
                <a:extLst>
                  <a:ext uri="{0D108BD9-81ED-4DB2-BD59-A6C34878D82A}">
                    <a16:rowId xmlns:a16="http://schemas.microsoft.com/office/drawing/2014/main" val="3457279995"/>
                  </a:ext>
                </a:extLst>
              </a:tr>
              <a:tr h="895522">
                <a:tc>
                  <a:txBody>
                    <a:bodyPr/>
                    <a:lstStyle/>
                    <a:p>
                      <a:r>
                        <a:rPr lang="es-PE" sz="1000" dirty="0"/>
                        <a:t>8</a:t>
                      </a:r>
                    </a:p>
                  </a:txBody>
                  <a:tcPr/>
                </a:tc>
                <a:tc>
                  <a:txBody>
                    <a:bodyPr/>
                    <a:lstStyle/>
                    <a:p>
                      <a:pPr algn="l"/>
                      <a:r>
                        <a:rPr lang="es-PE" sz="1000" dirty="0"/>
                        <a:t>Zonas de peligro</a:t>
                      </a:r>
                    </a:p>
                  </a:txBody>
                  <a:tcPr/>
                </a:tc>
                <a:tc>
                  <a:txBody>
                    <a:bodyPr/>
                    <a:lstStyle/>
                    <a:p>
                      <a:pPr algn="l"/>
                      <a:r>
                        <a:rPr lang="es-PE" sz="1000" dirty="0"/>
                        <a:t>Peligro por sismicidad</a:t>
                      </a:r>
                    </a:p>
                    <a:p>
                      <a:pPr algn="l"/>
                      <a:r>
                        <a:rPr lang="es-PE" sz="1000" dirty="0"/>
                        <a:t>Peligro</a:t>
                      </a:r>
                      <a:r>
                        <a:rPr lang="es-PE" sz="1000" baseline="0" dirty="0"/>
                        <a:t> por inundación pluvial</a:t>
                      </a:r>
                    </a:p>
                    <a:p>
                      <a:pPr algn="l"/>
                      <a:r>
                        <a:rPr lang="es-PE" sz="1000" baseline="0" dirty="0"/>
                        <a:t>Peligro por inundación fluvial</a:t>
                      </a:r>
                    </a:p>
                    <a:p>
                      <a:pPr algn="l"/>
                      <a:r>
                        <a:rPr lang="es-PE" sz="1000" baseline="0" dirty="0"/>
                        <a:t>Peligro por flujo de lodos</a:t>
                      </a:r>
                    </a:p>
                    <a:p>
                      <a:pPr algn="l"/>
                      <a:r>
                        <a:rPr lang="es-PE" sz="1000" baseline="0" dirty="0"/>
                        <a:t>Peligros de origen antrópico</a:t>
                      </a:r>
                      <a:endParaRPr lang="es-PE" sz="1000" dirty="0"/>
                    </a:p>
                  </a:txBody>
                  <a:tcPr/>
                </a:tc>
                <a:tc>
                  <a:txBody>
                    <a:bodyPr/>
                    <a:lstStyle/>
                    <a:p>
                      <a:pPr algn="l"/>
                      <a:endParaRPr lang="es-PE" sz="1000" dirty="0"/>
                    </a:p>
                  </a:txBody>
                  <a:tcPr/>
                </a:tc>
                <a:tc>
                  <a:txBody>
                    <a:bodyPr/>
                    <a:lstStyle/>
                    <a:p>
                      <a:pPr algn="l"/>
                      <a:r>
                        <a:rPr lang="es-PE" sz="1000" dirty="0"/>
                        <a:t>X</a:t>
                      </a:r>
                    </a:p>
                    <a:p>
                      <a:pPr algn="l"/>
                      <a:r>
                        <a:rPr lang="es-PE" sz="1000" dirty="0"/>
                        <a:t>X</a:t>
                      </a:r>
                    </a:p>
                    <a:p>
                      <a:pPr algn="l"/>
                      <a:r>
                        <a:rPr lang="es-PE" sz="1000" dirty="0"/>
                        <a:t>X</a:t>
                      </a:r>
                    </a:p>
                    <a:p>
                      <a:pPr algn="l"/>
                      <a:r>
                        <a:rPr lang="es-PE" sz="1000" dirty="0"/>
                        <a:t>X</a:t>
                      </a:r>
                    </a:p>
                    <a:p>
                      <a:pPr algn="l"/>
                      <a:r>
                        <a:rPr lang="es-PE" sz="1000" dirty="0"/>
                        <a:t>X</a:t>
                      </a:r>
                    </a:p>
                  </a:txBody>
                  <a:tcPr/>
                </a:tc>
                <a:tc>
                  <a:txBody>
                    <a:bodyPr/>
                    <a:lstStyle/>
                    <a:p>
                      <a:pPr algn="l"/>
                      <a:r>
                        <a:rPr lang="es-PE" sz="1000" dirty="0"/>
                        <a:t>Se obtiene del OUN</a:t>
                      </a:r>
                    </a:p>
                  </a:txBody>
                  <a:tcPr/>
                </a:tc>
                <a:extLst>
                  <a:ext uri="{0D108BD9-81ED-4DB2-BD59-A6C34878D82A}">
                    <a16:rowId xmlns:a16="http://schemas.microsoft.com/office/drawing/2014/main" val="3599399969"/>
                  </a:ext>
                </a:extLst>
              </a:tr>
            </a:tbl>
          </a:graphicData>
        </a:graphic>
      </p:graphicFrame>
      <p:sp>
        <p:nvSpPr>
          <p:cNvPr id="2" name="Marcador de número de diapositiva 1">
            <a:extLst>
              <a:ext uri="{FF2B5EF4-FFF2-40B4-BE49-F238E27FC236}">
                <a16:creationId xmlns:a16="http://schemas.microsoft.com/office/drawing/2014/main" id="{5E1D9301-4131-DBD4-15DB-F35AAFB60B46}"/>
              </a:ext>
            </a:extLst>
          </p:cNvPr>
          <p:cNvSpPr>
            <a:spLocks noGrp="1"/>
          </p:cNvSpPr>
          <p:nvPr>
            <p:ph type="sldNum" sz="quarter" idx="10"/>
          </p:nvPr>
        </p:nvSpPr>
        <p:spPr/>
        <p:txBody>
          <a:bodyPr/>
          <a:lstStyle/>
          <a:p>
            <a:pPr>
              <a:defRPr/>
            </a:pPr>
            <a:fld id="{86CB4B4D-7CA3-9044-876B-883B54F8677D}" type="slidenum">
              <a:rPr lang="de-CH" smtClean="0"/>
              <a:t>13</a:t>
            </a:fld>
            <a:endParaRPr lang="de-CH"/>
          </a:p>
        </p:txBody>
      </p:sp>
      <p:sp>
        <p:nvSpPr>
          <p:cNvPr id="7" name="Content">
            <a:extLst>
              <a:ext uri="{FF2B5EF4-FFF2-40B4-BE49-F238E27FC236}">
                <a16:creationId xmlns:a16="http://schemas.microsoft.com/office/drawing/2014/main" id="{BECB873F-3BBB-42FD-E3A1-6F6D413247D0}"/>
              </a:ext>
            </a:extLst>
          </p:cNvPr>
          <p:cNvSpPr txBox="1"/>
          <p:nvPr/>
        </p:nvSpPr>
        <p:spPr bwMode="auto">
          <a:xfrm>
            <a:off x="418808" y="326188"/>
            <a:ext cx="11773192" cy="574516"/>
          </a:xfrm>
          <a:prstGeom prst="rect">
            <a:avLst/>
          </a:prstGeom>
          <a:solidFill>
            <a:schemeClr val="bg1"/>
          </a:solidFill>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Datos para determinar el valor arancelario del suelo</a:t>
            </a:r>
          </a:p>
        </p:txBody>
      </p:sp>
    </p:spTree>
    <p:extLst>
      <p:ext uri="{BB962C8B-B14F-4D97-AF65-F5344CB8AC3E}">
        <p14:creationId xmlns:p14="http://schemas.microsoft.com/office/powerpoint/2010/main" val="113043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2713F-121D-4617-C2D9-F6D6BE9E3E8F}"/>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010C6B1-7EB2-3DE3-EECF-9BA17CA08F75}"/>
              </a:ext>
            </a:extLst>
          </p:cNvPr>
          <p:cNvSpPr>
            <a:spLocks noGrp="1"/>
          </p:cNvSpPr>
          <p:nvPr>
            <p:ph type="sldNum" sz="quarter" idx="10"/>
          </p:nvPr>
        </p:nvSpPr>
        <p:spPr/>
        <p:txBody>
          <a:bodyPr/>
          <a:lstStyle/>
          <a:p>
            <a:pPr>
              <a:defRPr/>
            </a:pPr>
            <a:fld id="{86CB4B4D-7CA3-9044-876B-883B54F8677D}" type="slidenum">
              <a:rPr lang="de-CH" smtClean="0"/>
              <a:t>14</a:t>
            </a:fld>
            <a:endParaRPr lang="de-CH"/>
          </a:p>
        </p:txBody>
      </p:sp>
      <p:sp>
        <p:nvSpPr>
          <p:cNvPr id="7" name="Content">
            <a:extLst>
              <a:ext uri="{FF2B5EF4-FFF2-40B4-BE49-F238E27FC236}">
                <a16:creationId xmlns:a16="http://schemas.microsoft.com/office/drawing/2014/main" id="{1B20C0E1-C5BF-216E-624D-7A8B9EFA8AE5}"/>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Datos para el calculo del valor de la construcción</a:t>
            </a:r>
          </a:p>
        </p:txBody>
      </p:sp>
      <p:sp>
        <p:nvSpPr>
          <p:cNvPr id="5" name="Freihandform: Form 4">
            <a:extLst>
              <a:ext uri="{FF2B5EF4-FFF2-40B4-BE49-F238E27FC236}">
                <a16:creationId xmlns:a16="http://schemas.microsoft.com/office/drawing/2014/main" id="{4979EF73-43EC-F0C6-BDEF-6DC357197075}"/>
              </a:ext>
            </a:extLst>
          </p:cNvPr>
          <p:cNvSpPr/>
          <p:nvPr/>
        </p:nvSpPr>
        <p:spPr>
          <a:xfrm>
            <a:off x="447405" y="1052736"/>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SICUN</a:t>
            </a:r>
          </a:p>
        </p:txBody>
      </p:sp>
      <p:sp>
        <p:nvSpPr>
          <p:cNvPr id="8" name="Freihandform: Form 7">
            <a:extLst>
              <a:ext uri="{FF2B5EF4-FFF2-40B4-BE49-F238E27FC236}">
                <a16:creationId xmlns:a16="http://schemas.microsoft.com/office/drawing/2014/main" id="{A25DC526-6F88-EC57-62C7-7F5C21FBEAE1}"/>
              </a:ext>
            </a:extLst>
          </p:cNvPr>
          <p:cNvSpPr/>
          <p:nvPr/>
        </p:nvSpPr>
        <p:spPr>
          <a:xfrm>
            <a:off x="447405" y="1620633"/>
            <a:ext cx="3203971" cy="4328648"/>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Catastral</a:t>
            </a:r>
          </a:p>
          <a:p>
            <a:pPr marL="114300" lvl="1" indent="-114300" algn="l" defTabSz="622300">
              <a:lnSpc>
                <a:spcPct val="90000"/>
              </a:lnSpc>
              <a:spcBef>
                <a:spcPct val="0"/>
              </a:spcBef>
              <a:spcAft>
                <a:spcPct val="15000"/>
              </a:spcAft>
              <a:buChar char="•"/>
            </a:pPr>
            <a:r>
              <a:rPr lang="es-ES" sz="1600" kern="1200" dirty="0"/>
              <a:t>Distrito</a:t>
            </a:r>
          </a:p>
          <a:p>
            <a:pPr marL="114300" lvl="1" indent="-114300" algn="l" defTabSz="622300">
              <a:lnSpc>
                <a:spcPct val="90000"/>
              </a:lnSpc>
              <a:spcBef>
                <a:spcPct val="0"/>
              </a:spcBef>
              <a:spcAft>
                <a:spcPct val="15000"/>
              </a:spcAft>
              <a:buChar char="•"/>
            </a:pPr>
            <a:r>
              <a:rPr lang="es-ES" sz="1600" kern="1200" dirty="0"/>
              <a:t>Sector</a:t>
            </a:r>
          </a:p>
          <a:p>
            <a:pPr marL="114300" lvl="1" indent="-114300" algn="l" defTabSz="622300">
              <a:lnSpc>
                <a:spcPct val="90000"/>
              </a:lnSpc>
              <a:spcBef>
                <a:spcPct val="0"/>
              </a:spcBef>
              <a:spcAft>
                <a:spcPct val="15000"/>
              </a:spcAft>
              <a:buChar char="•"/>
            </a:pPr>
            <a:r>
              <a:rPr lang="es-ES" sz="1600" kern="1200" dirty="0"/>
              <a:t>Manzana</a:t>
            </a:r>
          </a:p>
          <a:p>
            <a:pPr marL="114300" lvl="1" indent="-114300" algn="l" defTabSz="622300">
              <a:lnSpc>
                <a:spcPct val="90000"/>
              </a:lnSpc>
              <a:spcBef>
                <a:spcPct val="0"/>
              </a:spcBef>
              <a:spcAft>
                <a:spcPct val="15000"/>
              </a:spcAft>
              <a:buChar char="•"/>
            </a:pPr>
            <a:r>
              <a:rPr lang="es-ES" sz="1600" kern="1200" dirty="0"/>
              <a:t>Lote</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Construcción</a:t>
            </a:r>
          </a:p>
          <a:p>
            <a:pPr marL="114300" lvl="1" indent="-114300" algn="l" defTabSz="622300">
              <a:lnSpc>
                <a:spcPct val="90000"/>
              </a:lnSpc>
              <a:spcBef>
                <a:spcPct val="0"/>
              </a:spcBef>
              <a:spcAft>
                <a:spcPct val="15000"/>
              </a:spcAft>
              <a:buChar char="•"/>
            </a:pPr>
            <a:r>
              <a:rPr lang="es-ES" sz="1600" kern="1200" dirty="0"/>
              <a:t>Puerta</a:t>
            </a:r>
          </a:p>
          <a:p>
            <a:pPr marL="114300" lvl="1" indent="-114300" algn="l" defTabSz="622300">
              <a:lnSpc>
                <a:spcPct val="90000"/>
              </a:lnSpc>
              <a:spcBef>
                <a:spcPct val="0"/>
              </a:spcBef>
              <a:spcAft>
                <a:spcPct val="15000"/>
              </a:spcAft>
              <a:buChar char="•"/>
            </a:pPr>
            <a:r>
              <a:rPr lang="es-ES" sz="1600" kern="1200" dirty="0"/>
              <a:t>Vías</a:t>
            </a:r>
          </a:p>
          <a:p>
            <a:pPr marL="114300" lvl="1" indent="-114300" algn="l" defTabSz="622300">
              <a:lnSpc>
                <a:spcPct val="90000"/>
              </a:lnSpc>
              <a:spcBef>
                <a:spcPct val="0"/>
              </a:spcBef>
              <a:spcAft>
                <a:spcPct val="15000"/>
              </a:spcAft>
              <a:buChar char="•"/>
            </a:pPr>
            <a:r>
              <a:rPr lang="es-ES" sz="1600" kern="1200" dirty="0"/>
              <a:t>Zonificación</a:t>
            </a:r>
          </a:p>
          <a:p>
            <a:pPr marL="114300" lvl="1" indent="-114300" algn="l" defTabSz="622300">
              <a:lnSpc>
                <a:spcPct val="90000"/>
              </a:lnSpc>
              <a:spcBef>
                <a:spcPct val="0"/>
              </a:spcBef>
              <a:spcAft>
                <a:spcPct val="15000"/>
              </a:spcAft>
              <a:buChar char="•"/>
            </a:pPr>
            <a:r>
              <a:rPr lang="es-ES" sz="1600" kern="1200" dirty="0"/>
              <a:t>Habilitación urbana</a:t>
            </a:r>
          </a:p>
          <a:p>
            <a:pPr marL="114300" lvl="1" indent="-114300" algn="l" defTabSz="622300">
              <a:lnSpc>
                <a:spcPct val="90000"/>
              </a:lnSpc>
              <a:spcBef>
                <a:spcPct val="0"/>
              </a:spcBef>
              <a:spcAft>
                <a:spcPct val="15000"/>
              </a:spcAft>
              <a:buChar char="•"/>
            </a:pPr>
            <a:r>
              <a:rPr lang="es-ES" sz="1600" kern="1200" dirty="0"/>
              <a:t>Manzana administrativa</a:t>
            </a:r>
          </a:p>
          <a:p>
            <a:pPr marL="114300" lvl="1" indent="-114300" algn="l" defTabSz="622300">
              <a:lnSpc>
                <a:spcPct val="90000"/>
              </a:lnSpc>
              <a:spcBef>
                <a:spcPct val="0"/>
              </a:spcBef>
              <a:spcAft>
                <a:spcPct val="15000"/>
              </a:spcAft>
              <a:buChar char="•"/>
            </a:pPr>
            <a:r>
              <a:rPr lang="es-ES" sz="1600" kern="1200" dirty="0"/>
              <a:t>Lote administrativo</a:t>
            </a:r>
          </a:p>
          <a:p>
            <a:pPr marL="114300" lvl="1" indent="-114300" algn="l" defTabSz="622300">
              <a:lnSpc>
                <a:spcPct val="90000"/>
              </a:lnSpc>
              <a:spcBef>
                <a:spcPct val="0"/>
              </a:spcBef>
              <a:spcAft>
                <a:spcPct val="15000"/>
              </a:spcAft>
              <a:buChar char="•"/>
            </a:pPr>
            <a:r>
              <a:rPr lang="es-ES" sz="1600" kern="1200" dirty="0"/>
              <a:t>Parque </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Ficha</a:t>
            </a:r>
            <a:endParaRPr lang="es-ES" sz="1400" kern="1200" dirty="0"/>
          </a:p>
        </p:txBody>
      </p:sp>
      <p:sp>
        <p:nvSpPr>
          <p:cNvPr id="9" name="Freihandform: Form 8">
            <a:extLst>
              <a:ext uri="{FF2B5EF4-FFF2-40B4-BE49-F238E27FC236}">
                <a16:creationId xmlns:a16="http://schemas.microsoft.com/office/drawing/2014/main" id="{94EA9BC3-BACE-8FA7-13A2-E89047946B12}"/>
              </a:ext>
            </a:extLst>
          </p:cNvPr>
          <p:cNvSpPr/>
          <p:nvPr/>
        </p:nvSpPr>
        <p:spPr>
          <a:xfrm>
            <a:off x="4099933" y="1052736"/>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PCF</a:t>
            </a:r>
          </a:p>
        </p:txBody>
      </p:sp>
      <p:sp>
        <p:nvSpPr>
          <p:cNvPr id="10" name="Freihandform: Form 9">
            <a:extLst>
              <a:ext uri="{FF2B5EF4-FFF2-40B4-BE49-F238E27FC236}">
                <a16:creationId xmlns:a16="http://schemas.microsoft.com/office/drawing/2014/main" id="{D03DEC06-01FE-A1BD-403C-B14CA73A47F6}"/>
              </a:ext>
            </a:extLst>
          </p:cNvPr>
          <p:cNvSpPr/>
          <p:nvPr/>
        </p:nvSpPr>
        <p:spPr>
          <a:xfrm>
            <a:off x="4099933" y="1620632"/>
            <a:ext cx="3203971" cy="4328649"/>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defTabSz="622300">
              <a:lnSpc>
                <a:spcPct val="90000"/>
              </a:lnSpc>
              <a:spcBef>
                <a:spcPct val="0"/>
              </a:spcBef>
              <a:spcAft>
                <a:spcPct val="15000"/>
              </a:spcAft>
              <a:buChar char="•"/>
            </a:pPr>
            <a:r>
              <a:rPr lang="es-ES" sz="1600" kern="1200" dirty="0"/>
              <a:t>Código de Predio Único</a:t>
            </a:r>
          </a:p>
          <a:p>
            <a:pPr marL="114300" lvl="1" indent="-114300" defTabSz="622300">
              <a:lnSpc>
                <a:spcPct val="90000"/>
              </a:lnSpc>
              <a:spcBef>
                <a:spcPct val="0"/>
              </a:spcBef>
              <a:spcAft>
                <a:spcPct val="15000"/>
              </a:spcAft>
              <a:buChar char="•"/>
            </a:pPr>
            <a:r>
              <a:rPr lang="es-ES" sz="1600" kern="1200" dirty="0"/>
              <a:t>Distrito</a:t>
            </a:r>
          </a:p>
          <a:p>
            <a:pPr marL="114300" lvl="1" indent="-114300" defTabSz="622300">
              <a:lnSpc>
                <a:spcPct val="90000"/>
              </a:lnSpc>
              <a:spcBef>
                <a:spcPct val="0"/>
              </a:spcBef>
              <a:spcAft>
                <a:spcPct val="15000"/>
              </a:spcAft>
              <a:buChar char="•"/>
            </a:pPr>
            <a:r>
              <a:rPr lang="es-ES" sz="1600" kern="1200" dirty="0"/>
              <a:t>Sector</a:t>
            </a:r>
          </a:p>
          <a:p>
            <a:pPr marL="114300" lvl="1" indent="-114300" defTabSz="622300">
              <a:lnSpc>
                <a:spcPct val="90000"/>
              </a:lnSpc>
              <a:spcBef>
                <a:spcPct val="0"/>
              </a:spcBef>
              <a:spcAft>
                <a:spcPct val="15000"/>
              </a:spcAft>
              <a:buChar char="•"/>
            </a:pPr>
            <a:r>
              <a:rPr lang="es-ES" sz="1600" kern="1200" dirty="0"/>
              <a:t>Manzana catastral</a:t>
            </a:r>
          </a:p>
          <a:p>
            <a:pPr marL="114300" lvl="1" indent="-114300" defTabSz="622300">
              <a:lnSpc>
                <a:spcPct val="90000"/>
              </a:lnSpc>
              <a:spcBef>
                <a:spcPct val="0"/>
              </a:spcBef>
              <a:spcAft>
                <a:spcPct val="15000"/>
              </a:spcAft>
              <a:buChar char="•"/>
            </a:pPr>
            <a:r>
              <a:rPr lang="es-ES" sz="1600" kern="1200" dirty="0"/>
              <a:t>Manzana urbana</a:t>
            </a:r>
          </a:p>
          <a:p>
            <a:pPr marL="114300" lvl="1" indent="-114300" defTabSz="622300">
              <a:lnSpc>
                <a:spcPct val="90000"/>
              </a:lnSpc>
              <a:spcBef>
                <a:spcPct val="0"/>
              </a:spcBef>
              <a:spcAft>
                <a:spcPct val="15000"/>
              </a:spcAft>
              <a:buChar char="•"/>
            </a:pPr>
            <a:r>
              <a:rPr lang="es-ES" sz="1600" kern="1200" dirty="0"/>
              <a:t>Lote polígono</a:t>
            </a:r>
          </a:p>
          <a:p>
            <a:pPr marL="114300" lvl="1" indent="-114300" defTabSz="622300">
              <a:lnSpc>
                <a:spcPct val="90000"/>
              </a:lnSpc>
              <a:spcBef>
                <a:spcPct val="0"/>
              </a:spcBef>
              <a:spcAft>
                <a:spcPct val="15000"/>
              </a:spcAft>
              <a:buChar char="•"/>
            </a:pPr>
            <a:r>
              <a:rPr lang="es-ES" sz="1600" kern="1200" dirty="0"/>
              <a:t>Lote punto </a:t>
            </a:r>
          </a:p>
          <a:p>
            <a:pPr marL="114300" lvl="1" indent="-114300"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Char char="•"/>
            </a:pPr>
            <a:r>
              <a:rPr lang="es-ES" sz="1600" kern="1200" dirty="0"/>
              <a:t>Numeración</a:t>
            </a:r>
          </a:p>
          <a:p>
            <a:pPr marL="114300" lvl="1" indent="-114300" defTabSz="622300">
              <a:lnSpc>
                <a:spcPct val="90000"/>
              </a:lnSpc>
              <a:spcBef>
                <a:spcPct val="0"/>
              </a:spcBef>
              <a:spcAft>
                <a:spcPct val="15000"/>
              </a:spcAft>
              <a:buChar char="•"/>
            </a:pPr>
            <a:r>
              <a:rPr lang="es-ES" sz="1600" kern="1200" dirty="0"/>
              <a:t>Eje </a:t>
            </a:r>
            <a:r>
              <a:rPr lang="es-ES" sz="1600" kern="1200" dirty="0" err="1"/>
              <a:t>víal</a:t>
            </a:r>
            <a:endParaRPr lang="es-ES" sz="1600" kern="1200" dirty="0"/>
          </a:p>
          <a:p>
            <a:pPr marL="114300" lvl="1" indent="-114300" defTabSz="622300">
              <a:lnSpc>
                <a:spcPct val="90000"/>
              </a:lnSpc>
              <a:spcBef>
                <a:spcPct val="0"/>
              </a:spcBef>
              <a:spcAft>
                <a:spcPct val="15000"/>
              </a:spcAft>
              <a:buChar char="•"/>
            </a:pPr>
            <a:r>
              <a:rPr lang="es-ES" sz="1600" kern="1200" dirty="0"/>
              <a:t>Sección vial</a:t>
            </a:r>
          </a:p>
          <a:p>
            <a:pPr marL="114300" lvl="1" indent="-114300"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Char char="•"/>
            </a:pPr>
            <a:r>
              <a:rPr lang="es-ES" sz="1600" kern="1200" dirty="0"/>
              <a:t>Unidad urbana</a:t>
            </a:r>
          </a:p>
          <a:p>
            <a:pPr marL="114300" lvl="1" indent="-114300" defTabSz="622300">
              <a:lnSpc>
                <a:spcPct val="90000"/>
              </a:lnSpc>
              <a:spcBef>
                <a:spcPct val="0"/>
              </a:spcBef>
              <a:spcAft>
                <a:spcPct val="15000"/>
              </a:spcAft>
              <a:buChar char="•"/>
            </a:pPr>
            <a:r>
              <a:rPr lang="es-ES" sz="1600" kern="1200" dirty="0"/>
              <a:t>Parque</a:t>
            </a:r>
          </a:p>
          <a:p>
            <a:pPr marL="114300" lvl="1" indent="-114300" defTabSz="622300">
              <a:lnSpc>
                <a:spcPct val="90000"/>
              </a:lnSpc>
              <a:spcBef>
                <a:spcPct val="0"/>
              </a:spcBef>
              <a:spcAft>
                <a:spcPct val="15000"/>
              </a:spcAft>
              <a:buChar char="•"/>
            </a:pPr>
            <a:r>
              <a:rPr lang="es-ES" sz="1600" kern="1200" dirty="0"/>
              <a:t>Arancel</a:t>
            </a:r>
          </a:p>
          <a:p>
            <a:pPr marL="114300" lvl="1" indent="-114300" defTabSz="622300">
              <a:lnSpc>
                <a:spcPct val="90000"/>
              </a:lnSpc>
              <a:spcBef>
                <a:spcPct val="0"/>
              </a:spcBef>
              <a:spcAft>
                <a:spcPct val="15000"/>
              </a:spcAft>
              <a:buChar char="•"/>
            </a:pPr>
            <a:r>
              <a:rPr lang="es-ES" sz="1600" kern="1200" dirty="0"/>
              <a:t>Predio</a:t>
            </a:r>
            <a:endParaRPr lang="es-ES" sz="1400" kern="1200" dirty="0"/>
          </a:p>
        </p:txBody>
      </p:sp>
      <p:sp>
        <p:nvSpPr>
          <p:cNvPr id="11" name="Freihandform: Form 10">
            <a:extLst>
              <a:ext uri="{FF2B5EF4-FFF2-40B4-BE49-F238E27FC236}">
                <a16:creationId xmlns:a16="http://schemas.microsoft.com/office/drawing/2014/main" id="{A556D4D9-DAB0-1339-6531-9A1CED5D5DCD}"/>
              </a:ext>
            </a:extLst>
          </p:cNvPr>
          <p:cNvSpPr/>
          <p:nvPr/>
        </p:nvSpPr>
        <p:spPr>
          <a:xfrm>
            <a:off x="7752461" y="1052736"/>
            <a:ext cx="3600123"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DATOS PARA EL CALCULO DEL VALOR DE CONSTRICCIÓN</a:t>
            </a:r>
          </a:p>
        </p:txBody>
      </p:sp>
      <p:sp>
        <p:nvSpPr>
          <p:cNvPr id="12" name="Freihandform: Form 11">
            <a:extLst>
              <a:ext uri="{FF2B5EF4-FFF2-40B4-BE49-F238E27FC236}">
                <a16:creationId xmlns:a16="http://schemas.microsoft.com/office/drawing/2014/main" id="{3CA41C51-C98E-42EB-2099-CE7BCDA9708B}"/>
              </a:ext>
            </a:extLst>
          </p:cNvPr>
          <p:cNvSpPr/>
          <p:nvPr/>
        </p:nvSpPr>
        <p:spPr>
          <a:xfrm>
            <a:off x="7752461" y="1620632"/>
            <a:ext cx="3600123" cy="4328649"/>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de predio/Código Catastral</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Área construida</a:t>
            </a:r>
          </a:p>
          <a:p>
            <a:pPr marL="114300" lvl="1" indent="-114300" algn="l" defTabSz="622300">
              <a:lnSpc>
                <a:spcPct val="90000"/>
              </a:lnSpc>
              <a:spcBef>
                <a:spcPct val="0"/>
              </a:spcBef>
              <a:spcAft>
                <a:spcPct val="15000"/>
              </a:spcAft>
              <a:buChar char="•"/>
            </a:pPr>
            <a:r>
              <a:rPr lang="es-ES" sz="1600" kern="1200" dirty="0"/>
              <a:t>Ubicación</a:t>
            </a:r>
          </a:p>
          <a:p>
            <a:pPr marL="114300" lvl="1" indent="-114300" algn="l" defTabSz="622300">
              <a:lnSpc>
                <a:spcPct val="90000"/>
              </a:lnSpc>
              <a:spcBef>
                <a:spcPct val="0"/>
              </a:spcBef>
              <a:spcAft>
                <a:spcPct val="15000"/>
              </a:spcAft>
              <a:buChar char="•"/>
            </a:pPr>
            <a:r>
              <a:rPr lang="es-ES" sz="1600" kern="1200" dirty="0"/>
              <a:t>Código de vía</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FontTx/>
              <a:buChar char="•"/>
            </a:pPr>
            <a:r>
              <a:rPr lang="es-ES" sz="1600" dirty="0"/>
              <a:t>Antigüedad, estado de conservación y características constructivas</a:t>
            </a:r>
          </a:p>
          <a:p>
            <a:pPr marL="114300" lvl="1" indent="-114300" algn="l" defTabSz="622300">
              <a:lnSpc>
                <a:spcPct val="90000"/>
              </a:lnSpc>
              <a:spcBef>
                <a:spcPct val="0"/>
              </a:spcBef>
              <a:spcAft>
                <a:spcPct val="15000"/>
              </a:spcAft>
              <a:buChar char="•"/>
            </a:pPr>
            <a:endParaRPr lang="es-ES" sz="1600" kern="1200" dirty="0"/>
          </a:p>
        </p:txBody>
      </p:sp>
    </p:spTree>
    <p:extLst>
      <p:ext uri="{BB962C8B-B14F-4D97-AF65-F5344CB8AC3E}">
        <p14:creationId xmlns:p14="http://schemas.microsoft.com/office/powerpoint/2010/main" val="2696679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848ED-6F74-793D-A889-38A2437755E6}"/>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A67C6D7-9677-7588-E47C-5730BA2B23C4}"/>
              </a:ext>
            </a:extLst>
          </p:cNvPr>
          <p:cNvSpPr>
            <a:spLocks noGrp="1"/>
          </p:cNvSpPr>
          <p:nvPr>
            <p:ph type="sldNum" sz="quarter" idx="10"/>
          </p:nvPr>
        </p:nvSpPr>
        <p:spPr/>
        <p:txBody>
          <a:bodyPr/>
          <a:lstStyle/>
          <a:p>
            <a:pPr>
              <a:defRPr/>
            </a:pPr>
            <a:fld id="{86CB4B4D-7CA3-9044-876B-883B54F8677D}" type="slidenum">
              <a:rPr lang="de-CH" smtClean="0"/>
              <a:t>15</a:t>
            </a:fld>
            <a:endParaRPr lang="de-CH"/>
          </a:p>
        </p:txBody>
      </p:sp>
      <p:sp>
        <p:nvSpPr>
          <p:cNvPr id="7" name="Content">
            <a:extLst>
              <a:ext uri="{FF2B5EF4-FFF2-40B4-BE49-F238E27FC236}">
                <a16:creationId xmlns:a16="http://schemas.microsoft.com/office/drawing/2014/main" id="{86AD0876-8333-C858-A8A2-26E95EE2FD0B}"/>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Datos para el calculo del valor de obras complementarias</a:t>
            </a:r>
          </a:p>
        </p:txBody>
      </p:sp>
      <p:sp>
        <p:nvSpPr>
          <p:cNvPr id="5" name="Freihandform: Form 4">
            <a:extLst>
              <a:ext uri="{FF2B5EF4-FFF2-40B4-BE49-F238E27FC236}">
                <a16:creationId xmlns:a16="http://schemas.microsoft.com/office/drawing/2014/main" id="{33A1D060-D8E2-1446-DFFC-2738DF5AE9DF}"/>
              </a:ext>
            </a:extLst>
          </p:cNvPr>
          <p:cNvSpPr/>
          <p:nvPr/>
        </p:nvSpPr>
        <p:spPr>
          <a:xfrm>
            <a:off x="447405" y="1052736"/>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SICUN</a:t>
            </a:r>
          </a:p>
        </p:txBody>
      </p:sp>
      <p:sp>
        <p:nvSpPr>
          <p:cNvPr id="8" name="Freihandform: Form 7">
            <a:extLst>
              <a:ext uri="{FF2B5EF4-FFF2-40B4-BE49-F238E27FC236}">
                <a16:creationId xmlns:a16="http://schemas.microsoft.com/office/drawing/2014/main" id="{299EA98D-FE31-6750-896B-C55FED855E5B}"/>
              </a:ext>
            </a:extLst>
          </p:cNvPr>
          <p:cNvSpPr/>
          <p:nvPr/>
        </p:nvSpPr>
        <p:spPr>
          <a:xfrm>
            <a:off x="447405" y="1620632"/>
            <a:ext cx="3203971" cy="4688687"/>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Catastral</a:t>
            </a:r>
          </a:p>
          <a:p>
            <a:pPr marL="114300" lvl="1" indent="-114300" algn="l" defTabSz="622300">
              <a:lnSpc>
                <a:spcPct val="90000"/>
              </a:lnSpc>
              <a:spcBef>
                <a:spcPct val="0"/>
              </a:spcBef>
              <a:spcAft>
                <a:spcPct val="15000"/>
              </a:spcAft>
              <a:buChar char="•"/>
            </a:pPr>
            <a:r>
              <a:rPr lang="es-ES" sz="1600" kern="1200" dirty="0"/>
              <a:t>Distrito</a:t>
            </a:r>
          </a:p>
          <a:p>
            <a:pPr marL="114300" lvl="1" indent="-114300" algn="l" defTabSz="622300">
              <a:lnSpc>
                <a:spcPct val="90000"/>
              </a:lnSpc>
              <a:spcBef>
                <a:spcPct val="0"/>
              </a:spcBef>
              <a:spcAft>
                <a:spcPct val="15000"/>
              </a:spcAft>
              <a:buChar char="•"/>
            </a:pPr>
            <a:r>
              <a:rPr lang="es-ES" sz="1600" kern="1200" dirty="0"/>
              <a:t>Sector</a:t>
            </a:r>
          </a:p>
          <a:p>
            <a:pPr marL="114300" lvl="1" indent="-114300" algn="l" defTabSz="622300">
              <a:lnSpc>
                <a:spcPct val="90000"/>
              </a:lnSpc>
              <a:spcBef>
                <a:spcPct val="0"/>
              </a:spcBef>
              <a:spcAft>
                <a:spcPct val="15000"/>
              </a:spcAft>
              <a:buChar char="•"/>
            </a:pPr>
            <a:r>
              <a:rPr lang="es-ES" sz="1600" kern="1200" dirty="0"/>
              <a:t>Manzana</a:t>
            </a:r>
          </a:p>
          <a:p>
            <a:pPr marL="114300" lvl="1" indent="-114300" algn="l" defTabSz="622300">
              <a:lnSpc>
                <a:spcPct val="90000"/>
              </a:lnSpc>
              <a:spcBef>
                <a:spcPct val="0"/>
              </a:spcBef>
              <a:spcAft>
                <a:spcPct val="15000"/>
              </a:spcAft>
              <a:buChar char="•"/>
            </a:pPr>
            <a:r>
              <a:rPr lang="es-ES" sz="1600" kern="1200" dirty="0"/>
              <a:t>Lote</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Construcción</a:t>
            </a:r>
          </a:p>
          <a:p>
            <a:pPr marL="114300" lvl="1" indent="-114300" algn="l" defTabSz="622300">
              <a:lnSpc>
                <a:spcPct val="90000"/>
              </a:lnSpc>
              <a:spcBef>
                <a:spcPct val="0"/>
              </a:spcBef>
              <a:spcAft>
                <a:spcPct val="15000"/>
              </a:spcAft>
              <a:buChar char="•"/>
            </a:pPr>
            <a:r>
              <a:rPr lang="es-ES" sz="1600" kern="1200" dirty="0"/>
              <a:t>Puerta</a:t>
            </a:r>
          </a:p>
          <a:p>
            <a:pPr marL="114300" lvl="1" indent="-114300" algn="l" defTabSz="622300">
              <a:lnSpc>
                <a:spcPct val="90000"/>
              </a:lnSpc>
              <a:spcBef>
                <a:spcPct val="0"/>
              </a:spcBef>
              <a:spcAft>
                <a:spcPct val="15000"/>
              </a:spcAft>
              <a:buChar char="•"/>
            </a:pPr>
            <a:r>
              <a:rPr lang="es-ES" sz="1600" kern="1200" dirty="0"/>
              <a:t>Vías</a:t>
            </a:r>
          </a:p>
          <a:p>
            <a:pPr marL="114300" lvl="1" indent="-114300" algn="l" defTabSz="622300">
              <a:lnSpc>
                <a:spcPct val="90000"/>
              </a:lnSpc>
              <a:spcBef>
                <a:spcPct val="0"/>
              </a:spcBef>
              <a:spcAft>
                <a:spcPct val="15000"/>
              </a:spcAft>
              <a:buChar char="•"/>
            </a:pPr>
            <a:r>
              <a:rPr lang="es-ES" sz="1600" kern="1200" dirty="0"/>
              <a:t>Zonificación</a:t>
            </a:r>
          </a:p>
          <a:p>
            <a:pPr marL="114300" lvl="1" indent="-114300" algn="l" defTabSz="622300">
              <a:lnSpc>
                <a:spcPct val="90000"/>
              </a:lnSpc>
              <a:spcBef>
                <a:spcPct val="0"/>
              </a:spcBef>
              <a:spcAft>
                <a:spcPct val="15000"/>
              </a:spcAft>
              <a:buChar char="•"/>
            </a:pPr>
            <a:r>
              <a:rPr lang="es-ES" sz="1600" kern="1200" dirty="0"/>
              <a:t>Habilitación urbana</a:t>
            </a:r>
          </a:p>
          <a:p>
            <a:pPr marL="114300" lvl="1" indent="-114300" algn="l" defTabSz="622300">
              <a:lnSpc>
                <a:spcPct val="90000"/>
              </a:lnSpc>
              <a:spcBef>
                <a:spcPct val="0"/>
              </a:spcBef>
              <a:spcAft>
                <a:spcPct val="15000"/>
              </a:spcAft>
              <a:buChar char="•"/>
            </a:pPr>
            <a:r>
              <a:rPr lang="es-ES" sz="1600" kern="1200" dirty="0"/>
              <a:t>Manzana administrativa</a:t>
            </a:r>
          </a:p>
          <a:p>
            <a:pPr marL="114300" lvl="1" indent="-114300" algn="l" defTabSz="622300">
              <a:lnSpc>
                <a:spcPct val="90000"/>
              </a:lnSpc>
              <a:spcBef>
                <a:spcPct val="0"/>
              </a:spcBef>
              <a:spcAft>
                <a:spcPct val="15000"/>
              </a:spcAft>
              <a:buChar char="•"/>
            </a:pPr>
            <a:r>
              <a:rPr lang="es-ES" sz="1600" kern="1200" dirty="0"/>
              <a:t>Lote administrativo</a:t>
            </a:r>
          </a:p>
          <a:p>
            <a:pPr marL="114300" lvl="1" indent="-114300" algn="l" defTabSz="622300">
              <a:lnSpc>
                <a:spcPct val="90000"/>
              </a:lnSpc>
              <a:spcBef>
                <a:spcPct val="0"/>
              </a:spcBef>
              <a:spcAft>
                <a:spcPct val="15000"/>
              </a:spcAft>
              <a:buChar char="•"/>
            </a:pPr>
            <a:r>
              <a:rPr lang="es-ES" sz="1600" kern="1200" dirty="0"/>
              <a:t>Parque </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Ficha</a:t>
            </a:r>
            <a:endParaRPr lang="es-ES" sz="1400" kern="1200" dirty="0"/>
          </a:p>
        </p:txBody>
      </p:sp>
      <p:sp>
        <p:nvSpPr>
          <p:cNvPr id="9" name="Freihandform: Form 8">
            <a:extLst>
              <a:ext uri="{FF2B5EF4-FFF2-40B4-BE49-F238E27FC236}">
                <a16:creationId xmlns:a16="http://schemas.microsoft.com/office/drawing/2014/main" id="{A4435B79-6F48-EF8A-9C9D-D51A09E68359}"/>
              </a:ext>
            </a:extLst>
          </p:cNvPr>
          <p:cNvSpPr/>
          <p:nvPr/>
        </p:nvSpPr>
        <p:spPr>
          <a:xfrm>
            <a:off x="4099933" y="1052736"/>
            <a:ext cx="3203971"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PCF</a:t>
            </a:r>
          </a:p>
        </p:txBody>
      </p:sp>
      <p:sp>
        <p:nvSpPr>
          <p:cNvPr id="10" name="Freihandform: Form 9">
            <a:extLst>
              <a:ext uri="{FF2B5EF4-FFF2-40B4-BE49-F238E27FC236}">
                <a16:creationId xmlns:a16="http://schemas.microsoft.com/office/drawing/2014/main" id="{ED5AFC02-E404-C60E-C481-0E9A834C5768}"/>
              </a:ext>
            </a:extLst>
          </p:cNvPr>
          <p:cNvSpPr/>
          <p:nvPr/>
        </p:nvSpPr>
        <p:spPr>
          <a:xfrm>
            <a:off x="4099933" y="1620632"/>
            <a:ext cx="3203971" cy="4688687"/>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defTabSz="622300">
              <a:lnSpc>
                <a:spcPct val="90000"/>
              </a:lnSpc>
              <a:spcBef>
                <a:spcPct val="0"/>
              </a:spcBef>
              <a:spcAft>
                <a:spcPct val="15000"/>
              </a:spcAft>
              <a:buChar char="•"/>
            </a:pPr>
            <a:r>
              <a:rPr lang="es-ES" sz="1600" kern="1200" dirty="0"/>
              <a:t>Código de Predio Único</a:t>
            </a:r>
          </a:p>
          <a:p>
            <a:pPr marL="114300" lvl="1" indent="-114300" defTabSz="622300">
              <a:lnSpc>
                <a:spcPct val="90000"/>
              </a:lnSpc>
              <a:spcBef>
                <a:spcPct val="0"/>
              </a:spcBef>
              <a:spcAft>
                <a:spcPct val="15000"/>
              </a:spcAft>
              <a:buChar char="•"/>
            </a:pPr>
            <a:r>
              <a:rPr lang="es-ES" sz="1600" kern="1200" dirty="0"/>
              <a:t>Distrito</a:t>
            </a:r>
          </a:p>
          <a:p>
            <a:pPr marL="114300" lvl="1" indent="-114300" defTabSz="622300">
              <a:lnSpc>
                <a:spcPct val="90000"/>
              </a:lnSpc>
              <a:spcBef>
                <a:spcPct val="0"/>
              </a:spcBef>
              <a:spcAft>
                <a:spcPct val="15000"/>
              </a:spcAft>
              <a:buChar char="•"/>
            </a:pPr>
            <a:r>
              <a:rPr lang="es-ES" sz="1600" kern="1200" dirty="0"/>
              <a:t>Sector</a:t>
            </a:r>
          </a:p>
          <a:p>
            <a:pPr marL="114300" lvl="1" indent="-114300" defTabSz="622300">
              <a:lnSpc>
                <a:spcPct val="90000"/>
              </a:lnSpc>
              <a:spcBef>
                <a:spcPct val="0"/>
              </a:spcBef>
              <a:spcAft>
                <a:spcPct val="15000"/>
              </a:spcAft>
              <a:buChar char="•"/>
            </a:pPr>
            <a:r>
              <a:rPr lang="es-ES" sz="1600" kern="1200" dirty="0"/>
              <a:t>Manzana catastral</a:t>
            </a:r>
          </a:p>
          <a:p>
            <a:pPr marL="114300" lvl="1" indent="-114300" defTabSz="622300">
              <a:lnSpc>
                <a:spcPct val="90000"/>
              </a:lnSpc>
              <a:spcBef>
                <a:spcPct val="0"/>
              </a:spcBef>
              <a:spcAft>
                <a:spcPct val="15000"/>
              </a:spcAft>
              <a:buChar char="•"/>
            </a:pPr>
            <a:r>
              <a:rPr lang="es-ES" sz="1600" kern="1200" dirty="0"/>
              <a:t>Manzana urbana</a:t>
            </a:r>
          </a:p>
          <a:p>
            <a:pPr marL="114300" lvl="1" indent="-114300" defTabSz="622300">
              <a:lnSpc>
                <a:spcPct val="90000"/>
              </a:lnSpc>
              <a:spcBef>
                <a:spcPct val="0"/>
              </a:spcBef>
              <a:spcAft>
                <a:spcPct val="15000"/>
              </a:spcAft>
              <a:buChar char="•"/>
            </a:pPr>
            <a:r>
              <a:rPr lang="es-ES" sz="1600" kern="1200" dirty="0"/>
              <a:t>Lote polígono</a:t>
            </a:r>
          </a:p>
          <a:p>
            <a:pPr marL="114300" lvl="1" indent="-114300" defTabSz="622300">
              <a:lnSpc>
                <a:spcPct val="90000"/>
              </a:lnSpc>
              <a:spcBef>
                <a:spcPct val="0"/>
              </a:spcBef>
              <a:spcAft>
                <a:spcPct val="15000"/>
              </a:spcAft>
              <a:buChar char="•"/>
            </a:pPr>
            <a:r>
              <a:rPr lang="es-ES" sz="1600" kern="1200" dirty="0"/>
              <a:t>Lote punto </a:t>
            </a:r>
          </a:p>
          <a:p>
            <a:pPr marL="114300" lvl="1" indent="-114300"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Char char="•"/>
            </a:pPr>
            <a:r>
              <a:rPr lang="es-ES" sz="1600" kern="1200" dirty="0"/>
              <a:t>Numeración</a:t>
            </a:r>
          </a:p>
          <a:p>
            <a:pPr marL="114300" lvl="1" indent="-114300" defTabSz="622300">
              <a:lnSpc>
                <a:spcPct val="90000"/>
              </a:lnSpc>
              <a:spcBef>
                <a:spcPct val="0"/>
              </a:spcBef>
              <a:spcAft>
                <a:spcPct val="15000"/>
              </a:spcAft>
              <a:buChar char="•"/>
            </a:pPr>
            <a:r>
              <a:rPr lang="es-ES" sz="1600" kern="1200" dirty="0"/>
              <a:t>Eje </a:t>
            </a:r>
            <a:r>
              <a:rPr lang="es-ES" sz="1600" kern="1200" dirty="0" err="1"/>
              <a:t>víal</a:t>
            </a:r>
            <a:endParaRPr lang="es-ES" sz="1600" kern="1200" dirty="0"/>
          </a:p>
          <a:p>
            <a:pPr marL="114300" lvl="1" indent="-114300" defTabSz="622300">
              <a:lnSpc>
                <a:spcPct val="90000"/>
              </a:lnSpc>
              <a:spcBef>
                <a:spcPct val="0"/>
              </a:spcBef>
              <a:spcAft>
                <a:spcPct val="15000"/>
              </a:spcAft>
              <a:buChar char="•"/>
            </a:pPr>
            <a:r>
              <a:rPr lang="es-ES" sz="1600" kern="1200" dirty="0"/>
              <a:t>Sección vial</a:t>
            </a:r>
          </a:p>
          <a:p>
            <a:pPr marL="114300" lvl="1" indent="-114300"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Char char="•"/>
            </a:pPr>
            <a:r>
              <a:rPr lang="es-ES" sz="1600" kern="1200" dirty="0"/>
              <a:t>Unidad urbana</a:t>
            </a:r>
          </a:p>
          <a:p>
            <a:pPr marL="114300" lvl="1" indent="-114300" defTabSz="622300">
              <a:lnSpc>
                <a:spcPct val="90000"/>
              </a:lnSpc>
              <a:spcBef>
                <a:spcPct val="0"/>
              </a:spcBef>
              <a:spcAft>
                <a:spcPct val="15000"/>
              </a:spcAft>
              <a:buChar char="•"/>
            </a:pPr>
            <a:r>
              <a:rPr lang="es-ES" sz="1600" kern="1200" dirty="0"/>
              <a:t>Parque</a:t>
            </a:r>
          </a:p>
          <a:p>
            <a:pPr marL="114300" lvl="1" indent="-114300" defTabSz="622300">
              <a:lnSpc>
                <a:spcPct val="90000"/>
              </a:lnSpc>
              <a:spcBef>
                <a:spcPct val="0"/>
              </a:spcBef>
              <a:spcAft>
                <a:spcPct val="15000"/>
              </a:spcAft>
              <a:buChar char="•"/>
            </a:pPr>
            <a:r>
              <a:rPr lang="es-ES" sz="1600" kern="1200" dirty="0"/>
              <a:t>Arancel</a:t>
            </a:r>
          </a:p>
          <a:p>
            <a:pPr marL="114300" lvl="1" indent="-114300" defTabSz="622300">
              <a:lnSpc>
                <a:spcPct val="90000"/>
              </a:lnSpc>
              <a:spcBef>
                <a:spcPct val="0"/>
              </a:spcBef>
              <a:spcAft>
                <a:spcPct val="15000"/>
              </a:spcAft>
              <a:buChar char="•"/>
            </a:pPr>
            <a:r>
              <a:rPr lang="es-ES" sz="1600" kern="1200" dirty="0"/>
              <a:t>Predio</a:t>
            </a:r>
            <a:endParaRPr lang="es-ES" sz="1400" kern="1200" dirty="0"/>
          </a:p>
        </p:txBody>
      </p:sp>
      <p:sp>
        <p:nvSpPr>
          <p:cNvPr id="11" name="Freihandform: Form 10">
            <a:extLst>
              <a:ext uri="{FF2B5EF4-FFF2-40B4-BE49-F238E27FC236}">
                <a16:creationId xmlns:a16="http://schemas.microsoft.com/office/drawing/2014/main" id="{F925099D-B29D-25D8-29AB-B73DD6409089}"/>
              </a:ext>
            </a:extLst>
          </p:cNvPr>
          <p:cNvSpPr/>
          <p:nvPr/>
        </p:nvSpPr>
        <p:spPr>
          <a:xfrm>
            <a:off x="7752461" y="1052736"/>
            <a:ext cx="3992134" cy="567897"/>
          </a:xfrm>
          <a:custGeom>
            <a:avLst/>
            <a:gdLst>
              <a:gd name="connsiteX0" fmla="*/ 0 w 3203971"/>
              <a:gd name="connsiteY0" fmla="*/ 0 h 567897"/>
              <a:gd name="connsiteX1" fmla="*/ 3203971 w 3203971"/>
              <a:gd name="connsiteY1" fmla="*/ 0 h 567897"/>
              <a:gd name="connsiteX2" fmla="*/ 3203971 w 3203971"/>
              <a:gd name="connsiteY2" fmla="*/ 567897 h 567897"/>
              <a:gd name="connsiteX3" fmla="*/ 0 w 3203971"/>
              <a:gd name="connsiteY3" fmla="*/ 567897 h 567897"/>
              <a:gd name="connsiteX4" fmla="*/ 0 w 3203971"/>
              <a:gd name="connsiteY4" fmla="*/ 0 h 56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567897">
                <a:moveTo>
                  <a:pt x="0" y="0"/>
                </a:moveTo>
                <a:lnTo>
                  <a:pt x="3203971" y="0"/>
                </a:lnTo>
                <a:lnTo>
                  <a:pt x="3203971" y="567897"/>
                </a:lnTo>
                <a:lnTo>
                  <a:pt x="0" y="567897"/>
                </a:lnTo>
                <a:lnTo>
                  <a:pt x="0" y="0"/>
                </a:lnTo>
                <a:close/>
              </a:path>
            </a:pathLst>
          </a:custGeom>
          <a:solidFill>
            <a:srgbClr val="3E83B2"/>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 sz="1600" b="1" kern="1200" dirty="0"/>
              <a:t>DATOS PARA EL CALCULO DEL VALOR DE OBRAS COMPLEMENT.</a:t>
            </a:r>
          </a:p>
        </p:txBody>
      </p:sp>
      <p:sp>
        <p:nvSpPr>
          <p:cNvPr id="12" name="Freihandform: Form 11">
            <a:extLst>
              <a:ext uri="{FF2B5EF4-FFF2-40B4-BE49-F238E27FC236}">
                <a16:creationId xmlns:a16="http://schemas.microsoft.com/office/drawing/2014/main" id="{95A07ADF-6714-14B9-4799-6BB5FD1E8661}"/>
              </a:ext>
            </a:extLst>
          </p:cNvPr>
          <p:cNvSpPr/>
          <p:nvPr/>
        </p:nvSpPr>
        <p:spPr>
          <a:xfrm>
            <a:off x="7752461" y="1620632"/>
            <a:ext cx="3992134" cy="4688688"/>
          </a:xfrm>
          <a:custGeom>
            <a:avLst/>
            <a:gdLst>
              <a:gd name="connsiteX0" fmla="*/ 0 w 3203971"/>
              <a:gd name="connsiteY0" fmla="*/ 0 h 3612420"/>
              <a:gd name="connsiteX1" fmla="*/ 3203971 w 3203971"/>
              <a:gd name="connsiteY1" fmla="*/ 0 h 3612420"/>
              <a:gd name="connsiteX2" fmla="*/ 3203971 w 3203971"/>
              <a:gd name="connsiteY2" fmla="*/ 3612420 h 3612420"/>
              <a:gd name="connsiteX3" fmla="*/ 0 w 3203971"/>
              <a:gd name="connsiteY3" fmla="*/ 3612420 h 3612420"/>
              <a:gd name="connsiteX4" fmla="*/ 0 w 3203971"/>
              <a:gd name="connsiteY4" fmla="*/ 0 h 3612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612420">
                <a:moveTo>
                  <a:pt x="0" y="0"/>
                </a:moveTo>
                <a:lnTo>
                  <a:pt x="3203971" y="0"/>
                </a:lnTo>
                <a:lnTo>
                  <a:pt x="3203971" y="3612420"/>
                </a:lnTo>
                <a:lnTo>
                  <a:pt x="0" y="3612420"/>
                </a:lnTo>
                <a:lnTo>
                  <a:pt x="0" y="0"/>
                </a:lnTo>
                <a:close/>
              </a:path>
            </a:pathLst>
          </a:custGeom>
          <a:ln>
            <a:solidFill>
              <a:schemeClr val="bg1"/>
            </a:solidFill>
          </a:ln>
        </p:spPr>
        <p:style>
          <a:lnRef idx="2">
            <a:scrgbClr r="0" g="0" b="0"/>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600" kern="1200" dirty="0"/>
              <a:t>Código de predio/Código Catastral</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r>
              <a:rPr lang="es-ES" sz="1600" kern="1200" dirty="0"/>
              <a:t>Ubicación</a:t>
            </a:r>
          </a:p>
          <a:p>
            <a:pPr marL="114300" lvl="1" indent="-114300" algn="l" defTabSz="622300">
              <a:lnSpc>
                <a:spcPct val="90000"/>
              </a:lnSpc>
              <a:spcBef>
                <a:spcPct val="0"/>
              </a:spcBef>
              <a:spcAft>
                <a:spcPct val="15000"/>
              </a:spcAft>
              <a:buChar char="•"/>
            </a:pPr>
            <a:r>
              <a:rPr lang="es-ES" sz="1600" kern="1200" dirty="0"/>
              <a:t>Código de vía</a:t>
            </a:r>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algn="l" defTabSz="622300">
              <a:lnSpc>
                <a:spcPct val="90000"/>
              </a:lnSpc>
              <a:spcBef>
                <a:spcPct val="0"/>
              </a:spcBef>
              <a:spcAft>
                <a:spcPct val="15000"/>
              </a:spcAft>
              <a:buChar char="•"/>
            </a:pPr>
            <a:endParaRPr lang="es-ES" sz="1600" kern="1200" dirty="0"/>
          </a:p>
          <a:p>
            <a:pPr marL="114300" lvl="1" indent="-114300" defTabSz="622300">
              <a:lnSpc>
                <a:spcPct val="90000"/>
              </a:lnSpc>
              <a:spcBef>
                <a:spcPct val="0"/>
              </a:spcBef>
              <a:spcAft>
                <a:spcPct val="15000"/>
              </a:spcAft>
              <a:buFontTx/>
              <a:buChar char="•"/>
            </a:pPr>
            <a:r>
              <a:rPr lang="es-ES" sz="1600" dirty="0"/>
              <a:t>Antigüedad, tipo de material y estado de conservación de obras complementarias</a:t>
            </a:r>
          </a:p>
          <a:p>
            <a:pPr marL="114300" lvl="1" indent="-114300" defTabSz="622300">
              <a:lnSpc>
                <a:spcPct val="90000"/>
              </a:lnSpc>
              <a:spcBef>
                <a:spcPct val="0"/>
              </a:spcBef>
              <a:spcAft>
                <a:spcPct val="15000"/>
              </a:spcAft>
              <a:buFontTx/>
              <a:buChar char="•"/>
            </a:pPr>
            <a:endParaRPr lang="es-ES" sz="1600" dirty="0"/>
          </a:p>
          <a:p>
            <a:pPr marL="114300" lvl="1" indent="-114300" algn="l" defTabSz="622300">
              <a:lnSpc>
                <a:spcPct val="90000"/>
              </a:lnSpc>
              <a:spcBef>
                <a:spcPct val="0"/>
              </a:spcBef>
              <a:spcAft>
                <a:spcPct val="15000"/>
              </a:spcAft>
              <a:buChar char="•"/>
            </a:pPr>
            <a:endParaRPr lang="es-ES" sz="1600" kern="1200" dirty="0"/>
          </a:p>
        </p:txBody>
      </p:sp>
    </p:spTree>
    <p:extLst>
      <p:ext uri="{BB962C8B-B14F-4D97-AF65-F5344CB8AC3E}">
        <p14:creationId xmlns:p14="http://schemas.microsoft.com/office/powerpoint/2010/main" val="312991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5AB58-B6DD-CF8D-D7C1-66FC4A081D0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51F5EC9-10D1-575B-1337-581EC00560A5}"/>
              </a:ext>
            </a:extLst>
          </p:cNvPr>
          <p:cNvSpPr>
            <a:spLocks noGrp="1"/>
          </p:cNvSpPr>
          <p:nvPr>
            <p:ph type="sldNum" sz="quarter" idx="10"/>
          </p:nvPr>
        </p:nvSpPr>
        <p:spPr/>
        <p:txBody>
          <a:bodyPr/>
          <a:lstStyle/>
          <a:p>
            <a:pPr>
              <a:defRPr/>
            </a:pPr>
            <a:fld id="{86CB4B4D-7CA3-9044-876B-883B54F8677D}" type="slidenum">
              <a:rPr lang="de-CH" smtClean="0"/>
              <a:t>16</a:t>
            </a:fld>
            <a:endParaRPr lang="de-CH" dirty="0"/>
          </a:p>
        </p:txBody>
      </p:sp>
      <p:sp>
        <p:nvSpPr>
          <p:cNvPr id="6" name="Inhaltsplatzhalter 2">
            <a:extLst>
              <a:ext uri="{FF2B5EF4-FFF2-40B4-BE49-F238E27FC236}">
                <a16:creationId xmlns:a16="http://schemas.microsoft.com/office/drawing/2014/main" id="{AAF36BBE-2A84-EB3A-C989-02B17B495EE4}"/>
              </a:ext>
            </a:extLst>
          </p:cNvPr>
          <p:cNvSpPr txBox="1"/>
          <p:nvPr/>
        </p:nvSpPr>
        <p:spPr bwMode="auto">
          <a:xfrm>
            <a:off x="417241" y="1196752"/>
            <a:ext cx="110073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Para la determinación </a:t>
            </a:r>
            <a:r>
              <a:rPr lang="es-ES" sz="2000" dirty="0">
                <a:latin typeface="CircularXX TT"/>
                <a:cs typeface="CircularXX TT"/>
              </a:rPr>
              <a:t>del valor fiscal del predio se utiliza la información recabada en el Catastro Fiscal y se consumen mediante servicios por el SRTM y los SAT Municipales, que consumen datos de catastro y planificación urbano territorial</a:t>
            </a:r>
          </a:p>
          <a:p>
            <a:pPr>
              <a:lnSpc>
                <a:spcPct val="100000"/>
              </a:lnSpc>
              <a:spcBef>
                <a:spcPts val="600"/>
              </a:spcBef>
              <a:buClr>
                <a:srgbClr val="1A384E"/>
              </a:buClr>
              <a:buSzPct val="100000"/>
              <a:defRPr/>
            </a:pPr>
            <a:r>
              <a:rPr lang="es-ES" sz="2000" dirty="0">
                <a:latin typeface="CircularXX TT"/>
                <a:cs typeface="CircularXX TT"/>
              </a:rPr>
              <a:t>Del área de arancelamiento de suelo del MEF se requiere el valor </a:t>
            </a:r>
            <a:r>
              <a:rPr lang="es-ES" sz="2000" dirty="0">
                <a:latin typeface="CircularXX TT"/>
                <a:ea typeface="Times New Roman" panose="02020603050405020304" pitchFamily="18" charset="0"/>
                <a:cs typeface="CircularXX TT"/>
              </a:rPr>
              <a:t>arancelario del suelo aprobado</a:t>
            </a:r>
          </a:p>
          <a:p>
            <a:pPr>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Del MVCS se requiere los valores oficiales de construcción y obras complementarias</a:t>
            </a:r>
          </a:p>
          <a:p>
            <a:pPr>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Entre las 22 municipalidades del proyecto de </a:t>
            </a:r>
            <a:r>
              <a:rPr lang="es-ES" sz="2000" dirty="0">
                <a:latin typeface="CircularXX TT"/>
                <a:cs typeface="CircularXX TT"/>
              </a:rPr>
              <a:t>catastro urbano hay municipalidades que han solicitado la implementación del  SRTM y que tienen SAT </a:t>
            </a:r>
            <a:r>
              <a:rPr lang="es-ES" sz="2000" dirty="0">
                <a:latin typeface="CircularXX TT"/>
                <a:ea typeface="Times New Roman" panose="02020603050405020304" pitchFamily="18" charset="0"/>
                <a:cs typeface="CircularXX TT"/>
              </a:rPr>
              <a:t>Municipales</a:t>
            </a:r>
          </a:p>
          <a:p>
            <a:pPr>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Se recomienda trabajar en un piloto con una municipalidad con SRTM y dos con SAT (nivel provincial y distrital)</a:t>
            </a:r>
          </a:p>
          <a:p>
            <a:pPr>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En las 22 municipalidades del proyecto hasta el momento de contar con datos actualizados de catastro y datos de planificación de planificación urbana, y se utilizará la información de la caracterización</a:t>
            </a:r>
          </a:p>
        </p:txBody>
      </p:sp>
      <p:sp>
        <p:nvSpPr>
          <p:cNvPr id="7" name="Content">
            <a:extLst>
              <a:ext uri="{FF2B5EF4-FFF2-40B4-BE49-F238E27FC236}">
                <a16:creationId xmlns:a16="http://schemas.microsoft.com/office/drawing/2014/main" id="{E44F5BD9-CAA4-EEA0-7AAD-6F5A982A9520}"/>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Hallazgos</a:t>
            </a:r>
          </a:p>
        </p:txBody>
      </p:sp>
    </p:spTree>
    <p:extLst>
      <p:ext uri="{BB962C8B-B14F-4D97-AF65-F5344CB8AC3E}">
        <p14:creationId xmlns:p14="http://schemas.microsoft.com/office/powerpoint/2010/main" val="3607862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4A545D4-C009-6E23-32EE-156561B9688D}"/>
            </a:ext>
          </a:extLst>
        </p:cNvPr>
        <p:cNvGrpSpPr/>
        <p:nvPr/>
      </p:nvGrpSpPr>
      <p:grpSpPr bwMode="auto">
        <a:xfrm>
          <a:off x="0" y="0"/>
          <a:ext cx="0" cy="0"/>
          <a:chOff x="0" y="0"/>
          <a:chExt cx="0" cy="0"/>
        </a:xfrm>
      </p:grpSpPr>
      <p:pic>
        <p:nvPicPr>
          <p:cNvPr id="2" name="Grafik 1">
            <a:extLst>
              <a:ext uri="{FF2B5EF4-FFF2-40B4-BE49-F238E27FC236}">
                <a16:creationId xmlns:a16="http://schemas.microsoft.com/office/drawing/2014/main" id="{BA23E4D2-156C-482E-1357-0955C0EC14CB}"/>
              </a:ext>
            </a:extLst>
          </p:cNvPr>
          <p:cNvPicPr>
            <a:picLocks noChangeAspect="1"/>
          </p:cNvPicPr>
          <p:nvPr/>
        </p:nvPicPr>
        <p:blipFill>
          <a:blip r:embed="rId2" cstate="screen">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bwMode="auto">
          <a:xfrm>
            <a:off x="0" y="1261328"/>
            <a:ext cx="12192000" cy="5596672"/>
          </a:xfrm>
          <a:prstGeom prst="rect">
            <a:avLst/>
          </a:prstGeom>
        </p:spPr>
      </p:pic>
      <p:sp>
        <p:nvSpPr>
          <p:cNvPr id="5" name="Rechteck 4">
            <a:extLst>
              <a:ext uri="{FF2B5EF4-FFF2-40B4-BE49-F238E27FC236}">
                <a16:creationId xmlns:a16="http://schemas.microsoft.com/office/drawing/2014/main" id="{FF9F6B8F-F6D2-BCED-6B47-01A2ABBEB027}"/>
              </a:ext>
            </a:extLst>
          </p:cNvPr>
          <p:cNvSpPr/>
          <p:nvPr/>
        </p:nvSpPr>
        <p:spPr bwMode="auto">
          <a:xfrm>
            <a:off x="0" y="0"/>
            <a:ext cx="12192000" cy="1256145"/>
          </a:xfrm>
          <a:prstGeom prst="rect">
            <a:avLst/>
          </a:prstGeom>
          <a:solidFill>
            <a:schemeClr val="bg1"/>
          </a:solidFill>
          <a:ln w="12700" cap="flat">
            <a:solidFill>
              <a:srgbClr val="FFFFFF"/>
            </a:solid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a:lnSpc>
                <a:spcPct val="100000"/>
              </a:lnSpc>
              <a:spcBef>
                <a:spcPts val="0"/>
              </a:spcBef>
              <a:spcAft>
                <a:spcPts val="0"/>
              </a:spcAft>
              <a:buClrTx/>
              <a:buSzTx/>
              <a:buFontTx/>
              <a:buNone/>
              <a:defRPr/>
            </a:pPr>
            <a:endParaRPr lang="de-CH" sz="3200" b="0" i="0" u="none" strike="noStrike" cap="none" spc="0">
              <a:ln>
                <a:noFill/>
              </a:ln>
              <a:solidFill>
                <a:srgbClr val="FFFFFF"/>
              </a:solidFill>
              <a:latin typeface="Helvetica Neue Medium"/>
              <a:ea typeface="Helvetica Neue Medium"/>
              <a:cs typeface="Helvetica Neue Medium"/>
            </a:endParaRPr>
          </a:p>
        </p:txBody>
      </p:sp>
      <p:sp>
        <p:nvSpPr>
          <p:cNvPr id="147" name="Lorenz Jenni, Ohio, 24.12.2020">
            <a:extLst>
              <a:ext uri="{FF2B5EF4-FFF2-40B4-BE49-F238E27FC236}">
                <a16:creationId xmlns:a16="http://schemas.microsoft.com/office/drawing/2014/main" id="{3CE6382B-2CA8-1229-077C-CCEDA3908F4E}"/>
              </a:ext>
            </a:extLst>
          </p:cNvPr>
          <p:cNvSpPr txBox="1"/>
          <p:nvPr/>
        </p:nvSpPr>
        <p:spPr bwMode="auto">
          <a:xfrm>
            <a:off x="717980" y="1947029"/>
            <a:ext cx="10429323" cy="4698722"/>
          </a:xfrm>
          <a:prstGeom prst="rect">
            <a:avLst/>
          </a:prstGeom>
          <a:noFill/>
          <a:ln w="12700">
            <a:miter lim="400000"/>
          </a:ln>
        </p:spPr>
        <p:txBody>
          <a:bodyPr wrap="square" lIns="25400" tIns="25400" rIns="25400" bIns="25400" anchor="ctr">
            <a:spAutoFit/>
          </a:bodyPr>
          <a:lstStyle>
            <a:lvl1pPr algn="l">
              <a:defRPr sz="6100" b="1">
                <a:solidFill>
                  <a:srgbClr val="FFFFFF"/>
                </a:solidFill>
                <a:latin typeface="Circular Pro Book"/>
                <a:ea typeface="Circular Pro Book"/>
                <a:cs typeface="Circular Pro Book"/>
              </a:defRPr>
            </a:lvl1pPr>
          </a:lstStyle>
          <a:p>
            <a:pPr defTabSz="1219169">
              <a:defRPr/>
            </a:pPr>
            <a:r>
              <a:rPr lang="es-ES" sz="3200" i="0" u="none" strike="noStrike" cap="none" spc="0" dirty="0">
                <a:ln>
                  <a:noFill/>
                </a:ln>
                <a:solidFill>
                  <a:srgbClr val="FFFFFF"/>
                </a:solidFill>
                <a:latin typeface="CircularXX TT"/>
                <a:cs typeface="CircularXX TT"/>
              </a:rPr>
              <a:t>Interoperabilidad entre el Catastro Fiscal y el Catastro Urbano</a:t>
            </a:r>
          </a:p>
          <a:p>
            <a:pPr defTabSz="1219169">
              <a:defRPr/>
            </a:pPr>
            <a:endParaRPr lang="es-ES" sz="3200" i="0" u="none" strike="noStrike" cap="none" spc="0" dirty="0">
              <a:ln>
                <a:noFill/>
              </a:ln>
              <a:solidFill>
                <a:srgbClr val="FFFFFF"/>
              </a:solidFill>
              <a:latin typeface="CircularXX TT"/>
              <a:cs typeface="CircularXX TT"/>
            </a:endParaRPr>
          </a:p>
          <a:p>
            <a:pPr defTabSz="1219169">
              <a:defRPr/>
            </a:pPr>
            <a:r>
              <a:rPr lang="es-PE" sz="3200" dirty="0">
                <a:latin typeface="CircularXX TT"/>
                <a:cs typeface="CircularXX TT"/>
              </a:rPr>
              <a:t>Parte 2: Propuesta de Entorno Tecnológico</a:t>
            </a:r>
          </a:p>
          <a:p>
            <a:pPr defTabSz="1219169">
              <a:defRPr/>
            </a:pPr>
            <a:r>
              <a:rPr lang="es-PE" sz="3200" b="0" dirty="0">
                <a:latin typeface="CircularXX TT"/>
                <a:cs typeface="CircularXX TT"/>
              </a:rPr>
              <a:t>para la interoperabilidad e intercambio de datos PCF-SICUN-OUN</a:t>
            </a:r>
          </a:p>
          <a:p>
            <a:pPr defTabSz="1219169">
              <a:defRPr/>
            </a:pPr>
            <a:endParaRPr lang="es-ES" sz="3200" b="0" i="0" u="none" strike="noStrike" cap="none" spc="0" dirty="0">
              <a:ln>
                <a:noFill/>
              </a:ln>
              <a:solidFill>
                <a:srgbClr val="FFFFFF"/>
              </a:solidFill>
              <a:latin typeface="CircularXX TT"/>
              <a:cs typeface="CircularXX TT"/>
            </a:endParaRPr>
          </a:p>
          <a:p>
            <a:pPr defTabSz="1219169">
              <a:defRPr/>
            </a:pPr>
            <a:r>
              <a:rPr lang="es-ES" sz="2400" b="0" i="0" u="none" strike="noStrike" cap="none" spc="0" dirty="0">
                <a:ln>
                  <a:noFill/>
                </a:ln>
                <a:solidFill>
                  <a:srgbClr val="FFFFFF"/>
                </a:solidFill>
                <a:latin typeface="CircularXX TT"/>
                <a:cs typeface="CircularXX TT"/>
              </a:rPr>
              <a:t>13 de mayo 2025</a:t>
            </a:r>
          </a:p>
          <a:p>
            <a:pPr marL="0" marR="0" lvl="0" indent="0" algn="l" defTabSz="1219169">
              <a:lnSpc>
                <a:spcPct val="100000"/>
              </a:lnSpc>
              <a:spcBef>
                <a:spcPts val="0"/>
              </a:spcBef>
              <a:spcAft>
                <a:spcPts val="0"/>
              </a:spcAft>
              <a:buClrTx/>
              <a:buSzTx/>
              <a:buFontTx/>
              <a:buNone/>
              <a:defRPr/>
            </a:pPr>
            <a:endParaRPr sz="5400" b="1" i="0" u="none" strike="noStrike" cap="none" spc="0" dirty="0">
              <a:ln>
                <a:noFill/>
              </a:ln>
              <a:solidFill>
                <a:srgbClr val="FFFFFF"/>
              </a:solidFill>
              <a:latin typeface="CircularXX TT"/>
              <a:cs typeface="CircularXX TT"/>
            </a:endParaRPr>
          </a:p>
        </p:txBody>
      </p:sp>
      <p:pic>
        <p:nvPicPr>
          <p:cNvPr id="7" name="Grafik 6">
            <a:extLst>
              <a:ext uri="{FF2B5EF4-FFF2-40B4-BE49-F238E27FC236}">
                <a16:creationId xmlns:a16="http://schemas.microsoft.com/office/drawing/2014/main" id="{3EF19CDB-EE6D-4E2E-2DE6-D9BCD6E765CB}"/>
              </a:ext>
            </a:extLst>
          </p:cNvPr>
          <p:cNvPicPr>
            <a:picLocks noChangeAspect="1"/>
          </p:cNvPicPr>
          <p:nvPr/>
        </p:nvPicPr>
        <p:blipFill>
          <a:blip r:embed="rId4" cstate="screen">
            <a:extLst>
              <a:ext uri="{28A0092B-C50C-407E-A947-70E740481C1C}">
                <a14:useLocalDpi xmlns:a14="http://schemas.microsoft.com/office/drawing/2010/main"/>
              </a:ext>
            </a:extLst>
          </a:blip>
          <a:stretch/>
        </p:blipFill>
        <p:spPr bwMode="auto">
          <a:xfrm>
            <a:off x="106218" y="219551"/>
            <a:ext cx="3548191" cy="728861"/>
          </a:xfrm>
          <a:prstGeom prst="rect">
            <a:avLst/>
          </a:prstGeom>
        </p:spPr>
      </p:pic>
      <p:pic>
        <p:nvPicPr>
          <p:cNvPr id="11" name="Grafik 10">
            <a:extLst>
              <a:ext uri="{FF2B5EF4-FFF2-40B4-BE49-F238E27FC236}">
                <a16:creationId xmlns:a16="http://schemas.microsoft.com/office/drawing/2014/main" id="{9A34CA26-02BC-C487-2579-CCF625E485F9}"/>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4153489" y="259870"/>
            <a:ext cx="730244" cy="849121"/>
          </a:xfrm>
          <a:prstGeom prst="rect">
            <a:avLst/>
          </a:prstGeom>
        </p:spPr>
      </p:pic>
      <p:pic>
        <p:nvPicPr>
          <p:cNvPr id="16" name="Imagen 9">
            <a:extLst>
              <a:ext uri="{FF2B5EF4-FFF2-40B4-BE49-F238E27FC236}">
                <a16:creationId xmlns:a16="http://schemas.microsoft.com/office/drawing/2014/main" id="{C718458A-30C7-0746-F670-3DD31F16BACD}"/>
              </a:ext>
            </a:extLst>
          </p:cNvPr>
          <p:cNvPicPr>
            <a:picLocks noChangeAspect="1"/>
          </p:cNvPicPr>
          <p:nvPr/>
        </p:nvPicPr>
        <p:blipFill>
          <a:blip r:embed="rId6"/>
          <a:stretch/>
        </p:blipFill>
        <p:spPr bwMode="auto">
          <a:xfrm>
            <a:off x="8561189" y="423527"/>
            <a:ext cx="3109626" cy="390600"/>
          </a:xfrm>
          <a:prstGeom prst="rect">
            <a:avLst/>
          </a:prstGeom>
        </p:spPr>
      </p:pic>
      <p:pic>
        <p:nvPicPr>
          <p:cNvPr id="6" name="Grafik 5">
            <a:extLst>
              <a:ext uri="{FF2B5EF4-FFF2-40B4-BE49-F238E27FC236}">
                <a16:creationId xmlns:a16="http://schemas.microsoft.com/office/drawing/2014/main" id="{49220EAE-409F-CE3D-9FB5-8592124D012F}"/>
              </a:ext>
            </a:extLst>
          </p:cNvPr>
          <p:cNvPicPr>
            <a:picLocks noChangeAspect="1"/>
          </p:cNvPicPr>
          <p:nvPr/>
        </p:nvPicPr>
        <p:blipFill>
          <a:blip r:embed="rId7" cstate="screen">
            <a:extLst>
              <a:ext uri="{28A0092B-C50C-407E-A947-70E740481C1C}">
                <a14:useLocalDpi xmlns:a14="http://schemas.microsoft.com/office/drawing/2010/main"/>
              </a:ext>
            </a:extLst>
          </a:blip>
          <a:stretch/>
        </p:blipFill>
        <p:spPr bwMode="auto">
          <a:xfrm>
            <a:off x="5662040" y="191501"/>
            <a:ext cx="1817988" cy="917489"/>
          </a:xfrm>
          <a:prstGeom prst="rect">
            <a:avLst/>
          </a:prstGeom>
        </p:spPr>
      </p:pic>
      <p:sp>
        <p:nvSpPr>
          <p:cNvPr id="12" name="Textfeld 11">
            <a:extLst>
              <a:ext uri="{FF2B5EF4-FFF2-40B4-BE49-F238E27FC236}">
                <a16:creationId xmlns:a16="http://schemas.microsoft.com/office/drawing/2014/main" id="{09EA37F8-DDE7-A1E0-4040-D6B7F5736478}"/>
              </a:ext>
            </a:extLst>
          </p:cNvPr>
          <p:cNvSpPr txBox="1"/>
          <p:nvPr/>
        </p:nvSpPr>
        <p:spPr bwMode="auto">
          <a:xfrm>
            <a:off x="710339" y="6325687"/>
            <a:ext cx="5480238" cy="369332"/>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marL="0" marR="0" lvl="0" indent="0" algn="l" defTabSz="1219169">
              <a:lnSpc>
                <a:spcPct val="100000"/>
              </a:lnSpc>
              <a:spcBef>
                <a:spcPts val="0"/>
              </a:spcBef>
              <a:spcAft>
                <a:spcPts val="0"/>
              </a:spcAft>
              <a:buClrTx/>
              <a:buSzTx/>
              <a:buFontTx/>
              <a:buNone/>
              <a:defRPr/>
            </a:pPr>
            <a:r>
              <a:rPr lang="en-GB" sz="1800" b="1" i="0" u="none" strike="noStrike" cap="none" spc="0">
                <a:ln>
                  <a:noFill/>
                </a:ln>
                <a:solidFill>
                  <a:srgbClr val="FFFFFF"/>
                </a:solidFill>
                <a:latin typeface="CircularXX TT"/>
              </a:rPr>
              <a:t>SLM Swiss Land Management Foundation</a:t>
            </a:r>
            <a:endParaRPr lang="en-GB" sz="1800" b="0" i="0" u="none" strike="noStrike" cap="none" spc="0">
              <a:ln>
                <a:noFill/>
              </a:ln>
              <a:solidFill>
                <a:srgbClr val="FFFFFF"/>
              </a:solidFill>
              <a:latin typeface="Helvetica Neue"/>
            </a:endParaRPr>
          </a:p>
        </p:txBody>
      </p:sp>
      <p:pic>
        <p:nvPicPr>
          <p:cNvPr id="14" name="Grafik 13">
            <a:extLst>
              <a:ext uri="{FF2B5EF4-FFF2-40B4-BE49-F238E27FC236}">
                <a16:creationId xmlns:a16="http://schemas.microsoft.com/office/drawing/2014/main" id="{E5F7C72E-AD9E-879E-BE83-E97549AC5864}"/>
              </a:ext>
            </a:extLst>
          </p:cNvPr>
          <p:cNvPicPr>
            <a:picLocks noChangeAspect="1"/>
          </p:cNvPicPr>
          <p:nvPr/>
        </p:nvPicPr>
        <p:blipFill>
          <a:blip r:embed="rId8" cstate="screen">
            <a:extLst>
              <a:ext uri="{28A0092B-C50C-407E-A947-70E740481C1C}">
                <a14:useLocalDpi xmlns:a14="http://schemas.microsoft.com/office/drawing/2010/main"/>
              </a:ext>
            </a:extLst>
          </a:blip>
          <a:stretch/>
        </p:blipFill>
        <p:spPr bwMode="auto">
          <a:xfrm>
            <a:off x="173988" y="6233652"/>
            <a:ext cx="557857" cy="557857"/>
          </a:xfrm>
          <a:prstGeom prst="rect">
            <a:avLst/>
          </a:prstGeom>
        </p:spPr>
      </p:pic>
    </p:spTree>
    <p:extLst>
      <p:ext uri="{BB962C8B-B14F-4D97-AF65-F5344CB8AC3E}">
        <p14:creationId xmlns:p14="http://schemas.microsoft.com/office/powerpoint/2010/main" val="314946235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D68BD3A-5E0B-9DF7-F301-6CBE52E5C153}"/>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783DAD46-0601-2C99-E668-8C47A6E3CEDC}"/>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Parte 2: propuesta de modelo tecnológico </a:t>
            </a:r>
            <a:endParaRPr dirty="0"/>
          </a:p>
        </p:txBody>
      </p:sp>
      <p:sp>
        <p:nvSpPr>
          <p:cNvPr id="6" name="Inhaltsplatzhalter 2">
            <a:extLst>
              <a:ext uri="{FF2B5EF4-FFF2-40B4-BE49-F238E27FC236}">
                <a16:creationId xmlns:a16="http://schemas.microsoft.com/office/drawing/2014/main" id="{A302F4C2-06BC-42B8-8354-BDED3A2230B8}"/>
              </a:ext>
            </a:extLst>
          </p:cNvPr>
          <p:cNvSpPr txBox="1"/>
          <p:nvPr/>
        </p:nvSpPr>
        <p:spPr bwMode="auto">
          <a:xfrm>
            <a:off x="418808" y="1412776"/>
            <a:ext cx="112938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Agentes involucrados en la interoperabilidad </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Objetivos de la interoperabilidad</a:t>
            </a:r>
          </a:p>
          <a:p>
            <a:pPr>
              <a:lnSpc>
                <a:spcPct val="100000"/>
              </a:lnSpc>
              <a:spcBef>
                <a:spcPts val="1800"/>
              </a:spcBef>
              <a:buClr>
                <a:srgbClr val="1A384E"/>
              </a:buClr>
              <a:buSzPct val="100000"/>
              <a:defRPr/>
            </a:pPr>
            <a:r>
              <a:rPr lang="en-US" dirty="0" err="1">
                <a:solidFill>
                  <a:schemeClr val="bg2">
                    <a:lumMod val="10000"/>
                  </a:schemeClr>
                </a:solidFill>
                <a:latin typeface="CircularXX TT" panose="020B0504010101010104" pitchFamily="34" charset="0"/>
                <a:cs typeface="CircularXX TT" panose="020B0504010101010104" pitchFamily="34" charset="0"/>
              </a:rPr>
              <a:t>Consideraciones</a:t>
            </a:r>
            <a:r>
              <a:rPr lang="en-US" dirty="0">
                <a:solidFill>
                  <a:schemeClr val="bg2">
                    <a:lumMod val="10000"/>
                  </a:schemeClr>
                </a:solidFill>
                <a:latin typeface="CircularXX TT" panose="020B0504010101010104" pitchFamily="34" charset="0"/>
                <a:cs typeface="CircularXX TT" panose="020B0504010101010104" pitchFamily="34" charset="0"/>
              </a:rPr>
              <a:t> </a:t>
            </a:r>
            <a:r>
              <a:rPr lang="en-US" dirty="0" err="1">
                <a:solidFill>
                  <a:schemeClr val="bg2">
                    <a:lumMod val="10000"/>
                  </a:schemeClr>
                </a:solidFill>
                <a:latin typeface="CircularXX TT" panose="020B0504010101010104" pitchFamily="34" charset="0"/>
                <a:cs typeface="CircularXX TT" panose="020B0504010101010104" pitchFamily="34" charset="0"/>
              </a:rPr>
              <a:t>importantes</a:t>
            </a:r>
            <a:r>
              <a:rPr lang="en-US" dirty="0">
                <a:solidFill>
                  <a:schemeClr val="bg2">
                    <a:lumMod val="10000"/>
                  </a:schemeClr>
                </a:solidFill>
                <a:latin typeface="CircularXX TT" panose="020B0504010101010104" pitchFamily="34" charset="0"/>
                <a:cs typeface="CircularXX TT" panose="020B0504010101010104" pitchFamily="34" charset="0"/>
              </a:rPr>
              <a:t> </a:t>
            </a:r>
            <a:r>
              <a:rPr lang="en-US" dirty="0" err="1">
                <a:solidFill>
                  <a:schemeClr val="bg2">
                    <a:lumMod val="10000"/>
                  </a:schemeClr>
                </a:solidFill>
                <a:latin typeface="CircularXX TT" panose="020B0504010101010104" pitchFamily="34" charset="0"/>
                <a:cs typeface="CircularXX TT" panose="020B0504010101010104" pitchFamily="34" charset="0"/>
              </a:rPr>
              <a:t>desde</a:t>
            </a:r>
            <a:r>
              <a:rPr lang="en-US" dirty="0">
                <a:solidFill>
                  <a:schemeClr val="bg2">
                    <a:lumMod val="10000"/>
                  </a:schemeClr>
                </a:solidFill>
                <a:latin typeface="CircularXX TT" panose="020B0504010101010104" pitchFamily="34" charset="0"/>
                <a:cs typeface="CircularXX TT" panose="020B0504010101010104" pitchFamily="34" charset="0"/>
              </a:rPr>
              <a:t> la </a:t>
            </a:r>
            <a:r>
              <a:rPr lang="en-US" dirty="0" err="1">
                <a:solidFill>
                  <a:schemeClr val="bg2">
                    <a:lumMod val="10000"/>
                  </a:schemeClr>
                </a:solidFill>
                <a:latin typeface="CircularXX TT" panose="020B0504010101010104" pitchFamily="34" charset="0"/>
                <a:cs typeface="CircularXX TT" panose="020B0504010101010104" pitchFamily="34" charset="0"/>
              </a:rPr>
              <a:t>perspectiva</a:t>
            </a:r>
            <a:r>
              <a:rPr lang="en-US" dirty="0">
                <a:solidFill>
                  <a:schemeClr val="bg2">
                    <a:lumMod val="10000"/>
                  </a:schemeClr>
                </a:solidFill>
                <a:latin typeface="CircularXX TT" panose="020B0504010101010104" pitchFamily="34" charset="0"/>
                <a:cs typeface="CircularXX TT" panose="020B0504010101010104" pitchFamily="34" charset="0"/>
              </a:rPr>
              <a:t> del MEF</a:t>
            </a:r>
          </a:p>
          <a:p>
            <a:pPr>
              <a:lnSpc>
                <a:spcPct val="100000"/>
              </a:lnSpc>
              <a:spcBef>
                <a:spcPts val="1800"/>
              </a:spcBef>
              <a:buClr>
                <a:srgbClr val="1A384E"/>
              </a:buClr>
              <a:buSzPct val="100000"/>
              <a:defRPr/>
            </a:pPr>
            <a:r>
              <a:rPr lang="en-US" dirty="0" err="1">
                <a:solidFill>
                  <a:schemeClr val="bg2">
                    <a:lumMod val="10000"/>
                  </a:schemeClr>
                </a:solidFill>
                <a:latin typeface="CircularXX TT" panose="020B0504010101010104" pitchFamily="34" charset="0"/>
                <a:cs typeface="CircularXX TT" panose="020B0504010101010104" pitchFamily="34" charset="0"/>
              </a:rPr>
              <a:t>Entorno</a:t>
            </a:r>
            <a:r>
              <a:rPr lang="en-US" dirty="0">
                <a:solidFill>
                  <a:schemeClr val="bg2">
                    <a:lumMod val="10000"/>
                  </a:schemeClr>
                </a:solidFill>
                <a:latin typeface="CircularXX TT" panose="020B0504010101010104" pitchFamily="34" charset="0"/>
                <a:cs typeface="CircularXX TT" panose="020B0504010101010104" pitchFamily="34" charset="0"/>
              </a:rPr>
              <a:t> general de la </a:t>
            </a:r>
            <a:r>
              <a:rPr lang="en-US" dirty="0" err="1">
                <a:solidFill>
                  <a:schemeClr val="bg2">
                    <a:lumMod val="10000"/>
                  </a:schemeClr>
                </a:solidFill>
                <a:latin typeface="CircularXX TT" panose="020B0504010101010104" pitchFamily="34" charset="0"/>
                <a:cs typeface="CircularXX TT" panose="020B0504010101010104" pitchFamily="34" charset="0"/>
              </a:rPr>
              <a:t>interoperabilidad</a:t>
            </a:r>
            <a:endParaRPr lang="en-US" dirty="0">
              <a:solidFill>
                <a:schemeClr val="bg2">
                  <a:lumMod val="10000"/>
                </a:schemeClr>
              </a:solidFill>
              <a:latin typeface="CircularXX TT" panose="020B0504010101010104" pitchFamily="34" charset="0"/>
              <a:cs typeface="CircularXX TT" panose="020B0504010101010104" pitchFamily="34" charset="0"/>
            </a:endParaRPr>
          </a:p>
          <a:p>
            <a:pPr>
              <a:lnSpc>
                <a:spcPct val="100000"/>
              </a:lnSpc>
              <a:spcBef>
                <a:spcPts val="1800"/>
              </a:spcBef>
              <a:buClr>
                <a:srgbClr val="1A384E"/>
              </a:buClr>
              <a:buSzPct val="100000"/>
              <a:defRPr/>
            </a:pPr>
            <a:r>
              <a:rPr lang="en-US" dirty="0" err="1">
                <a:solidFill>
                  <a:schemeClr val="bg2">
                    <a:lumMod val="10000"/>
                  </a:schemeClr>
                </a:solidFill>
                <a:latin typeface="CircularXX TT" panose="020B0504010101010104" pitchFamily="34" charset="0"/>
                <a:cs typeface="CircularXX TT" panose="020B0504010101010104" pitchFamily="34" charset="0"/>
              </a:rPr>
              <a:t>Consideraciones</a:t>
            </a:r>
            <a:r>
              <a:rPr lang="en-US" dirty="0">
                <a:solidFill>
                  <a:schemeClr val="bg2">
                    <a:lumMod val="10000"/>
                  </a:schemeClr>
                </a:solidFill>
                <a:latin typeface="CircularXX TT" panose="020B0504010101010104" pitchFamily="34" charset="0"/>
                <a:cs typeface="CircularXX TT" panose="020B0504010101010104" pitchFamily="34" charset="0"/>
              </a:rPr>
              <a:t> finales</a:t>
            </a:r>
          </a:p>
          <a:p>
            <a:pPr>
              <a:lnSpc>
                <a:spcPct val="100000"/>
              </a:lnSpc>
              <a:spcBef>
                <a:spcPts val="1800"/>
              </a:spcBef>
              <a:buClr>
                <a:srgbClr val="1A384E"/>
              </a:buClr>
              <a:buSzPct val="100000"/>
              <a:defRPr/>
            </a:pPr>
            <a:r>
              <a:rPr lang="en-US" dirty="0" err="1">
                <a:solidFill>
                  <a:schemeClr val="bg2">
                    <a:lumMod val="10000"/>
                  </a:schemeClr>
                </a:solidFill>
                <a:latin typeface="CircularXX TT" panose="020B0504010101010104" pitchFamily="34" charset="0"/>
                <a:cs typeface="CircularXX TT" panose="020B0504010101010104" pitchFamily="34" charset="0"/>
              </a:rPr>
              <a:t>Siguientes</a:t>
            </a:r>
            <a:r>
              <a:rPr lang="en-US" dirty="0">
                <a:solidFill>
                  <a:schemeClr val="bg2">
                    <a:lumMod val="10000"/>
                  </a:schemeClr>
                </a:solidFill>
                <a:latin typeface="CircularXX TT" panose="020B0504010101010104" pitchFamily="34" charset="0"/>
                <a:cs typeface="CircularXX TT" panose="020B0504010101010104" pitchFamily="34" charset="0"/>
              </a:rPr>
              <a:t> pasos</a:t>
            </a:r>
          </a:p>
          <a:p>
            <a:pPr>
              <a:lnSpc>
                <a:spcPct val="100000"/>
              </a:lnSpc>
              <a:spcBef>
                <a:spcPts val="1800"/>
              </a:spcBef>
              <a:buClr>
                <a:srgbClr val="1A384E"/>
              </a:buClr>
              <a:buSzPct val="100000"/>
              <a:defRPr/>
            </a:pPr>
            <a:endParaRPr lang="en-US" dirty="0">
              <a:solidFill>
                <a:schemeClr val="bg2">
                  <a:lumMod val="10000"/>
                </a:schemeClr>
              </a:solidFill>
              <a:latin typeface="CircularXX TT" panose="020B0504010101010104" pitchFamily="34" charset="0"/>
              <a:cs typeface="CircularXX TT" panose="020B0504010101010104" pitchFamily="34" charset="0"/>
            </a:endParaRPr>
          </a:p>
        </p:txBody>
      </p:sp>
      <p:sp>
        <p:nvSpPr>
          <p:cNvPr id="2" name="Foliennummernplatzhalter 1">
            <a:extLst>
              <a:ext uri="{FF2B5EF4-FFF2-40B4-BE49-F238E27FC236}">
                <a16:creationId xmlns:a16="http://schemas.microsoft.com/office/drawing/2014/main" id="{2A7F50AE-7AF6-D5CD-A054-A612001C9F70}"/>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18</a:t>
            </a:fld>
            <a:endParaRPr lang="de-CH" sz="1300" b="0" i="0" u="none" strike="noStrike" cap="none" spc="0" dirty="0">
              <a:ln>
                <a:noFill/>
              </a:ln>
              <a:solidFill>
                <a:srgbClr val="3E83B2"/>
              </a:solidFill>
              <a:latin typeface="Circular Pro Book"/>
              <a:cs typeface="Circular Pro Book"/>
            </a:endParaRPr>
          </a:p>
        </p:txBody>
      </p:sp>
    </p:spTree>
    <p:extLst>
      <p:ext uri="{BB962C8B-B14F-4D97-AF65-F5344CB8AC3E}">
        <p14:creationId xmlns:p14="http://schemas.microsoft.com/office/powerpoint/2010/main" val="370915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50F740A-B540-4E6C-74A7-A244F835F708}"/>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8113D66D-FC0C-C627-4967-A2813DA3F77F}"/>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Agentes involucrados en la interoperabilidad</a:t>
            </a:r>
            <a:endParaRPr dirty="0"/>
          </a:p>
        </p:txBody>
      </p:sp>
      <p:sp>
        <p:nvSpPr>
          <p:cNvPr id="6" name="Inhaltsplatzhalter 2">
            <a:extLst>
              <a:ext uri="{FF2B5EF4-FFF2-40B4-BE49-F238E27FC236}">
                <a16:creationId xmlns:a16="http://schemas.microsoft.com/office/drawing/2014/main" id="{66C9D08A-7C04-08CB-8DB3-20023558A395}"/>
              </a:ext>
            </a:extLst>
          </p:cNvPr>
          <p:cNvSpPr txBox="1"/>
          <p:nvPr/>
        </p:nvSpPr>
        <p:spPr bwMode="auto">
          <a:xfrm>
            <a:off x="7968208" y="1412776"/>
            <a:ext cx="37444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1800"/>
              </a:spcBef>
              <a:buClr>
                <a:srgbClr val="1A384E"/>
              </a:buClr>
              <a:buSzPct val="100000"/>
              <a:buNone/>
              <a:defRPr/>
            </a:pPr>
            <a:r>
              <a:rPr lang="es-ES" dirty="0">
                <a:solidFill>
                  <a:schemeClr val="bg2">
                    <a:lumMod val="10000"/>
                  </a:schemeClr>
                </a:solidFill>
                <a:latin typeface="CircularXX TT" panose="020B0504010101010104" pitchFamily="34" charset="0"/>
                <a:cs typeface="CircularXX TT" panose="020B0504010101010104" pitchFamily="34" charset="0"/>
              </a:rPr>
              <a:t>Considerando</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Quién interopera</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Qué comparte</a:t>
            </a:r>
            <a:endParaRPr lang="en-US" dirty="0">
              <a:solidFill>
                <a:schemeClr val="bg2">
                  <a:lumMod val="10000"/>
                </a:schemeClr>
              </a:solidFill>
              <a:latin typeface="CircularXX TT" panose="020B0504010101010104" pitchFamily="34" charset="0"/>
              <a:cs typeface="CircularXX TT" panose="020B0504010101010104" pitchFamily="34" charset="0"/>
            </a:endParaRPr>
          </a:p>
          <a:p>
            <a:pPr marL="0" indent="0">
              <a:lnSpc>
                <a:spcPct val="100000"/>
              </a:lnSpc>
              <a:spcBef>
                <a:spcPts val="1800"/>
              </a:spcBef>
              <a:buClr>
                <a:srgbClr val="1A384E"/>
              </a:buClr>
              <a:buSzPct val="100000"/>
              <a:buNone/>
              <a:defRPr/>
            </a:pPr>
            <a:r>
              <a:rPr lang="en-US" dirty="0">
                <a:solidFill>
                  <a:schemeClr val="bg2">
                    <a:lumMod val="10000"/>
                  </a:schemeClr>
                </a:solidFill>
                <a:latin typeface="CircularXX TT" panose="020B0504010101010104" pitchFamily="34" charset="0"/>
                <a:cs typeface="CircularXX TT" panose="020B0504010101010104" pitchFamily="34" charset="0"/>
              </a:rPr>
              <a:t>Se </a:t>
            </a:r>
            <a:r>
              <a:rPr lang="en-US" dirty="0" err="1">
                <a:solidFill>
                  <a:schemeClr val="bg2">
                    <a:lumMod val="10000"/>
                  </a:schemeClr>
                </a:solidFill>
                <a:latin typeface="CircularXX TT" panose="020B0504010101010104" pitchFamily="34" charset="0"/>
                <a:cs typeface="CircularXX TT" panose="020B0504010101010104" pitchFamily="34" charset="0"/>
              </a:rPr>
              <a:t>va</a:t>
            </a:r>
            <a:r>
              <a:rPr lang="en-US" dirty="0">
                <a:solidFill>
                  <a:schemeClr val="bg2">
                    <a:lumMod val="10000"/>
                  </a:schemeClr>
                </a:solidFill>
                <a:latin typeface="CircularXX TT" panose="020B0504010101010104" pitchFamily="34" charset="0"/>
                <a:cs typeface="CircularXX TT" panose="020B0504010101010104" pitchFamily="34" charset="0"/>
              </a:rPr>
              <a:t> a </a:t>
            </a:r>
            <a:r>
              <a:rPr lang="en-US" dirty="0" err="1">
                <a:solidFill>
                  <a:schemeClr val="bg2">
                    <a:lumMod val="10000"/>
                  </a:schemeClr>
                </a:solidFill>
                <a:latin typeface="CircularXX TT" panose="020B0504010101010104" pitchFamily="34" charset="0"/>
                <a:cs typeface="CircularXX TT" panose="020B0504010101010104" pitchFamily="34" charset="0"/>
              </a:rPr>
              <a:t>exponer</a:t>
            </a:r>
            <a:endParaRPr lang="en-US" dirty="0">
              <a:solidFill>
                <a:schemeClr val="bg2">
                  <a:lumMod val="10000"/>
                </a:schemeClr>
              </a:solidFill>
              <a:latin typeface="CircularXX TT" panose="020B0504010101010104" pitchFamily="34" charset="0"/>
              <a:cs typeface="CircularXX TT" panose="020B0504010101010104" pitchFamily="34" charset="0"/>
            </a:endParaRPr>
          </a:p>
          <a:p>
            <a:pPr>
              <a:lnSpc>
                <a:spcPct val="100000"/>
              </a:lnSpc>
              <a:spcBef>
                <a:spcPts val="1800"/>
              </a:spcBef>
              <a:buClr>
                <a:srgbClr val="1A384E"/>
              </a:buClr>
              <a:buSzPct val="100000"/>
              <a:defRPr/>
            </a:pPr>
            <a:r>
              <a:rPr lang="en-US" dirty="0" err="1">
                <a:solidFill>
                  <a:schemeClr val="bg2">
                    <a:lumMod val="10000"/>
                  </a:schemeClr>
                </a:solidFill>
                <a:latin typeface="CircularXX TT" panose="020B0504010101010104" pitchFamily="34" charset="0"/>
                <a:cs typeface="CircularXX TT" panose="020B0504010101010104" pitchFamily="34" charset="0"/>
              </a:rPr>
              <a:t>Cómo</a:t>
            </a:r>
            <a:r>
              <a:rPr lang="en-US" dirty="0">
                <a:solidFill>
                  <a:schemeClr val="bg2">
                    <a:lumMod val="10000"/>
                  </a:schemeClr>
                </a:solidFill>
                <a:latin typeface="CircularXX TT" panose="020B0504010101010104" pitchFamily="34" charset="0"/>
                <a:cs typeface="CircularXX TT" panose="020B0504010101010104" pitchFamily="34" charset="0"/>
              </a:rPr>
              <a:t> </a:t>
            </a:r>
            <a:r>
              <a:rPr lang="en-US" dirty="0" err="1">
                <a:solidFill>
                  <a:schemeClr val="bg2">
                    <a:lumMod val="10000"/>
                  </a:schemeClr>
                </a:solidFill>
                <a:latin typeface="CircularXX TT" panose="020B0504010101010104" pitchFamily="34" charset="0"/>
                <a:cs typeface="CircularXX TT" panose="020B0504010101010104" pitchFamily="34" charset="0"/>
              </a:rPr>
              <a:t>interoperar</a:t>
            </a:r>
            <a:endParaRPr lang="en-US" dirty="0">
              <a:solidFill>
                <a:schemeClr val="bg2">
                  <a:lumMod val="10000"/>
                </a:schemeClr>
              </a:solidFill>
              <a:latin typeface="CircularXX TT" panose="020B0504010101010104" pitchFamily="34" charset="0"/>
              <a:cs typeface="CircularXX TT" panose="020B0504010101010104" pitchFamily="34" charset="0"/>
            </a:endParaRPr>
          </a:p>
          <a:p>
            <a:pPr>
              <a:lnSpc>
                <a:spcPct val="100000"/>
              </a:lnSpc>
              <a:spcBef>
                <a:spcPts val="1800"/>
              </a:spcBef>
              <a:buClr>
                <a:srgbClr val="1A384E"/>
              </a:buClr>
              <a:buSzPct val="100000"/>
              <a:defRPr/>
            </a:pPr>
            <a:endParaRPr lang="en-US" dirty="0">
              <a:solidFill>
                <a:schemeClr val="bg2">
                  <a:lumMod val="10000"/>
                </a:schemeClr>
              </a:solidFill>
              <a:latin typeface="CircularXX TT" panose="020B0504010101010104" pitchFamily="34" charset="0"/>
              <a:cs typeface="CircularXX TT" panose="020B0504010101010104" pitchFamily="34" charset="0"/>
            </a:endParaRPr>
          </a:p>
        </p:txBody>
      </p:sp>
      <p:sp>
        <p:nvSpPr>
          <p:cNvPr id="2" name="Foliennummernplatzhalter 1">
            <a:extLst>
              <a:ext uri="{FF2B5EF4-FFF2-40B4-BE49-F238E27FC236}">
                <a16:creationId xmlns:a16="http://schemas.microsoft.com/office/drawing/2014/main" id="{D61F0EB4-857D-D08D-E266-2E8B0484F1DD}"/>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19</a:t>
            </a:fld>
            <a:endParaRPr lang="de-CH" sz="1300" b="0" i="0" u="none" strike="noStrike" cap="none" spc="0" dirty="0">
              <a:ln>
                <a:noFill/>
              </a:ln>
              <a:solidFill>
                <a:srgbClr val="3E83B2"/>
              </a:solidFill>
              <a:latin typeface="Circular Pro Book"/>
              <a:cs typeface="Circular Pro Book"/>
            </a:endParaRPr>
          </a:p>
        </p:txBody>
      </p:sp>
      <p:pic>
        <p:nvPicPr>
          <p:cNvPr id="3" name="Imagen 8">
            <a:extLst>
              <a:ext uri="{FF2B5EF4-FFF2-40B4-BE49-F238E27FC236}">
                <a16:creationId xmlns:a16="http://schemas.microsoft.com/office/drawing/2014/main" id="{A14B8162-128D-2A3C-5CEE-3FB5D523531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6125" y="1113228"/>
            <a:ext cx="7210035" cy="5125646"/>
          </a:xfrm>
          <a:prstGeom prst="rect">
            <a:avLst/>
          </a:prstGeom>
        </p:spPr>
      </p:pic>
      <p:sp>
        <p:nvSpPr>
          <p:cNvPr id="4" name="Forma libre: forma 2">
            <a:extLst>
              <a:ext uri="{FF2B5EF4-FFF2-40B4-BE49-F238E27FC236}">
                <a16:creationId xmlns:a16="http://schemas.microsoft.com/office/drawing/2014/main" id="{3D95D7DA-686A-E702-E6F7-8A92DA53FF15}"/>
              </a:ext>
            </a:extLst>
          </p:cNvPr>
          <p:cNvSpPr/>
          <p:nvPr/>
        </p:nvSpPr>
        <p:spPr bwMode="auto">
          <a:xfrm>
            <a:off x="440425" y="1462530"/>
            <a:ext cx="5324264" cy="4632801"/>
          </a:xfrm>
          <a:custGeom>
            <a:avLst/>
            <a:gdLst>
              <a:gd name="connsiteX0" fmla="*/ 257175 w 5324264"/>
              <a:gd name="connsiteY0" fmla="*/ 13176 h 4632801"/>
              <a:gd name="connsiteX1" fmla="*/ 990600 w 5324264"/>
              <a:gd name="connsiteY1" fmla="*/ 13176 h 4632801"/>
              <a:gd name="connsiteX2" fmla="*/ 1057275 w 5324264"/>
              <a:gd name="connsiteY2" fmla="*/ 32226 h 4632801"/>
              <a:gd name="connsiteX3" fmla="*/ 1095375 w 5324264"/>
              <a:gd name="connsiteY3" fmla="*/ 41751 h 4632801"/>
              <a:gd name="connsiteX4" fmla="*/ 1123950 w 5324264"/>
              <a:gd name="connsiteY4" fmla="*/ 51276 h 4632801"/>
              <a:gd name="connsiteX5" fmla="*/ 1162050 w 5324264"/>
              <a:gd name="connsiteY5" fmla="*/ 60801 h 4632801"/>
              <a:gd name="connsiteX6" fmla="*/ 1190625 w 5324264"/>
              <a:gd name="connsiteY6" fmla="*/ 70326 h 4632801"/>
              <a:gd name="connsiteX7" fmla="*/ 2619375 w 5324264"/>
              <a:gd name="connsiteY7" fmla="*/ 89376 h 4632801"/>
              <a:gd name="connsiteX8" fmla="*/ 3362325 w 5324264"/>
              <a:gd name="connsiteY8" fmla="*/ 108426 h 4632801"/>
              <a:gd name="connsiteX9" fmla="*/ 3429000 w 5324264"/>
              <a:gd name="connsiteY9" fmla="*/ 127476 h 4632801"/>
              <a:gd name="connsiteX10" fmla="*/ 3476625 w 5324264"/>
              <a:gd name="connsiteY10" fmla="*/ 146526 h 4632801"/>
              <a:gd name="connsiteX11" fmla="*/ 3552825 w 5324264"/>
              <a:gd name="connsiteY11" fmla="*/ 175101 h 4632801"/>
              <a:gd name="connsiteX12" fmla="*/ 3581400 w 5324264"/>
              <a:gd name="connsiteY12" fmla="*/ 203676 h 4632801"/>
              <a:gd name="connsiteX13" fmla="*/ 3590925 w 5324264"/>
              <a:gd name="connsiteY13" fmla="*/ 232251 h 4632801"/>
              <a:gd name="connsiteX14" fmla="*/ 3676650 w 5324264"/>
              <a:gd name="connsiteY14" fmla="*/ 327501 h 4632801"/>
              <a:gd name="connsiteX15" fmla="*/ 3714750 w 5324264"/>
              <a:gd name="connsiteY15" fmla="*/ 432276 h 4632801"/>
              <a:gd name="connsiteX16" fmla="*/ 3733800 w 5324264"/>
              <a:gd name="connsiteY16" fmla="*/ 518001 h 4632801"/>
              <a:gd name="connsiteX17" fmla="*/ 3724275 w 5324264"/>
              <a:gd name="connsiteY17" fmla="*/ 746601 h 4632801"/>
              <a:gd name="connsiteX18" fmla="*/ 3705225 w 5324264"/>
              <a:gd name="connsiteY18" fmla="*/ 889476 h 4632801"/>
              <a:gd name="connsiteX19" fmla="*/ 3686175 w 5324264"/>
              <a:gd name="connsiteY19" fmla="*/ 1060926 h 4632801"/>
              <a:gd name="connsiteX20" fmla="*/ 3695700 w 5324264"/>
              <a:gd name="connsiteY20" fmla="*/ 1403826 h 4632801"/>
              <a:gd name="connsiteX21" fmla="*/ 3724275 w 5324264"/>
              <a:gd name="connsiteY21" fmla="*/ 1480026 h 4632801"/>
              <a:gd name="connsiteX22" fmla="*/ 3838575 w 5324264"/>
              <a:gd name="connsiteY22" fmla="*/ 1603851 h 4632801"/>
              <a:gd name="connsiteX23" fmla="*/ 3857625 w 5324264"/>
              <a:gd name="connsiteY23" fmla="*/ 1641951 h 4632801"/>
              <a:gd name="connsiteX24" fmla="*/ 3876675 w 5324264"/>
              <a:gd name="connsiteY24" fmla="*/ 1718151 h 4632801"/>
              <a:gd name="connsiteX25" fmla="*/ 3905250 w 5324264"/>
              <a:gd name="connsiteY25" fmla="*/ 1746726 h 4632801"/>
              <a:gd name="connsiteX26" fmla="*/ 3914775 w 5324264"/>
              <a:gd name="connsiteY26" fmla="*/ 1775301 h 4632801"/>
              <a:gd name="connsiteX27" fmla="*/ 3962400 w 5324264"/>
              <a:gd name="connsiteY27" fmla="*/ 1822926 h 4632801"/>
              <a:gd name="connsiteX28" fmla="*/ 4019550 w 5324264"/>
              <a:gd name="connsiteY28" fmla="*/ 1918176 h 4632801"/>
              <a:gd name="connsiteX29" fmla="*/ 4086225 w 5324264"/>
              <a:gd name="connsiteY29" fmla="*/ 2003901 h 4632801"/>
              <a:gd name="connsiteX30" fmla="*/ 4105275 w 5324264"/>
              <a:gd name="connsiteY30" fmla="*/ 2061051 h 4632801"/>
              <a:gd name="connsiteX31" fmla="*/ 4124325 w 5324264"/>
              <a:gd name="connsiteY31" fmla="*/ 2127726 h 4632801"/>
              <a:gd name="connsiteX32" fmla="*/ 4152900 w 5324264"/>
              <a:gd name="connsiteY32" fmla="*/ 2175351 h 4632801"/>
              <a:gd name="connsiteX33" fmla="*/ 4162425 w 5324264"/>
              <a:gd name="connsiteY33" fmla="*/ 2222976 h 4632801"/>
              <a:gd name="connsiteX34" fmla="*/ 4210050 w 5324264"/>
              <a:gd name="connsiteY34" fmla="*/ 2299176 h 4632801"/>
              <a:gd name="connsiteX35" fmla="*/ 4229100 w 5324264"/>
              <a:gd name="connsiteY35" fmla="*/ 2337276 h 4632801"/>
              <a:gd name="connsiteX36" fmla="*/ 4257675 w 5324264"/>
              <a:gd name="connsiteY36" fmla="*/ 2365851 h 4632801"/>
              <a:gd name="connsiteX37" fmla="*/ 4305300 w 5324264"/>
              <a:gd name="connsiteY37" fmla="*/ 2423001 h 4632801"/>
              <a:gd name="connsiteX38" fmla="*/ 4381500 w 5324264"/>
              <a:gd name="connsiteY38" fmla="*/ 2499201 h 4632801"/>
              <a:gd name="connsiteX39" fmla="*/ 4486275 w 5324264"/>
              <a:gd name="connsiteY39" fmla="*/ 2565876 h 4632801"/>
              <a:gd name="connsiteX40" fmla="*/ 4505325 w 5324264"/>
              <a:gd name="connsiteY40" fmla="*/ 2594451 h 4632801"/>
              <a:gd name="connsiteX41" fmla="*/ 4524375 w 5324264"/>
              <a:gd name="connsiteY41" fmla="*/ 2632551 h 4632801"/>
              <a:gd name="connsiteX42" fmla="*/ 4591050 w 5324264"/>
              <a:gd name="connsiteY42" fmla="*/ 2708751 h 4632801"/>
              <a:gd name="connsiteX43" fmla="*/ 4610100 w 5324264"/>
              <a:gd name="connsiteY43" fmla="*/ 2784951 h 4632801"/>
              <a:gd name="connsiteX44" fmla="*/ 4629150 w 5324264"/>
              <a:gd name="connsiteY44" fmla="*/ 2832576 h 4632801"/>
              <a:gd name="connsiteX45" fmla="*/ 4657725 w 5324264"/>
              <a:gd name="connsiteY45" fmla="*/ 2889726 h 4632801"/>
              <a:gd name="connsiteX46" fmla="*/ 4676775 w 5324264"/>
              <a:gd name="connsiteY46" fmla="*/ 2956401 h 4632801"/>
              <a:gd name="connsiteX47" fmla="*/ 4686300 w 5324264"/>
              <a:gd name="connsiteY47" fmla="*/ 3051651 h 4632801"/>
              <a:gd name="connsiteX48" fmla="*/ 4705350 w 5324264"/>
              <a:gd name="connsiteY48" fmla="*/ 3194526 h 4632801"/>
              <a:gd name="connsiteX49" fmla="*/ 4714875 w 5324264"/>
              <a:gd name="connsiteY49" fmla="*/ 3270726 h 4632801"/>
              <a:gd name="connsiteX50" fmla="*/ 4724400 w 5324264"/>
              <a:gd name="connsiteY50" fmla="*/ 3299301 h 4632801"/>
              <a:gd name="connsiteX51" fmla="*/ 4733925 w 5324264"/>
              <a:gd name="connsiteY51" fmla="*/ 3346926 h 4632801"/>
              <a:gd name="connsiteX52" fmla="*/ 4752975 w 5324264"/>
              <a:gd name="connsiteY52" fmla="*/ 3518376 h 4632801"/>
              <a:gd name="connsiteX53" fmla="*/ 4781550 w 5324264"/>
              <a:gd name="connsiteY53" fmla="*/ 3613626 h 4632801"/>
              <a:gd name="connsiteX54" fmla="*/ 4791075 w 5324264"/>
              <a:gd name="connsiteY54" fmla="*/ 3651726 h 4632801"/>
              <a:gd name="connsiteX55" fmla="*/ 4857750 w 5324264"/>
              <a:gd name="connsiteY55" fmla="*/ 3727926 h 4632801"/>
              <a:gd name="connsiteX56" fmla="*/ 4953000 w 5324264"/>
              <a:gd name="connsiteY56" fmla="*/ 3832701 h 4632801"/>
              <a:gd name="connsiteX57" fmla="*/ 5010150 w 5324264"/>
              <a:gd name="connsiteY57" fmla="*/ 3889851 h 4632801"/>
              <a:gd name="connsiteX58" fmla="*/ 5029200 w 5324264"/>
              <a:gd name="connsiteY58" fmla="*/ 3918426 h 4632801"/>
              <a:gd name="connsiteX59" fmla="*/ 5067300 w 5324264"/>
              <a:gd name="connsiteY59" fmla="*/ 3937476 h 4632801"/>
              <a:gd name="connsiteX60" fmla="*/ 5095875 w 5324264"/>
              <a:gd name="connsiteY60" fmla="*/ 3966051 h 4632801"/>
              <a:gd name="connsiteX61" fmla="*/ 5124450 w 5324264"/>
              <a:gd name="connsiteY61" fmla="*/ 3985101 h 4632801"/>
              <a:gd name="connsiteX62" fmla="*/ 5210175 w 5324264"/>
              <a:gd name="connsiteY62" fmla="*/ 4080351 h 4632801"/>
              <a:gd name="connsiteX63" fmla="*/ 5229225 w 5324264"/>
              <a:gd name="connsiteY63" fmla="*/ 4118451 h 4632801"/>
              <a:gd name="connsiteX64" fmla="*/ 5305425 w 5324264"/>
              <a:gd name="connsiteY64" fmla="*/ 4204176 h 4632801"/>
              <a:gd name="connsiteX65" fmla="*/ 5314950 w 5324264"/>
              <a:gd name="connsiteY65" fmla="*/ 4232751 h 4632801"/>
              <a:gd name="connsiteX66" fmla="*/ 5276850 w 5324264"/>
              <a:gd name="connsiteY66" fmla="*/ 4566126 h 4632801"/>
              <a:gd name="connsiteX67" fmla="*/ 5248275 w 5324264"/>
              <a:gd name="connsiteY67" fmla="*/ 4594701 h 4632801"/>
              <a:gd name="connsiteX68" fmla="*/ 5200650 w 5324264"/>
              <a:gd name="connsiteY68" fmla="*/ 4623276 h 4632801"/>
              <a:gd name="connsiteX69" fmla="*/ 5124450 w 5324264"/>
              <a:gd name="connsiteY69" fmla="*/ 4632801 h 4632801"/>
              <a:gd name="connsiteX70" fmla="*/ 4848225 w 5324264"/>
              <a:gd name="connsiteY70" fmla="*/ 4623276 h 4632801"/>
              <a:gd name="connsiteX71" fmla="*/ 4210050 w 5324264"/>
              <a:gd name="connsiteY71" fmla="*/ 4613751 h 4632801"/>
              <a:gd name="connsiteX72" fmla="*/ 3914775 w 5324264"/>
              <a:gd name="connsiteY72" fmla="*/ 4594701 h 4632801"/>
              <a:gd name="connsiteX73" fmla="*/ 2295525 w 5324264"/>
              <a:gd name="connsiteY73" fmla="*/ 4585176 h 4632801"/>
              <a:gd name="connsiteX74" fmla="*/ 2228850 w 5324264"/>
              <a:gd name="connsiteY74" fmla="*/ 4556601 h 4632801"/>
              <a:gd name="connsiteX75" fmla="*/ 2200275 w 5324264"/>
              <a:gd name="connsiteY75" fmla="*/ 4537551 h 4632801"/>
              <a:gd name="connsiteX76" fmla="*/ 1971675 w 5324264"/>
              <a:gd name="connsiteY76" fmla="*/ 4480401 h 4632801"/>
              <a:gd name="connsiteX77" fmla="*/ 1809750 w 5324264"/>
              <a:gd name="connsiteY77" fmla="*/ 4442301 h 4632801"/>
              <a:gd name="connsiteX78" fmla="*/ 1590675 w 5324264"/>
              <a:gd name="connsiteY78" fmla="*/ 4413726 h 4632801"/>
              <a:gd name="connsiteX79" fmla="*/ 1552575 w 5324264"/>
              <a:gd name="connsiteY79" fmla="*/ 4394676 h 4632801"/>
              <a:gd name="connsiteX80" fmla="*/ 1447800 w 5324264"/>
              <a:gd name="connsiteY80" fmla="*/ 4375626 h 4632801"/>
              <a:gd name="connsiteX81" fmla="*/ 1314450 w 5324264"/>
              <a:gd name="connsiteY81" fmla="*/ 4356576 h 4632801"/>
              <a:gd name="connsiteX82" fmla="*/ 1152525 w 5324264"/>
              <a:gd name="connsiteY82" fmla="*/ 4328001 h 4632801"/>
              <a:gd name="connsiteX83" fmla="*/ 923925 w 5324264"/>
              <a:gd name="connsiteY83" fmla="*/ 4299426 h 4632801"/>
              <a:gd name="connsiteX84" fmla="*/ 866775 w 5324264"/>
              <a:gd name="connsiteY84" fmla="*/ 4289901 h 4632801"/>
              <a:gd name="connsiteX85" fmla="*/ 733425 w 5324264"/>
              <a:gd name="connsiteY85" fmla="*/ 4242276 h 4632801"/>
              <a:gd name="connsiteX86" fmla="*/ 600075 w 5324264"/>
              <a:gd name="connsiteY86" fmla="*/ 4194651 h 4632801"/>
              <a:gd name="connsiteX87" fmla="*/ 542925 w 5324264"/>
              <a:gd name="connsiteY87" fmla="*/ 4185126 h 4632801"/>
              <a:gd name="connsiteX88" fmla="*/ 495300 w 5324264"/>
              <a:gd name="connsiteY88" fmla="*/ 4175601 h 4632801"/>
              <a:gd name="connsiteX89" fmla="*/ 428625 w 5324264"/>
              <a:gd name="connsiteY89" fmla="*/ 4166076 h 4632801"/>
              <a:gd name="connsiteX90" fmla="*/ 371475 w 5324264"/>
              <a:gd name="connsiteY90" fmla="*/ 4156551 h 4632801"/>
              <a:gd name="connsiteX91" fmla="*/ 333375 w 5324264"/>
              <a:gd name="connsiteY91" fmla="*/ 4137501 h 4632801"/>
              <a:gd name="connsiteX92" fmla="*/ 304800 w 5324264"/>
              <a:gd name="connsiteY92" fmla="*/ 4127976 h 4632801"/>
              <a:gd name="connsiteX93" fmla="*/ 266700 w 5324264"/>
              <a:gd name="connsiteY93" fmla="*/ 4108926 h 4632801"/>
              <a:gd name="connsiteX94" fmla="*/ 200025 w 5324264"/>
              <a:gd name="connsiteY94" fmla="*/ 4023201 h 4632801"/>
              <a:gd name="connsiteX95" fmla="*/ 133350 w 5324264"/>
              <a:gd name="connsiteY95" fmla="*/ 3947001 h 4632801"/>
              <a:gd name="connsiteX96" fmla="*/ 85725 w 5324264"/>
              <a:gd name="connsiteY96" fmla="*/ 3889851 h 4632801"/>
              <a:gd name="connsiteX97" fmla="*/ 76200 w 5324264"/>
              <a:gd name="connsiteY97" fmla="*/ 3842226 h 4632801"/>
              <a:gd name="connsiteX98" fmla="*/ 47625 w 5324264"/>
              <a:gd name="connsiteY98" fmla="*/ 3832701 h 4632801"/>
              <a:gd name="connsiteX99" fmla="*/ 19050 w 5324264"/>
              <a:gd name="connsiteY99" fmla="*/ 3775551 h 4632801"/>
              <a:gd name="connsiteX100" fmla="*/ 9525 w 5324264"/>
              <a:gd name="connsiteY100" fmla="*/ 3546951 h 4632801"/>
              <a:gd name="connsiteX101" fmla="*/ 0 w 5324264"/>
              <a:gd name="connsiteY101" fmla="*/ 3508851 h 4632801"/>
              <a:gd name="connsiteX102" fmla="*/ 19050 w 5324264"/>
              <a:gd name="connsiteY102" fmla="*/ 3308826 h 4632801"/>
              <a:gd name="connsiteX103" fmla="*/ 28575 w 5324264"/>
              <a:gd name="connsiteY103" fmla="*/ 3280251 h 4632801"/>
              <a:gd name="connsiteX104" fmla="*/ 28575 w 5324264"/>
              <a:gd name="connsiteY104" fmla="*/ 2908776 h 4632801"/>
              <a:gd name="connsiteX105" fmla="*/ 19050 w 5324264"/>
              <a:gd name="connsiteY105" fmla="*/ 2880201 h 4632801"/>
              <a:gd name="connsiteX106" fmla="*/ 9525 w 5324264"/>
              <a:gd name="connsiteY106" fmla="*/ 2832576 h 4632801"/>
              <a:gd name="connsiteX107" fmla="*/ 19050 w 5324264"/>
              <a:gd name="connsiteY107" fmla="*/ 2423001 h 4632801"/>
              <a:gd name="connsiteX108" fmla="*/ 28575 w 5324264"/>
              <a:gd name="connsiteY108" fmla="*/ 2127726 h 4632801"/>
              <a:gd name="connsiteX109" fmla="*/ 57150 w 5324264"/>
              <a:gd name="connsiteY109" fmla="*/ 2070576 h 4632801"/>
              <a:gd name="connsiteX110" fmla="*/ 114300 w 5324264"/>
              <a:gd name="connsiteY110" fmla="*/ 1946751 h 4632801"/>
              <a:gd name="connsiteX111" fmla="*/ 161925 w 5324264"/>
              <a:gd name="connsiteY111" fmla="*/ 1899126 h 4632801"/>
              <a:gd name="connsiteX112" fmla="*/ 209550 w 5324264"/>
              <a:gd name="connsiteY112" fmla="*/ 1813401 h 4632801"/>
              <a:gd name="connsiteX113" fmla="*/ 228600 w 5324264"/>
              <a:gd name="connsiteY113" fmla="*/ 1708626 h 4632801"/>
              <a:gd name="connsiteX114" fmla="*/ 219075 w 5324264"/>
              <a:gd name="connsiteY114" fmla="*/ 1384776 h 4632801"/>
              <a:gd name="connsiteX115" fmla="*/ 200025 w 5324264"/>
              <a:gd name="connsiteY115" fmla="*/ 1356201 h 4632801"/>
              <a:gd name="connsiteX116" fmla="*/ 142875 w 5324264"/>
              <a:gd name="connsiteY116" fmla="*/ 1260951 h 4632801"/>
              <a:gd name="connsiteX117" fmla="*/ 123825 w 5324264"/>
              <a:gd name="connsiteY117" fmla="*/ 1203801 h 4632801"/>
              <a:gd name="connsiteX118" fmla="*/ 114300 w 5324264"/>
              <a:gd name="connsiteY118" fmla="*/ 1175226 h 4632801"/>
              <a:gd name="connsiteX119" fmla="*/ 104775 w 5324264"/>
              <a:gd name="connsiteY119" fmla="*/ 1108551 h 4632801"/>
              <a:gd name="connsiteX120" fmla="*/ 95250 w 5324264"/>
              <a:gd name="connsiteY120" fmla="*/ 1079976 h 4632801"/>
              <a:gd name="connsiteX121" fmla="*/ 85725 w 5324264"/>
              <a:gd name="connsiteY121" fmla="*/ 965676 h 4632801"/>
              <a:gd name="connsiteX122" fmla="*/ 104775 w 5324264"/>
              <a:gd name="connsiteY122" fmla="*/ 489426 h 4632801"/>
              <a:gd name="connsiteX123" fmla="*/ 114300 w 5324264"/>
              <a:gd name="connsiteY123" fmla="*/ 460851 h 4632801"/>
              <a:gd name="connsiteX124" fmla="*/ 123825 w 5324264"/>
              <a:gd name="connsiteY124" fmla="*/ 413226 h 4632801"/>
              <a:gd name="connsiteX125" fmla="*/ 152400 w 5324264"/>
              <a:gd name="connsiteY125" fmla="*/ 346551 h 4632801"/>
              <a:gd name="connsiteX126" fmla="*/ 161925 w 5324264"/>
              <a:gd name="connsiteY126" fmla="*/ 308451 h 4632801"/>
              <a:gd name="connsiteX127" fmla="*/ 190500 w 5324264"/>
              <a:gd name="connsiteY127" fmla="*/ 270351 h 4632801"/>
              <a:gd name="connsiteX128" fmla="*/ 209550 w 5324264"/>
              <a:gd name="connsiteY128" fmla="*/ 241776 h 4632801"/>
              <a:gd name="connsiteX129" fmla="*/ 219075 w 5324264"/>
              <a:gd name="connsiteY129" fmla="*/ 156051 h 4632801"/>
              <a:gd name="connsiteX130" fmla="*/ 228600 w 5324264"/>
              <a:gd name="connsiteY130" fmla="*/ 127476 h 4632801"/>
              <a:gd name="connsiteX131" fmla="*/ 257175 w 5324264"/>
              <a:gd name="connsiteY131" fmla="*/ 13176 h 463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324264" h="4632801">
                <a:moveTo>
                  <a:pt x="257175" y="13176"/>
                </a:moveTo>
                <a:cubicBezTo>
                  <a:pt x="384175" y="-5874"/>
                  <a:pt x="566024" y="-2846"/>
                  <a:pt x="990600" y="13176"/>
                </a:cubicBezTo>
                <a:cubicBezTo>
                  <a:pt x="1007754" y="13823"/>
                  <a:pt x="1039816" y="27238"/>
                  <a:pt x="1057275" y="32226"/>
                </a:cubicBezTo>
                <a:cubicBezTo>
                  <a:pt x="1069862" y="35822"/>
                  <a:pt x="1082788" y="38155"/>
                  <a:pt x="1095375" y="41751"/>
                </a:cubicBezTo>
                <a:cubicBezTo>
                  <a:pt x="1105029" y="44509"/>
                  <a:pt x="1114296" y="48518"/>
                  <a:pt x="1123950" y="51276"/>
                </a:cubicBezTo>
                <a:cubicBezTo>
                  <a:pt x="1136537" y="54872"/>
                  <a:pt x="1149463" y="57205"/>
                  <a:pt x="1162050" y="60801"/>
                </a:cubicBezTo>
                <a:cubicBezTo>
                  <a:pt x="1171704" y="63559"/>
                  <a:pt x="1180587" y="70129"/>
                  <a:pt x="1190625" y="70326"/>
                </a:cubicBezTo>
                <a:lnTo>
                  <a:pt x="2619375" y="89376"/>
                </a:lnTo>
                <a:lnTo>
                  <a:pt x="3362325" y="108426"/>
                </a:lnTo>
                <a:cubicBezTo>
                  <a:pt x="3384550" y="114776"/>
                  <a:pt x="3407072" y="120167"/>
                  <a:pt x="3429000" y="127476"/>
                </a:cubicBezTo>
                <a:cubicBezTo>
                  <a:pt x="3445220" y="132883"/>
                  <a:pt x="3460405" y="141119"/>
                  <a:pt x="3476625" y="146526"/>
                </a:cubicBezTo>
                <a:cubicBezTo>
                  <a:pt x="3514017" y="158990"/>
                  <a:pt x="3518725" y="150744"/>
                  <a:pt x="3552825" y="175101"/>
                </a:cubicBezTo>
                <a:cubicBezTo>
                  <a:pt x="3563786" y="182931"/>
                  <a:pt x="3571875" y="194151"/>
                  <a:pt x="3581400" y="203676"/>
                </a:cubicBezTo>
                <a:cubicBezTo>
                  <a:pt x="3584575" y="213201"/>
                  <a:pt x="3584653" y="224411"/>
                  <a:pt x="3590925" y="232251"/>
                </a:cubicBezTo>
                <a:cubicBezTo>
                  <a:pt x="3623836" y="273389"/>
                  <a:pt x="3655411" y="285023"/>
                  <a:pt x="3676650" y="327501"/>
                </a:cubicBezTo>
                <a:cubicBezTo>
                  <a:pt x="3684857" y="343915"/>
                  <a:pt x="3711786" y="417458"/>
                  <a:pt x="3714750" y="432276"/>
                </a:cubicBezTo>
                <a:cubicBezTo>
                  <a:pt x="3726842" y="492738"/>
                  <a:pt x="3720348" y="464195"/>
                  <a:pt x="3733800" y="518001"/>
                </a:cubicBezTo>
                <a:cubicBezTo>
                  <a:pt x="3730625" y="594201"/>
                  <a:pt x="3728889" y="670475"/>
                  <a:pt x="3724275" y="746601"/>
                </a:cubicBezTo>
                <a:cubicBezTo>
                  <a:pt x="3717911" y="851600"/>
                  <a:pt x="3715920" y="803913"/>
                  <a:pt x="3705225" y="889476"/>
                </a:cubicBezTo>
                <a:cubicBezTo>
                  <a:pt x="3698093" y="946534"/>
                  <a:pt x="3692525" y="1003776"/>
                  <a:pt x="3686175" y="1060926"/>
                </a:cubicBezTo>
                <a:cubicBezTo>
                  <a:pt x="3689350" y="1175226"/>
                  <a:pt x="3689990" y="1289625"/>
                  <a:pt x="3695700" y="1403826"/>
                </a:cubicBezTo>
                <a:cubicBezTo>
                  <a:pt x="3696644" y="1422704"/>
                  <a:pt x="3712413" y="1466008"/>
                  <a:pt x="3724275" y="1480026"/>
                </a:cubicBezTo>
                <a:cubicBezTo>
                  <a:pt x="3777634" y="1543086"/>
                  <a:pt x="3802878" y="1546735"/>
                  <a:pt x="3838575" y="1603851"/>
                </a:cubicBezTo>
                <a:cubicBezTo>
                  <a:pt x="3846100" y="1615892"/>
                  <a:pt x="3853135" y="1628481"/>
                  <a:pt x="3857625" y="1641951"/>
                </a:cubicBezTo>
                <a:cubicBezTo>
                  <a:pt x="3865904" y="1666789"/>
                  <a:pt x="3858162" y="1699638"/>
                  <a:pt x="3876675" y="1718151"/>
                </a:cubicBezTo>
                <a:lnTo>
                  <a:pt x="3905250" y="1746726"/>
                </a:lnTo>
                <a:cubicBezTo>
                  <a:pt x="3908425" y="1756251"/>
                  <a:pt x="3908503" y="1767461"/>
                  <a:pt x="3914775" y="1775301"/>
                </a:cubicBezTo>
                <a:cubicBezTo>
                  <a:pt x="3965575" y="1838801"/>
                  <a:pt x="3924300" y="1746726"/>
                  <a:pt x="3962400" y="1822926"/>
                </a:cubicBezTo>
                <a:cubicBezTo>
                  <a:pt x="3999389" y="1896904"/>
                  <a:pt x="3958417" y="1848309"/>
                  <a:pt x="4019550" y="1918176"/>
                </a:cubicBezTo>
                <a:cubicBezTo>
                  <a:pt x="4046102" y="1948521"/>
                  <a:pt x="4071608" y="1960051"/>
                  <a:pt x="4086225" y="2003901"/>
                </a:cubicBezTo>
                <a:cubicBezTo>
                  <a:pt x="4092575" y="2022951"/>
                  <a:pt x="4099505" y="2041817"/>
                  <a:pt x="4105275" y="2061051"/>
                </a:cubicBezTo>
                <a:cubicBezTo>
                  <a:pt x="4109853" y="2076310"/>
                  <a:pt x="4116322" y="2111721"/>
                  <a:pt x="4124325" y="2127726"/>
                </a:cubicBezTo>
                <a:cubicBezTo>
                  <a:pt x="4132604" y="2144285"/>
                  <a:pt x="4143375" y="2159476"/>
                  <a:pt x="4152900" y="2175351"/>
                </a:cubicBezTo>
                <a:cubicBezTo>
                  <a:pt x="4156075" y="2191226"/>
                  <a:pt x="4157305" y="2207617"/>
                  <a:pt x="4162425" y="2222976"/>
                </a:cubicBezTo>
                <a:cubicBezTo>
                  <a:pt x="4176216" y="2264349"/>
                  <a:pt x="4186773" y="2261933"/>
                  <a:pt x="4210050" y="2299176"/>
                </a:cubicBezTo>
                <a:cubicBezTo>
                  <a:pt x="4217575" y="2311217"/>
                  <a:pt x="4220847" y="2325722"/>
                  <a:pt x="4229100" y="2337276"/>
                </a:cubicBezTo>
                <a:cubicBezTo>
                  <a:pt x="4236930" y="2348237"/>
                  <a:pt x="4248726" y="2355783"/>
                  <a:pt x="4257675" y="2365851"/>
                </a:cubicBezTo>
                <a:cubicBezTo>
                  <a:pt x="4274150" y="2384385"/>
                  <a:pt x="4288426" y="2404830"/>
                  <a:pt x="4305300" y="2423001"/>
                </a:cubicBezTo>
                <a:cubicBezTo>
                  <a:pt x="4329743" y="2449324"/>
                  <a:pt x="4351039" y="2480163"/>
                  <a:pt x="4381500" y="2499201"/>
                </a:cubicBezTo>
                <a:cubicBezTo>
                  <a:pt x="4467408" y="2552893"/>
                  <a:pt x="4432778" y="2530211"/>
                  <a:pt x="4486275" y="2565876"/>
                </a:cubicBezTo>
                <a:cubicBezTo>
                  <a:pt x="4492625" y="2575401"/>
                  <a:pt x="4499645" y="2584512"/>
                  <a:pt x="4505325" y="2594451"/>
                </a:cubicBezTo>
                <a:cubicBezTo>
                  <a:pt x="4512370" y="2606779"/>
                  <a:pt x="4516850" y="2620510"/>
                  <a:pt x="4524375" y="2632551"/>
                </a:cubicBezTo>
                <a:cubicBezTo>
                  <a:pt x="4546237" y="2667530"/>
                  <a:pt x="4561512" y="2679213"/>
                  <a:pt x="4591050" y="2708751"/>
                </a:cubicBezTo>
                <a:cubicBezTo>
                  <a:pt x="4597400" y="2734151"/>
                  <a:pt x="4600376" y="2760642"/>
                  <a:pt x="4610100" y="2784951"/>
                </a:cubicBezTo>
                <a:cubicBezTo>
                  <a:pt x="4616450" y="2800826"/>
                  <a:pt x="4622075" y="2817011"/>
                  <a:pt x="4629150" y="2832576"/>
                </a:cubicBezTo>
                <a:cubicBezTo>
                  <a:pt x="4637963" y="2851965"/>
                  <a:pt x="4650079" y="2869847"/>
                  <a:pt x="4657725" y="2889726"/>
                </a:cubicBezTo>
                <a:cubicBezTo>
                  <a:pt x="4666023" y="2911300"/>
                  <a:pt x="4670425" y="2934176"/>
                  <a:pt x="4676775" y="2956401"/>
                </a:cubicBezTo>
                <a:cubicBezTo>
                  <a:pt x="4679950" y="2988151"/>
                  <a:pt x="4682776" y="3019938"/>
                  <a:pt x="4686300" y="3051651"/>
                </a:cubicBezTo>
                <a:cubicBezTo>
                  <a:pt x="4695399" y="3133543"/>
                  <a:pt x="4695021" y="3117057"/>
                  <a:pt x="4705350" y="3194526"/>
                </a:cubicBezTo>
                <a:cubicBezTo>
                  <a:pt x="4708733" y="3219899"/>
                  <a:pt x="4710296" y="3245541"/>
                  <a:pt x="4714875" y="3270726"/>
                </a:cubicBezTo>
                <a:cubicBezTo>
                  <a:pt x="4716671" y="3280604"/>
                  <a:pt x="4721965" y="3289561"/>
                  <a:pt x="4724400" y="3299301"/>
                </a:cubicBezTo>
                <a:cubicBezTo>
                  <a:pt x="4728327" y="3315007"/>
                  <a:pt x="4730750" y="3331051"/>
                  <a:pt x="4733925" y="3346926"/>
                </a:cubicBezTo>
                <a:cubicBezTo>
                  <a:pt x="4740583" y="3426817"/>
                  <a:pt x="4739423" y="3450618"/>
                  <a:pt x="4752975" y="3518376"/>
                </a:cubicBezTo>
                <a:cubicBezTo>
                  <a:pt x="4761757" y="3562284"/>
                  <a:pt x="4766971" y="3565030"/>
                  <a:pt x="4781550" y="3613626"/>
                </a:cubicBezTo>
                <a:cubicBezTo>
                  <a:pt x="4785312" y="3626165"/>
                  <a:pt x="4785221" y="3640017"/>
                  <a:pt x="4791075" y="3651726"/>
                </a:cubicBezTo>
                <a:cubicBezTo>
                  <a:pt x="4808051" y="3685677"/>
                  <a:pt x="4833740" y="3699550"/>
                  <a:pt x="4857750" y="3727926"/>
                </a:cubicBezTo>
                <a:cubicBezTo>
                  <a:pt x="4946318" y="3832597"/>
                  <a:pt x="4889604" y="3790437"/>
                  <a:pt x="4953000" y="3832701"/>
                </a:cubicBezTo>
                <a:cubicBezTo>
                  <a:pt x="4997895" y="3900044"/>
                  <a:pt x="4939263" y="3818964"/>
                  <a:pt x="5010150" y="3889851"/>
                </a:cubicBezTo>
                <a:cubicBezTo>
                  <a:pt x="5018245" y="3897946"/>
                  <a:pt x="5020406" y="3911097"/>
                  <a:pt x="5029200" y="3918426"/>
                </a:cubicBezTo>
                <a:cubicBezTo>
                  <a:pt x="5040108" y="3927516"/>
                  <a:pt x="5055746" y="3929223"/>
                  <a:pt x="5067300" y="3937476"/>
                </a:cubicBezTo>
                <a:cubicBezTo>
                  <a:pt x="5078261" y="3945306"/>
                  <a:pt x="5085527" y="3957427"/>
                  <a:pt x="5095875" y="3966051"/>
                </a:cubicBezTo>
                <a:cubicBezTo>
                  <a:pt x="5104669" y="3973380"/>
                  <a:pt x="5115758" y="3977651"/>
                  <a:pt x="5124450" y="3985101"/>
                </a:cubicBezTo>
                <a:cubicBezTo>
                  <a:pt x="5149047" y="4006184"/>
                  <a:pt x="5193904" y="4057107"/>
                  <a:pt x="5210175" y="4080351"/>
                </a:cubicBezTo>
                <a:cubicBezTo>
                  <a:pt x="5218318" y="4091983"/>
                  <a:pt x="5221349" y="4106637"/>
                  <a:pt x="5229225" y="4118451"/>
                </a:cubicBezTo>
                <a:cubicBezTo>
                  <a:pt x="5253885" y="4155441"/>
                  <a:pt x="5274735" y="4173486"/>
                  <a:pt x="5305425" y="4204176"/>
                </a:cubicBezTo>
                <a:cubicBezTo>
                  <a:pt x="5308600" y="4213701"/>
                  <a:pt x="5314950" y="4222711"/>
                  <a:pt x="5314950" y="4232751"/>
                </a:cubicBezTo>
                <a:cubicBezTo>
                  <a:pt x="5314950" y="4390311"/>
                  <a:pt x="5352488" y="4465276"/>
                  <a:pt x="5276850" y="4566126"/>
                </a:cubicBezTo>
                <a:cubicBezTo>
                  <a:pt x="5268768" y="4576902"/>
                  <a:pt x="5259051" y="4586619"/>
                  <a:pt x="5248275" y="4594701"/>
                </a:cubicBezTo>
                <a:cubicBezTo>
                  <a:pt x="5233464" y="4605809"/>
                  <a:pt x="5218345" y="4617832"/>
                  <a:pt x="5200650" y="4623276"/>
                </a:cubicBezTo>
                <a:cubicBezTo>
                  <a:pt x="5176184" y="4630804"/>
                  <a:pt x="5149850" y="4629626"/>
                  <a:pt x="5124450" y="4632801"/>
                </a:cubicBezTo>
                <a:lnTo>
                  <a:pt x="4848225" y="4623276"/>
                </a:lnTo>
                <a:lnTo>
                  <a:pt x="4210050" y="4613751"/>
                </a:lnTo>
                <a:cubicBezTo>
                  <a:pt x="4111467" y="4610733"/>
                  <a:pt x="4013394" y="4596173"/>
                  <a:pt x="3914775" y="4594701"/>
                </a:cubicBezTo>
                <a:lnTo>
                  <a:pt x="2295525" y="4585176"/>
                </a:lnTo>
                <a:cubicBezTo>
                  <a:pt x="2273300" y="4575651"/>
                  <a:pt x="2250477" y="4567415"/>
                  <a:pt x="2228850" y="4556601"/>
                </a:cubicBezTo>
                <a:cubicBezTo>
                  <a:pt x="2218611" y="4551481"/>
                  <a:pt x="2210842" y="4541954"/>
                  <a:pt x="2200275" y="4537551"/>
                </a:cubicBezTo>
                <a:cubicBezTo>
                  <a:pt x="2102297" y="4496727"/>
                  <a:pt x="2089548" y="4509869"/>
                  <a:pt x="1971675" y="4480401"/>
                </a:cubicBezTo>
                <a:cubicBezTo>
                  <a:pt x="1788327" y="4434564"/>
                  <a:pt x="1978165" y="4463353"/>
                  <a:pt x="1809750" y="4442301"/>
                </a:cubicBezTo>
                <a:cubicBezTo>
                  <a:pt x="1642759" y="4394589"/>
                  <a:pt x="1879276" y="4457016"/>
                  <a:pt x="1590675" y="4413726"/>
                </a:cubicBezTo>
                <a:cubicBezTo>
                  <a:pt x="1576633" y="4411620"/>
                  <a:pt x="1566295" y="4398335"/>
                  <a:pt x="1552575" y="4394676"/>
                </a:cubicBezTo>
                <a:cubicBezTo>
                  <a:pt x="1518276" y="4385530"/>
                  <a:pt x="1482852" y="4381234"/>
                  <a:pt x="1447800" y="4375626"/>
                </a:cubicBezTo>
                <a:cubicBezTo>
                  <a:pt x="1403463" y="4368532"/>
                  <a:pt x="1358778" y="4363726"/>
                  <a:pt x="1314450" y="4356576"/>
                </a:cubicBezTo>
                <a:cubicBezTo>
                  <a:pt x="1260340" y="4347849"/>
                  <a:pt x="1206756" y="4335937"/>
                  <a:pt x="1152525" y="4328001"/>
                </a:cubicBezTo>
                <a:cubicBezTo>
                  <a:pt x="1076541" y="4316881"/>
                  <a:pt x="999673" y="4312051"/>
                  <a:pt x="923925" y="4299426"/>
                </a:cubicBezTo>
                <a:lnTo>
                  <a:pt x="866775" y="4289901"/>
                </a:lnTo>
                <a:cubicBezTo>
                  <a:pt x="782241" y="4247634"/>
                  <a:pt x="881461" y="4294524"/>
                  <a:pt x="733425" y="4242276"/>
                </a:cubicBezTo>
                <a:cubicBezTo>
                  <a:pt x="633385" y="4206968"/>
                  <a:pt x="701585" y="4218076"/>
                  <a:pt x="600075" y="4194651"/>
                </a:cubicBezTo>
                <a:cubicBezTo>
                  <a:pt x="581257" y="4190308"/>
                  <a:pt x="561926" y="4188581"/>
                  <a:pt x="542925" y="4185126"/>
                </a:cubicBezTo>
                <a:cubicBezTo>
                  <a:pt x="526997" y="4182230"/>
                  <a:pt x="511269" y="4178263"/>
                  <a:pt x="495300" y="4175601"/>
                </a:cubicBezTo>
                <a:cubicBezTo>
                  <a:pt x="473155" y="4171910"/>
                  <a:pt x="450815" y="4169490"/>
                  <a:pt x="428625" y="4166076"/>
                </a:cubicBezTo>
                <a:cubicBezTo>
                  <a:pt x="409537" y="4163139"/>
                  <a:pt x="390525" y="4159726"/>
                  <a:pt x="371475" y="4156551"/>
                </a:cubicBezTo>
                <a:cubicBezTo>
                  <a:pt x="358775" y="4150201"/>
                  <a:pt x="346426" y="4143094"/>
                  <a:pt x="333375" y="4137501"/>
                </a:cubicBezTo>
                <a:cubicBezTo>
                  <a:pt x="324147" y="4133546"/>
                  <a:pt x="314028" y="4131931"/>
                  <a:pt x="304800" y="4127976"/>
                </a:cubicBezTo>
                <a:cubicBezTo>
                  <a:pt x="291749" y="4122383"/>
                  <a:pt x="279400" y="4115276"/>
                  <a:pt x="266700" y="4108926"/>
                </a:cubicBezTo>
                <a:cubicBezTo>
                  <a:pt x="244475" y="4080351"/>
                  <a:pt x="225623" y="4048799"/>
                  <a:pt x="200025" y="4023201"/>
                </a:cubicBezTo>
                <a:cubicBezTo>
                  <a:pt x="133959" y="3957135"/>
                  <a:pt x="214751" y="4040031"/>
                  <a:pt x="133350" y="3947001"/>
                </a:cubicBezTo>
                <a:cubicBezTo>
                  <a:pt x="82012" y="3888329"/>
                  <a:pt x="124712" y="3948332"/>
                  <a:pt x="85725" y="3889851"/>
                </a:cubicBezTo>
                <a:cubicBezTo>
                  <a:pt x="82550" y="3873976"/>
                  <a:pt x="85180" y="3855696"/>
                  <a:pt x="76200" y="3842226"/>
                </a:cubicBezTo>
                <a:cubicBezTo>
                  <a:pt x="70631" y="3833872"/>
                  <a:pt x="55465" y="3838973"/>
                  <a:pt x="47625" y="3832701"/>
                </a:cubicBezTo>
                <a:cubicBezTo>
                  <a:pt x="30839" y="3819272"/>
                  <a:pt x="25325" y="3794375"/>
                  <a:pt x="19050" y="3775551"/>
                </a:cubicBezTo>
                <a:cubicBezTo>
                  <a:pt x="15875" y="3699351"/>
                  <a:pt x="14959" y="3623023"/>
                  <a:pt x="9525" y="3546951"/>
                </a:cubicBezTo>
                <a:cubicBezTo>
                  <a:pt x="8592" y="3533893"/>
                  <a:pt x="0" y="3521942"/>
                  <a:pt x="0" y="3508851"/>
                </a:cubicBezTo>
                <a:cubicBezTo>
                  <a:pt x="0" y="3443763"/>
                  <a:pt x="2894" y="3373451"/>
                  <a:pt x="19050" y="3308826"/>
                </a:cubicBezTo>
                <a:cubicBezTo>
                  <a:pt x="21485" y="3299086"/>
                  <a:pt x="25400" y="3289776"/>
                  <a:pt x="28575" y="3280251"/>
                </a:cubicBezTo>
                <a:cubicBezTo>
                  <a:pt x="44150" y="3108928"/>
                  <a:pt x="44435" y="3154606"/>
                  <a:pt x="28575" y="2908776"/>
                </a:cubicBezTo>
                <a:cubicBezTo>
                  <a:pt x="27929" y="2898757"/>
                  <a:pt x="21485" y="2889941"/>
                  <a:pt x="19050" y="2880201"/>
                </a:cubicBezTo>
                <a:cubicBezTo>
                  <a:pt x="15123" y="2864495"/>
                  <a:pt x="12700" y="2848451"/>
                  <a:pt x="9525" y="2832576"/>
                </a:cubicBezTo>
                <a:cubicBezTo>
                  <a:pt x="12700" y="2696051"/>
                  <a:pt x="15360" y="2559513"/>
                  <a:pt x="19050" y="2423001"/>
                </a:cubicBezTo>
                <a:cubicBezTo>
                  <a:pt x="21711" y="2324561"/>
                  <a:pt x="17991" y="2225632"/>
                  <a:pt x="28575" y="2127726"/>
                </a:cubicBezTo>
                <a:cubicBezTo>
                  <a:pt x="30864" y="2106551"/>
                  <a:pt x="48225" y="2089914"/>
                  <a:pt x="57150" y="2070576"/>
                </a:cubicBezTo>
                <a:cubicBezTo>
                  <a:pt x="66594" y="2050115"/>
                  <a:pt x="99153" y="1967578"/>
                  <a:pt x="114300" y="1946751"/>
                </a:cubicBezTo>
                <a:cubicBezTo>
                  <a:pt x="127505" y="1928594"/>
                  <a:pt x="146050" y="1915001"/>
                  <a:pt x="161925" y="1899126"/>
                </a:cubicBezTo>
                <a:cubicBezTo>
                  <a:pt x="187555" y="1796604"/>
                  <a:pt x="145918" y="1940665"/>
                  <a:pt x="209550" y="1813401"/>
                </a:cubicBezTo>
                <a:cubicBezTo>
                  <a:pt x="212878" y="1806745"/>
                  <a:pt x="228324" y="1710281"/>
                  <a:pt x="228600" y="1708626"/>
                </a:cubicBezTo>
                <a:cubicBezTo>
                  <a:pt x="225425" y="1600676"/>
                  <a:pt x="227803" y="1492419"/>
                  <a:pt x="219075" y="1384776"/>
                </a:cubicBezTo>
                <a:cubicBezTo>
                  <a:pt x="218150" y="1373366"/>
                  <a:pt x="206025" y="1365950"/>
                  <a:pt x="200025" y="1356201"/>
                </a:cubicBezTo>
                <a:cubicBezTo>
                  <a:pt x="180619" y="1324667"/>
                  <a:pt x="154584" y="1296077"/>
                  <a:pt x="142875" y="1260951"/>
                </a:cubicBezTo>
                <a:lnTo>
                  <a:pt x="123825" y="1203801"/>
                </a:lnTo>
                <a:lnTo>
                  <a:pt x="114300" y="1175226"/>
                </a:lnTo>
                <a:cubicBezTo>
                  <a:pt x="111125" y="1153001"/>
                  <a:pt x="109178" y="1130566"/>
                  <a:pt x="104775" y="1108551"/>
                </a:cubicBezTo>
                <a:cubicBezTo>
                  <a:pt x="102806" y="1098706"/>
                  <a:pt x="96577" y="1089928"/>
                  <a:pt x="95250" y="1079976"/>
                </a:cubicBezTo>
                <a:cubicBezTo>
                  <a:pt x="90197" y="1042079"/>
                  <a:pt x="88900" y="1003776"/>
                  <a:pt x="85725" y="965676"/>
                </a:cubicBezTo>
                <a:cubicBezTo>
                  <a:pt x="89632" y="785932"/>
                  <a:pt x="60348" y="644920"/>
                  <a:pt x="104775" y="489426"/>
                </a:cubicBezTo>
                <a:cubicBezTo>
                  <a:pt x="107533" y="479772"/>
                  <a:pt x="111865" y="470591"/>
                  <a:pt x="114300" y="460851"/>
                </a:cubicBezTo>
                <a:cubicBezTo>
                  <a:pt x="118227" y="445145"/>
                  <a:pt x="118705" y="428585"/>
                  <a:pt x="123825" y="413226"/>
                </a:cubicBezTo>
                <a:cubicBezTo>
                  <a:pt x="131471" y="390287"/>
                  <a:pt x="144137" y="369275"/>
                  <a:pt x="152400" y="346551"/>
                </a:cubicBezTo>
                <a:cubicBezTo>
                  <a:pt x="156874" y="334248"/>
                  <a:pt x="156071" y="320160"/>
                  <a:pt x="161925" y="308451"/>
                </a:cubicBezTo>
                <a:cubicBezTo>
                  <a:pt x="169025" y="294252"/>
                  <a:pt x="181273" y="283269"/>
                  <a:pt x="190500" y="270351"/>
                </a:cubicBezTo>
                <a:cubicBezTo>
                  <a:pt x="197154" y="261036"/>
                  <a:pt x="203200" y="251301"/>
                  <a:pt x="209550" y="241776"/>
                </a:cubicBezTo>
                <a:cubicBezTo>
                  <a:pt x="212725" y="213201"/>
                  <a:pt x="214348" y="184411"/>
                  <a:pt x="219075" y="156051"/>
                </a:cubicBezTo>
                <a:cubicBezTo>
                  <a:pt x="220726" y="146147"/>
                  <a:pt x="226949" y="137380"/>
                  <a:pt x="228600" y="127476"/>
                </a:cubicBezTo>
                <a:cubicBezTo>
                  <a:pt x="233327" y="99116"/>
                  <a:pt x="130175" y="32226"/>
                  <a:pt x="257175" y="13176"/>
                </a:cubicBezTo>
                <a:close/>
              </a:path>
            </a:pathLst>
          </a:custGeom>
          <a:solidFill>
            <a:schemeClr val="bg1">
              <a:alpha val="6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algn="ctr"/>
            <a:endParaRPr lang="es-ES" dirty="0"/>
          </a:p>
        </p:txBody>
      </p:sp>
    </p:spTree>
    <p:extLst>
      <p:ext uri="{BB962C8B-B14F-4D97-AF65-F5344CB8AC3E}">
        <p14:creationId xmlns:p14="http://schemas.microsoft.com/office/powerpoint/2010/main" val="121584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B56AEEA-4CC0-2057-60CC-2C222F0B916D}"/>
              </a:ext>
            </a:extLst>
          </p:cNvPr>
          <p:cNvSpPr>
            <a:spLocks noGrp="1"/>
          </p:cNvSpPr>
          <p:nvPr>
            <p:ph type="sldNum" sz="quarter" idx="10"/>
          </p:nvPr>
        </p:nvSpPr>
        <p:spPr/>
        <p:txBody>
          <a:bodyPr/>
          <a:lstStyle/>
          <a:p>
            <a:pPr>
              <a:defRPr/>
            </a:pPr>
            <a:fld id="{86CB4B4D-7CA3-9044-876B-883B54F8677D}" type="slidenum">
              <a:rPr lang="de-CH" smtClean="0"/>
              <a:t>2</a:t>
            </a:fld>
            <a:endParaRPr lang="de-CH"/>
          </a:p>
        </p:txBody>
      </p:sp>
      <p:sp>
        <p:nvSpPr>
          <p:cNvPr id="6" name="Inhaltsplatzhalter 2"/>
          <p:cNvSpPr txBox="1"/>
          <p:nvPr/>
        </p:nvSpPr>
        <p:spPr bwMode="auto">
          <a:xfrm>
            <a:off x="417241" y="1196752"/>
            <a:ext cx="10863335" cy="4608512"/>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600"/>
              </a:spcBef>
              <a:buClr>
                <a:srgbClr val="1A384E"/>
              </a:buClr>
              <a:buSzPct val="100000"/>
              <a:defRPr/>
            </a:pPr>
            <a:r>
              <a:rPr lang="es-ES" sz="2000" b="1" dirty="0">
                <a:latin typeface="CircularXX TT"/>
                <a:ea typeface="Times New Roman" panose="02020603050405020304" pitchFamily="18" charset="0"/>
                <a:cs typeface="CircularXX TT"/>
              </a:rPr>
              <a:t>R1</a:t>
            </a:r>
            <a:r>
              <a:rPr lang="es-ES" sz="2000" dirty="0">
                <a:latin typeface="CircularXX TT"/>
                <a:ea typeface="Times New Roman" panose="02020603050405020304" pitchFamily="18" charset="0"/>
                <a:cs typeface="CircularXX TT"/>
              </a:rPr>
              <a:t>: Interoperabilidad entre el CUN y el catastro fiscal (MEF)</a:t>
            </a:r>
          </a:p>
          <a:p>
            <a:pPr lvl="1">
              <a:lnSpc>
                <a:spcPct val="100000"/>
              </a:lnSpc>
              <a:spcBef>
                <a:spcPts val="600"/>
              </a:spcBef>
              <a:buClr>
                <a:srgbClr val="1A384E"/>
              </a:buClr>
              <a:buSzPct val="100000"/>
              <a:defRPr/>
            </a:pPr>
            <a:r>
              <a:rPr lang="es-ES" sz="1800" dirty="0">
                <a:latin typeface="CircularXX TT"/>
                <a:ea typeface="Times New Roman" panose="02020603050405020304" pitchFamily="18" charset="0"/>
                <a:cs typeface="CircularXX TT"/>
              </a:rPr>
              <a:t>Interoperabilidad SICUN con la Plataforma de Catastro Fiscal del MEF</a:t>
            </a:r>
          </a:p>
          <a:p>
            <a:pPr lvl="1">
              <a:lnSpc>
                <a:spcPct val="100000"/>
              </a:lnSpc>
              <a:spcBef>
                <a:spcPts val="600"/>
              </a:spcBef>
              <a:buClr>
                <a:srgbClr val="1A384E"/>
              </a:buClr>
              <a:buSzPct val="100000"/>
              <a:defRPr/>
            </a:pPr>
            <a:endParaRPr lang="es-ES" sz="1800" dirty="0">
              <a:latin typeface="CircularXX TT"/>
              <a:ea typeface="Times New Roman" panose="02020603050405020304" pitchFamily="18" charset="0"/>
              <a:cs typeface="CircularXX TT"/>
            </a:endParaRPr>
          </a:p>
          <a:p>
            <a:pPr>
              <a:lnSpc>
                <a:spcPct val="100000"/>
              </a:lnSpc>
              <a:spcBef>
                <a:spcPts val="600"/>
              </a:spcBef>
              <a:buClr>
                <a:srgbClr val="1A384E"/>
              </a:buClr>
              <a:buSzPct val="100000"/>
              <a:defRPr/>
            </a:pPr>
            <a:r>
              <a:rPr lang="es-ES" sz="2000" b="1" dirty="0">
                <a:latin typeface="CircularXX TT"/>
                <a:ea typeface="Times New Roman" panose="02020603050405020304" pitchFamily="18" charset="0"/>
                <a:cs typeface="CircularXX TT"/>
              </a:rPr>
              <a:t>R2</a:t>
            </a:r>
            <a:r>
              <a:rPr lang="es-ES" sz="2000" dirty="0">
                <a:latin typeface="CircularXX TT"/>
                <a:ea typeface="Times New Roman" panose="02020603050405020304" pitchFamily="18" charset="0"/>
                <a:cs typeface="CircularXX TT"/>
              </a:rPr>
              <a:t>: Desarrollar las bases conceptuales para la interoperabilidad del SICU con el OUN</a:t>
            </a:r>
          </a:p>
          <a:p>
            <a:pPr lvl="1">
              <a:lnSpc>
                <a:spcPct val="100000"/>
              </a:lnSpc>
              <a:spcBef>
                <a:spcPts val="600"/>
              </a:spcBef>
              <a:buClr>
                <a:srgbClr val="1A384E"/>
              </a:buClr>
              <a:buSzPct val="100000"/>
              <a:defRPr/>
            </a:pPr>
            <a:r>
              <a:rPr lang="es-ES" sz="1800" dirty="0">
                <a:latin typeface="CircularXX TT"/>
                <a:ea typeface="Times New Roman" panose="02020603050405020304" pitchFamily="18" charset="0"/>
                <a:cs typeface="CircularXX TT"/>
              </a:rPr>
              <a:t>Modelo conceptual en desarrollo</a:t>
            </a:r>
          </a:p>
          <a:p>
            <a:pPr lvl="1">
              <a:lnSpc>
                <a:spcPct val="100000"/>
              </a:lnSpc>
              <a:spcBef>
                <a:spcPts val="600"/>
              </a:spcBef>
              <a:buClr>
                <a:srgbClr val="1A384E"/>
              </a:buClr>
              <a:buSzPct val="100000"/>
              <a:defRPr/>
            </a:pPr>
            <a:endParaRPr lang="es-ES" sz="1800" dirty="0">
              <a:latin typeface="CircularXX TT"/>
              <a:ea typeface="Times New Roman" panose="02020603050405020304" pitchFamily="18" charset="0"/>
              <a:cs typeface="CircularXX TT"/>
            </a:endParaRPr>
          </a:p>
          <a:p>
            <a:pPr>
              <a:lnSpc>
                <a:spcPct val="100000"/>
              </a:lnSpc>
              <a:spcBef>
                <a:spcPts val="600"/>
              </a:spcBef>
              <a:buClr>
                <a:srgbClr val="1A384E"/>
              </a:buClr>
              <a:buSzPct val="100000"/>
              <a:defRPr/>
            </a:pPr>
            <a:r>
              <a:rPr lang="es-ES" sz="2000" b="1" dirty="0">
                <a:latin typeface="CircularXX TT"/>
                <a:cs typeface="CircularXX TT"/>
              </a:rPr>
              <a:t>R3</a:t>
            </a:r>
            <a:r>
              <a:rPr lang="es-ES" sz="2000" dirty="0">
                <a:latin typeface="CircularXX TT"/>
                <a:cs typeface="CircularXX TT"/>
              </a:rPr>
              <a:t>: Desarrollar las bases conceptuales para la interoperabilidad del SICU con los SAT priorizados</a:t>
            </a:r>
          </a:p>
          <a:p>
            <a:pPr lvl="1">
              <a:lnSpc>
                <a:spcPct val="100000"/>
              </a:lnSpc>
              <a:spcBef>
                <a:spcPts val="600"/>
              </a:spcBef>
              <a:buClr>
                <a:srgbClr val="1A384E"/>
              </a:buClr>
              <a:buSzPct val="100000"/>
              <a:defRPr/>
            </a:pPr>
            <a:endParaRPr lang="es-ES" sz="1800" dirty="0">
              <a:latin typeface="CircularXX TT"/>
              <a:cs typeface="CircularXX TT"/>
            </a:endParaRPr>
          </a:p>
          <a:p>
            <a:pPr>
              <a:lnSpc>
                <a:spcPct val="100000"/>
              </a:lnSpc>
              <a:spcBef>
                <a:spcPts val="600"/>
              </a:spcBef>
              <a:buClr>
                <a:srgbClr val="1A384E"/>
              </a:buClr>
              <a:buSzPct val="100000"/>
              <a:defRPr/>
            </a:pPr>
            <a:r>
              <a:rPr lang="es-ES" sz="2000" b="1" dirty="0">
                <a:solidFill>
                  <a:schemeClr val="bg1">
                    <a:lumMod val="65000"/>
                  </a:schemeClr>
                </a:solidFill>
                <a:latin typeface="CircularXX TT"/>
                <a:cs typeface="CircularXX TT"/>
              </a:rPr>
              <a:t>R4</a:t>
            </a:r>
            <a:r>
              <a:rPr lang="es-ES" sz="2000" dirty="0">
                <a:solidFill>
                  <a:schemeClr val="bg1">
                    <a:lumMod val="65000"/>
                  </a:schemeClr>
                </a:solidFill>
                <a:latin typeface="CircularXX TT"/>
                <a:cs typeface="CircularXX TT"/>
              </a:rPr>
              <a:t>: Interoperabilidad con otros actores del ámbito de la Administración del Territorio</a:t>
            </a:r>
          </a:p>
          <a:p>
            <a:pPr lvl="1">
              <a:lnSpc>
                <a:spcPct val="100000"/>
              </a:lnSpc>
              <a:spcBef>
                <a:spcPts val="600"/>
              </a:spcBef>
              <a:buClr>
                <a:srgbClr val="1A384E"/>
              </a:buClr>
              <a:buSzPct val="100000"/>
              <a:defRPr/>
            </a:pPr>
            <a:r>
              <a:rPr lang="es-ES" sz="1800" dirty="0">
                <a:solidFill>
                  <a:schemeClr val="bg1">
                    <a:lumMod val="65000"/>
                  </a:schemeClr>
                </a:solidFill>
                <a:latin typeface="CircularXX TT"/>
                <a:cs typeface="CircularXX TT"/>
              </a:rPr>
              <a:t>Interoperabilidad OUN con SICAR (DIGESPACR)</a:t>
            </a:r>
          </a:p>
          <a:p>
            <a:pPr lvl="1">
              <a:lnSpc>
                <a:spcPct val="100000"/>
              </a:lnSpc>
              <a:spcBef>
                <a:spcPts val="600"/>
              </a:spcBef>
              <a:buClr>
                <a:srgbClr val="1A384E"/>
              </a:buClr>
              <a:buSzPct val="100000"/>
              <a:defRPr/>
            </a:pPr>
            <a:r>
              <a:rPr lang="es-ES" sz="1800" dirty="0">
                <a:solidFill>
                  <a:schemeClr val="bg1">
                    <a:lumMod val="65000"/>
                  </a:schemeClr>
                </a:solidFill>
                <a:latin typeface="CircularXX TT"/>
                <a:cs typeface="CircularXX TT"/>
              </a:rPr>
              <a:t>Otros sistemas</a:t>
            </a:r>
          </a:p>
        </p:txBody>
      </p:sp>
      <p:sp>
        <p:nvSpPr>
          <p:cNvPr id="7" name="Content">
            <a:extLst>
              <a:ext uri="{FF2B5EF4-FFF2-40B4-BE49-F238E27FC236}">
                <a16:creationId xmlns:a16="http://schemas.microsoft.com/office/drawing/2014/main" id="{D6099D5B-6D6E-FA75-B604-C5C5625F6F3F}"/>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Detalle medida 1 – Interoperabilidad (POA 2024-25)</a:t>
            </a:r>
          </a:p>
        </p:txBody>
      </p:sp>
    </p:spTree>
    <p:extLst>
      <p:ext uri="{BB962C8B-B14F-4D97-AF65-F5344CB8AC3E}">
        <p14:creationId xmlns:p14="http://schemas.microsoft.com/office/powerpoint/2010/main" val="4277364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0630196-E06B-51CE-6586-7260B23EEE59}"/>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66AD86BD-6052-C930-6C91-03C276E79AF7}"/>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Objetivos de la Interoperabilidad</a:t>
            </a:r>
            <a:endParaRPr dirty="0"/>
          </a:p>
        </p:txBody>
      </p:sp>
      <p:sp>
        <p:nvSpPr>
          <p:cNvPr id="6" name="Inhaltsplatzhalter 2">
            <a:extLst>
              <a:ext uri="{FF2B5EF4-FFF2-40B4-BE49-F238E27FC236}">
                <a16:creationId xmlns:a16="http://schemas.microsoft.com/office/drawing/2014/main" id="{9E65FCAD-0141-46E6-B689-D49731FC9B2F}"/>
              </a:ext>
            </a:extLst>
          </p:cNvPr>
          <p:cNvSpPr txBox="1"/>
          <p:nvPr/>
        </p:nvSpPr>
        <p:spPr bwMode="auto">
          <a:xfrm>
            <a:off x="418808" y="1412776"/>
            <a:ext cx="112938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1800"/>
              </a:spcBef>
              <a:buClr>
                <a:srgbClr val="1A384E"/>
              </a:buClr>
              <a:buSzPct val="100000"/>
              <a:buNone/>
              <a:defRPr/>
            </a:pPr>
            <a:r>
              <a:rPr lang="es-ES" sz="2200" dirty="0">
                <a:solidFill>
                  <a:schemeClr val="bg2">
                    <a:lumMod val="10000"/>
                  </a:schemeClr>
                </a:solidFill>
                <a:latin typeface="CircularXX TT" panose="020B0504010101010104" pitchFamily="34" charset="0"/>
                <a:cs typeface="CircularXX TT" panose="020B0504010101010104" pitchFamily="34" charset="0"/>
              </a:rPr>
              <a:t>3 objetivos: de servicios y funcionalidades (sobre datos espaciales y alfanuméricos)</a:t>
            </a:r>
          </a:p>
          <a:p>
            <a:pPr>
              <a:lnSpc>
                <a:spcPct val="100000"/>
              </a:lnSpc>
              <a:spcBef>
                <a:spcPts val="24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Servicios de </a:t>
            </a:r>
            <a:r>
              <a:rPr lang="es-ES" sz="2000" u="sng" dirty="0">
                <a:solidFill>
                  <a:schemeClr val="bg2">
                    <a:lumMod val="10000"/>
                  </a:schemeClr>
                </a:solidFill>
                <a:latin typeface="CircularXX TT" panose="020B0504010101010104" pitchFamily="34" charset="0"/>
                <a:cs typeface="CircularXX TT" panose="020B0504010101010104" pitchFamily="34" charset="0"/>
              </a:rPr>
              <a:t>visualización</a:t>
            </a:r>
            <a:r>
              <a:rPr lang="es-ES" sz="2000" dirty="0">
                <a:solidFill>
                  <a:schemeClr val="bg2">
                    <a:lumMod val="10000"/>
                  </a:schemeClr>
                </a:solidFill>
                <a:latin typeface="CircularXX TT" panose="020B0504010101010104" pitchFamily="34" charset="0"/>
                <a:cs typeface="CircularXX TT" panose="020B0504010101010104" pitchFamily="34" charset="0"/>
              </a:rPr>
              <a:t> y consulta de datos</a:t>
            </a:r>
          </a:p>
          <a:p>
            <a:pPr lvl="1">
              <a:lnSpc>
                <a:spcPct val="100000"/>
              </a:lnSpc>
              <a:spcBef>
                <a:spcPts val="12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Permiten ver los datos, su localización y representarlos de forma relativa a otros conocidos</a:t>
            </a:r>
          </a:p>
          <a:p>
            <a:pPr lvl="1">
              <a:lnSpc>
                <a:spcPct val="100000"/>
              </a:lnSpc>
              <a:spcBef>
                <a:spcPts val="12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Permiten conocer información básica de los objetos espaciales y no espaciales</a:t>
            </a:r>
          </a:p>
          <a:p>
            <a:pPr>
              <a:lnSpc>
                <a:spcPct val="100000"/>
              </a:lnSpc>
              <a:spcBef>
                <a:spcPts val="2400"/>
              </a:spcBef>
              <a:buClr>
                <a:srgbClr val="1A384E"/>
              </a:buClr>
              <a:buSzPct val="100000"/>
              <a:defRPr/>
            </a:pPr>
            <a:r>
              <a:rPr lang="en-US" sz="2200" dirty="0" err="1">
                <a:solidFill>
                  <a:schemeClr val="bg2">
                    <a:lumMod val="10000"/>
                  </a:schemeClr>
                </a:solidFill>
                <a:latin typeface="CircularXX TT" panose="020B0504010101010104" pitchFamily="34" charset="0"/>
                <a:cs typeface="CircularXX TT" panose="020B0504010101010104" pitchFamily="34" charset="0"/>
              </a:rPr>
              <a:t>Servicios</a:t>
            </a:r>
            <a:r>
              <a:rPr lang="en-US" sz="2200" dirty="0">
                <a:solidFill>
                  <a:schemeClr val="bg2">
                    <a:lumMod val="10000"/>
                  </a:schemeClr>
                </a:solidFill>
                <a:latin typeface="CircularXX TT" panose="020B0504010101010104" pitchFamily="34" charset="0"/>
                <a:cs typeface="CircularXX TT" panose="020B0504010101010104" pitchFamily="34" charset="0"/>
              </a:rPr>
              <a:t> de </a:t>
            </a:r>
            <a:r>
              <a:rPr lang="en-US" sz="2200" u="sng" dirty="0" err="1">
                <a:solidFill>
                  <a:schemeClr val="bg2">
                    <a:lumMod val="10000"/>
                  </a:schemeClr>
                </a:solidFill>
                <a:latin typeface="CircularXX TT" panose="020B0504010101010104" pitchFamily="34" charset="0"/>
                <a:cs typeface="CircularXX TT" panose="020B0504010101010104" pitchFamily="34" charset="0"/>
              </a:rPr>
              <a:t>acceso</a:t>
            </a:r>
            <a:r>
              <a:rPr lang="en-US" sz="2200" u="sng" dirty="0">
                <a:solidFill>
                  <a:schemeClr val="bg2">
                    <a:lumMod val="10000"/>
                  </a:schemeClr>
                </a:solidFill>
                <a:latin typeface="CircularXX TT" panose="020B0504010101010104" pitchFamily="34" charset="0"/>
                <a:cs typeface="CircularXX TT" panose="020B0504010101010104" pitchFamily="34" charset="0"/>
              </a:rPr>
              <a:t> </a:t>
            </a:r>
            <a:r>
              <a:rPr lang="en-US" sz="2200" u="sng" dirty="0" err="1">
                <a:solidFill>
                  <a:schemeClr val="bg2">
                    <a:lumMod val="10000"/>
                  </a:schemeClr>
                </a:solidFill>
                <a:latin typeface="CircularXX TT" panose="020B0504010101010104" pitchFamily="34" charset="0"/>
                <a:cs typeface="CircularXX TT" panose="020B0504010101010104" pitchFamily="34" charset="0"/>
              </a:rPr>
              <a:t>remoto</a:t>
            </a:r>
            <a:endParaRPr lang="en-US" sz="2200" u="sng" dirty="0">
              <a:solidFill>
                <a:schemeClr val="bg2">
                  <a:lumMod val="10000"/>
                </a:schemeClr>
              </a:solidFill>
              <a:latin typeface="CircularXX TT" panose="020B0504010101010104" pitchFamily="34" charset="0"/>
              <a:cs typeface="CircularXX TT" panose="020B0504010101010104" pitchFamily="34" charset="0"/>
            </a:endParaRPr>
          </a:p>
          <a:p>
            <a:pPr lvl="1">
              <a:lnSpc>
                <a:spcPct val="100000"/>
              </a:lnSpc>
              <a:spcBef>
                <a:spcPts val="12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Servicios que permiten conocer y generar información derivada a partir del análisis de información básica</a:t>
            </a:r>
            <a:endParaRPr lang="en-US" sz="1800" dirty="0">
              <a:solidFill>
                <a:schemeClr val="bg2">
                  <a:lumMod val="10000"/>
                </a:schemeClr>
              </a:solidFill>
              <a:latin typeface="CircularXX TT" panose="020B0504010101010104" pitchFamily="34" charset="0"/>
              <a:cs typeface="CircularXX TT" panose="020B0504010101010104" pitchFamily="34" charset="0"/>
            </a:endParaRPr>
          </a:p>
          <a:p>
            <a:pPr>
              <a:lnSpc>
                <a:spcPct val="100000"/>
              </a:lnSpc>
              <a:spcBef>
                <a:spcPts val="2400"/>
              </a:spcBef>
              <a:buClr>
                <a:srgbClr val="1A384E"/>
              </a:buClr>
              <a:buSzPct val="100000"/>
              <a:defRPr/>
            </a:pPr>
            <a:r>
              <a:rPr lang="en-US" sz="2200" dirty="0" err="1">
                <a:solidFill>
                  <a:schemeClr val="bg2">
                    <a:lumMod val="10000"/>
                  </a:schemeClr>
                </a:solidFill>
                <a:latin typeface="CircularXX TT" panose="020B0504010101010104" pitchFamily="34" charset="0"/>
                <a:cs typeface="CircularXX TT" panose="020B0504010101010104" pitchFamily="34" charset="0"/>
              </a:rPr>
              <a:t>Servicios</a:t>
            </a:r>
            <a:r>
              <a:rPr lang="en-US" sz="2200" dirty="0">
                <a:solidFill>
                  <a:schemeClr val="bg2">
                    <a:lumMod val="10000"/>
                  </a:schemeClr>
                </a:solidFill>
                <a:latin typeface="CircularXX TT" panose="020B0504010101010104" pitchFamily="34" charset="0"/>
                <a:cs typeface="CircularXX TT" panose="020B0504010101010104" pitchFamily="34" charset="0"/>
              </a:rPr>
              <a:t> de </a:t>
            </a:r>
            <a:r>
              <a:rPr lang="en-US" sz="2200" u="sng" dirty="0" err="1">
                <a:solidFill>
                  <a:schemeClr val="bg2">
                    <a:lumMod val="10000"/>
                  </a:schemeClr>
                </a:solidFill>
                <a:latin typeface="CircularXX TT" panose="020B0504010101010104" pitchFamily="34" charset="0"/>
                <a:cs typeface="CircularXX TT" panose="020B0504010101010104" pitchFamily="34" charset="0"/>
              </a:rPr>
              <a:t>descarga</a:t>
            </a:r>
            <a:endParaRPr lang="en-US" sz="2200" u="sng" dirty="0">
              <a:solidFill>
                <a:schemeClr val="bg2">
                  <a:lumMod val="10000"/>
                </a:schemeClr>
              </a:solidFill>
              <a:latin typeface="CircularXX TT" panose="020B0504010101010104" pitchFamily="34" charset="0"/>
              <a:cs typeface="CircularXX TT" panose="020B0504010101010104" pitchFamily="34" charset="0"/>
            </a:endParaRPr>
          </a:p>
          <a:p>
            <a:pPr lvl="1">
              <a:lnSpc>
                <a:spcPct val="100000"/>
              </a:lnSpc>
              <a:spcBef>
                <a:spcPts val="12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Servicios que permiten obtener paquetes de datos preseleccionados y su uso en sistemas locales</a:t>
            </a:r>
            <a:endParaRPr lang="en-US" sz="1800" dirty="0">
              <a:solidFill>
                <a:schemeClr val="bg2">
                  <a:lumMod val="10000"/>
                </a:schemeClr>
              </a:solidFill>
              <a:latin typeface="CircularXX TT" panose="020B0504010101010104" pitchFamily="34" charset="0"/>
              <a:cs typeface="CircularXX TT" panose="020B0504010101010104" pitchFamily="34" charset="0"/>
            </a:endParaRPr>
          </a:p>
        </p:txBody>
      </p:sp>
      <p:sp>
        <p:nvSpPr>
          <p:cNvPr id="2" name="Foliennummernplatzhalter 1">
            <a:extLst>
              <a:ext uri="{FF2B5EF4-FFF2-40B4-BE49-F238E27FC236}">
                <a16:creationId xmlns:a16="http://schemas.microsoft.com/office/drawing/2014/main" id="{52D54F14-5411-2FB1-F630-3D8E254FF014}"/>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20</a:t>
            </a:fld>
            <a:endParaRPr lang="de-CH" sz="1300" b="0" i="0" u="none" strike="noStrike" cap="none" spc="0" dirty="0">
              <a:ln>
                <a:noFill/>
              </a:ln>
              <a:solidFill>
                <a:srgbClr val="3E83B2"/>
              </a:solidFill>
              <a:latin typeface="Circular Pro Book"/>
              <a:cs typeface="Circular Pro Book"/>
            </a:endParaRPr>
          </a:p>
        </p:txBody>
      </p:sp>
      <p:pic>
        <p:nvPicPr>
          <p:cNvPr id="3" name="Picture 87">
            <a:extLst>
              <a:ext uri="{FF2B5EF4-FFF2-40B4-BE49-F238E27FC236}">
                <a16:creationId xmlns:a16="http://schemas.microsoft.com/office/drawing/2014/main" id="{72ECDBC4-3A98-A5C2-DD96-07FFC78404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2489" y="1909412"/>
            <a:ext cx="4095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Solved: WordPRess REST API EndPoint not registering | Experts Exchange">
            <a:extLst>
              <a:ext uri="{FF2B5EF4-FFF2-40B4-BE49-F238E27FC236}">
                <a16:creationId xmlns:a16="http://schemas.microsoft.com/office/drawing/2014/main" id="{746AD135-7A57-4841-B9C2-26B696898BE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4072" y="1628800"/>
            <a:ext cx="970797" cy="9707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4">
            <a:extLst>
              <a:ext uri="{FF2B5EF4-FFF2-40B4-BE49-F238E27FC236}">
                <a16:creationId xmlns:a16="http://schemas.microsoft.com/office/drawing/2014/main" id="{DEFE5E01-F73E-38A3-C451-C12BEF388F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4417" y="3484061"/>
            <a:ext cx="4095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Solved: WordPRess REST API EndPoint not registering | Experts Exchange">
            <a:extLst>
              <a:ext uri="{FF2B5EF4-FFF2-40B4-BE49-F238E27FC236}">
                <a16:creationId xmlns:a16="http://schemas.microsoft.com/office/drawing/2014/main" id="{395AE3D6-48CA-A935-9A57-250D46A7C83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9717" y="3212976"/>
            <a:ext cx="970797" cy="9707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GeoPackage para novatos: ventajas y uso en ArcGIS, QGIS y GeoServer">
            <a:extLst>
              <a:ext uri="{FF2B5EF4-FFF2-40B4-BE49-F238E27FC236}">
                <a16:creationId xmlns:a16="http://schemas.microsoft.com/office/drawing/2014/main" id="{1ED6DF87-6E46-9E04-BB3A-2891A0846EE2}"/>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8346" y="4814242"/>
            <a:ext cx="556129" cy="4149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Autodesk y Esri">
            <a:extLst>
              <a:ext uri="{FF2B5EF4-FFF2-40B4-BE49-F238E27FC236}">
                <a16:creationId xmlns:a16="http://schemas.microsoft.com/office/drawing/2014/main" id="{29AFB6CC-9DDF-BFB0-3356-A5DF2BAC8D45}"/>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2394" y="4814242"/>
            <a:ext cx="857264" cy="349256"/>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9">
            <a:extLst>
              <a:ext uri="{FF2B5EF4-FFF2-40B4-BE49-F238E27FC236}">
                <a16:creationId xmlns:a16="http://schemas.microsoft.com/office/drawing/2014/main" id="{13EB1C33-F851-22CD-9E8D-3A5C7A86F14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857577" y="4782328"/>
            <a:ext cx="804615" cy="349256"/>
          </a:xfrm>
          <a:prstGeom prst="rect">
            <a:avLst/>
          </a:prstGeom>
        </p:spPr>
      </p:pic>
    </p:spTree>
    <p:extLst>
      <p:ext uri="{BB962C8B-B14F-4D97-AF65-F5344CB8AC3E}">
        <p14:creationId xmlns:p14="http://schemas.microsoft.com/office/powerpoint/2010/main" val="165328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434E780-B410-0EEB-3184-902F3F45772A}"/>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78EC4B01-815A-84AC-1F99-95B8D0D79B53}"/>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Consideraciones de interés - MEF </a:t>
            </a:r>
            <a:endParaRPr dirty="0"/>
          </a:p>
        </p:txBody>
      </p:sp>
      <p:sp>
        <p:nvSpPr>
          <p:cNvPr id="6" name="Inhaltsplatzhalter 2">
            <a:extLst>
              <a:ext uri="{FF2B5EF4-FFF2-40B4-BE49-F238E27FC236}">
                <a16:creationId xmlns:a16="http://schemas.microsoft.com/office/drawing/2014/main" id="{AC9BFC2A-9422-9CA7-6739-C4D7118D32D5}"/>
              </a:ext>
            </a:extLst>
          </p:cNvPr>
          <p:cNvSpPr txBox="1"/>
          <p:nvPr/>
        </p:nvSpPr>
        <p:spPr bwMode="auto">
          <a:xfrm>
            <a:off x="418808" y="1412776"/>
            <a:ext cx="112938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REST + token para autenticación en el uso de sus servicios de acceso a datos desde SRTM</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Actualmente NO permite publicar ni exportar datos en formatos de servicios (REST + </a:t>
            </a:r>
            <a:r>
              <a:rPr lang="es-ES" sz="2000" dirty="0" err="1">
                <a:solidFill>
                  <a:schemeClr val="bg2">
                    <a:lumMod val="10000"/>
                  </a:schemeClr>
                </a:solidFill>
                <a:latin typeface="CircularXX TT" panose="020B0504010101010104" pitchFamily="34" charset="0"/>
                <a:cs typeface="CircularXX TT" panose="020B0504010101010104" pitchFamily="34" charset="0"/>
              </a:rPr>
              <a:t>GeoJSON</a:t>
            </a:r>
            <a:r>
              <a:rPr lang="es-ES" sz="2000" dirty="0">
                <a:solidFill>
                  <a:schemeClr val="bg2">
                    <a:lumMod val="10000"/>
                  </a:schemeClr>
                </a:solidFill>
                <a:latin typeface="CircularXX TT" panose="020B0504010101010104" pitchFamily="34" charset="0"/>
                <a:cs typeface="CircularXX TT" panose="020B0504010101010104" pitchFamily="34" charset="0"/>
              </a:rPr>
              <a:t>, WMS, WFS, XML) ni de descarga</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Los datos de este entorno deberían ser compartidos vía REST y vía INTERLIS</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Se contempla la realización de integración de datos fiscales y tributarios con Municipalidades, especialmente aquellas que no cuentan con SAT (pero si con NSRTM + PCF)</a:t>
            </a:r>
          </a:p>
          <a:p>
            <a:pPr lvl="1">
              <a:lnSpc>
                <a:spcPct val="100000"/>
              </a:lnSpc>
              <a:spcBef>
                <a:spcPts val="12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Actualmente hay una integración con Tarapoto, que cuenta con SAT</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No se cuenta con puntos de acceso para la actualización masiva de datos </a:t>
            </a:r>
            <a:r>
              <a:rPr lang="es-ES" sz="2000" dirty="0">
                <a:solidFill>
                  <a:schemeClr val="bg2">
                    <a:lumMod val="10000"/>
                  </a:schemeClr>
                </a:solidFill>
                <a:latin typeface="Circular Pro Book" panose="020B0604020101020102" pitchFamily="34" charset="0"/>
                <a:cs typeface="Circular Pro Book" panose="020B0604020101020102" pitchFamily="34" charset="0"/>
              </a:rPr>
              <a:t>→</a:t>
            </a:r>
            <a:r>
              <a:rPr lang="es-ES" sz="2000" dirty="0">
                <a:solidFill>
                  <a:schemeClr val="bg2">
                    <a:lumMod val="10000"/>
                  </a:schemeClr>
                </a:solidFill>
                <a:latin typeface="CircularXX TT" panose="020B0504010101010104" pitchFamily="34" charset="0"/>
                <a:cs typeface="CircularXX TT" panose="020B0504010101010104" pitchFamily="34" charset="0"/>
              </a:rPr>
              <a:t> INTERLIS</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Se contempla que NSRTM y PCF cuenten con exposición de servicios Geo sin especificar (servidor: </a:t>
            </a:r>
            <a:r>
              <a:rPr lang="es-ES" sz="2000" dirty="0" err="1">
                <a:solidFill>
                  <a:schemeClr val="bg2">
                    <a:lumMod val="10000"/>
                  </a:schemeClr>
                </a:solidFill>
                <a:latin typeface="CircularXX TT" panose="020B0504010101010104" pitchFamily="34" charset="0"/>
                <a:cs typeface="CircularXX TT" panose="020B0504010101010104" pitchFamily="34" charset="0"/>
              </a:rPr>
              <a:t>Geoserver</a:t>
            </a:r>
            <a:r>
              <a:rPr lang="es-ES" sz="2000" dirty="0">
                <a:solidFill>
                  <a:schemeClr val="bg2">
                    <a:lumMod val="10000"/>
                  </a:schemeClr>
                </a:solidFill>
                <a:latin typeface="CircularXX TT" panose="020B0504010101010104" pitchFamily="34" charset="0"/>
                <a:cs typeface="CircularXX TT" panose="020B0504010101010104" pitchFamily="34" charset="0"/>
              </a:rPr>
              <a:t>) vía PCF, usando WMS, WFS y WMTS</a:t>
            </a:r>
          </a:p>
          <a:p>
            <a:pPr>
              <a:lnSpc>
                <a:spcPct val="100000"/>
              </a:lnSpc>
              <a:spcBef>
                <a:spcPts val="1200"/>
              </a:spcBef>
              <a:buClr>
                <a:srgbClr val="1A384E"/>
              </a:buClr>
              <a:buSzPct val="100000"/>
              <a:defRPr/>
            </a:pPr>
            <a:r>
              <a:rPr lang="es-ES" sz="2000" dirty="0">
                <a:solidFill>
                  <a:schemeClr val="bg2">
                    <a:lumMod val="10000"/>
                  </a:schemeClr>
                </a:solidFill>
                <a:latin typeface="CircularXX TT" panose="020B0504010101010104" pitchFamily="34" charset="0"/>
                <a:cs typeface="CircularXX TT" panose="020B0504010101010104" pitchFamily="34" charset="0"/>
              </a:rPr>
              <a:t>Observan la posibilidad de trabajar con datos remotos de otras entidades, operando en sus sistemas a partir de estos servicios sin descarga de datos</a:t>
            </a:r>
            <a:endParaRPr lang="en-US" sz="2000" dirty="0">
              <a:solidFill>
                <a:schemeClr val="bg2">
                  <a:lumMod val="10000"/>
                </a:schemeClr>
              </a:solidFill>
              <a:latin typeface="CircularXX TT" panose="020B0504010101010104" pitchFamily="34" charset="0"/>
              <a:cs typeface="CircularXX TT" panose="020B0504010101010104" pitchFamily="34" charset="0"/>
            </a:endParaRPr>
          </a:p>
        </p:txBody>
      </p:sp>
      <p:sp>
        <p:nvSpPr>
          <p:cNvPr id="2" name="Foliennummernplatzhalter 1">
            <a:extLst>
              <a:ext uri="{FF2B5EF4-FFF2-40B4-BE49-F238E27FC236}">
                <a16:creationId xmlns:a16="http://schemas.microsoft.com/office/drawing/2014/main" id="{BCD65533-BCF7-8025-43A8-DB18334E7838}"/>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21</a:t>
            </a:fld>
            <a:endParaRPr lang="de-CH" sz="1300" b="0" i="0" u="none" strike="noStrike" cap="none" spc="0" dirty="0">
              <a:ln>
                <a:noFill/>
              </a:ln>
              <a:solidFill>
                <a:srgbClr val="3E83B2"/>
              </a:solidFill>
              <a:latin typeface="Circular Pro Book"/>
              <a:cs typeface="Circular Pro Book"/>
            </a:endParaRPr>
          </a:p>
        </p:txBody>
      </p:sp>
    </p:spTree>
    <p:extLst>
      <p:ext uri="{BB962C8B-B14F-4D97-AF65-F5344CB8AC3E}">
        <p14:creationId xmlns:p14="http://schemas.microsoft.com/office/powerpoint/2010/main" val="137900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EC401-EDE4-51DF-3F50-75AEE7725196}"/>
            </a:ext>
          </a:extLst>
        </p:cNvPr>
        <p:cNvGrpSpPr/>
        <p:nvPr/>
      </p:nvGrpSpPr>
      <p:grpSpPr>
        <a:xfrm>
          <a:off x="0" y="0"/>
          <a:ext cx="0" cy="0"/>
          <a:chOff x="0" y="0"/>
          <a:chExt cx="0" cy="0"/>
        </a:xfrm>
      </p:grpSpPr>
      <p:grpSp>
        <p:nvGrpSpPr>
          <p:cNvPr id="44" name="Grupo 43">
            <a:extLst>
              <a:ext uri="{FF2B5EF4-FFF2-40B4-BE49-F238E27FC236}">
                <a16:creationId xmlns:a16="http://schemas.microsoft.com/office/drawing/2014/main" id="{6EA2AD0E-E6B4-52F2-AF13-8B0FB5E8EACC}"/>
              </a:ext>
            </a:extLst>
          </p:cNvPr>
          <p:cNvGrpSpPr/>
          <p:nvPr/>
        </p:nvGrpSpPr>
        <p:grpSpPr>
          <a:xfrm>
            <a:off x="9183484" y="996708"/>
            <a:ext cx="2580717" cy="4448515"/>
            <a:chOff x="9183484" y="996708"/>
            <a:chExt cx="2580717" cy="4448515"/>
          </a:xfrm>
        </p:grpSpPr>
        <p:sp>
          <p:nvSpPr>
            <p:cNvPr id="4" name="Rectángulo: esquinas redondeadas 3">
              <a:extLst>
                <a:ext uri="{FF2B5EF4-FFF2-40B4-BE49-F238E27FC236}">
                  <a16:creationId xmlns:a16="http://schemas.microsoft.com/office/drawing/2014/main" id="{9582A44F-308D-CC15-BAC4-BA9FFB55C0B1}"/>
                </a:ext>
              </a:extLst>
            </p:cNvPr>
            <p:cNvSpPr/>
            <p:nvPr/>
          </p:nvSpPr>
          <p:spPr bwMode="auto">
            <a:xfrm>
              <a:off x="9183484" y="996708"/>
              <a:ext cx="2580717" cy="4448515"/>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19" name="Rectángulo 18">
              <a:extLst>
                <a:ext uri="{FF2B5EF4-FFF2-40B4-BE49-F238E27FC236}">
                  <a16:creationId xmlns:a16="http://schemas.microsoft.com/office/drawing/2014/main" id="{740F08E6-B14A-A792-A059-C1F68617995B}"/>
                </a:ext>
              </a:extLst>
            </p:cNvPr>
            <p:cNvSpPr/>
            <p:nvPr/>
          </p:nvSpPr>
          <p:spPr bwMode="auto">
            <a:xfrm>
              <a:off x="9491902" y="1068222"/>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MEF</a:t>
              </a:r>
            </a:p>
          </p:txBody>
        </p:sp>
      </p:grpSp>
      <p:sp>
        <p:nvSpPr>
          <p:cNvPr id="22" name="Rectángulo: esquinas redondeadas 21">
            <a:extLst>
              <a:ext uri="{FF2B5EF4-FFF2-40B4-BE49-F238E27FC236}">
                <a16:creationId xmlns:a16="http://schemas.microsoft.com/office/drawing/2014/main" id="{1C59A96D-475F-8841-53A5-3D70930849CD}"/>
              </a:ext>
            </a:extLst>
          </p:cNvPr>
          <p:cNvSpPr/>
          <p:nvPr/>
        </p:nvSpPr>
        <p:spPr bwMode="auto">
          <a:xfrm>
            <a:off x="10358522" y="1704100"/>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PCF</a:t>
            </a:r>
          </a:p>
        </p:txBody>
      </p:sp>
      <p:sp>
        <p:nvSpPr>
          <p:cNvPr id="23" name="Rectángulo: esquinas redondeadas 22">
            <a:extLst>
              <a:ext uri="{FF2B5EF4-FFF2-40B4-BE49-F238E27FC236}">
                <a16:creationId xmlns:a16="http://schemas.microsoft.com/office/drawing/2014/main" id="{A6F97EB9-BD33-4EE5-391B-A0558C9A7DD6}"/>
              </a:ext>
            </a:extLst>
          </p:cNvPr>
          <p:cNvSpPr/>
          <p:nvPr/>
        </p:nvSpPr>
        <p:spPr bwMode="auto">
          <a:xfrm>
            <a:off x="10473842" y="2576925"/>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endParaRPr kumimoji="0" lang="es-ES" sz="1200" b="0" i="0" u="none" strike="noStrike" kern="0" cap="none" spc="0" normalizeH="0" baseline="0" noProof="0" dirty="0">
              <a:ln>
                <a:noFill/>
              </a:ln>
              <a:solidFill>
                <a:prstClr val="white"/>
              </a:solidFill>
              <a:effectLst/>
              <a:uLnTx/>
              <a:uFillTx/>
              <a:latin typeface="Helvetica Neue"/>
            </a:endParaRPr>
          </a:p>
        </p:txBody>
      </p:sp>
      <p:sp>
        <p:nvSpPr>
          <p:cNvPr id="24" name="Rectángulo: esquinas redondeadas 23">
            <a:extLst>
              <a:ext uri="{FF2B5EF4-FFF2-40B4-BE49-F238E27FC236}">
                <a16:creationId xmlns:a16="http://schemas.microsoft.com/office/drawing/2014/main" id="{6E11E65C-E024-F39E-5BD8-936B4AC9A3AC}"/>
              </a:ext>
            </a:extLst>
          </p:cNvPr>
          <p:cNvSpPr/>
          <p:nvPr/>
        </p:nvSpPr>
        <p:spPr bwMode="auto">
          <a:xfrm>
            <a:off x="10259480" y="3565087"/>
            <a:ext cx="1224136"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white"/>
                </a:solidFill>
                <a:effectLst/>
                <a:uLnTx/>
                <a:uFillTx/>
                <a:latin typeface="Helvetica Neue"/>
              </a:rPr>
              <a:t>AVALÚO ARANCELARIO</a:t>
            </a:r>
          </a:p>
        </p:txBody>
      </p:sp>
      <p:grpSp>
        <p:nvGrpSpPr>
          <p:cNvPr id="39" name="Grupo 38">
            <a:extLst>
              <a:ext uri="{FF2B5EF4-FFF2-40B4-BE49-F238E27FC236}">
                <a16:creationId xmlns:a16="http://schemas.microsoft.com/office/drawing/2014/main" id="{BE41C393-DD96-155F-873E-1F1D05D93412}"/>
              </a:ext>
            </a:extLst>
          </p:cNvPr>
          <p:cNvGrpSpPr/>
          <p:nvPr/>
        </p:nvGrpSpPr>
        <p:grpSpPr>
          <a:xfrm>
            <a:off x="407368" y="1920008"/>
            <a:ext cx="2180472" cy="1292968"/>
            <a:chOff x="407368" y="1920008"/>
            <a:chExt cx="2180472" cy="1292968"/>
          </a:xfrm>
        </p:grpSpPr>
        <p:sp>
          <p:nvSpPr>
            <p:cNvPr id="34" name="Rectángulo: esquinas redondeadas 33">
              <a:extLst>
                <a:ext uri="{FF2B5EF4-FFF2-40B4-BE49-F238E27FC236}">
                  <a16:creationId xmlns:a16="http://schemas.microsoft.com/office/drawing/2014/main" id="{8D5BD293-D83C-DB75-D088-71A8AC67F03F}"/>
                </a:ext>
              </a:extLst>
            </p:cNvPr>
            <p:cNvSpPr/>
            <p:nvPr/>
          </p:nvSpPr>
          <p:spPr bwMode="auto">
            <a:xfrm>
              <a:off x="407368" y="1920008"/>
              <a:ext cx="2180472" cy="129296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Helvetica Neue"/>
              </a:endParaRPr>
            </a:p>
          </p:txBody>
        </p:sp>
        <p:grpSp>
          <p:nvGrpSpPr>
            <p:cNvPr id="33" name="Grupo 32">
              <a:extLst>
                <a:ext uri="{FF2B5EF4-FFF2-40B4-BE49-F238E27FC236}">
                  <a16:creationId xmlns:a16="http://schemas.microsoft.com/office/drawing/2014/main" id="{89A67F08-9778-6BBC-8C2F-111276EA117B}"/>
                </a:ext>
              </a:extLst>
            </p:cNvPr>
            <p:cNvGrpSpPr/>
            <p:nvPr/>
          </p:nvGrpSpPr>
          <p:grpSpPr>
            <a:xfrm>
              <a:off x="688925" y="2129157"/>
              <a:ext cx="1543665" cy="836224"/>
              <a:chOff x="426279" y="3685705"/>
              <a:chExt cx="1543665" cy="836224"/>
            </a:xfrm>
          </p:grpSpPr>
          <p:sp>
            <p:nvSpPr>
              <p:cNvPr id="25" name="Elipse 24">
                <a:extLst>
                  <a:ext uri="{FF2B5EF4-FFF2-40B4-BE49-F238E27FC236}">
                    <a16:creationId xmlns:a16="http://schemas.microsoft.com/office/drawing/2014/main" id="{083C4B35-3336-2C55-1EA9-95C32F25E677}"/>
                  </a:ext>
                </a:extLst>
              </p:cNvPr>
              <p:cNvSpPr/>
              <p:nvPr/>
            </p:nvSpPr>
            <p:spPr bwMode="auto">
              <a:xfrm>
                <a:off x="426279" y="3685705"/>
                <a:ext cx="1152128" cy="447768"/>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r>
                  <a:rPr kumimoji="0" lang="es-ES" sz="1200" b="0" i="0" u="none" strike="noStrike" kern="0" cap="none" spc="0" normalizeH="0" baseline="0" noProof="0" dirty="0">
                    <a:ln>
                      <a:noFill/>
                    </a:ln>
                    <a:solidFill>
                      <a:prstClr val="white"/>
                    </a:solidFill>
                    <a:effectLst/>
                    <a:uLnTx/>
                    <a:uFillTx/>
                    <a:latin typeface="Helvetica Neue"/>
                  </a:rPr>
                  <a:t> + PCF</a:t>
                </a:r>
              </a:p>
            </p:txBody>
          </p:sp>
          <p:sp>
            <p:nvSpPr>
              <p:cNvPr id="26" name="Elipse 25">
                <a:extLst>
                  <a:ext uri="{FF2B5EF4-FFF2-40B4-BE49-F238E27FC236}">
                    <a16:creationId xmlns:a16="http://schemas.microsoft.com/office/drawing/2014/main" id="{94689013-4E89-A3FD-0445-3518C714124C}"/>
                  </a:ext>
                </a:extLst>
              </p:cNvPr>
              <p:cNvSpPr/>
              <p:nvPr/>
            </p:nvSpPr>
            <p:spPr bwMode="auto">
              <a:xfrm>
                <a:off x="817816" y="4074161"/>
                <a:ext cx="1152128" cy="447768"/>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r>
                  <a:rPr kumimoji="0" lang="es-ES" sz="1200" b="0" i="0" u="none" strike="noStrike" kern="0" cap="none" spc="0" normalizeH="0" baseline="0" noProof="0" dirty="0">
                    <a:ln>
                      <a:noFill/>
                    </a:ln>
                    <a:solidFill>
                      <a:prstClr val="white"/>
                    </a:solidFill>
                    <a:effectLst/>
                    <a:uLnTx/>
                    <a:uFillTx/>
                    <a:latin typeface="Helvetica Neue"/>
                  </a:rPr>
                  <a:t> + PCF</a:t>
                </a:r>
              </a:p>
            </p:txBody>
          </p:sp>
        </p:grpSp>
        <p:sp>
          <p:nvSpPr>
            <p:cNvPr id="36" name="CuadroTexto 35">
              <a:extLst>
                <a:ext uri="{FF2B5EF4-FFF2-40B4-BE49-F238E27FC236}">
                  <a16:creationId xmlns:a16="http://schemas.microsoft.com/office/drawing/2014/main" id="{84760B6D-1C3F-EFE2-EABF-2F004F2545FE}"/>
                </a:ext>
              </a:extLst>
            </p:cNvPr>
            <p:cNvSpPr txBox="1"/>
            <p:nvPr/>
          </p:nvSpPr>
          <p:spPr bwMode="auto">
            <a:xfrm>
              <a:off x="1449689" y="1923275"/>
              <a:ext cx="1099981" cy="40011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Municipalidades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sin SAT</a:t>
              </a:r>
            </a:p>
          </p:txBody>
        </p:sp>
      </p:grpSp>
      <p:grpSp>
        <p:nvGrpSpPr>
          <p:cNvPr id="38" name="Grupo 37">
            <a:extLst>
              <a:ext uri="{FF2B5EF4-FFF2-40B4-BE49-F238E27FC236}">
                <a16:creationId xmlns:a16="http://schemas.microsoft.com/office/drawing/2014/main" id="{2A66C78F-32A8-8B92-B801-8F3E3465D2D2}"/>
              </a:ext>
            </a:extLst>
          </p:cNvPr>
          <p:cNvGrpSpPr/>
          <p:nvPr/>
        </p:nvGrpSpPr>
        <p:grpSpPr>
          <a:xfrm>
            <a:off x="643024" y="3539592"/>
            <a:ext cx="1783663" cy="1135943"/>
            <a:chOff x="399670" y="3539592"/>
            <a:chExt cx="1783663" cy="1135943"/>
          </a:xfrm>
        </p:grpSpPr>
        <p:sp>
          <p:nvSpPr>
            <p:cNvPr id="35" name="Rectángulo: esquinas redondeadas 34">
              <a:extLst>
                <a:ext uri="{FF2B5EF4-FFF2-40B4-BE49-F238E27FC236}">
                  <a16:creationId xmlns:a16="http://schemas.microsoft.com/office/drawing/2014/main" id="{D8F38B4C-1249-0066-8235-9CFC24581203}"/>
                </a:ext>
              </a:extLst>
            </p:cNvPr>
            <p:cNvSpPr/>
            <p:nvPr/>
          </p:nvSpPr>
          <p:spPr bwMode="auto">
            <a:xfrm>
              <a:off x="399670" y="3539592"/>
              <a:ext cx="1735890" cy="11359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Helvetica Neue"/>
              </a:endParaRPr>
            </a:p>
          </p:txBody>
        </p:sp>
        <p:grpSp>
          <p:nvGrpSpPr>
            <p:cNvPr id="32" name="Grupo 31">
              <a:extLst>
                <a:ext uri="{FF2B5EF4-FFF2-40B4-BE49-F238E27FC236}">
                  <a16:creationId xmlns:a16="http://schemas.microsoft.com/office/drawing/2014/main" id="{3C93F2DD-E167-5EE2-91C7-2700F136128C}"/>
                </a:ext>
              </a:extLst>
            </p:cNvPr>
            <p:cNvGrpSpPr/>
            <p:nvPr/>
          </p:nvGrpSpPr>
          <p:grpSpPr>
            <a:xfrm>
              <a:off x="644706" y="3799713"/>
              <a:ext cx="1264647" cy="807112"/>
              <a:chOff x="684760" y="2227239"/>
              <a:chExt cx="1264647" cy="807112"/>
            </a:xfrm>
          </p:grpSpPr>
          <p:sp>
            <p:nvSpPr>
              <p:cNvPr id="5" name="Elipse 4">
                <a:extLst>
                  <a:ext uri="{FF2B5EF4-FFF2-40B4-BE49-F238E27FC236}">
                    <a16:creationId xmlns:a16="http://schemas.microsoft.com/office/drawing/2014/main" id="{607201D6-565F-17AD-3CE7-688B4A1A46CF}"/>
                  </a:ext>
                </a:extLst>
              </p:cNvPr>
              <p:cNvSpPr/>
              <p:nvPr/>
            </p:nvSpPr>
            <p:spPr bwMode="auto">
              <a:xfrm>
                <a:off x="684760" y="2227239"/>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6" name="Elipse 5">
                <a:extLst>
                  <a:ext uri="{FF2B5EF4-FFF2-40B4-BE49-F238E27FC236}">
                    <a16:creationId xmlns:a16="http://schemas.microsoft.com/office/drawing/2014/main" id="{53E7C822-64F3-F449-FDAA-BAEBFFF62328}"/>
                  </a:ext>
                </a:extLst>
              </p:cNvPr>
              <p:cNvSpPr/>
              <p:nvPr/>
            </p:nvSpPr>
            <p:spPr bwMode="auto">
              <a:xfrm>
                <a:off x="1229327" y="2371255"/>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8" name="Elipse 7">
                <a:extLst>
                  <a:ext uri="{FF2B5EF4-FFF2-40B4-BE49-F238E27FC236}">
                    <a16:creationId xmlns:a16="http://schemas.microsoft.com/office/drawing/2014/main" id="{16EC899E-E432-A9D1-931F-77416002ECCF}"/>
                  </a:ext>
                </a:extLst>
              </p:cNvPr>
              <p:cNvSpPr/>
              <p:nvPr/>
            </p:nvSpPr>
            <p:spPr bwMode="auto">
              <a:xfrm>
                <a:off x="684760" y="2522783"/>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9" name="Elipse 8">
                <a:extLst>
                  <a:ext uri="{FF2B5EF4-FFF2-40B4-BE49-F238E27FC236}">
                    <a16:creationId xmlns:a16="http://schemas.microsoft.com/office/drawing/2014/main" id="{66A076B2-D9E1-7B85-779B-641ECEE6E6AB}"/>
                  </a:ext>
                </a:extLst>
              </p:cNvPr>
              <p:cNvSpPr/>
              <p:nvPr/>
            </p:nvSpPr>
            <p:spPr bwMode="auto">
              <a:xfrm>
                <a:off x="1229327" y="2674311"/>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prstClr val="white"/>
                    </a:solidFill>
                    <a:effectLst/>
                    <a:uLnTx/>
                    <a:uFillTx/>
                    <a:latin typeface="Helvetica Neue"/>
                  </a:rPr>
                  <a:t>…</a:t>
                </a:r>
              </a:p>
            </p:txBody>
          </p:sp>
        </p:grpSp>
        <p:sp>
          <p:nvSpPr>
            <p:cNvPr id="37" name="CuadroTexto 36">
              <a:extLst>
                <a:ext uri="{FF2B5EF4-FFF2-40B4-BE49-F238E27FC236}">
                  <a16:creationId xmlns:a16="http://schemas.microsoft.com/office/drawing/2014/main" id="{E5C3358C-AC96-795D-F03C-8FE70D646EB0}"/>
                </a:ext>
              </a:extLst>
            </p:cNvPr>
            <p:cNvSpPr txBox="1"/>
            <p:nvPr/>
          </p:nvSpPr>
          <p:spPr bwMode="auto">
            <a:xfrm>
              <a:off x="1083352" y="3565087"/>
              <a:ext cx="1099981" cy="40011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Municipalidades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SAT</a:t>
              </a:r>
            </a:p>
          </p:txBody>
        </p:sp>
      </p:grpSp>
      <p:sp>
        <p:nvSpPr>
          <p:cNvPr id="14" name="Globo: flecha izquierda 13">
            <a:extLst>
              <a:ext uri="{FF2B5EF4-FFF2-40B4-BE49-F238E27FC236}">
                <a16:creationId xmlns:a16="http://schemas.microsoft.com/office/drawing/2014/main" id="{A266D34A-B16C-4F28-A084-E49674C43C86}"/>
              </a:ext>
            </a:extLst>
          </p:cNvPr>
          <p:cNvSpPr/>
          <p:nvPr/>
        </p:nvSpPr>
        <p:spPr bwMode="auto">
          <a:xfrm>
            <a:off x="4689733" y="5234488"/>
            <a:ext cx="360607" cy="388422"/>
          </a:xfrm>
          <a:prstGeom prst="leftArrowCallout">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dirty="0">
              <a:ln>
                <a:noFill/>
              </a:ln>
              <a:solidFill>
                <a:prstClr val="black"/>
              </a:solidFill>
              <a:effectLst/>
              <a:uLnTx/>
              <a:uFillTx/>
              <a:latin typeface="Helvetica Neue"/>
            </a:endParaRPr>
          </a:p>
        </p:txBody>
      </p:sp>
      <p:cxnSp>
        <p:nvCxnSpPr>
          <p:cNvPr id="1068" name="Conector: curvado 1067">
            <a:extLst>
              <a:ext uri="{FF2B5EF4-FFF2-40B4-BE49-F238E27FC236}">
                <a16:creationId xmlns:a16="http://schemas.microsoft.com/office/drawing/2014/main" id="{05139365-AEE4-31F2-2529-DD09D20ACE92}"/>
              </a:ext>
            </a:extLst>
          </p:cNvPr>
          <p:cNvCxnSpPr>
            <a:cxnSpLocks/>
            <a:stCxn id="22" idx="3"/>
            <a:endCxn id="23" idx="3"/>
          </p:cNvCxnSpPr>
          <p:nvPr/>
        </p:nvCxnSpPr>
        <p:spPr bwMode="auto">
          <a:xfrm>
            <a:off x="11126100" y="1920008"/>
            <a:ext cx="115320" cy="872825"/>
          </a:xfrm>
          <a:prstGeom prst="curvedConnector3">
            <a:avLst>
              <a:gd name="adj1" fmla="val 298231"/>
            </a:avLst>
          </a:prstGeom>
          <a:ln>
            <a:solidFill>
              <a:schemeClr val="accent4">
                <a:lumMod val="60000"/>
                <a:lumOff val="4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grpSp>
        <p:nvGrpSpPr>
          <p:cNvPr id="21" name="Grupo 20">
            <a:extLst>
              <a:ext uri="{FF2B5EF4-FFF2-40B4-BE49-F238E27FC236}">
                <a16:creationId xmlns:a16="http://schemas.microsoft.com/office/drawing/2014/main" id="{32EEB255-6F5E-B210-CB43-758026AB4B32}"/>
              </a:ext>
            </a:extLst>
          </p:cNvPr>
          <p:cNvGrpSpPr/>
          <p:nvPr/>
        </p:nvGrpSpPr>
        <p:grpSpPr>
          <a:xfrm>
            <a:off x="4008570" y="2729680"/>
            <a:ext cx="1142256" cy="821111"/>
            <a:chOff x="3980630" y="-13495"/>
            <a:chExt cx="1142256" cy="821111"/>
          </a:xfrm>
        </p:grpSpPr>
        <p:pic>
          <p:nvPicPr>
            <p:cNvPr id="1026" name="Picture 2" descr="Cloud - Network &amp; Communication Icons">
              <a:extLst>
                <a:ext uri="{FF2B5EF4-FFF2-40B4-BE49-F238E27FC236}">
                  <a16:creationId xmlns:a16="http://schemas.microsoft.com/office/drawing/2014/main" id="{B15C14CC-F162-1FCE-5D5F-AE34A7B60EE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380" b="16735"/>
            <a:stretch/>
          </p:blipFill>
          <p:spPr bwMode="auto">
            <a:xfrm>
              <a:off x="3980630" y="-13495"/>
              <a:ext cx="1142256" cy="821111"/>
            </a:xfrm>
            <a:prstGeom prst="rect">
              <a:avLst/>
            </a:prstGeom>
            <a:noFill/>
            <a:extLst>
              <a:ext uri="{909E8E84-426E-40DD-AFC4-6F175D3DCCD1}">
                <a14:hiddenFill xmlns:a14="http://schemas.microsoft.com/office/drawing/2010/main">
                  <a:solidFill>
                    <a:srgbClr val="FFFFFF"/>
                  </a:solidFill>
                </a14:hiddenFill>
              </a:ext>
            </a:extLst>
          </p:spPr>
        </p:pic>
        <p:sp>
          <p:nvSpPr>
            <p:cNvPr id="1105" name="CuadroTexto 1104">
              <a:extLst>
                <a:ext uri="{FF2B5EF4-FFF2-40B4-BE49-F238E27FC236}">
                  <a16:creationId xmlns:a16="http://schemas.microsoft.com/office/drawing/2014/main" id="{73BDDA2F-00F9-FA2A-2C10-28D865775AC6}"/>
                </a:ext>
              </a:extLst>
            </p:cNvPr>
            <p:cNvSpPr txBox="1"/>
            <p:nvPr/>
          </p:nvSpPr>
          <p:spPr bwMode="auto">
            <a:xfrm>
              <a:off x="4081117" y="299290"/>
              <a:ext cx="941283" cy="369332"/>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Público</a:t>
              </a:r>
            </a:p>
          </p:txBody>
        </p:sp>
      </p:grpSp>
      <p:pic>
        <p:nvPicPr>
          <p:cNvPr id="1110" name="Picture 87">
            <a:extLst>
              <a:ext uri="{FF2B5EF4-FFF2-40B4-BE49-F238E27FC236}">
                <a16:creationId xmlns:a16="http://schemas.microsoft.com/office/drawing/2014/main" id="{015E5D36-5911-7110-C1E1-A1393B15A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184" y="3292407"/>
            <a:ext cx="288000" cy="288000"/>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111" name="Conector: curvado 1110">
            <a:extLst>
              <a:ext uri="{FF2B5EF4-FFF2-40B4-BE49-F238E27FC236}">
                <a16:creationId xmlns:a16="http://schemas.microsoft.com/office/drawing/2014/main" id="{39C4B5A9-3D54-AA4D-E7CF-560193FAEEFD}"/>
              </a:ext>
            </a:extLst>
          </p:cNvPr>
          <p:cNvCxnSpPr>
            <a:cxnSpLocks/>
            <a:stCxn id="1110" idx="1"/>
            <a:endCxn id="1026" idx="3"/>
          </p:cNvCxnSpPr>
          <p:nvPr/>
        </p:nvCxnSpPr>
        <p:spPr bwMode="auto">
          <a:xfrm rot="10800000">
            <a:off x="5150826" y="3140237"/>
            <a:ext cx="2313358" cy="296171"/>
          </a:xfrm>
          <a:prstGeom prst="bentConnector3">
            <a:avLst/>
          </a:prstGeom>
          <a:ln w="19050"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42" name="Rectángulo: esquinas redondeadas 41">
            <a:extLst>
              <a:ext uri="{FF2B5EF4-FFF2-40B4-BE49-F238E27FC236}">
                <a16:creationId xmlns:a16="http://schemas.microsoft.com/office/drawing/2014/main" id="{13020C6A-6035-E37D-94CC-8BDFF7AE7AEA}"/>
              </a:ext>
            </a:extLst>
          </p:cNvPr>
          <p:cNvSpPr/>
          <p:nvPr/>
        </p:nvSpPr>
        <p:spPr bwMode="auto">
          <a:xfrm>
            <a:off x="8678718" y="1284708"/>
            <a:ext cx="585634" cy="3800475"/>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pic>
        <p:nvPicPr>
          <p:cNvPr id="53" name="Picture 2" descr="Solved: WordPRess REST API EndPoint not registering | Experts Exchange">
            <a:extLst>
              <a:ext uri="{FF2B5EF4-FFF2-40B4-BE49-F238E27FC236}">
                <a16:creationId xmlns:a16="http://schemas.microsoft.com/office/drawing/2014/main" id="{423EF4D1-1D8B-7132-1051-D52D1896878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31610" b="30203"/>
          <a:stretch/>
        </p:blipFill>
        <p:spPr bwMode="auto">
          <a:xfrm>
            <a:off x="8642275" y="1357939"/>
            <a:ext cx="622077" cy="237549"/>
          </a:xfrm>
          <a:prstGeom prst="rect">
            <a:avLst/>
          </a:prstGeom>
          <a:noFill/>
          <a:extLst>
            <a:ext uri="{909E8E84-426E-40DD-AFC4-6F175D3DCCD1}">
              <a14:hiddenFill xmlns:a14="http://schemas.microsoft.com/office/drawing/2010/main">
                <a:solidFill>
                  <a:srgbClr val="FFFFFF"/>
                </a:solidFill>
              </a14:hiddenFill>
            </a:ext>
          </a:extLst>
        </p:spPr>
      </p:pic>
      <p:sp>
        <p:nvSpPr>
          <p:cNvPr id="62" name="Rectángulo 61">
            <a:extLst>
              <a:ext uri="{FF2B5EF4-FFF2-40B4-BE49-F238E27FC236}">
                <a16:creationId xmlns:a16="http://schemas.microsoft.com/office/drawing/2014/main" id="{85F1B358-0142-4832-00B9-ABA1CF441ED6}"/>
              </a:ext>
            </a:extLst>
          </p:cNvPr>
          <p:cNvSpPr/>
          <p:nvPr/>
        </p:nvSpPr>
        <p:spPr bwMode="auto">
          <a:xfrm>
            <a:off x="6797585" y="1284708"/>
            <a:ext cx="1313413"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AUTENTICACIÓN</a:t>
            </a:r>
          </a:p>
        </p:txBody>
      </p:sp>
      <p:cxnSp>
        <p:nvCxnSpPr>
          <p:cNvPr id="1028" name="Conector recto de flecha 1027">
            <a:extLst>
              <a:ext uri="{FF2B5EF4-FFF2-40B4-BE49-F238E27FC236}">
                <a16:creationId xmlns:a16="http://schemas.microsoft.com/office/drawing/2014/main" id="{222968EC-DEDE-73A6-6C80-3A58E7925DED}"/>
              </a:ext>
            </a:extLst>
          </p:cNvPr>
          <p:cNvCxnSpPr>
            <a:cxnSpLocks/>
          </p:cNvCxnSpPr>
          <p:nvPr/>
        </p:nvCxnSpPr>
        <p:spPr bwMode="auto">
          <a:xfrm flipH="1" flipV="1">
            <a:off x="8153998" y="1407066"/>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29" name="Conector recto de flecha 1028">
            <a:extLst>
              <a:ext uri="{FF2B5EF4-FFF2-40B4-BE49-F238E27FC236}">
                <a16:creationId xmlns:a16="http://schemas.microsoft.com/office/drawing/2014/main" id="{62BE72B3-2458-400C-0F53-F45BBA72901A}"/>
              </a:ext>
            </a:extLst>
          </p:cNvPr>
          <p:cNvCxnSpPr>
            <a:cxnSpLocks/>
          </p:cNvCxnSpPr>
          <p:nvPr/>
        </p:nvCxnSpPr>
        <p:spPr bwMode="auto">
          <a:xfrm flipH="1" flipV="1">
            <a:off x="8148219" y="1543377"/>
            <a:ext cx="483347" cy="1"/>
          </a:xfrm>
          <a:prstGeom prst="straightConnector1">
            <a:avLst/>
          </a:prstGeom>
          <a:ln w="19050" cap="flat" cmpd="sng" algn="ctr">
            <a:solidFill>
              <a:schemeClr val="accent6"/>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cxnSp>
        <p:nvCxnSpPr>
          <p:cNvPr id="1030" name="Conector recto de flecha 1029">
            <a:extLst>
              <a:ext uri="{FF2B5EF4-FFF2-40B4-BE49-F238E27FC236}">
                <a16:creationId xmlns:a16="http://schemas.microsoft.com/office/drawing/2014/main" id="{65850C0D-797E-3335-49C0-2AC1504FF4FB}"/>
              </a:ext>
            </a:extLst>
          </p:cNvPr>
          <p:cNvCxnSpPr>
            <a:cxnSpLocks/>
          </p:cNvCxnSpPr>
          <p:nvPr/>
        </p:nvCxnSpPr>
        <p:spPr bwMode="auto">
          <a:xfrm flipH="1" flipV="1">
            <a:off x="6266884" y="1397890"/>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31" name="Conector recto de flecha 1030">
            <a:extLst>
              <a:ext uri="{FF2B5EF4-FFF2-40B4-BE49-F238E27FC236}">
                <a16:creationId xmlns:a16="http://schemas.microsoft.com/office/drawing/2014/main" id="{5EE38702-7B9D-8765-39A6-2D49F5408D0C}"/>
              </a:ext>
            </a:extLst>
          </p:cNvPr>
          <p:cNvCxnSpPr>
            <a:cxnSpLocks/>
          </p:cNvCxnSpPr>
          <p:nvPr/>
        </p:nvCxnSpPr>
        <p:spPr bwMode="auto">
          <a:xfrm flipH="1" flipV="1">
            <a:off x="6261105" y="1534201"/>
            <a:ext cx="483347" cy="1"/>
          </a:xfrm>
          <a:prstGeom prst="straightConnector1">
            <a:avLst/>
          </a:prstGeom>
          <a:ln w="19050" cap="flat" cmpd="sng" algn="ctr">
            <a:solidFill>
              <a:schemeClr val="accent6"/>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sp>
        <p:nvSpPr>
          <p:cNvPr id="1032" name="Rectángulo 1031">
            <a:extLst>
              <a:ext uri="{FF2B5EF4-FFF2-40B4-BE49-F238E27FC236}">
                <a16:creationId xmlns:a16="http://schemas.microsoft.com/office/drawing/2014/main" id="{DF758931-B732-1BB7-C93F-087F973C18CA}"/>
              </a:ext>
            </a:extLst>
          </p:cNvPr>
          <p:cNvSpPr/>
          <p:nvPr/>
        </p:nvSpPr>
        <p:spPr bwMode="auto">
          <a:xfrm>
            <a:off x="5519936" y="1284707"/>
            <a:ext cx="681585"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TOKEN</a:t>
            </a:r>
          </a:p>
        </p:txBody>
      </p:sp>
      <p:sp>
        <p:nvSpPr>
          <p:cNvPr id="1037" name="Globo: flecha izquierda 1036">
            <a:extLst>
              <a:ext uri="{FF2B5EF4-FFF2-40B4-BE49-F238E27FC236}">
                <a16:creationId xmlns:a16="http://schemas.microsoft.com/office/drawing/2014/main" id="{FEAFA5AC-44B3-D23D-5070-29CDADCE41E9}"/>
              </a:ext>
            </a:extLst>
          </p:cNvPr>
          <p:cNvSpPr/>
          <p:nvPr/>
        </p:nvSpPr>
        <p:spPr bwMode="auto">
          <a:xfrm>
            <a:off x="7752184" y="1908679"/>
            <a:ext cx="960745" cy="421686"/>
          </a:xfrm>
          <a:prstGeom prst="leftArrowCallout">
            <a:avLst>
              <a:gd name="adj1" fmla="val 48718"/>
              <a:gd name="adj2" fmla="val 50000"/>
              <a:gd name="adj3" fmla="val 25000"/>
              <a:gd name="adj4" fmla="val 64977"/>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Helvetica Neue"/>
              </a:rPr>
              <a:t>Descarga </a:t>
            </a:r>
            <a:r>
              <a:rPr kumimoji="0" lang="es-ES" sz="800" b="0" i="0" u="none" strike="noStrike" kern="0" cap="none" spc="0" normalizeH="0" baseline="0" noProof="0" dirty="0" err="1">
                <a:ln>
                  <a:noFill/>
                </a:ln>
                <a:solidFill>
                  <a:prstClr val="black"/>
                </a:solidFill>
                <a:effectLst/>
                <a:uLnTx/>
                <a:uFillTx/>
                <a:latin typeface="Helvetica Neue"/>
              </a:rPr>
              <a:t>GDB</a:t>
            </a:r>
            <a:endParaRPr kumimoji="0" lang="es-ES" sz="800" b="0" i="0" u="none" strike="noStrike" kern="0" cap="none" spc="0" normalizeH="0" baseline="0" noProof="0" dirty="0">
              <a:ln>
                <a:noFill/>
              </a:ln>
              <a:solidFill>
                <a:prstClr val="black"/>
              </a:solidFill>
              <a:effectLst/>
              <a:uLnTx/>
              <a:uFillTx/>
              <a:latin typeface="Helvetica Neue"/>
            </a:endParaRPr>
          </a:p>
        </p:txBody>
      </p:sp>
      <p:sp>
        <p:nvSpPr>
          <p:cNvPr id="1039" name="Globo: flecha izquierda 1038">
            <a:extLst>
              <a:ext uri="{FF2B5EF4-FFF2-40B4-BE49-F238E27FC236}">
                <a16:creationId xmlns:a16="http://schemas.microsoft.com/office/drawing/2014/main" id="{BE424118-15A4-C889-882F-2359A5942036}"/>
              </a:ext>
            </a:extLst>
          </p:cNvPr>
          <p:cNvSpPr/>
          <p:nvPr/>
        </p:nvSpPr>
        <p:spPr bwMode="auto">
          <a:xfrm>
            <a:off x="7752184" y="2355649"/>
            <a:ext cx="960745" cy="421686"/>
          </a:xfrm>
          <a:prstGeom prst="leftArrowCallout">
            <a:avLst>
              <a:gd name="adj1" fmla="val 48718"/>
              <a:gd name="adj2" fmla="val 50000"/>
              <a:gd name="adj3" fmla="val 25000"/>
              <a:gd name="adj4" fmla="val 64977"/>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err="1">
                <a:ln>
                  <a:noFill/>
                </a:ln>
                <a:solidFill>
                  <a:prstClr val="black"/>
                </a:solidFill>
                <a:effectLst/>
                <a:uLnTx/>
                <a:uFillTx/>
                <a:latin typeface="Helvetica Neue"/>
              </a:rPr>
              <a:t>Esri</a:t>
            </a:r>
            <a:r>
              <a:rPr kumimoji="0" lang="es-ES" sz="800" b="0" i="0" u="none" strike="noStrike" kern="0" cap="none" spc="0" normalizeH="0" baseline="0" noProof="0" dirty="0">
                <a:ln>
                  <a:noFill/>
                </a:ln>
                <a:solidFill>
                  <a:prstClr val="black"/>
                </a:solidFill>
                <a:effectLst/>
                <a:uLnTx/>
                <a:uFillTx/>
                <a:latin typeface="Helvetica Neue"/>
              </a:rPr>
              <a:t> </a:t>
            </a:r>
            <a:r>
              <a:rPr kumimoji="0" lang="es-ES" sz="800" b="0" i="0" u="none" strike="noStrike" kern="0" cap="none" spc="0" normalizeH="0" baseline="0" noProof="0" dirty="0" err="1">
                <a:ln>
                  <a:noFill/>
                </a:ln>
                <a:solidFill>
                  <a:prstClr val="black"/>
                </a:solidFill>
                <a:effectLst/>
                <a:uLnTx/>
                <a:uFillTx/>
                <a:latin typeface="Helvetica Neue"/>
              </a:rPr>
              <a:t>Map</a:t>
            </a:r>
            <a:r>
              <a:rPr kumimoji="0" lang="es-ES" sz="800" b="0" i="0" u="none" strike="noStrike" kern="0" cap="none" spc="0" normalizeH="0" baseline="0" noProof="0" dirty="0">
                <a:ln>
                  <a:noFill/>
                </a:ln>
                <a:solidFill>
                  <a:prstClr val="black"/>
                </a:solidFill>
                <a:effectLst/>
                <a:uLnTx/>
                <a:uFillTx/>
                <a:latin typeface="Helvetica Neue"/>
              </a:rPr>
              <a:t> </a:t>
            </a:r>
            <a:r>
              <a:rPr kumimoji="0" lang="es-ES" sz="800" b="0" i="0" u="none" strike="noStrike" kern="0" cap="none" spc="0" normalizeH="0" baseline="0" noProof="0" dirty="0" err="1">
                <a:ln>
                  <a:noFill/>
                </a:ln>
                <a:solidFill>
                  <a:prstClr val="black"/>
                </a:solidFill>
                <a:effectLst/>
                <a:uLnTx/>
                <a:uFillTx/>
                <a:latin typeface="Helvetica Neue"/>
              </a:rPr>
              <a:t>Service</a:t>
            </a:r>
            <a:endParaRPr kumimoji="0" lang="es-ES" sz="800" b="0" i="0" u="none" strike="noStrike" kern="0" cap="none" spc="0" normalizeH="0" baseline="0" noProof="0" dirty="0">
              <a:ln>
                <a:noFill/>
              </a:ln>
              <a:solidFill>
                <a:prstClr val="black"/>
              </a:solidFill>
              <a:effectLst/>
              <a:uLnTx/>
              <a:uFillTx/>
              <a:latin typeface="Helvetica Neue"/>
            </a:endParaRPr>
          </a:p>
        </p:txBody>
      </p:sp>
      <p:cxnSp>
        <p:nvCxnSpPr>
          <p:cNvPr id="1082" name="Conector: curvado 1081">
            <a:extLst>
              <a:ext uri="{FF2B5EF4-FFF2-40B4-BE49-F238E27FC236}">
                <a16:creationId xmlns:a16="http://schemas.microsoft.com/office/drawing/2014/main" id="{A8AA78A7-6BFD-FA8A-56E4-8B5D67233D25}"/>
              </a:ext>
            </a:extLst>
          </p:cNvPr>
          <p:cNvCxnSpPr>
            <a:cxnSpLocks/>
            <a:stCxn id="23" idx="1"/>
            <a:endCxn id="35" idx="2"/>
          </p:cNvCxnSpPr>
          <p:nvPr/>
        </p:nvCxnSpPr>
        <p:spPr bwMode="auto">
          <a:xfrm rot="10800000" flipV="1">
            <a:off x="1510970" y="2792833"/>
            <a:ext cx="8962873" cy="1882702"/>
          </a:xfrm>
          <a:prstGeom prst="bentConnector4">
            <a:avLst>
              <a:gd name="adj1" fmla="val 8213"/>
              <a:gd name="adj2" fmla="val 112142"/>
            </a:avLst>
          </a:prstGeom>
          <a:ln>
            <a:solidFill>
              <a:schemeClr val="accent4">
                <a:lumMod val="60000"/>
                <a:lumOff val="40000"/>
              </a:schemeClr>
            </a:solidFill>
            <a:headEnd type="triangle" w="med" len="lg"/>
            <a:tailEnd type="triangle" w="med" len="lg"/>
          </a:ln>
        </p:spPr>
        <p:style>
          <a:lnRef idx="2">
            <a:schemeClr val="accent2"/>
          </a:lnRef>
          <a:fillRef idx="0">
            <a:schemeClr val="accent2"/>
          </a:fillRef>
          <a:effectRef idx="1">
            <a:schemeClr val="accent2"/>
          </a:effectRef>
          <a:fontRef idx="minor">
            <a:schemeClr val="tx1"/>
          </a:fontRef>
        </p:style>
      </p:cxnSp>
      <p:sp>
        <p:nvSpPr>
          <p:cNvPr id="43" name="Rectángulo 42">
            <a:extLst>
              <a:ext uri="{FF2B5EF4-FFF2-40B4-BE49-F238E27FC236}">
                <a16:creationId xmlns:a16="http://schemas.microsoft.com/office/drawing/2014/main" id="{49338BA9-0E96-8A44-34BE-6A0951B1C4F6}"/>
              </a:ext>
            </a:extLst>
          </p:cNvPr>
          <p:cNvSpPr/>
          <p:nvPr/>
        </p:nvSpPr>
        <p:spPr bwMode="auto">
          <a:xfrm rot="16200000">
            <a:off x="7958762" y="3040698"/>
            <a:ext cx="1975211"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ENTORNO DE SEGURIDAD</a:t>
            </a:r>
          </a:p>
        </p:txBody>
      </p:sp>
      <p:cxnSp>
        <p:nvCxnSpPr>
          <p:cNvPr id="1050" name="Conector: curvado 1049">
            <a:extLst>
              <a:ext uri="{FF2B5EF4-FFF2-40B4-BE49-F238E27FC236}">
                <a16:creationId xmlns:a16="http://schemas.microsoft.com/office/drawing/2014/main" id="{589E6C5A-814C-0FEE-2480-793DD7CE74A4}"/>
              </a:ext>
            </a:extLst>
          </p:cNvPr>
          <p:cNvCxnSpPr>
            <a:cxnSpLocks/>
            <a:stCxn id="34" idx="0"/>
            <a:endCxn id="22" idx="1"/>
          </p:cNvCxnSpPr>
          <p:nvPr/>
        </p:nvCxnSpPr>
        <p:spPr bwMode="auto">
          <a:xfrm rot="5400000" flipH="1" flipV="1">
            <a:off x="5928063" y="-2510451"/>
            <a:ext cx="12700" cy="8860918"/>
          </a:xfrm>
          <a:prstGeom prst="bentConnector4">
            <a:avLst>
              <a:gd name="adj1" fmla="val 1834953"/>
              <a:gd name="adj2" fmla="val 56152"/>
            </a:avLst>
          </a:prstGeom>
          <a:ln>
            <a:solidFill>
              <a:schemeClr val="accent4">
                <a:lumMod val="60000"/>
                <a:lumOff val="40000"/>
              </a:schemeClr>
            </a:solidFill>
            <a:headEnd type="triangle" w="med" len="lg"/>
            <a:tailEnd type="triangle" w="med" len="lg"/>
          </a:ln>
        </p:spPr>
        <p:style>
          <a:lnRef idx="2">
            <a:schemeClr val="accent2"/>
          </a:lnRef>
          <a:fillRef idx="0">
            <a:schemeClr val="accent2"/>
          </a:fillRef>
          <a:effectRef idx="1">
            <a:schemeClr val="accent2"/>
          </a:effectRef>
          <a:fontRef idx="minor">
            <a:schemeClr val="tx1"/>
          </a:fontRef>
        </p:style>
      </p:cxnSp>
      <p:sp>
        <p:nvSpPr>
          <p:cNvPr id="1043" name="Globo: flecha izquierda 1042">
            <a:extLst>
              <a:ext uri="{FF2B5EF4-FFF2-40B4-BE49-F238E27FC236}">
                <a16:creationId xmlns:a16="http://schemas.microsoft.com/office/drawing/2014/main" id="{A08199C5-FB2F-83D6-18D4-24FB51DF221B}"/>
              </a:ext>
            </a:extLst>
          </p:cNvPr>
          <p:cNvSpPr/>
          <p:nvPr/>
        </p:nvSpPr>
        <p:spPr bwMode="auto">
          <a:xfrm>
            <a:off x="7752184" y="2869990"/>
            <a:ext cx="960745" cy="1035234"/>
          </a:xfrm>
          <a:prstGeom prst="leftArrowCallout">
            <a:avLst>
              <a:gd name="adj1" fmla="val 48718"/>
              <a:gd name="adj2" fmla="val 50000"/>
              <a:gd name="adj3" fmla="val 25000"/>
              <a:gd name="adj4" fmla="val 64977"/>
            </a:avLst>
          </a:prstGeom>
          <a:solidFill>
            <a:schemeClr val="accent5">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err="1">
                <a:ln>
                  <a:noFill/>
                </a:ln>
                <a:solidFill>
                  <a:prstClr val="black"/>
                </a:solidFill>
                <a:effectLst/>
                <a:uLnTx/>
                <a:uFillTx/>
                <a:latin typeface="Helvetica Neue"/>
              </a:rPr>
              <a:t>WMS</a:t>
            </a:r>
            <a:endParaRPr kumimoji="0" lang="es-ES" sz="800" b="0" i="0" u="none" strike="noStrike" kern="0" cap="none" spc="0" normalizeH="0" baseline="0" noProof="0" dirty="0">
              <a:ln>
                <a:noFill/>
              </a:ln>
              <a:solidFill>
                <a:prstClr val="black"/>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800" dirty="0" err="1">
                <a:solidFill>
                  <a:prstClr val="black"/>
                </a:solidFill>
                <a:latin typeface="Helvetica Neue"/>
              </a:rPr>
              <a:t>WFS</a:t>
            </a:r>
            <a:endParaRPr lang="es-ES" sz="800" dirty="0">
              <a:solidFill>
                <a:prstClr val="black"/>
              </a:solidFill>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err="1">
                <a:ln>
                  <a:noFill/>
                </a:ln>
                <a:solidFill>
                  <a:prstClr val="black"/>
                </a:solidFill>
                <a:effectLst/>
                <a:uLnTx/>
                <a:uFillTx/>
                <a:latin typeface="Helvetica Neue"/>
              </a:rPr>
              <a:t>WCS</a:t>
            </a:r>
            <a:endParaRPr kumimoji="0" lang="es-ES" sz="800" b="0" i="0" u="none" strike="noStrike" kern="0" cap="none" spc="0" normalizeH="0" baseline="0" noProof="0" dirty="0">
              <a:ln>
                <a:noFill/>
              </a:ln>
              <a:solidFill>
                <a:prstClr val="black"/>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800" dirty="0">
                <a:solidFill>
                  <a:prstClr val="black"/>
                </a:solidFill>
                <a:latin typeface="Helvetica Neue"/>
              </a:rPr>
              <a:t>…</a:t>
            </a:r>
            <a:endParaRPr kumimoji="0" lang="es-ES" sz="800" b="0" i="0" u="none" strike="noStrike" kern="0" cap="none" spc="0" normalizeH="0" baseline="0" noProof="0" dirty="0">
              <a:ln>
                <a:noFill/>
              </a:ln>
              <a:solidFill>
                <a:prstClr val="black"/>
              </a:solidFill>
              <a:effectLst/>
              <a:uLnTx/>
              <a:uFillTx/>
              <a:latin typeface="Helvetica Neue"/>
            </a:endParaRPr>
          </a:p>
        </p:txBody>
      </p:sp>
      <p:sp>
        <p:nvSpPr>
          <p:cNvPr id="1045" name="Globo: flecha izquierda 1044">
            <a:extLst>
              <a:ext uri="{FF2B5EF4-FFF2-40B4-BE49-F238E27FC236}">
                <a16:creationId xmlns:a16="http://schemas.microsoft.com/office/drawing/2014/main" id="{CD08EF38-2BB7-0720-BE01-96028C9C624D}"/>
              </a:ext>
            </a:extLst>
          </p:cNvPr>
          <p:cNvSpPr/>
          <p:nvPr/>
        </p:nvSpPr>
        <p:spPr bwMode="auto">
          <a:xfrm>
            <a:off x="7761069" y="3952717"/>
            <a:ext cx="960745" cy="421686"/>
          </a:xfrm>
          <a:prstGeom prst="leftArrowCallout">
            <a:avLst>
              <a:gd name="adj1" fmla="val 48718"/>
              <a:gd name="adj2" fmla="val 50000"/>
              <a:gd name="adj3" fmla="val 25000"/>
              <a:gd name="adj4" fmla="val 64977"/>
            </a:avLst>
          </a:prstGeom>
          <a:solidFill>
            <a:schemeClr val="accent5">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Helvetica Neue"/>
              </a:rPr>
              <a:t>Descarga </a:t>
            </a:r>
            <a:r>
              <a:rPr kumimoji="0" lang="es-ES" sz="800" b="0" i="0" u="none" strike="noStrike" kern="0" cap="none" spc="0" normalizeH="0" baseline="0" noProof="0" dirty="0" err="1">
                <a:ln>
                  <a:noFill/>
                </a:ln>
                <a:solidFill>
                  <a:prstClr val="black"/>
                </a:solidFill>
                <a:effectLst/>
                <a:uLnTx/>
                <a:uFillTx/>
                <a:latin typeface="Helvetica Neue"/>
              </a:rPr>
              <a:t>Interlis</a:t>
            </a:r>
            <a:endParaRPr kumimoji="0" lang="es-ES" sz="800" b="0" i="0" u="none" strike="noStrike" kern="0" cap="none" spc="0" normalizeH="0" baseline="0" noProof="0" dirty="0">
              <a:ln>
                <a:noFill/>
              </a:ln>
              <a:solidFill>
                <a:prstClr val="black"/>
              </a:solidFill>
              <a:effectLst/>
              <a:uLnTx/>
              <a:uFillTx/>
              <a:latin typeface="Helvetica Neue"/>
            </a:endParaRPr>
          </a:p>
        </p:txBody>
      </p:sp>
      <p:pic>
        <p:nvPicPr>
          <p:cNvPr id="12" name="Imagen 11">
            <a:extLst>
              <a:ext uri="{FF2B5EF4-FFF2-40B4-BE49-F238E27FC236}">
                <a16:creationId xmlns:a16="http://schemas.microsoft.com/office/drawing/2014/main" id="{074A53CF-CEF3-B1D4-274D-F2191BD8A39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420437" y="4065168"/>
            <a:ext cx="663494" cy="288000"/>
          </a:xfrm>
          <a:prstGeom prst="rect">
            <a:avLst/>
          </a:prstGeom>
        </p:spPr>
      </p:pic>
      <p:pic>
        <p:nvPicPr>
          <p:cNvPr id="1069" name="Picture 84">
            <a:extLst>
              <a:ext uri="{FF2B5EF4-FFF2-40B4-BE49-F238E27FC236}">
                <a16:creationId xmlns:a16="http://schemas.microsoft.com/office/drawing/2014/main" id="{4427749A-9B34-F77E-DD63-CE87D53D73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6983" y="2979119"/>
            <a:ext cx="275200" cy="288000"/>
          </a:xfrm>
          <a:prstGeom prst="rect">
            <a:avLst/>
          </a:prstGeom>
          <a:solidFill>
            <a:schemeClr val="accent2">
              <a:lumMod val="20000"/>
              <a:lumOff val="80000"/>
            </a:schemeClr>
          </a:solidFill>
          <a:ln>
            <a:noFill/>
          </a:ln>
        </p:spPr>
      </p:pic>
      <p:pic>
        <p:nvPicPr>
          <p:cNvPr id="1070" name="Picture 2" descr="Solved: WordPRess REST API EndPoint not registering | Experts Exchange">
            <a:extLst>
              <a:ext uri="{FF2B5EF4-FFF2-40B4-BE49-F238E27FC236}">
                <a16:creationId xmlns:a16="http://schemas.microsoft.com/office/drawing/2014/main" id="{C27E944A-9D82-94DA-6C4F-B0C1419A9465}"/>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31610" b="30203"/>
          <a:stretch/>
        </p:blipFill>
        <p:spPr bwMode="auto">
          <a:xfrm>
            <a:off x="7256498" y="3615081"/>
            <a:ext cx="622077" cy="237549"/>
          </a:xfrm>
          <a:prstGeom prst="rect">
            <a:avLst/>
          </a:prstGeom>
          <a:noFill/>
          <a:extLst>
            <a:ext uri="{909E8E84-426E-40DD-AFC4-6F175D3DCCD1}">
              <a14:hiddenFill xmlns:a14="http://schemas.microsoft.com/office/drawing/2010/main">
                <a:solidFill>
                  <a:srgbClr val="FFFFFF"/>
                </a:solidFill>
              </a14:hiddenFill>
            </a:ext>
          </a:extLst>
        </p:spPr>
      </p:pic>
      <p:cxnSp>
        <p:nvCxnSpPr>
          <p:cNvPr id="1072" name="Conector recto de flecha 1071">
            <a:extLst>
              <a:ext uri="{FF2B5EF4-FFF2-40B4-BE49-F238E27FC236}">
                <a16:creationId xmlns:a16="http://schemas.microsoft.com/office/drawing/2014/main" id="{65850C0D-797E-3335-49C0-2AC1504FF4FB}"/>
              </a:ext>
            </a:extLst>
          </p:cNvPr>
          <p:cNvCxnSpPr>
            <a:cxnSpLocks/>
          </p:cNvCxnSpPr>
          <p:nvPr/>
        </p:nvCxnSpPr>
        <p:spPr bwMode="auto">
          <a:xfrm flipH="1" flipV="1">
            <a:off x="6934576" y="3085129"/>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73" name="Conector recto de flecha 1072">
            <a:extLst>
              <a:ext uri="{FF2B5EF4-FFF2-40B4-BE49-F238E27FC236}">
                <a16:creationId xmlns:a16="http://schemas.microsoft.com/office/drawing/2014/main" id="{5EE38702-7B9D-8765-39A6-2D49F5408D0C}"/>
              </a:ext>
            </a:extLst>
          </p:cNvPr>
          <p:cNvCxnSpPr>
            <a:cxnSpLocks/>
          </p:cNvCxnSpPr>
          <p:nvPr/>
        </p:nvCxnSpPr>
        <p:spPr bwMode="auto">
          <a:xfrm flipH="1" flipV="1">
            <a:off x="6928797" y="3221440"/>
            <a:ext cx="483347" cy="1"/>
          </a:xfrm>
          <a:prstGeom prst="straightConnector1">
            <a:avLst/>
          </a:prstGeom>
          <a:ln w="19050" cap="flat" cmpd="sng" algn="ctr">
            <a:solidFill>
              <a:schemeClr val="accent6"/>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cxnSp>
        <p:nvCxnSpPr>
          <p:cNvPr id="1074" name="Conector recto de flecha 1073">
            <a:extLst>
              <a:ext uri="{FF2B5EF4-FFF2-40B4-BE49-F238E27FC236}">
                <a16:creationId xmlns:a16="http://schemas.microsoft.com/office/drawing/2014/main" id="{B625F446-236D-CC86-58BE-D88F2D1520BC}"/>
              </a:ext>
            </a:extLst>
          </p:cNvPr>
          <p:cNvCxnSpPr>
            <a:cxnSpLocks/>
          </p:cNvCxnSpPr>
          <p:nvPr/>
        </p:nvCxnSpPr>
        <p:spPr bwMode="auto">
          <a:xfrm flipH="1" flipV="1">
            <a:off x="6710583" y="3669658"/>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75" name="Conector recto de flecha 1074">
            <a:extLst>
              <a:ext uri="{FF2B5EF4-FFF2-40B4-BE49-F238E27FC236}">
                <a16:creationId xmlns:a16="http://schemas.microsoft.com/office/drawing/2014/main" id="{95511FC8-6B1F-043C-DC12-C5E2FC329816}"/>
              </a:ext>
            </a:extLst>
          </p:cNvPr>
          <p:cNvCxnSpPr>
            <a:cxnSpLocks/>
          </p:cNvCxnSpPr>
          <p:nvPr/>
        </p:nvCxnSpPr>
        <p:spPr bwMode="auto">
          <a:xfrm flipH="1" flipV="1">
            <a:off x="6704804" y="3805969"/>
            <a:ext cx="483347" cy="1"/>
          </a:xfrm>
          <a:prstGeom prst="straightConnector1">
            <a:avLst/>
          </a:prstGeom>
          <a:ln w="19050" cap="flat" cmpd="sng" algn="ctr">
            <a:solidFill>
              <a:schemeClr val="accent6"/>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cxnSp>
        <p:nvCxnSpPr>
          <p:cNvPr id="1077" name="Conector recto de flecha 1076">
            <a:extLst>
              <a:ext uri="{FF2B5EF4-FFF2-40B4-BE49-F238E27FC236}">
                <a16:creationId xmlns:a16="http://schemas.microsoft.com/office/drawing/2014/main" id="{C0ADE34F-8997-F445-7332-F2A5D5B80DD2}"/>
              </a:ext>
            </a:extLst>
          </p:cNvPr>
          <p:cNvCxnSpPr>
            <a:cxnSpLocks/>
          </p:cNvCxnSpPr>
          <p:nvPr/>
        </p:nvCxnSpPr>
        <p:spPr bwMode="auto">
          <a:xfrm flipH="1" flipV="1">
            <a:off x="6832160" y="4167224"/>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78" name="Conector recto de flecha 1077">
            <a:extLst>
              <a:ext uri="{FF2B5EF4-FFF2-40B4-BE49-F238E27FC236}">
                <a16:creationId xmlns:a16="http://schemas.microsoft.com/office/drawing/2014/main" id="{EA089015-4F6C-AF85-DE75-D60D868569C7}"/>
              </a:ext>
            </a:extLst>
          </p:cNvPr>
          <p:cNvCxnSpPr>
            <a:cxnSpLocks/>
          </p:cNvCxnSpPr>
          <p:nvPr/>
        </p:nvCxnSpPr>
        <p:spPr bwMode="auto">
          <a:xfrm flipH="1" flipV="1">
            <a:off x="6826381" y="4303535"/>
            <a:ext cx="483347" cy="1"/>
          </a:xfrm>
          <a:prstGeom prst="straightConnector1">
            <a:avLst/>
          </a:prstGeom>
          <a:ln w="19050" cap="flat" cmpd="sng" algn="ctr">
            <a:solidFill>
              <a:schemeClr val="accent6"/>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sp>
        <p:nvSpPr>
          <p:cNvPr id="1079" name="CuadroTexto 1078">
            <a:extLst>
              <a:ext uri="{FF2B5EF4-FFF2-40B4-BE49-F238E27FC236}">
                <a16:creationId xmlns:a16="http://schemas.microsoft.com/office/drawing/2014/main" id="{DCBF09FB-2A63-FE75-2E97-DE8B8A256AD6}"/>
              </a:ext>
            </a:extLst>
          </p:cNvPr>
          <p:cNvSpPr txBox="1"/>
          <p:nvPr/>
        </p:nvSpPr>
        <p:spPr bwMode="auto">
          <a:xfrm>
            <a:off x="4669784" y="5628475"/>
            <a:ext cx="524503" cy="246221"/>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r>
              <a:rPr lang="es-ES" sz="1000" dirty="0"/>
              <a:t>actual</a:t>
            </a:r>
          </a:p>
        </p:txBody>
      </p:sp>
      <p:sp>
        <p:nvSpPr>
          <p:cNvPr id="1080" name="Globo: flecha izquierda 1079">
            <a:extLst>
              <a:ext uri="{FF2B5EF4-FFF2-40B4-BE49-F238E27FC236}">
                <a16:creationId xmlns:a16="http://schemas.microsoft.com/office/drawing/2014/main" id="{7AFB922D-7EF8-44A6-6930-1D5C0969A7D8}"/>
              </a:ext>
            </a:extLst>
          </p:cNvPr>
          <p:cNvSpPr/>
          <p:nvPr/>
        </p:nvSpPr>
        <p:spPr bwMode="auto">
          <a:xfrm>
            <a:off x="5337805" y="5234488"/>
            <a:ext cx="360607" cy="388422"/>
          </a:xfrm>
          <a:prstGeom prst="leftArrowCallout">
            <a:avLst/>
          </a:prstGeom>
          <a:solidFill>
            <a:schemeClr val="accent5">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dirty="0">
              <a:ln>
                <a:noFill/>
              </a:ln>
              <a:solidFill>
                <a:prstClr val="black"/>
              </a:solidFill>
              <a:effectLst/>
              <a:uLnTx/>
              <a:uFillTx/>
              <a:latin typeface="Helvetica Neue"/>
            </a:endParaRPr>
          </a:p>
        </p:txBody>
      </p:sp>
      <p:sp>
        <p:nvSpPr>
          <p:cNvPr id="1081" name="CuadroTexto 1080">
            <a:extLst>
              <a:ext uri="{FF2B5EF4-FFF2-40B4-BE49-F238E27FC236}">
                <a16:creationId xmlns:a16="http://schemas.microsoft.com/office/drawing/2014/main" id="{B24B7F00-1C0A-CD75-9643-FCF89F56672E}"/>
              </a:ext>
            </a:extLst>
          </p:cNvPr>
          <p:cNvSpPr txBox="1"/>
          <p:nvPr/>
        </p:nvSpPr>
        <p:spPr bwMode="auto">
          <a:xfrm>
            <a:off x="5194287" y="5628475"/>
            <a:ext cx="779381" cy="553998"/>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algn="ctr"/>
            <a:r>
              <a:rPr lang="es-ES" sz="1000" dirty="0"/>
              <a:t>Propuesto</a:t>
            </a:r>
          </a:p>
          <a:p>
            <a:pPr algn="ctr"/>
            <a:r>
              <a:rPr lang="es-ES" sz="1000" dirty="0"/>
              <a:t>u</a:t>
            </a:r>
          </a:p>
          <a:p>
            <a:pPr algn="ctr"/>
            <a:r>
              <a:rPr lang="es-ES" sz="1000" dirty="0"/>
              <a:t>observado</a:t>
            </a:r>
          </a:p>
        </p:txBody>
      </p:sp>
      <p:cxnSp>
        <p:nvCxnSpPr>
          <p:cNvPr id="1083" name="Conector: curvado 1082">
            <a:extLst>
              <a:ext uri="{FF2B5EF4-FFF2-40B4-BE49-F238E27FC236}">
                <a16:creationId xmlns:a16="http://schemas.microsoft.com/office/drawing/2014/main" id="{6E25797A-9435-13B8-E7C7-6C6CF41D3B8C}"/>
              </a:ext>
            </a:extLst>
          </p:cNvPr>
          <p:cNvCxnSpPr>
            <a:cxnSpLocks/>
            <a:stCxn id="1043" idx="3"/>
            <a:endCxn id="22" idx="1"/>
          </p:cNvCxnSpPr>
          <p:nvPr/>
        </p:nvCxnSpPr>
        <p:spPr bwMode="auto">
          <a:xfrm flipV="1">
            <a:off x="8712929" y="1920008"/>
            <a:ext cx="1645593" cy="1467599"/>
          </a:xfrm>
          <a:prstGeom prst="curvedConnector3">
            <a:avLst>
              <a:gd name="adj1" fmla="val 50000"/>
            </a:avLst>
          </a:prstGeom>
          <a:ln>
            <a:solidFill>
              <a:schemeClr val="accent5">
                <a:lumMod val="60000"/>
                <a:lumOff val="4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86" name="Conector: curvado 1085">
            <a:extLst>
              <a:ext uri="{FF2B5EF4-FFF2-40B4-BE49-F238E27FC236}">
                <a16:creationId xmlns:a16="http://schemas.microsoft.com/office/drawing/2014/main" id="{5839FAA7-F9CB-045C-13B3-1E9A463EF5DF}"/>
              </a:ext>
            </a:extLst>
          </p:cNvPr>
          <p:cNvCxnSpPr>
            <a:cxnSpLocks/>
            <a:stCxn id="1043" idx="3"/>
            <a:endCxn id="23" idx="2"/>
          </p:cNvCxnSpPr>
          <p:nvPr/>
        </p:nvCxnSpPr>
        <p:spPr bwMode="auto">
          <a:xfrm flipV="1">
            <a:off x="8712929" y="3008741"/>
            <a:ext cx="2144702" cy="378866"/>
          </a:xfrm>
          <a:prstGeom prst="curvedConnector2">
            <a:avLst/>
          </a:prstGeom>
          <a:ln>
            <a:solidFill>
              <a:schemeClr val="accent5">
                <a:lumMod val="60000"/>
                <a:lumOff val="4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89" name="Conector: curvado 1088">
            <a:extLst>
              <a:ext uri="{FF2B5EF4-FFF2-40B4-BE49-F238E27FC236}">
                <a16:creationId xmlns:a16="http://schemas.microsoft.com/office/drawing/2014/main" id="{2F97B512-BECE-0FA3-BC4B-0111A771B22A}"/>
              </a:ext>
            </a:extLst>
          </p:cNvPr>
          <p:cNvCxnSpPr>
            <a:cxnSpLocks/>
            <a:stCxn id="1045" idx="3"/>
            <a:endCxn id="22" idx="1"/>
          </p:cNvCxnSpPr>
          <p:nvPr/>
        </p:nvCxnSpPr>
        <p:spPr bwMode="auto">
          <a:xfrm flipV="1">
            <a:off x="8721814" y="1920008"/>
            <a:ext cx="1636708" cy="2243552"/>
          </a:xfrm>
          <a:prstGeom prst="curvedConnector3">
            <a:avLst>
              <a:gd name="adj1" fmla="val 54882"/>
            </a:avLst>
          </a:prstGeom>
          <a:ln>
            <a:solidFill>
              <a:schemeClr val="accent5">
                <a:lumMod val="60000"/>
                <a:lumOff val="4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94" name="Conector: curvado 1093">
            <a:extLst>
              <a:ext uri="{FF2B5EF4-FFF2-40B4-BE49-F238E27FC236}">
                <a16:creationId xmlns:a16="http://schemas.microsoft.com/office/drawing/2014/main" id="{8D7D9683-A786-3CC8-D248-2911809938C4}"/>
              </a:ext>
            </a:extLst>
          </p:cNvPr>
          <p:cNvCxnSpPr>
            <a:cxnSpLocks/>
            <a:endCxn id="23" idx="2"/>
          </p:cNvCxnSpPr>
          <p:nvPr/>
        </p:nvCxnSpPr>
        <p:spPr bwMode="auto">
          <a:xfrm flipV="1">
            <a:off x="8774090" y="3008741"/>
            <a:ext cx="2083541" cy="1151012"/>
          </a:xfrm>
          <a:prstGeom prst="curvedConnector2">
            <a:avLst/>
          </a:prstGeom>
          <a:ln>
            <a:solidFill>
              <a:schemeClr val="accent5">
                <a:lumMod val="60000"/>
                <a:lumOff val="4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2" name="Content">
            <a:extLst>
              <a:ext uri="{FF2B5EF4-FFF2-40B4-BE49-F238E27FC236}">
                <a16:creationId xmlns:a16="http://schemas.microsoft.com/office/drawing/2014/main" id="{285865D5-6B57-93E1-8ABC-C0B359F3AE16}"/>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Consideraciones de interés - MEF</a:t>
            </a:r>
            <a:endParaRPr dirty="0">
              <a:highlight>
                <a:srgbClr val="FFFF00"/>
              </a:highlight>
            </a:endParaRPr>
          </a:p>
        </p:txBody>
      </p:sp>
      <p:sp>
        <p:nvSpPr>
          <p:cNvPr id="3" name="Foliennummernplatzhalter 1">
            <a:extLst>
              <a:ext uri="{FF2B5EF4-FFF2-40B4-BE49-F238E27FC236}">
                <a16:creationId xmlns:a16="http://schemas.microsoft.com/office/drawing/2014/main" id="{4B017A40-83FA-525F-5C37-CE0E90A3F000}"/>
              </a:ext>
            </a:extLst>
          </p:cNvPr>
          <p:cNvSpPr txBox="1">
            <a:spLocks/>
          </p:cNvSpPr>
          <p:nvPr/>
        </p:nvSpPr>
        <p:spPr bwMode="auto">
          <a:xfrm>
            <a:off x="89931" y="6440900"/>
            <a:ext cx="513319" cy="302647"/>
          </a:xfrm>
        </p:spPr>
        <p:txBody>
          <a:bodyPr/>
          <a:ls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defTabSz="1219169">
              <a:defRPr/>
            </a:pPr>
            <a:fld id="{86CB4B4D-7CA3-9044-876B-883B54F8677D}" type="slidenum">
              <a:rPr lang="de-CH" sz="1300" smtClean="0">
                <a:solidFill>
                  <a:srgbClr val="3E83B2"/>
                </a:solidFill>
                <a:latin typeface="Circular Pro Book"/>
                <a:cs typeface="Circular Pro Book"/>
              </a:rPr>
              <a:pPr algn="ctr" defTabSz="1219169">
                <a:defRPr/>
              </a:pPr>
              <a:t>22</a:t>
            </a:fld>
            <a:endParaRPr lang="de-CH" sz="1300" dirty="0">
              <a:solidFill>
                <a:srgbClr val="3E83B2"/>
              </a:solidFill>
              <a:latin typeface="Circular Pro Book"/>
              <a:cs typeface="Circular Pro Book"/>
            </a:endParaRPr>
          </a:p>
        </p:txBody>
      </p:sp>
    </p:spTree>
    <p:extLst>
      <p:ext uri="{BB962C8B-B14F-4D97-AF65-F5344CB8AC3E}">
        <p14:creationId xmlns:p14="http://schemas.microsoft.com/office/powerpoint/2010/main" val="4215241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6AED6-10AD-C7CE-3B0D-E4AC7E6D3CE4}"/>
            </a:ext>
          </a:extLst>
        </p:cNvPr>
        <p:cNvGrpSpPr/>
        <p:nvPr/>
      </p:nvGrpSpPr>
      <p:grpSpPr>
        <a:xfrm>
          <a:off x="0" y="0"/>
          <a:ext cx="0" cy="0"/>
          <a:chOff x="0" y="0"/>
          <a:chExt cx="0" cy="0"/>
        </a:xfrm>
      </p:grpSpPr>
      <p:grpSp>
        <p:nvGrpSpPr>
          <p:cNvPr id="44" name="Grupo 43">
            <a:extLst>
              <a:ext uri="{FF2B5EF4-FFF2-40B4-BE49-F238E27FC236}">
                <a16:creationId xmlns:a16="http://schemas.microsoft.com/office/drawing/2014/main" id="{F30E6E57-5E0C-F8CA-DB2E-D2E83579ED1A}"/>
              </a:ext>
            </a:extLst>
          </p:cNvPr>
          <p:cNvGrpSpPr/>
          <p:nvPr/>
        </p:nvGrpSpPr>
        <p:grpSpPr>
          <a:xfrm>
            <a:off x="9183484" y="996708"/>
            <a:ext cx="2580717" cy="4448515"/>
            <a:chOff x="9183484" y="996708"/>
            <a:chExt cx="2580717" cy="4448515"/>
          </a:xfrm>
        </p:grpSpPr>
        <p:sp>
          <p:nvSpPr>
            <p:cNvPr id="4" name="Rectángulo: esquinas redondeadas 3">
              <a:extLst>
                <a:ext uri="{FF2B5EF4-FFF2-40B4-BE49-F238E27FC236}">
                  <a16:creationId xmlns:a16="http://schemas.microsoft.com/office/drawing/2014/main" id="{4B3EFD00-61A0-D5E9-B040-5DFB157C92E3}"/>
                </a:ext>
              </a:extLst>
            </p:cNvPr>
            <p:cNvSpPr/>
            <p:nvPr/>
          </p:nvSpPr>
          <p:spPr bwMode="auto">
            <a:xfrm>
              <a:off x="9183484" y="996708"/>
              <a:ext cx="2580717" cy="4448515"/>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19" name="Rectángulo 18">
              <a:extLst>
                <a:ext uri="{FF2B5EF4-FFF2-40B4-BE49-F238E27FC236}">
                  <a16:creationId xmlns:a16="http://schemas.microsoft.com/office/drawing/2014/main" id="{C54E95D5-B1AB-2CFD-B7D7-86E7A06EC324}"/>
                </a:ext>
              </a:extLst>
            </p:cNvPr>
            <p:cNvSpPr/>
            <p:nvPr/>
          </p:nvSpPr>
          <p:spPr bwMode="auto">
            <a:xfrm>
              <a:off x="9491902" y="1068222"/>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MEF</a:t>
              </a:r>
            </a:p>
          </p:txBody>
        </p:sp>
      </p:grpSp>
      <p:sp>
        <p:nvSpPr>
          <p:cNvPr id="22" name="Rectángulo: esquinas redondeadas 21">
            <a:extLst>
              <a:ext uri="{FF2B5EF4-FFF2-40B4-BE49-F238E27FC236}">
                <a16:creationId xmlns:a16="http://schemas.microsoft.com/office/drawing/2014/main" id="{15852D19-92CD-F89E-2FFE-07400CEE891F}"/>
              </a:ext>
            </a:extLst>
          </p:cNvPr>
          <p:cNvSpPr/>
          <p:nvPr/>
        </p:nvSpPr>
        <p:spPr bwMode="auto">
          <a:xfrm>
            <a:off x="10473842" y="1222104"/>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PCF</a:t>
            </a:r>
          </a:p>
        </p:txBody>
      </p:sp>
      <p:sp>
        <p:nvSpPr>
          <p:cNvPr id="23" name="Rectángulo: esquinas redondeadas 22">
            <a:extLst>
              <a:ext uri="{FF2B5EF4-FFF2-40B4-BE49-F238E27FC236}">
                <a16:creationId xmlns:a16="http://schemas.microsoft.com/office/drawing/2014/main" id="{A6075CE9-1B58-5843-72C9-0644EF17B477}"/>
              </a:ext>
            </a:extLst>
          </p:cNvPr>
          <p:cNvSpPr/>
          <p:nvPr/>
        </p:nvSpPr>
        <p:spPr bwMode="auto">
          <a:xfrm>
            <a:off x="9922369" y="1490195"/>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endParaRPr kumimoji="0" lang="es-ES" sz="1200" b="0" i="0" u="none" strike="noStrike" kern="0" cap="none" spc="0" normalizeH="0" baseline="0" noProof="0" dirty="0">
              <a:ln>
                <a:noFill/>
              </a:ln>
              <a:solidFill>
                <a:prstClr val="white"/>
              </a:solidFill>
              <a:effectLst/>
              <a:uLnTx/>
              <a:uFillTx/>
              <a:latin typeface="Helvetica Neue"/>
            </a:endParaRPr>
          </a:p>
        </p:txBody>
      </p:sp>
      <p:sp>
        <p:nvSpPr>
          <p:cNvPr id="24" name="Rectángulo: esquinas redondeadas 23">
            <a:extLst>
              <a:ext uri="{FF2B5EF4-FFF2-40B4-BE49-F238E27FC236}">
                <a16:creationId xmlns:a16="http://schemas.microsoft.com/office/drawing/2014/main" id="{CD5EA02F-E258-D3FF-3510-D2EA58915C73}"/>
              </a:ext>
            </a:extLst>
          </p:cNvPr>
          <p:cNvSpPr/>
          <p:nvPr/>
        </p:nvSpPr>
        <p:spPr bwMode="auto">
          <a:xfrm>
            <a:off x="10347599" y="1839042"/>
            <a:ext cx="1224136"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white"/>
                </a:solidFill>
                <a:effectLst/>
                <a:uLnTx/>
                <a:uFillTx/>
                <a:latin typeface="Helvetica Neue"/>
              </a:rPr>
              <a:t>AVALÚO ARANCELARIO</a:t>
            </a:r>
          </a:p>
        </p:txBody>
      </p:sp>
      <p:pic>
        <p:nvPicPr>
          <p:cNvPr id="1110" name="Picture 87">
            <a:extLst>
              <a:ext uri="{FF2B5EF4-FFF2-40B4-BE49-F238E27FC236}">
                <a16:creationId xmlns:a16="http://schemas.microsoft.com/office/drawing/2014/main" id="{9C8897D2-A179-6F24-55EE-A16502E2A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1725" y="262605"/>
            <a:ext cx="288000" cy="288000"/>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2" name="Rectángulo: esquinas redondeadas 41">
            <a:extLst>
              <a:ext uri="{FF2B5EF4-FFF2-40B4-BE49-F238E27FC236}">
                <a16:creationId xmlns:a16="http://schemas.microsoft.com/office/drawing/2014/main" id="{3A6BFF33-DFB8-8BEC-1B9B-361AA9766F1B}"/>
              </a:ext>
            </a:extLst>
          </p:cNvPr>
          <p:cNvSpPr/>
          <p:nvPr/>
        </p:nvSpPr>
        <p:spPr bwMode="auto">
          <a:xfrm>
            <a:off x="8678718" y="1284708"/>
            <a:ext cx="585634" cy="3800475"/>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43" name="Rectángulo 42">
            <a:extLst>
              <a:ext uri="{FF2B5EF4-FFF2-40B4-BE49-F238E27FC236}">
                <a16:creationId xmlns:a16="http://schemas.microsoft.com/office/drawing/2014/main" id="{181BE8EA-E46B-901E-9D1F-1BC8313FCAEC}"/>
              </a:ext>
            </a:extLst>
          </p:cNvPr>
          <p:cNvSpPr/>
          <p:nvPr/>
        </p:nvSpPr>
        <p:spPr bwMode="auto">
          <a:xfrm rot="16200000">
            <a:off x="7958762" y="3040698"/>
            <a:ext cx="1975211"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ENTORNO DE SEGURIDAD</a:t>
            </a:r>
          </a:p>
        </p:txBody>
      </p:sp>
      <p:sp>
        <p:nvSpPr>
          <p:cNvPr id="1043" name="Globo: flecha izquierda 1042">
            <a:extLst>
              <a:ext uri="{FF2B5EF4-FFF2-40B4-BE49-F238E27FC236}">
                <a16:creationId xmlns:a16="http://schemas.microsoft.com/office/drawing/2014/main" id="{ECB003DC-8EC0-67A4-6AA7-81CB222AB8F4}"/>
              </a:ext>
            </a:extLst>
          </p:cNvPr>
          <p:cNvSpPr/>
          <p:nvPr/>
        </p:nvSpPr>
        <p:spPr bwMode="auto">
          <a:xfrm>
            <a:off x="4209360" y="1321186"/>
            <a:ext cx="4367860" cy="1035234"/>
          </a:xfrm>
          <a:prstGeom prst="leftArrowCallout">
            <a:avLst>
              <a:gd name="adj1" fmla="val 48718"/>
              <a:gd name="adj2" fmla="val 50000"/>
              <a:gd name="adj3" fmla="val 25000"/>
              <a:gd name="adj4" fmla="val 64977"/>
            </a:avLst>
          </a:prstGeom>
          <a:solidFill>
            <a:schemeClr val="accent5">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err="1">
                <a:ln>
                  <a:noFill/>
                </a:ln>
                <a:solidFill>
                  <a:prstClr val="black"/>
                </a:solidFill>
                <a:effectLst/>
                <a:uLnTx/>
                <a:uFillTx/>
                <a:latin typeface="Helvetica Neue"/>
              </a:rPr>
              <a:t>WMS</a:t>
            </a:r>
            <a:endParaRPr kumimoji="0" lang="es-ES" sz="800" b="0" i="0" u="none" strike="noStrike" kern="0" cap="none" spc="0" normalizeH="0" baseline="0" noProof="0" dirty="0">
              <a:ln>
                <a:noFill/>
              </a:ln>
              <a:solidFill>
                <a:prstClr val="black"/>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800" dirty="0" err="1">
                <a:solidFill>
                  <a:prstClr val="black"/>
                </a:solidFill>
                <a:latin typeface="Helvetica Neue"/>
              </a:rPr>
              <a:t>WFS</a:t>
            </a:r>
            <a:endParaRPr lang="es-ES" sz="800" dirty="0">
              <a:solidFill>
                <a:prstClr val="black"/>
              </a:solidFill>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err="1">
                <a:ln>
                  <a:noFill/>
                </a:ln>
                <a:solidFill>
                  <a:prstClr val="black"/>
                </a:solidFill>
                <a:effectLst/>
                <a:uLnTx/>
                <a:uFillTx/>
                <a:latin typeface="Helvetica Neue"/>
              </a:rPr>
              <a:t>WCS</a:t>
            </a:r>
            <a:endParaRPr kumimoji="0" lang="es-ES" sz="800" b="0" i="0" u="none" strike="noStrike" kern="0" cap="none" spc="0" normalizeH="0" baseline="0" noProof="0" dirty="0">
              <a:ln>
                <a:noFill/>
              </a:ln>
              <a:solidFill>
                <a:prstClr val="black"/>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Tx/>
              <a:buSzTx/>
              <a:buFontTx/>
              <a:buNone/>
              <a:tabLst/>
              <a:defRPr/>
            </a:pPr>
            <a:r>
              <a:rPr lang="es-ES" sz="800" dirty="0">
                <a:solidFill>
                  <a:prstClr val="black"/>
                </a:solidFill>
                <a:latin typeface="Helvetica Neue"/>
              </a:rPr>
              <a:t>…</a:t>
            </a:r>
            <a:endParaRPr kumimoji="0" lang="es-ES" sz="800" b="0" i="0" u="none" strike="noStrike" kern="0" cap="none" spc="0" normalizeH="0" baseline="0" noProof="0" dirty="0">
              <a:ln>
                <a:noFill/>
              </a:ln>
              <a:solidFill>
                <a:prstClr val="black"/>
              </a:solidFill>
              <a:effectLst/>
              <a:uLnTx/>
              <a:uFillTx/>
              <a:latin typeface="Helvetica Neue"/>
            </a:endParaRPr>
          </a:p>
        </p:txBody>
      </p:sp>
      <p:sp>
        <p:nvSpPr>
          <p:cNvPr id="1045" name="Globo: flecha izquierda 1044">
            <a:extLst>
              <a:ext uri="{FF2B5EF4-FFF2-40B4-BE49-F238E27FC236}">
                <a16:creationId xmlns:a16="http://schemas.microsoft.com/office/drawing/2014/main" id="{E6B58E9D-88ED-16F9-578C-B7693DE06886}"/>
              </a:ext>
            </a:extLst>
          </p:cNvPr>
          <p:cNvSpPr/>
          <p:nvPr/>
        </p:nvSpPr>
        <p:spPr bwMode="auto">
          <a:xfrm>
            <a:off x="4204491" y="2576924"/>
            <a:ext cx="4384302" cy="2220227"/>
          </a:xfrm>
          <a:prstGeom prst="leftArrowCallout">
            <a:avLst>
              <a:gd name="adj1" fmla="val 48718"/>
              <a:gd name="adj2" fmla="val 50000"/>
              <a:gd name="adj3" fmla="val 25000"/>
              <a:gd name="adj4" fmla="val 64977"/>
            </a:avLst>
          </a:prstGeom>
          <a:solidFill>
            <a:schemeClr val="accent5">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dirty="0">
              <a:ln>
                <a:noFill/>
              </a:ln>
              <a:solidFill>
                <a:prstClr val="black"/>
              </a:solidFill>
              <a:effectLst/>
              <a:uLnTx/>
              <a:uFillTx/>
              <a:latin typeface="Helvetica Neue"/>
            </a:endParaRPr>
          </a:p>
        </p:txBody>
      </p:sp>
      <p:pic>
        <p:nvPicPr>
          <p:cNvPr id="12" name="Imagen 11">
            <a:extLst>
              <a:ext uri="{FF2B5EF4-FFF2-40B4-BE49-F238E27FC236}">
                <a16:creationId xmlns:a16="http://schemas.microsoft.com/office/drawing/2014/main" id="{ECD71CAA-BD69-1398-2AE2-BE765E835E4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905716" y="262605"/>
            <a:ext cx="663494" cy="288000"/>
          </a:xfrm>
          <a:prstGeom prst="rect">
            <a:avLst/>
          </a:prstGeom>
        </p:spPr>
      </p:pic>
      <p:pic>
        <p:nvPicPr>
          <p:cNvPr id="1069" name="Picture 84">
            <a:extLst>
              <a:ext uri="{FF2B5EF4-FFF2-40B4-BE49-F238E27FC236}">
                <a16:creationId xmlns:a16="http://schemas.microsoft.com/office/drawing/2014/main" id="{5CB940E3-BF97-42D0-088F-8F31B8CFDE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534" y="324370"/>
            <a:ext cx="275200" cy="288000"/>
          </a:xfrm>
          <a:prstGeom prst="rect">
            <a:avLst/>
          </a:prstGeom>
          <a:solidFill>
            <a:schemeClr val="accent2">
              <a:lumMod val="20000"/>
              <a:lumOff val="80000"/>
            </a:schemeClr>
          </a:solidFill>
          <a:ln>
            <a:noFill/>
          </a:ln>
        </p:spPr>
      </p:pic>
      <p:sp>
        <p:nvSpPr>
          <p:cNvPr id="2" name="Content">
            <a:extLst>
              <a:ext uri="{FF2B5EF4-FFF2-40B4-BE49-F238E27FC236}">
                <a16:creationId xmlns:a16="http://schemas.microsoft.com/office/drawing/2014/main" id="{1E23D0DE-85F8-228F-1AC3-AF0831FAD51B}"/>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Consideraciones de interés - MEF</a:t>
            </a:r>
            <a:endParaRPr dirty="0">
              <a:highlight>
                <a:srgbClr val="FFFF00"/>
              </a:highlight>
            </a:endParaRPr>
          </a:p>
        </p:txBody>
      </p:sp>
      <p:pic>
        <p:nvPicPr>
          <p:cNvPr id="18" name="Picture 2" descr="Cómo incluir Inspire en GeoServer? | Cursos GIS | TYC GIS">
            <a:extLst>
              <a:ext uri="{FF2B5EF4-FFF2-40B4-BE49-F238E27FC236}">
                <a16:creationId xmlns:a16="http://schemas.microsoft.com/office/drawing/2014/main" id="{3003A91A-25DE-986A-4C0B-F31C0878A465}"/>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34668" y="1007878"/>
            <a:ext cx="1367746" cy="1211288"/>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789EC302-41FD-3ACA-2945-6F0A0BCF87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99304" y="4870219"/>
            <a:ext cx="266400" cy="266400"/>
          </a:xfrm>
          <a:prstGeom prst="rect">
            <a:avLst/>
          </a:prstGeom>
        </p:spPr>
      </p:pic>
      <p:pic>
        <p:nvPicPr>
          <p:cNvPr id="41" name="Imagen 40">
            <a:extLst>
              <a:ext uri="{FF2B5EF4-FFF2-40B4-BE49-F238E27FC236}">
                <a16:creationId xmlns:a16="http://schemas.microsoft.com/office/drawing/2014/main" id="{DCF74D00-8E75-54A9-895E-DFCEAECAFC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08209" y="4389480"/>
            <a:ext cx="265633" cy="266400"/>
          </a:xfrm>
          <a:prstGeom prst="rect">
            <a:avLst/>
          </a:prstGeom>
        </p:spPr>
      </p:pic>
      <p:sp>
        <p:nvSpPr>
          <p:cNvPr id="45" name="CuadroTexto 31">
            <a:extLst>
              <a:ext uri="{FF2B5EF4-FFF2-40B4-BE49-F238E27FC236}">
                <a16:creationId xmlns:a16="http://schemas.microsoft.com/office/drawing/2014/main" id="{FD93A634-7602-C94B-BD58-C299F548FE20}"/>
              </a:ext>
            </a:extLst>
          </p:cNvPr>
          <p:cNvSpPr txBox="1"/>
          <p:nvPr/>
        </p:nvSpPr>
        <p:spPr>
          <a:xfrm>
            <a:off x="10473842" y="4353403"/>
            <a:ext cx="830003" cy="338554"/>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sz="1600" b="1" dirty="0">
                <a:latin typeface="HelveticaNeue LT 45 Light" panose="020B0404020002020204"/>
              </a:rPr>
              <a:t>ili2PG</a:t>
            </a:r>
          </a:p>
        </p:txBody>
      </p:sp>
      <p:sp>
        <p:nvSpPr>
          <p:cNvPr id="47" name="CuadroTexto 35">
            <a:extLst>
              <a:ext uri="{FF2B5EF4-FFF2-40B4-BE49-F238E27FC236}">
                <a16:creationId xmlns:a16="http://schemas.microsoft.com/office/drawing/2014/main" id="{DD08E124-B8EF-CDFD-FD36-A6C4AA2F9142}"/>
              </a:ext>
            </a:extLst>
          </p:cNvPr>
          <p:cNvSpPr txBox="1"/>
          <p:nvPr/>
        </p:nvSpPr>
        <p:spPr>
          <a:xfrm>
            <a:off x="10758748" y="4830382"/>
            <a:ext cx="1097892" cy="338554"/>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sz="1600" b="1" dirty="0" err="1">
                <a:latin typeface="HelveticaNeue LT 45 Light" panose="020B0404020002020204"/>
              </a:rPr>
              <a:t>iliValidator</a:t>
            </a:r>
            <a:endParaRPr lang="es-HN" sz="1600" b="1" dirty="0">
              <a:latin typeface="HelveticaNeue LT 45 Light" panose="020B0404020002020204"/>
            </a:endParaRPr>
          </a:p>
        </p:txBody>
      </p:sp>
      <p:pic>
        <p:nvPicPr>
          <p:cNvPr id="48" name="Picture 4" descr="How To Install PostGIS on Debian 11 / Debian 10 | ComputingForGeeks">
            <a:extLst>
              <a:ext uri="{FF2B5EF4-FFF2-40B4-BE49-F238E27FC236}">
                <a16:creationId xmlns:a16="http://schemas.microsoft.com/office/drawing/2014/main" id="{3AFEE9CB-EB5B-C23D-6B4D-949E1871CB5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957" t="4457" b="51450"/>
          <a:stretch/>
        </p:blipFill>
        <p:spPr bwMode="auto">
          <a:xfrm>
            <a:off x="10057104" y="2881391"/>
            <a:ext cx="1658780" cy="54395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Bases de datos">
            <a:extLst>
              <a:ext uri="{FF2B5EF4-FFF2-40B4-BE49-F238E27FC236}">
                <a16:creationId xmlns:a16="http://schemas.microsoft.com/office/drawing/2014/main" id="{D2EC0372-F647-A8AD-FE84-93239A4F805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0457" t="4640" r="21165" b="4830"/>
          <a:stretch/>
        </p:blipFill>
        <p:spPr bwMode="auto">
          <a:xfrm>
            <a:off x="9418796" y="2781051"/>
            <a:ext cx="700643" cy="78666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8" descr="3 Basic Data Modeling Techniques - ERD, UML and Data Dictionary - Dataedo  Blog">
            <a:extLst>
              <a:ext uri="{FF2B5EF4-FFF2-40B4-BE49-F238E27FC236}">
                <a16:creationId xmlns:a16="http://schemas.microsoft.com/office/drawing/2014/main" id="{30BF8B4A-E16C-6239-C23A-E5BAC37B7FF9}"/>
              </a:ext>
            </a:extLst>
          </p:cNvPr>
          <p:cNvPicPr>
            <a:picLocks noChangeAspect="1" noChangeArrowheads="1"/>
          </p:cNvPicPr>
          <p:nvPr/>
        </p:nvPicPr>
        <p:blipFill>
          <a:blip r:embed="rId10" cstate="print">
            <a:clrChange>
              <a:clrFrom>
                <a:srgbClr val="3F4F73"/>
              </a:clrFrom>
              <a:clrTo>
                <a:srgbClr val="3F4F73">
                  <a:alpha val="0"/>
                </a:srgbClr>
              </a:clrTo>
            </a:clrChange>
            <a:extLst>
              <a:ext uri="{28A0092B-C50C-407E-A947-70E740481C1C}">
                <a14:useLocalDpi xmlns:a14="http://schemas.microsoft.com/office/drawing/2010/main" val="0"/>
              </a:ext>
            </a:extLst>
          </a:blip>
          <a:srcRect/>
          <a:stretch>
            <a:fillRect/>
          </a:stretch>
        </p:blipFill>
        <p:spPr bwMode="auto">
          <a:xfrm>
            <a:off x="6178869" y="4804567"/>
            <a:ext cx="2398351" cy="1281311"/>
          </a:xfrm>
          <a:prstGeom prst="rect">
            <a:avLst/>
          </a:prstGeom>
          <a:noFill/>
          <a:extLst>
            <a:ext uri="{909E8E84-426E-40DD-AFC4-6F175D3DCCD1}">
              <a14:hiddenFill xmlns:a14="http://schemas.microsoft.com/office/drawing/2010/main">
                <a:solidFill>
                  <a:srgbClr val="FFFFFF"/>
                </a:solidFill>
              </a14:hiddenFill>
            </a:ext>
          </a:extLst>
        </p:spPr>
      </p:pic>
      <p:sp>
        <p:nvSpPr>
          <p:cNvPr id="55" name="CuadroTexto 54">
            <a:extLst>
              <a:ext uri="{FF2B5EF4-FFF2-40B4-BE49-F238E27FC236}">
                <a16:creationId xmlns:a16="http://schemas.microsoft.com/office/drawing/2014/main" id="{4D40D99A-418A-8FD0-1442-1713377C87B4}"/>
              </a:ext>
            </a:extLst>
          </p:cNvPr>
          <p:cNvSpPr txBox="1"/>
          <p:nvPr/>
        </p:nvSpPr>
        <p:spPr bwMode="auto">
          <a:xfrm>
            <a:off x="5752919" y="2625852"/>
            <a:ext cx="2236510" cy="369332"/>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r>
              <a:rPr lang="es-ES" dirty="0"/>
              <a:t>Exportar con </a:t>
            </a:r>
            <a:r>
              <a:rPr lang="es-ES" dirty="0" err="1"/>
              <a:t>Interlis</a:t>
            </a:r>
            <a:endParaRPr lang="es-ES" dirty="0"/>
          </a:p>
        </p:txBody>
      </p:sp>
      <p:sp>
        <p:nvSpPr>
          <p:cNvPr id="56" name="CuadroTexto 55">
            <a:extLst>
              <a:ext uri="{FF2B5EF4-FFF2-40B4-BE49-F238E27FC236}">
                <a16:creationId xmlns:a16="http://schemas.microsoft.com/office/drawing/2014/main" id="{BC01AA8F-D93A-38A0-1302-425D46861C56}"/>
              </a:ext>
            </a:extLst>
          </p:cNvPr>
          <p:cNvSpPr txBox="1"/>
          <p:nvPr/>
        </p:nvSpPr>
        <p:spPr bwMode="auto">
          <a:xfrm>
            <a:off x="6637296" y="5809997"/>
            <a:ext cx="1481496" cy="246221"/>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r>
              <a:rPr lang="es-ES" sz="1000" dirty="0"/>
              <a:t>Modelo de Intercambio</a:t>
            </a:r>
          </a:p>
        </p:txBody>
      </p:sp>
      <p:cxnSp>
        <p:nvCxnSpPr>
          <p:cNvPr id="58" name="Conector recto de flecha 57">
            <a:extLst>
              <a:ext uri="{FF2B5EF4-FFF2-40B4-BE49-F238E27FC236}">
                <a16:creationId xmlns:a16="http://schemas.microsoft.com/office/drawing/2014/main" id="{8614D866-EE30-F887-B939-677365592FB0}"/>
              </a:ext>
            </a:extLst>
          </p:cNvPr>
          <p:cNvCxnSpPr>
            <a:cxnSpLocks/>
            <a:stCxn id="52" idx="2"/>
            <a:endCxn id="41" idx="0"/>
          </p:cNvCxnSpPr>
          <p:nvPr/>
        </p:nvCxnSpPr>
        <p:spPr bwMode="auto">
          <a:xfrm>
            <a:off x="9769118" y="3567715"/>
            <a:ext cx="571908" cy="821765"/>
          </a:xfrm>
          <a:prstGeom prst="straightConnector1">
            <a:avLst/>
          </a:prstGeom>
          <a:noFill/>
          <a:ln w="25400" cap="flat">
            <a:solidFill>
              <a:srgbClr val="000000"/>
            </a:solidFill>
            <a:prstDash val="solid"/>
            <a:miter lim="400000"/>
            <a:tailEnd type="triangle"/>
          </a:ln>
        </p:spPr>
        <p:style>
          <a:lnRef idx="0">
            <a:srgbClr val="000000"/>
          </a:lnRef>
          <a:fillRef idx="0">
            <a:srgbClr val="000000"/>
          </a:fillRef>
          <a:effectRef idx="0">
            <a:srgbClr val="000000"/>
          </a:effectRef>
          <a:fontRef idx="none"/>
        </p:style>
      </p:cxnSp>
      <p:cxnSp>
        <p:nvCxnSpPr>
          <p:cNvPr id="59" name="Conector recto de flecha 58">
            <a:extLst>
              <a:ext uri="{FF2B5EF4-FFF2-40B4-BE49-F238E27FC236}">
                <a16:creationId xmlns:a16="http://schemas.microsoft.com/office/drawing/2014/main" id="{8AB5A570-B0A7-F9AD-F19A-107A4F5E4EA6}"/>
              </a:ext>
            </a:extLst>
          </p:cNvPr>
          <p:cNvCxnSpPr>
            <a:cxnSpLocks/>
            <a:stCxn id="54" idx="3"/>
            <a:endCxn id="41" idx="2"/>
          </p:cNvCxnSpPr>
          <p:nvPr/>
        </p:nvCxnSpPr>
        <p:spPr bwMode="auto">
          <a:xfrm flipV="1">
            <a:off x="8577220" y="4655880"/>
            <a:ext cx="1763806" cy="789343"/>
          </a:xfrm>
          <a:prstGeom prst="straightConnector1">
            <a:avLst/>
          </a:prstGeom>
          <a:noFill/>
          <a:ln w="25400" cap="flat">
            <a:solidFill>
              <a:srgbClr val="000000"/>
            </a:solidFill>
            <a:prstDash val="solid"/>
            <a:miter lim="400000"/>
            <a:tailEnd type="triangle"/>
          </a:ln>
        </p:spPr>
        <p:style>
          <a:lnRef idx="0">
            <a:srgbClr val="000000"/>
          </a:lnRef>
          <a:fillRef idx="0">
            <a:srgbClr val="000000"/>
          </a:fillRef>
          <a:effectRef idx="0">
            <a:srgbClr val="000000"/>
          </a:effectRef>
          <a:fontRef idx="none"/>
        </p:style>
      </p:cxnSp>
      <p:pic>
        <p:nvPicPr>
          <p:cNvPr id="1024" name="Imagen 1023">
            <a:extLst>
              <a:ext uri="{FF2B5EF4-FFF2-40B4-BE49-F238E27FC236}">
                <a16:creationId xmlns:a16="http://schemas.microsoft.com/office/drawing/2014/main" id="{397F40E6-98E9-324E-8EB0-894BF0A5E0DB}"/>
              </a:ext>
            </a:extLst>
          </p:cNvPr>
          <p:cNvPicPr>
            <a:picLocks noChangeAspect="1"/>
          </p:cNvPicPr>
          <p:nvPr/>
        </p:nvPicPr>
        <p:blipFill>
          <a:blip r:embed="rId11"/>
          <a:stretch>
            <a:fillRect/>
          </a:stretch>
        </p:blipFill>
        <p:spPr>
          <a:xfrm>
            <a:off x="6741690" y="3608839"/>
            <a:ext cx="888189" cy="866204"/>
          </a:xfrm>
          <a:prstGeom prst="rect">
            <a:avLst/>
          </a:prstGeom>
        </p:spPr>
      </p:pic>
      <p:cxnSp>
        <p:nvCxnSpPr>
          <p:cNvPr id="1025" name="Conector recto de flecha 1024">
            <a:extLst>
              <a:ext uri="{FF2B5EF4-FFF2-40B4-BE49-F238E27FC236}">
                <a16:creationId xmlns:a16="http://schemas.microsoft.com/office/drawing/2014/main" id="{50216096-CEAF-7AA3-1656-38BD57CE8DC2}"/>
              </a:ext>
            </a:extLst>
          </p:cNvPr>
          <p:cNvCxnSpPr>
            <a:cxnSpLocks/>
            <a:stCxn id="41" idx="1"/>
            <a:endCxn id="1024" idx="3"/>
          </p:cNvCxnSpPr>
          <p:nvPr/>
        </p:nvCxnSpPr>
        <p:spPr bwMode="auto">
          <a:xfrm flipH="1" flipV="1">
            <a:off x="7629879" y="4041941"/>
            <a:ext cx="2578330" cy="480739"/>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041" name="Rectángulo 1040">
            <a:extLst>
              <a:ext uri="{FF2B5EF4-FFF2-40B4-BE49-F238E27FC236}">
                <a16:creationId xmlns:a16="http://schemas.microsoft.com/office/drawing/2014/main" id="{96A715F5-2334-45F4-CF80-FA3E0B9B14DF}"/>
              </a:ext>
            </a:extLst>
          </p:cNvPr>
          <p:cNvSpPr/>
          <p:nvPr/>
        </p:nvSpPr>
        <p:spPr bwMode="auto">
          <a:xfrm>
            <a:off x="1199127" y="2650629"/>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err="1">
                <a:ln>
                  <a:noFill/>
                </a:ln>
                <a:solidFill>
                  <a:prstClr val="white"/>
                </a:solidFill>
                <a:effectLst/>
                <a:uLnTx/>
                <a:uFillTx/>
                <a:latin typeface="Helvetica Neue"/>
              </a:rPr>
              <a:t>SICUN</a:t>
            </a:r>
            <a:endParaRPr kumimoji="0" lang="es-ES" sz="1050" b="0" i="0" u="none" strike="noStrike" kern="0" cap="none" spc="0" normalizeH="0" baseline="0" noProof="0" dirty="0">
              <a:ln>
                <a:noFill/>
              </a:ln>
              <a:solidFill>
                <a:prstClr val="white"/>
              </a:solidFill>
              <a:effectLst/>
              <a:uLnTx/>
              <a:uFillTx/>
              <a:latin typeface="Helvetica Neue"/>
            </a:endParaRPr>
          </a:p>
        </p:txBody>
      </p:sp>
      <p:sp>
        <p:nvSpPr>
          <p:cNvPr id="1042" name="Rectángulo 1041">
            <a:extLst>
              <a:ext uri="{FF2B5EF4-FFF2-40B4-BE49-F238E27FC236}">
                <a16:creationId xmlns:a16="http://schemas.microsoft.com/office/drawing/2014/main" id="{CF8D60B3-7703-D075-9D88-6D25B3C2701C}"/>
              </a:ext>
            </a:extLst>
          </p:cNvPr>
          <p:cNvSpPr/>
          <p:nvPr/>
        </p:nvSpPr>
        <p:spPr bwMode="auto">
          <a:xfrm>
            <a:off x="1199127" y="3514138"/>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err="1">
                <a:ln>
                  <a:noFill/>
                </a:ln>
                <a:solidFill>
                  <a:prstClr val="white"/>
                </a:solidFill>
                <a:effectLst/>
                <a:uLnTx/>
                <a:uFillTx/>
                <a:latin typeface="Helvetica Neue"/>
              </a:rPr>
              <a:t>OUN</a:t>
            </a:r>
            <a:endParaRPr kumimoji="0" lang="es-ES" sz="1050" b="0" i="0" u="none" strike="noStrike" kern="0" cap="none" spc="0" normalizeH="0" baseline="0" noProof="0" dirty="0">
              <a:ln>
                <a:noFill/>
              </a:ln>
              <a:solidFill>
                <a:prstClr val="white"/>
              </a:solidFill>
              <a:effectLst/>
              <a:uLnTx/>
              <a:uFillTx/>
              <a:latin typeface="Helvetica Neue"/>
            </a:endParaRPr>
          </a:p>
        </p:txBody>
      </p:sp>
      <p:grpSp>
        <p:nvGrpSpPr>
          <p:cNvPr id="1044" name="Grupo 1043">
            <a:extLst>
              <a:ext uri="{FF2B5EF4-FFF2-40B4-BE49-F238E27FC236}">
                <a16:creationId xmlns:a16="http://schemas.microsoft.com/office/drawing/2014/main" id="{C240D939-8E80-DA51-8AF4-3877C40A82F4}"/>
              </a:ext>
            </a:extLst>
          </p:cNvPr>
          <p:cNvGrpSpPr/>
          <p:nvPr/>
        </p:nvGrpSpPr>
        <p:grpSpPr>
          <a:xfrm>
            <a:off x="1072017" y="4249770"/>
            <a:ext cx="1142256" cy="821111"/>
            <a:chOff x="3980630" y="-13495"/>
            <a:chExt cx="1142256" cy="821111"/>
          </a:xfrm>
        </p:grpSpPr>
        <p:pic>
          <p:nvPicPr>
            <p:cNvPr id="1046" name="Picture 2" descr="Cloud - Network &amp; Communication Icons">
              <a:extLst>
                <a:ext uri="{FF2B5EF4-FFF2-40B4-BE49-F238E27FC236}">
                  <a16:creationId xmlns:a16="http://schemas.microsoft.com/office/drawing/2014/main" id="{596134CC-16EA-F09F-3C8A-398647D10646}"/>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1380" b="16735"/>
            <a:stretch/>
          </p:blipFill>
          <p:spPr bwMode="auto">
            <a:xfrm>
              <a:off x="3980630" y="-13495"/>
              <a:ext cx="1142256" cy="821111"/>
            </a:xfrm>
            <a:prstGeom prst="rect">
              <a:avLst/>
            </a:prstGeom>
            <a:noFill/>
            <a:extLst>
              <a:ext uri="{909E8E84-426E-40DD-AFC4-6F175D3DCCD1}">
                <a14:hiddenFill xmlns:a14="http://schemas.microsoft.com/office/drawing/2010/main">
                  <a:solidFill>
                    <a:srgbClr val="FFFFFF"/>
                  </a:solidFill>
                </a14:hiddenFill>
              </a:ext>
            </a:extLst>
          </p:spPr>
        </p:pic>
        <p:sp>
          <p:nvSpPr>
            <p:cNvPr id="1047" name="CuadroTexto 1046">
              <a:extLst>
                <a:ext uri="{FF2B5EF4-FFF2-40B4-BE49-F238E27FC236}">
                  <a16:creationId xmlns:a16="http://schemas.microsoft.com/office/drawing/2014/main" id="{67C18267-73AE-ACFD-F0AD-F4D9EDFDEF01}"/>
                </a:ext>
              </a:extLst>
            </p:cNvPr>
            <p:cNvSpPr txBox="1"/>
            <p:nvPr/>
          </p:nvSpPr>
          <p:spPr bwMode="auto">
            <a:xfrm>
              <a:off x="4081117" y="299290"/>
              <a:ext cx="941283" cy="369332"/>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Público</a:t>
              </a:r>
            </a:p>
          </p:txBody>
        </p:sp>
      </p:grpSp>
      <p:cxnSp>
        <p:nvCxnSpPr>
          <p:cNvPr id="1048" name="Conector: curvado 1047">
            <a:extLst>
              <a:ext uri="{FF2B5EF4-FFF2-40B4-BE49-F238E27FC236}">
                <a16:creationId xmlns:a16="http://schemas.microsoft.com/office/drawing/2014/main" id="{20D172FA-AB54-33D4-2EEE-B3520CAA30E5}"/>
              </a:ext>
            </a:extLst>
          </p:cNvPr>
          <p:cNvCxnSpPr>
            <a:cxnSpLocks/>
            <a:stCxn id="1090" idx="3"/>
            <a:endCxn id="1045" idx="1"/>
          </p:cNvCxnSpPr>
          <p:nvPr/>
        </p:nvCxnSpPr>
        <p:spPr bwMode="auto">
          <a:xfrm>
            <a:off x="2201403" y="2842776"/>
            <a:ext cx="2003088" cy="844262"/>
          </a:xfrm>
          <a:prstGeom prst="curvedConnector3">
            <a:avLst>
              <a:gd name="adj1" fmla="val 50000"/>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52" name="Conector: curvado 1051">
            <a:extLst>
              <a:ext uri="{FF2B5EF4-FFF2-40B4-BE49-F238E27FC236}">
                <a16:creationId xmlns:a16="http://schemas.microsoft.com/office/drawing/2014/main" id="{1539A670-C86E-717A-E6E2-7F94019A333E}"/>
              </a:ext>
            </a:extLst>
          </p:cNvPr>
          <p:cNvCxnSpPr>
            <a:cxnSpLocks/>
            <a:stCxn id="1092" idx="3"/>
            <a:endCxn id="1045" idx="1"/>
          </p:cNvCxnSpPr>
          <p:nvPr/>
        </p:nvCxnSpPr>
        <p:spPr bwMode="auto">
          <a:xfrm>
            <a:off x="2149434" y="3682918"/>
            <a:ext cx="2055057" cy="4120"/>
          </a:xfrm>
          <a:prstGeom prst="curvedConnector3">
            <a:avLst>
              <a:gd name="adj1" fmla="val 50000"/>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55" name="Conector: curvado 1054">
            <a:extLst>
              <a:ext uri="{FF2B5EF4-FFF2-40B4-BE49-F238E27FC236}">
                <a16:creationId xmlns:a16="http://schemas.microsoft.com/office/drawing/2014/main" id="{5F7F1EA1-4CCB-8951-37DB-B337D3546B7C}"/>
              </a:ext>
            </a:extLst>
          </p:cNvPr>
          <p:cNvCxnSpPr>
            <a:cxnSpLocks/>
            <a:stCxn id="1046" idx="3"/>
            <a:endCxn id="1045" idx="1"/>
          </p:cNvCxnSpPr>
          <p:nvPr/>
        </p:nvCxnSpPr>
        <p:spPr bwMode="auto">
          <a:xfrm flipV="1">
            <a:off x="2214273" y="3687038"/>
            <a:ext cx="1990218" cy="973288"/>
          </a:xfrm>
          <a:prstGeom prst="curvedConnector3">
            <a:avLst>
              <a:gd name="adj1" fmla="val 50000"/>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59" name="Conector recto de flecha 1058">
            <a:extLst>
              <a:ext uri="{FF2B5EF4-FFF2-40B4-BE49-F238E27FC236}">
                <a16:creationId xmlns:a16="http://schemas.microsoft.com/office/drawing/2014/main" id="{E8B1CD72-37AA-7ECE-06DA-2A41553A3174}"/>
              </a:ext>
            </a:extLst>
          </p:cNvPr>
          <p:cNvCxnSpPr>
            <a:cxnSpLocks/>
            <a:stCxn id="1024" idx="3"/>
            <a:endCxn id="31" idx="1"/>
          </p:cNvCxnSpPr>
          <p:nvPr/>
        </p:nvCxnSpPr>
        <p:spPr bwMode="auto">
          <a:xfrm>
            <a:off x="7629879" y="4041941"/>
            <a:ext cx="2869425" cy="961478"/>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cxnSp>
        <p:nvCxnSpPr>
          <p:cNvPr id="1062" name="Conector recto de flecha 1061">
            <a:extLst>
              <a:ext uri="{FF2B5EF4-FFF2-40B4-BE49-F238E27FC236}">
                <a16:creationId xmlns:a16="http://schemas.microsoft.com/office/drawing/2014/main" id="{7EC0CA0B-8C55-023B-2D6B-5C35602BF926}"/>
              </a:ext>
            </a:extLst>
          </p:cNvPr>
          <p:cNvCxnSpPr>
            <a:cxnSpLocks/>
            <a:stCxn id="54" idx="3"/>
            <a:endCxn id="47" idx="2"/>
          </p:cNvCxnSpPr>
          <p:nvPr/>
        </p:nvCxnSpPr>
        <p:spPr bwMode="auto">
          <a:xfrm flipV="1">
            <a:off x="8577220" y="5168936"/>
            <a:ext cx="2730474" cy="276287"/>
          </a:xfrm>
          <a:prstGeom prst="straightConnector1">
            <a:avLst/>
          </a:prstGeom>
          <a:noFill/>
          <a:ln w="25400" cap="flat">
            <a:solidFill>
              <a:srgbClr val="000000"/>
            </a:solidFill>
            <a:prstDash val="solid"/>
            <a:miter lim="400000"/>
            <a:tailEnd type="triangle"/>
          </a:ln>
        </p:spPr>
        <p:style>
          <a:lnRef idx="0">
            <a:srgbClr val="000000"/>
          </a:lnRef>
          <a:fillRef idx="0">
            <a:srgbClr val="000000"/>
          </a:fillRef>
          <a:effectRef idx="0">
            <a:srgbClr val="000000"/>
          </a:effectRef>
          <a:fontRef idx="none"/>
        </p:style>
      </p:cxnSp>
      <p:cxnSp>
        <p:nvCxnSpPr>
          <p:cNvPr id="1065" name="Conector recto de flecha 1064">
            <a:extLst>
              <a:ext uri="{FF2B5EF4-FFF2-40B4-BE49-F238E27FC236}">
                <a16:creationId xmlns:a16="http://schemas.microsoft.com/office/drawing/2014/main" id="{4B33E229-641A-5519-87B8-9A951829AD5B}"/>
              </a:ext>
            </a:extLst>
          </p:cNvPr>
          <p:cNvCxnSpPr>
            <a:cxnSpLocks/>
            <a:stCxn id="47" idx="0"/>
            <a:endCxn id="48" idx="2"/>
          </p:cNvCxnSpPr>
          <p:nvPr/>
        </p:nvCxnSpPr>
        <p:spPr bwMode="auto">
          <a:xfrm flipH="1" flipV="1">
            <a:off x="10886494" y="3425343"/>
            <a:ext cx="421200" cy="1405039"/>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pic>
        <p:nvPicPr>
          <p:cNvPr id="1090" name="Imagen 1089">
            <a:extLst>
              <a:ext uri="{FF2B5EF4-FFF2-40B4-BE49-F238E27FC236}">
                <a16:creationId xmlns:a16="http://schemas.microsoft.com/office/drawing/2014/main" id="{6D4EE378-F945-556C-7CFE-DF6953D52A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5003" y="2709576"/>
            <a:ext cx="266400" cy="266400"/>
          </a:xfrm>
          <a:prstGeom prst="rect">
            <a:avLst/>
          </a:prstGeom>
        </p:spPr>
      </p:pic>
      <p:pic>
        <p:nvPicPr>
          <p:cNvPr id="1092" name="Imagen 1091">
            <a:extLst>
              <a:ext uri="{FF2B5EF4-FFF2-40B4-BE49-F238E27FC236}">
                <a16:creationId xmlns:a16="http://schemas.microsoft.com/office/drawing/2014/main" id="{055D99C9-FDA7-841B-2F55-778453B09E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3034" y="3549718"/>
            <a:ext cx="266400" cy="266400"/>
          </a:xfrm>
          <a:prstGeom prst="rect">
            <a:avLst/>
          </a:prstGeom>
        </p:spPr>
      </p:pic>
      <p:pic>
        <p:nvPicPr>
          <p:cNvPr id="1095" name="Imagen 1094">
            <a:extLst>
              <a:ext uri="{FF2B5EF4-FFF2-40B4-BE49-F238E27FC236}">
                <a16:creationId xmlns:a16="http://schemas.microsoft.com/office/drawing/2014/main" id="{7407146B-D2BA-A84A-8568-130F176510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368" y="4655880"/>
            <a:ext cx="266400" cy="266400"/>
          </a:xfrm>
          <a:prstGeom prst="rect">
            <a:avLst/>
          </a:prstGeom>
        </p:spPr>
      </p:pic>
      <p:cxnSp>
        <p:nvCxnSpPr>
          <p:cNvPr id="1096" name="Conector: curvado 1110">
            <a:extLst>
              <a:ext uri="{FF2B5EF4-FFF2-40B4-BE49-F238E27FC236}">
                <a16:creationId xmlns:a16="http://schemas.microsoft.com/office/drawing/2014/main" id="{B76FAF78-A976-7BBB-F91F-CAAEDB21141D}"/>
              </a:ext>
            </a:extLst>
          </p:cNvPr>
          <p:cNvCxnSpPr>
            <a:cxnSpLocks/>
            <a:stCxn id="1043" idx="1"/>
            <a:endCxn id="1041" idx="0"/>
          </p:cNvCxnSpPr>
          <p:nvPr/>
        </p:nvCxnSpPr>
        <p:spPr bwMode="auto">
          <a:xfrm rot="10800000" flipV="1">
            <a:off x="1582916" y="1838803"/>
            <a:ext cx="2626444" cy="811826"/>
          </a:xfrm>
          <a:prstGeom prst="bentConnector2">
            <a:avLst/>
          </a:prstGeom>
          <a:ln w="19050"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99" name="Conector: curvado 1110">
            <a:extLst>
              <a:ext uri="{FF2B5EF4-FFF2-40B4-BE49-F238E27FC236}">
                <a16:creationId xmlns:a16="http://schemas.microsoft.com/office/drawing/2014/main" id="{0A703F20-BFB1-BF1E-658A-BF72C14A5D94}"/>
              </a:ext>
            </a:extLst>
          </p:cNvPr>
          <p:cNvCxnSpPr>
            <a:cxnSpLocks/>
            <a:stCxn id="1043" idx="1"/>
            <a:endCxn id="1042" idx="1"/>
          </p:cNvCxnSpPr>
          <p:nvPr/>
        </p:nvCxnSpPr>
        <p:spPr bwMode="auto">
          <a:xfrm rot="10800000" flipV="1">
            <a:off x="1199128" y="1838802"/>
            <a:ext cx="3010233" cy="1847613"/>
          </a:xfrm>
          <a:prstGeom prst="bentConnector3">
            <a:avLst>
              <a:gd name="adj1" fmla="val 107594"/>
            </a:avLst>
          </a:prstGeom>
          <a:ln w="19050"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103" name="Conector: curvado 1110">
            <a:extLst>
              <a:ext uri="{FF2B5EF4-FFF2-40B4-BE49-F238E27FC236}">
                <a16:creationId xmlns:a16="http://schemas.microsoft.com/office/drawing/2014/main" id="{EA587FE4-FBA2-7D94-6A1D-777F148618C8}"/>
              </a:ext>
            </a:extLst>
          </p:cNvPr>
          <p:cNvCxnSpPr>
            <a:cxnSpLocks/>
            <a:stCxn id="1043" idx="1"/>
            <a:endCxn id="1046" idx="1"/>
          </p:cNvCxnSpPr>
          <p:nvPr/>
        </p:nvCxnSpPr>
        <p:spPr bwMode="auto">
          <a:xfrm rot="10800000" flipV="1">
            <a:off x="1072018" y="1838802"/>
            <a:ext cx="3137343" cy="2821523"/>
          </a:xfrm>
          <a:prstGeom prst="bentConnector3">
            <a:avLst>
              <a:gd name="adj1" fmla="val 103324"/>
            </a:avLst>
          </a:prstGeom>
          <a:ln w="19050"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3" name="Foliennummernplatzhalter 1">
            <a:extLst>
              <a:ext uri="{FF2B5EF4-FFF2-40B4-BE49-F238E27FC236}">
                <a16:creationId xmlns:a16="http://schemas.microsoft.com/office/drawing/2014/main" id="{1F08DD57-0C2F-FD45-24BA-E132D72503C2}"/>
              </a:ext>
            </a:extLst>
          </p:cNvPr>
          <p:cNvSpPr txBox="1">
            <a:spLocks/>
          </p:cNvSpPr>
          <p:nvPr/>
        </p:nvSpPr>
        <p:spPr bwMode="auto">
          <a:xfrm>
            <a:off x="89931" y="6440900"/>
            <a:ext cx="513319" cy="302647"/>
          </a:xfrm>
        </p:spPr>
        <p:txBody>
          <a:bodyPr/>
          <a:ls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defTabSz="1219169">
              <a:defRPr/>
            </a:pPr>
            <a:fld id="{86CB4B4D-7CA3-9044-876B-883B54F8677D}" type="slidenum">
              <a:rPr lang="de-CH" sz="1300" smtClean="0">
                <a:solidFill>
                  <a:srgbClr val="3E83B2"/>
                </a:solidFill>
                <a:latin typeface="Circular Pro Book"/>
                <a:cs typeface="Circular Pro Book"/>
              </a:rPr>
              <a:pPr algn="ctr" defTabSz="1219169">
                <a:defRPr/>
              </a:pPr>
              <a:t>23</a:t>
            </a:fld>
            <a:endParaRPr lang="de-CH" sz="1300" dirty="0">
              <a:solidFill>
                <a:srgbClr val="3E83B2"/>
              </a:solidFill>
              <a:latin typeface="Circular Pro Book"/>
              <a:cs typeface="Circular Pro Book"/>
            </a:endParaRPr>
          </a:p>
        </p:txBody>
      </p:sp>
    </p:spTree>
    <p:extLst>
      <p:ext uri="{BB962C8B-B14F-4D97-AF65-F5344CB8AC3E}">
        <p14:creationId xmlns:p14="http://schemas.microsoft.com/office/powerpoint/2010/main" val="2753155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AAA59-265B-6F13-4586-2642517B70BB}"/>
            </a:ext>
          </a:extLst>
        </p:cNvPr>
        <p:cNvGrpSpPr/>
        <p:nvPr/>
      </p:nvGrpSpPr>
      <p:grpSpPr>
        <a:xfrm>
          <a:off x="0" y="0"/>
          <a:ext cx="0" cy="0"/>
          <a:chOff x="0" y="0"/>
          <a:chExt cx="0" cy="0"/>
        </a:xfrm>
      </p:grpSpPr>
      <p:sp>
        <p:nvSpPr>
          <p:cNvPr id="7" name="Content">
            <a:extLst>
              <a:ext uri="{FF2B5EF4-FFF2-40B4-BE49-F238E27FC236}">
                <a16:creationId xmlns:a16="http://schemas.microsoft.com/office/drawing/2014/main" id="{25249D07-C0EC-C15E-6826-412926BD672C}"/>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Propuesta </a:t>
            </a:r>
            <a:r>
              <a:rPr lang="es-ES" sz="4000">
                <a:solidFill>
                  <a:srgbClr val="1A384E"/>
                </a:solidFill>
                <a:latin typeface="CircularXX TT"/>
                <a:cs typeface="CircularXX TT"/>
              </a:rPr>
              <a:t>del Entorno </a:t>
            </a:r>
            <a:r>
              <a:rPr lang="es-ES" sz="4000" dirty="0">
                <a:solidFill>
                  <a:srgbClr val="1A384E"/>
                </a:solidFill>
                <a:latin typeface="CircularXX TT"/>
                <a:cs typeface="CircularXX TT"/>
              </a:rPr>
              <a:t>de Interoperabilidad</a:t>
            </a:r>
            <a:endParaRPr dirty="0"/>
          </a:p>
        </p:txBody>
      </p:sp>
      <p:pic>
        <p:nvPicPr>
          <p:cNvPr id="13" name="Picture 84">
            <a:extLst>
              <a:ext uri="{FF2B5EF4-FFF2-40B4-BE49-F238E27FC236}">
                <a16:creationId xmlns:a16="http://schemas.microsoft.com/office/drawing/2014/main" id="{3BD916B4-F3E0-CC13-CD37-6499E90C65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8875" y="2691178"/>
            <a:ext cx="275200" cy="288000"/>
          </a:xfrm>
          <a:prstGeom prst="rect">
            <a:avLst/>
          </a:prstGeom>
          <a:solidFill>
            <a:schemeClr val="accent2">
              <a:lumMod val="20000"/>
              <a:lumOff val="80000"/>
            </a:schemeClr>
          </a:solidFill>
          <a:ln>
            <a:noFill/>
          </a:ln>
        </p:spPr>
      </p:pic>
      <p:pic>
        <p:nvPicPr>
          <p:cNvPr id="20" name="Picture 2" descr="Cloud - Network &amp; Communication Icons">
            <a:extLst>
              <a:ext uri="{FF2B5EF4-FFF2-40B4-BE49-F238E27FC236}">
                <a16:creationId xmlns:a16="http://schemas.microsoft.com/office/drawing/2014/main" id="{3C8F6377-A3E1-BC45-9ED7-25267DC72E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380" b="16735"/>
          <a:stretch/>
        </p:blipFill>
        <p:spPr bwMode="auto">
          <a:xfrm>
            <a:off x="6448512" y="1340767"/>
            <a:ext cx="1142256" cy="82111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upo 16">
            <a:extLst>
              <a:ext uri="{FF2B5EF4-FFF2-40B4-BE49-F238E27FC236}">
                <a16:creationId xmlns:a16="http://schemas.microsoft.com/office/drawing/2014/main" id="{F3DCD4FE-4CD6-9AF0-15AD-CD68A3EB8695}"/>
              </a:ext>
            </a:extLst>
          </p:cNvPr>
          <p:cNvGrpSpPr/>
          <p:nvPr/>
        </p:nvGrpSpPr>
        <p:grpSpPr>
          <a:xfrm>
            <a:off x="2742156" y="2547269"/>
            <a:ext cx="2077632" cy="1656000"/>
            <a:chOff x="1451477" y="2547269"/>
            <a:chExt cx="2077632" cy="1656000"/>
          </a:xfrm>
        </p:grpSpPr>
        <p:grpSp>
          <p:nvGrpSpPr>
            <p:cNvPr id="28" name="Grupo 14">
              <a:extLst>
                <a:ext uri="{FF2B5EF4-FFF2-40B4-BE49-F238E27FC236}">
                  <a16:creationId xmlns:a16="http://schemas.microsoft.com/office/drawing/2014/main" id="{B7464F39-074D-1AD2-FDE9-ED483351BA32}"/>
                </a:ext>
              </a:extLst>
            </p:cNvPr>
            <p:cNvGrpSpPr/>
            <p:nvPr/>
          </p:nvGrpSpPr>
          <p:grpSpPr>
            <a:xfrm>
              <a:off x="1451477" y="2547269"/>
              <a:ext cx="2077632" cy="1656000"/>
              <a:chOff x="1343472" y="1475259"/>
              <a:chExt cx="3277384" cy="2808312"/>
            </a:xfrm>
          </p:grpSpPr>
          <p:sp>
            <p:nvSpPr>
              <p:cNvPr id="31" name="Rectángulo: esquinas redondeadas 1">
                <a:extLst>
                  <a:ext uri="{FF2B5EF4-FFF2-40B4-BE49-F238E27FC236}">
                    <a16:creationId xmlns:a16="http://schemas.microsoft.com/office/drawing/2014/main" id="{0A055E0D-B0F5-2369-796E-A53905DE9BC6}"/>
                  </a:ext>
                </a:extLst>
              </p:cNvPr>
              <p:cNvSpPr/>
              <p:nvPr/>
            </p:nvSpPr>
            <p:spPr bwMode="auto">
              <a:xfrm>
                <a:off x="1343472" y="1475259"/>
                <a:ext cx="2088232" cy="2808312"/>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40" name="Globo: flecha derecha 9">
                <a:extLst>
                  <a:ext uri="{FF2B5EF4-FFF2-40B4-BE49-F238E27FC236}">
                    <a16:creationId xmlns:a16="http://schemas.microsoft.com/office/drawing/2014/main" id="{B9B9AEB6-8FF4-4904-8F2E-8F1FD253B7A3}"/>
                  </a:ext>
                </a:extLst>
              </p:cNvPr>
              <p:cNvSpPr/>
              <p:nvPr/>
            </p:nvSpPr>
            <p:spPr bwMode="auto">
              <a:xfrm>
                <a:off x="2917198" y="1818811"/>
                <a:ext cx="1703658" cy="1355316"/>
              </a:xfrm>
              <a:prstGeom prst="rightArrowCallout">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Helvetica Neue"/>
                  </a:rPr>
                  <a:t>Datos Catastrales</a:t>
                </a:r>
              </a:p>
            </p:txBody>
          </p:sp>
        </p:grpSp>
        <p:sp>
          <p:nvSpPr>
            <p:cNvPr id="30" name="Rectángulo 15">
              <a:extLst>
                <a:ext uri="{FF2B5EF4-FFF2-40B4-BE49-F238E27FC236}">
                  <a16:creationId xmlns:a16="http://schemas.microsoft.com/office/drawing/2014/main" id="{E4A2BA5E-3DF9-7A03-7D44-AFE9C823DED3}"/>
                </a:ext>
              </a:extLst>
            </p:cNvPr>
            <p:cNvSpPr/>
            <p:nvPr/>
          </p:nvSpPr>
          <p:spPr bwMode="auto">
            <a:xfrm>
              <a:off x="1566504" y="2676408"/>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err="1">
                  <a:ln>
                    <a:noFill/>
                  </a:ln>
                  <a:solidFill>
                    <a:prstClr val="white"/>
                  </a:solidFill>
                  <a:effectLst/>
                  <a:uLnTx/>
                  <a:uFillTx/>
                  <a:latin typeface="Helvetica Neue"/>
                </a:rPr>
                <a:t>SICUN</a:t>
              </a:r>
              <a:endParaRPr kumimoji="0" lang="es-ES" sz="1050" b="0" i="0" u="none" strike="noStrike" kern="0" cap="none" spc="0" normalizeH="0" baseline="0" noProof="0" dirty="0">
                <a:ln>
                  <a:noFill/>
                </a:ln>
                <a:solidFill>
                  <a:prstClr val="white"/>
                </a:solidFill>
                <a:effectLst/>
                <a:uLnTx/>
                <a:uFillTx/>
                <a:latin typeface="Helvetica Neue"/>
              </a:endParaRPr>
            </a:p>
          </p:txBody>
        </p:sp>
      </p:grpSp>
      <p:sp>
        <p:nvSpPr>
          <p:cNvPr id="41" name="Rectángulo: esquinas redondeadas 2">
            <a:extLst>
              <a:ext uri="{FF2B5EF4-FFF2-40B4-BE49-F238E27FC236}">
                <a16:creationId xmlns:a16="http://schemas.microsoft.com/office/drawing/2014/main" id="{FBE88A80-376A-3D24-54F5-1666492E080D}"/>
              </a:ext>
            </a:extLst>
          </p:cNvPr>
          <p:cNvSpPr/>
          <p:nvPr/>
        </p:nvSpPr>
        <p:spPr bwMode="auto">
          <a:xfrm>
            <a:off x="6448512" y="4576965"/>
            <a:ext cx="1656184" cy="1354497"/>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42" name="Rectángulo 17">
            <a:extLst>
              <a:ext uri="{FF2B5EF4-FFF2-40B4-BE49-F238E27FC236}">
                <a16:creationId xmlns:a16="http://schemas.microsoft.com/office/drawing/2014/main" id="{A08EAEDE-7931-E2B4-83D2-3DC17BE612C6}"/>
              </a:ext>
            </a:extLst>
          </p:cNvPr>
          <p:cNvSpPr/>
          <p:nvPr/>
        </p:nvSpPr>
        <p:spPr bwMode="auto">
          <a:xfrm>
            <a:off x="6509026" y="5071567"/>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err="1">
                <a:ln>
                  <a:noFill/>
                </a:ln>
                <a:solidFill>
                  <a:prstClr val="white"/>
                </a:solidFill>
                <a:effectLst/>
                <a:uLnTx/>
                <a:uFillTx/>
                <a:latin typeface="Helvetica Neue"/>
              </a:rPr>
              <a:t>OUN</a:t>
            </a:r>
            <a:endParaRPr kumimoji="0" lang="es-ES" sz="1050" b="0" i="0" u="none" strike="noStrike" kern="0" cap="none" spc="0" normalizeH="0" baseline="0" noProof="0" dirty="0">
              <a:ln>
                <a:noFill/>
              </a:ln>
              <a:solidFill>
                <a:prstClr val="white"/>
              </a:solidFill>
              <a:effectLst/>
              <a:uLnTx/>
              <a:uFillTx/>
              <a:latin typeface="Helvetica Neue"/>
            </a:endParaRPr>
          </a:p>
        </p:txBody>
      </p:sp>
      <p:sp>
        <p:nvSpPr>
          <p:cNvPr id="43" name="Rectángulo: esquinas redondeadas 3">
            <a:extLst>
              <a:ext uri="{FF2B5EF4-FFF2-40B4-BE49-F238E27FC236}">
                <a16:creationId xmlns:a16="http://schemas.microsoft.com/office/drawing/2014/main" id="{F1254A29-6C42-DDE8-BFA3-29CBEA6D8DE7}"/>
              </a:ext>
            </a:extLst>
          </p:cNvPr>
          <p:cNvSpPr/>
          <p:nvPr/>
        </p:nvSpPr>
        <p:spPr bwMode="auto">
          <a:xfrm>
            <a:off x="10188921" y="1475259"/>
            <a:ext cx="1403971" cy="31017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Neue"/>
            </a:endParaRPr>
          </a:p>
        </p:txBody>
      </p:sp>
      <p:sp>
        <p:nvSpPr>
          <p:cNvPr id="44" name="Rectángulo 18">
            <a:extLst>
              <a:ext uri="{FF2B5EF4-FFF2-40B4-BE49-F238E27FC236}">
                <a16:creationId xmlns:a16="http://schemas.microsoft.com/office/drawing/2014/main" id="{2EB26F40-3596-2090-AD96-418137521299}"/>
              </a:ext>
            </a:extLst>
          </p:cNvPr>
          <p:cNvSpPr/>
          <p:nvPr/>
        </p:nvSpPr>
        <p:spPr bwMode="auto">
          <a:xfrm>
            <a:off x="10508062" y="1575453"/>
            <a:ext cx="767578" cy="344555"/>
          </a:xfrm>
          <a:prstGeom prst="rect">
            <a:avLst/>
          </a:prstGeom>
          <a:solidFill>
            <a:schemeClr val="accent3">
              <a:lumMod val="50000"/>
            </a:schemeClr>
          </a:solidFill>
          <a:ln w="12700" cap="flat">
            <a:noFill/>
            <a:miter lim="400000"/>
          </a:ln>
        </p:spPr>
        <p:style>
          <a:lnRef idx="0">
            <a:srgbClr val="000000"/>
          </a:lnRef>
          <a:fillRef idx="0">
            <a:srgbClr val="000000"/>
          </a:fillRef>
          <a:effectRef idx="0">
            <a:srgbClr val="000000"/>
          </a:effectRef>
          <a:fontRef idx="none"/>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50" b="0" i="0" u="none" strike="noStrike" kern="0" cap="none" spc="0" normalizeH="0" baseline="0" noProof="0" dirty="0">
                <a:ln>
                  <a:noFill/>
                </a:ln>
                <a:solidFill>
                  <a:prstClr val="white"/>
                </a:solidFill>
                <a:effectLst/>
                <a:uLnTx/>
                <a:uFillTx/>
                <a:latin typeface="Helvetica Neue"/>
              </a:rPr>
              <a:t>MEF</a:t>
            </a:r>
          </a:p>
        </p:txBody>
      </p:sp>
      <p:sp>
        <p:nvSpPr>
          <p:cNvPr id="45" name="Rectángulo: esquinas redondeadas 21">
            <a:extLst>
              <a:ext uri="{FF2B5EF4-FFF2-40B4-BE49-F238E27FC236}">
                <a16:creationId xmlns:a16="http://schemas.microsoft.com/office/drawing/2014/main" id="{C32A2852-7C30-1B6B-A068-D92B29DA8950}"/>
              </a:ext>
            </a:extLst>
          </p:cNvPr>
          <p:cNvSpPr/>
          <p:nvPr/>
        </p:nvSpPr>
        <p:spPr bwMode="auto">
          <a:xfrm>
            <a:off x="10507117" y="2297984"/>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PCF</a:t>
            </a:r>
          </a:p>
        </p:txBody>
      </p:sp>
      <p:sp>
        <p:nvSpPr>
          <p:cNvPr id="46" name="Rectángulo: esquinas redondeadas 22">
            <a:extLst>
              <a:ext uri="{FF2B5EF4-FFF2-40B4-BE49-F238E27FC236}">
                <a16:creationId xmlns:a16="http://schemas.microsoft.com/office/drawing/2014/main" id="{65B4CEE4-5DA1-2989-C456-E75231F3E053}"/>
              </a:ext>
            </a:extLst>
          </p:cNvPr>
          <p:cNvSpPr/>
          <p:nvPr/>
        </p:nvSpPr>
        <p:spPr bwMode="auto">
          <a:xfrm>
            <a:off x="10507117" y="3107776"/>
            <a:ext cx="767578"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endParaRPr kumimoji="0" lang="es-ES" sz="1200" b="0" i="0" u="none" strike="noStrike" kern="0" cap="none" spc="0" normalizeH="0" baseline="0" noProof="0" dirty="0">
              <a:ln>
                <a:noFill/>
              </a:ln>
              <a:solidFill>
                <a:prstClr val="white"/>
              </a:solidFill>
              <a:effectLst/>
              <a:uLnTx/>
              <a:uFillTx/>
              <a:latin typeface="Helvetica Neue"/>
            </a:endParaRPr>
          </a:p>
        </p:txBody>
      </p:sp>
      <p:sp>
        <p:nvSpPr>
          <p:cNvPr id="48" name="Rectángulo: esquinas redondeadas 23">
            <a:extLst>
              <a:ext uri="{FF2B5EF4-FFF2-40B4-BE49-F238E27FC236}">
                <a16:creationId xmlns:a16="http://schemas.microsoft.com/office/drawing/2014/main" id="{A08598A8-93D0-3AFC-F3E1-DBB15663FF3A}"/>
              </a:ext>
            </a:extLst>
          </p:cNvPr>
          <p:cNvSpPr/>
          <p:nvPr/>
        </p:nvSpPr>
        <p:spPr bwMode="auto">
          <a:xfrm>
            <a:off x="10272464" y="3917568"/>
            <a:ext cx="1224136" cy="431816"/>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white"/>
                </a:solidFill>
                <a:effectLst/>
                <a:uLnTx/>
                <a:uFillTx/>
                <a:latin typeface="Helvetica Neue"/>
              </a:rPr>
              <a:t>AVALÚO ARANCELARIO</a:t>
            </a:r>
          </a:p>
        </p:txBody>
      </p:sp>
      <p:grpSp>
        <p:nvGrpSpPr>
          <p:cNvPr id="49" name="Grupo 38">
            <a:extLst>
              <a:ext uri="{FF2B5EF4-FFF2-40B4-BE49-F238E27FC236}">
                <a16:creationId xmlns:a16="http://schemas.microsoft.com/office/drawing/2014/main" id="{5AC13DFA-9CC2-11EA-31BB-EE3707201C06}"/>
              </a:ext>
            </a:extLst>
          </p:cNvPr>
          <p:cNvGrpSpPr/>
          <p:nvPr/>
        </p:nvGrpSpPr>
        <p:grpSpPr>
          <a:xfrm>
            <a:off x="407368" y="1920008"/>
            <a:ext cx="2180472" cy="1292968"/>
            <a:chOff x="407368" y="1920008"/>
            <a:chExt cx="2180472" cy="1292968"/>
          </a:xfrm>
        </p:grpSpPr>
        <p:sp>
          <p:nvSpPr>
            <p:cNvPr id="50" name="Rectángulo: esquinas redondeadas 33">
              <a:extLst>
                <a:ext uri="{FF2B5EF4-FFF2-40B4-BE49-F238E27FC236}">
                  <a16:creationId xmlns:a16="http://schemas.microsoft.com/office/drawing/2014/main" id="{19DDFD14-770E-9E8D-FC9F-CB935D979C72}"/>
                </a:ext>
              </a:extLst>
            </p:cNvPr>
            <p:cNvSpPr/>
            <p:nvPr/>
          </p:nvSpPr>
          <p:spPr bwMode="auto">
            <a:xfrm>
              <a:off x="407368" y="1920008"/>
              <a:ext cx="2180472" cy="129296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Helvetica Neue"/>
              </a:endParaRPr>
            </a:p>
          </p:txBody>
        </p:sp>
        <p:grpSp>
          <p:nvGrpSpPr>
            <p:cNvPr id="51" name="Grupo 32">
              <a:extLst>
                <a:ext uri="{FF2B5EF4-FFF2-40B4-BE49-F238E27FC236}">
                  <a16:creationId xmlns:a16="http://schemas.microsoft.com/office/drawing/2014/main" id="{9E71D04F-D3FD-D244-093B-88A1913AFC75}"/>
                </a:ext>
              </a:extLst>
            </p:cNvPr>
            <p:cNvGrpSpPr/>
            <p:nvPr/>
          </p:nvGrpSpPr>
          <p:grpSpPr>
            <a:xfrm>
              <a:off x="688925" y="2129157"/>
              <a:ext cx="1543665" cy="836224"/>
              <a:chOff x="426279" y="3685705"/>
              <a:chExt cx="1543665" cy="836224"/>
            </a:xfrm>
          </p:grpSpPr>
          <p:sp>
            <p:nvSpPr>
              <p:cNvPr id="55" name="Elipse 24">
                <a:extLst>
                  <a:ext uri="{FF2B5EF4-FFF2-40B4-BE49-F238E27FC236}">
                    <a16:creationId xmlns:a16="http://schemas.microsoft.com/office/drawing/2014/main" id="{6A4C3008-027F-4746-22D0-FE1B66E11665}"/>
                  </a:ext>
                </a:extLst>
              </p:cNvPr>
              <p:cNvSpPr/>
              <p:nvPr/>
            </p:nvSpPr>
            <p:spPr bwMode="auto">
              <a:xfrm>
                <a:off x="426279" y="3685705"/>
                <a:ext cx="1152128" cy="447768"/>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r>
                  <a:rPr kumimoji="0" lang="es-ES" sz="1200" b="0" i="0" u="none" strike="noStrike" kern="0" cap="none" spc="0" normalizeH="0" baseline="0" noProof="0" dirty="0">
                    <a:ln>
                      <a:noFill/>
                    </a:ln>
                    <a:solidFill>
                      <a:prstClr val="white"/>
                    </a:solidFill>
                    <a:effectLst/>
                    <a:uLnTx/>
                    <a:uFillTx/>
                    <a:latin typeface="Helvetica Neue"/>
                  </a:rPr>
                  <a:t> + PCF</a:t>
                </a:r>
              </a:p>
            </p:txBody>
          </p:sp>
          <p:sp>
            <p:nvSpPr>
              <p:cNvPr id="56" name="Elipse 25">
                <a:extLst>
                  <a:ext uri="{FF2B5EF4-FFF2-40B4-BE49-F238E27FC236}">
                    <a16:creationId xmlns:a16="http://schemas.microsoft.com/office/drawing/2014/main" id="{AC19921B-B5E5-6497-3CA5-5A44A6B89196}"/>
                  </a:ext>
                </a:extLst>
              </p:cNvPr>
              <p:cNvSpPr/>
              <p:nvPr/>
            </p:nvSpPr>
            <p:spPr bwMode="auto">
              <a:xfrm>
                <a:off x="817816" y="4074161"/>
                <a:ext cx="1152128" cy="447768"/>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err="1">
                    <a:ln>
                      <a:noFill/>
                    </a:ln>
                    <a:solidFill>
                      <a:prstClr val="white"/>
                    </a:solidFill>
                    <a:effectLst/>
                    <a:uLnTx/>
                    <a:uFillTx/>
                    <a:latin typeface="Helvetica Neue"/>
                  </a:rPr>
                  <a:t>NSRTM</a:t>
                </a:r>
                <a:r>
                  <a:rPr kumimoji="0" lang="es-ES" sz="1200" b="0" i="0" u="none" strike="noStrike" kern="0" cap="none" spc="0" normalizeH="0" baseline="0" noProof="0" dirty="0">
                    <a:ln>
                      <a:noFill/>
                    </a:ln>
                    <a:solidFill>
                      <a:prstClr val="white"/>
                    </a:solidFill>
                    <a:effectLst/>
                    <a:uLnTx/>
                    <a:uFillTx/>
                    <a:latin typeface="Helvetica Neue"/>
                  </a:rPr>
                  <a:t> + PCF</a:t>
                </a:r>
              </a:p>
            </p:txBody>
          </p:sp>
        </p:grpSp>
        <p:sp>
          <p:nvSpPr>
            <p:cNvPr id="52" name="CuadroTexto 35">
              <a:extLst>
                <a:ext uri="{FF2B5EF4-FFF2-40B4-BE49-F238E27FC236}">
                  <a16:creationId xmlns:a16="http://schemas.microsoft.com/office/drawing/2014/main" id="{AA2CC0FC-503E-0080-DD0A-9A91149C95C2}"/>
                </a:ext>
              </a:extLst>
            </p:cNvPr>
            <p:cNvSpPr txBox="1"/>
            <p:nvPr/>
          </p:nvSpPr>
          <p:spPr bwMode="auto">
            <a:xfrm>
              <a:off x="1449689" y="1923275"/>
              <a:ext cx="1099981" cy="40011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Municipalidades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sin SAT</a:t>
              </a:r>
            </a:p>
          </p:txBody>
        </p:sp>
      </p:grpSp>
      <p:grpSp>
        <p:nvGrpSpPr>
          <p:cNvPr id="58" name="Grupo 37">
            <a:extLst>
              <a:ext uri="{FF2B5EF4-FFF2-40B4-BE49-F238E27FC236}">
                <a16:creationId xmlns:a16="http://schemas.microsoft.com/office/drawing/2014/main" id="{8E238D4A-A685-B8E3-EE3F-A836946361E0}"/>
              </a:ext>
            </a:extLst>
          </p:cNvPr>
          <p:cNvGrpSpPr/>
          <p:nvPr/>
        </p:nvGrpSpPr>
        <p:grpSpPr>
          <a:xfrm>
            <a:off x="643024" y="3539592"/>
            <a:ext cx="1783663" cy="1135943"/>
            <a:chOff x="399670" y="3539592"/>
            <a:chExt cx="1783663" cy="1135943"/>
          </a:xfrm>
        </p:grpSpPr>
        <p:sp>
          <p:nvSpPr>
            <p:cNvPr id="59" name="Rectángulo: esquinas redondeadas 34">
              <a:extLst>
                <a:ext uri="{FF2B5EF4-FFF2-40B4-BE49-F238E27FC236}">
                  <a16:creationId xmlns:a16="http://schemas.microsoft.com/office/drawing/2014/main" id="{CEAE440F-9606-264C-07E7-80A56485F6B4}"/>
                </a:ext>
              </a:extLst>
            </p:cNvPr>
            <p:cNvSpPr/>
            <p:nvPr/>
          </p:nvSpPr>
          <p:spPr bwMode="auto">
            <a:xfrm>
              <a:off x="399670" y="3539592"/>
              <a:ext cx="1735890" cy="1135943"/>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Helvetica Neue"/>
              </a:endParaRPr>
            </a:p>
          </p:txBody>
        </p:sp>
        <p:grpSp>
          <p:nvGrpSpPr>
            <p:cNvPr id="60" name="Grupo 31">
              <a:extLst>
                <a:ext uri="{FF2B5EF4-FFF2-40B4-BE49-F238E27FC236}">
                  <a16:creationId xmlns:a16="http://schemas.microsoft.com/office/drawing/2014/main" id="{D11F58B3-D360-203F-7AF8-E3A24D260A99}"/>
                </a:ext>
              </a:extLst>
            </p:cNvPr>
            <p:cNvGrpSpPr/>
            <p:nvPr/>
          </p:nvGrpSpPr>
          <p:grpSpPr>
            <a:xfrm>
              <a:off x="644706" y="3799713"/>
              <a:ext cx="1264647" cy="807112"/>
              <a:chOff x="684760" y="2227239"/>
              <a:chExt cx="1264647" cy="807112"/>
            </a:xfrm>
          </p:grpSpPr>
          <p:sp>
            <p:nvSpPr>
              <p:cNvPr id="62" name="Elipse 4">
                <a:extLst>
                  <a:ext uri="{FF2B5EF4-FFF2-40B4-BE49-F238E27FC236}">
                    <a16:creationId xmlns:a16="http://schemas.microsoft.com/office/drawing/2014/main" id="{13CDCB05-50B9-9CC6-F899-77CE4A8CAA40}"/>
                  </a:ext>
                </a:extLst>
              </p:cNvPr>
              <p:cNvSpPr/>
              <p:nvPr/>
            </p:nvSpPr>
            <p:spPr bwMode="auto">
              <a:xfrm>
                <a:off x="684760" y="2227239"/>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63" name="Elipse 5">
                <a:extLst>
                  <a:ext uri="{FF2B5EF4-FFF2-40B4-BE49-F238E27FC236}">
                    <a16:creationId xmlns:a16="http://schemas.microsoft.com/office/drawing/2014/main" id="{EBC07066-9FF5-794B-1147-A935B73C6C6A}"/>
                  </a:ext>
                </a:extLst>
              </p:cNvPr>
              <p:cNvSpPr/>
              <p:nvPr/>
            </p:nvSpPr>
            <p:spPr bwMode="auto">
              <a:xfrm>
                <a:off x="1229327" y="2371255"/>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1024" name="Elipse 7">
                <a:extLst>
                  <a:ext uri="{FF2B5EF4-FFF2-40B4-BE49-F238E27FC236}">
                    <a16:creationId xmlns:a16="http://schemas.microsoft.com/office/drawing/2014/main" id="{78FC4BCA-04C5-B1CA-840B-D665689C4D65}"/>
                  </a:ext>
                </a:extLst>
              </p:cNvPr>
              <p:cNvSpPr/>
              <p:nvPr/>
            </p:nvSpPr>
            <p:spPr bwMode="auto">
              <a:xfrm>
                <a:off x="684760" y="2522783"/>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prstClr val="white"/>
                    </a:solidFill>
                    <a:effectLst/>
                    <a:uLnTx/>
                    <a:uFillTx/>
                    <a:latin typeface="Helvetica Neue"/>
                  </a:rPr>
                  <a:t>SAT</a:t>
                </a:r>
              </a:p>
            </p:txBody>
          </p:sp>
          <p:sp>
            <p:nvSpPr>
              <p:cNvPr id="1027" name="Elipse 8">
                <a:extLst>
                  <a:ext uri="{FF2B5EF4-FFF2-40B4-BE49-F238E27FC236}">
                    <a16:creationId xmlns:a16="http://schemas.microsoft.com/office/drawing/2014/main" id="{577399C5-3409-EABE-1835-1ECB299CEE0A}"/>
                  </a:ext>
                </a:extLst>
              </p:cNvPr>
              <p:cNvSpPr/>
              <p:nvPr/>
            </p:nvSpPr>
            <p:spPr bwMode="auto">
              <a:xfrm>
                <a:off x="1229327" y="2674311"/>
                <a:ext cx="720080" cy="360040"/>
              </a:xfrm>
              <a:prstGeom prst="ellipse">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prstClr val="white"/>
                    </a:solidFill>
                    <a:effectLst/>
                    <a:uLnTx/>
                    <a:uFillTx/>
                    <a:latin typeface="Helvetica Neue"/>
                  </a:rPr>
                  <a:t>…</a:t>
                </a:r>
              </a:p>
            </p:txBody>
          </p:sp>
        </p:grpSp>
        <p:sp>
          <p:nvSpPr>
            <p:cNvPr id="61" name="CuadroTexto 36">
              <a:extLst>
                <a:ext uri="{FF2B5EF4-FFF2-40B4-BE49-F238E27FC236}">
                  <a16:creationId xmlns:a16="http://schemas.microsoft.com/office/drawing/2014/main" id="{C9F3A14E-94DD-ADFF-110B-AE4A9CA8AD9E}"/>
                </a:ext>
              </a:extLst>
            </p:cNvPr>
            <p:cNvSpPr txBox="1"/>
            <p:nvPr/>
          </p:nvSpPr>
          <p:spPr bwMode="auto">
            <a:xfrm>
              <a:off x="1083352" y="3565087"/>
              <a:ext cx="1099981" cy="40011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Municipalidades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0" cap="none" spc="0" normalizeH="0" baseline="0" noProof="0" dirty="0">
                  <a:ln>
                    <a:noFill/>
                  </a:ln>
                  <a:solidFill>
                    <a:prstClr val="black"/>
                  </a:solidFill>
                  <a:effectLst/>
                  <a:uLnTx/>
                  <a:uFillTx/>
                  <a:latin typeface="Helvetica Neue"/>
                </a:rPr>
                <a:t>SAT</a:t>
              </a:r>
            </a:p>
          </p:txBody>
        </p:sp>
      </p:grpSp>
      <p:sp>
        <p:nvSpPr>
          <p:cNvPr id="1028" name="Globo: flecha izquierda 13">
            <a:extLst>
              <a:ext uri="{FF2B5EF4-FFF2-40B4-BE49-F238E27FC236}">
                <a16:creationId xmlns:a16="http://schemas.microsoft.com/office/drawing/2014/main" id="{3D5D05DC-2744-CC28-1F5C-6C84DDABFA25}"/>
              </a:ext>
            </a:extLst>
          </p:cNvPr>
          <p:cNvSpPr/>
          <p:nvPr/>
        </p:nvSpPr>
        <p:spPr bwMode="auto">
          <a:xfrm>
            <a:off x="9624392" y="1628800"/>
            <a:ext cx="839641" cy="799200"/>
          </a:xfrm>
          <a:prstGeom prst="leftArrowCallout">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Helvetica Neue"/>
              </a:rPr>
              <a:t>Datos Predios</a:t>
            </a:r>
          </a:p>
        </p:txBody>
      </p:sp>
      <p:sp>
        <p:nvSpPr>
          <p:cNvPr id="1029" name="Globo: flecha hacia arriba 26">
            <a:extLst>
              <a:ext uri="{FF2B5EF4-FFF2-40B4-BE49-F238E27FC236}">
                <a16:creationId xmlns:a16="http://schemas.microsoft.com/office/drawing/2014/main" id="{DEFB214E-D06C-1C27-CA4B-DB236010BAA5}"/>
              </a:ext>
            </a:extLst>
          </p:cNvPr>
          <p:cNvSpPr/>
          <p:nvPr/>
        </p:nvSpPr>
        <p:spPr bwMode="auto">
          <a:xfrm>
            <a:off x="6679976" y="4055000"/>
            <a:ext cx="594594" cy="769266"/>
          </a:xfrm>
          <a:prstGeom prst="upArrowCallout">
            <a:avLst/>
          </a:prstGeom>
          <a:solidFill>
            <a:schemeClr val="accent4">
              <a:lumMod val="60000"/>
              <a:lumOff val="40000"/>
            </a:schemeClr>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800" b="0" i="0" u="none" strike="noStrike" kern="0" cap="none" spc="0" normalizeH="0" baseline="0" noProof="0" dirty="0">
                <a:ln>
                  <a:noFill/>
                </a:ln>
                <a:solidFill>
                  <a:prstClr val="black"/>
                </a:solidFill>
                <a:effectLst/>
                <a:uLnTx/>
                <a:uFillTx/>
                <a:latin typeface="Helvetica Neue"/>
              </a:rPr>
              <a:t>Planes</a:t>
            </a:r>
          </a:p>
        </p:txBody>
      </p:sp>
      <p:pic>
        <p:nvPicPr>
          <p:cNvPr id="1030" name="Picture 2" descr="Solved: WordPRess REST API EndPoint not registering | Experts Exchange">
            <a:extLst>
              <a:ext uri="{FF2B5EF4-FFF2-40B4-BE49-F238E27FC236}">
                <a16:creationId xmlns:a16="http://schemas.microsoft.com/office/drawing/2014/main" id="{4A132A8F-34B8-F47A-57C6-6C8210C45230}"/>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31610" b="30203"/>
          <a:stretch/>
        </p:blipFill>
        <p:spPr bwMode="auto">
          <a:xfrm>
            <a:off x="8916394" y="1628800"/>
            <a:ext cx="622077" cy="23754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87">
            <a:extLst>
              <a:ext uri="{FF2B5EF4-FFF2-40B4-BE49-F238E27FC236}">
                <a16:creationId xmlns:a16="http://schemas.microsoft.com/office/drawing/2014/main" id="{5F0BEFB3-620E-C55D-B4A7-83CFDBCEA020}"/>
              </a:ext>
            </a:extLst>
          </p:cNvPr>
          <p:cNvPicPr>
            <a:picLocks noChangeAspect="1" noChangeArrowheads="1"/>
          </p:cNvPicPr>
          <p:nvPr/>
        </p:nvPicPr>
        <p:blipFill>
          <a:blip r:embed="rId5">
            <a:alphaModFix amt="10000"/>
            <a:extLst>
              <a:ext uri="{28A0092B-C50C-407E-A947-70E740481C1C}">
                <a14:useLocalDpi xmlns:a14="http://schemas.microsoft.com/office/drawing/2010/main" val="0"/>
              </a:ext>
            </a:extLst>
          </a:blip>
          <a:srcRect/>
          <a:stretch>
            <a:fillRect/>
          </a:stretch>
        </p:blipFill>
        <p:spPr bwMode="auto">
          <a:xfrm>
            <a:off x="7274570" y="4002080"/>
            <a:ext cx="288000" cy="288000"/>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032" name="Conector recto de flecha 56">
            <a:extLst>
              <a:ext uri="{FF2B5EF4-FFF2-40B4-BE49-F238E27FC236}">
                <a16:creationId xmlns:a16="http://schemas.microsoft.com/office/drawing/2014/main" id="{7C8E0043-7F25-F2F7-FA70-A24691E262C1}"/>
              </a:ext>
            </a:extLst>
          </p:cNvPr>
          <p:cNvCxnSpPr>
            <a:cxnSpLocks/>
            <a:stCxn id="1036" idx="3"/>
            <a:endCxn id="45" idx="2"/>
          </p:cNvCxnSpPr>
          <p:nvPr/>
        </p:nvCxnSpPr>
        <p:spPr bwMode="auto">
          <a:xfrm flipV="1">
            <a:off x="7322395" y="2729800"/>
            <a:ext cx="3568511" cy="1113561"/>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pic>
        <p:nvPicPr>
          <p:cNvPr id="1036" name="Imagen 1024">
            <a:extLst>
              <a:ext uri="{FF2B5EF4-FFF2-40B4-BE49-F238E27FC236}">
                <a16:creationId xmlns:a16="http://schemas.microsoft.com/office/drawing/2014/main" id="{4B4A32F0-E515-B97C-A7ED-5217A664B26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58901" y="3699361"/>
            <a:ext cx="663494" cy="288000"/>
          </a:xfrm>
          <a:prstGeom prst="rect">
            <a:avLst/>
          </a:prstGeom>
        </p:spPr>
      </p:pic>
      <p:pic>
        <p:nvPicPr>
          <p:cNvPr id="1037" name="Picture 87">
            <a:extLst>
              <a:ext uri="{FF2B5EF4-FFF2-40B4-BE49-F238E27FC236}">
                <a16:creationId xmlns:a16="http://schemas.microsoft.com/office/drawing/2014/main" id="{B3D563F0-E038-B7F7-2665-BFFB12CB7D35}"/>
              </a:ext>
            </a:extLst>
          </p:cNvPr>
          <p:cNvPicPr>
            <a:picLocks noChangeAspect="1" noChangeArrowheads="1"/>
          </p:cNvPicPr>
          <p:nvPr/>
        </p:nvPicPr>
        <p:blipFill>
          <a:blip r:embed="rId5">
            <a:alphaModFix amt="10000"/>
            <a:extLst>
              <a:ext uri="{28A0092B-C50C-407E-A947-70E740481C1C}">
                <a14:useLocalDpi xmlns:a14="http://schemas.microsoft.com/office/drawing/2010/main" val="0"/>
              </a:ext>
            </a:extLst>
          </a:blip>
          <a:srcRect/>
          <a:stretch>
            <a:fillRect/>
          </a:stretch>
        </p:blipFill>
        <p:spPr bwMode="auto">
          <a:xfrm>
            <a:off x="4834886" y="3005454"/>
            <a:ext cx="288000" cy="288000"/>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8" name="Picture 84">
            <a:extLst>
              <a:ext uri="{FF2B5EF4-FFF2-40B4-BE49-F238E27FC236}">
                <a16:creationId xmlns:a16="http://schemas.microsoft.com/office/drawing/2014/main" id="{F4C8C2E3-5D85-D29C-E9D7-333DD782BB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2188" y="3372603"/>
            <a:ext cx="275200" cy="288000"/>
          </a:xfrm>
          <a:prstGeom prst="rect">
            <a:avLst/>
          </a:prstGeom>
          <a:solidFill>
            <a:schemeClr val="accent2">
              <a:lumMod val="20000"/>
              <a:lumOff val="80000"/>
            </a:schemeClr>
          </a:solidFill>
          <a:ln>
            <a:noFill/>
          </a:ln>
        </p:spPr>
      </p:pic>
      <p:pic>
        <p:nvPicPr>
          <p:cNvPr id="1039" name="Imagen 1034">
            <a:extLst>
              <a:ext uri="{FF2B5EF4-FFF2-40B4-BE49-F238E27FC236}">
                <a16:creationId xmlns:a16="http://schemas.microsoft.com/office/drawing/2014/main" id="{427AEF54-F1A0-E6DF-3BAC-B036DB96643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481197" y="2655986"/>
            <a:ext cx="663494" cy="288000"/>
          </a:xfrm>
          <a:prstGeom prst="rect">
            <a:avLst/>
          </a:prstGeom>
        </p:spPr>
      </p:pic>
      <p:cxnSp>
        <p:nvCxnSpPr>
          <p:cNvPr id="1040" name="Conector: curvado 1040">
            <a:extLst>
              <a:ext uri="{FF2B5EF4-FFF2-40B4-BE49-F238E27FC236}">
                <a16:creationId xmlns:a16="http://schemas.microsoft.com/office/drawing/2014/main" id="{3D2D23BE-DF1F-B49A-E7E6-857EBD01A239}"/>
              </a:ext>
            </a:extLst>
          </p:cNvPr>
          <p:cNvCxnSpPr>
            <a:cxnSpLocks/>
            <a:stCxn id="48" idx="0"/>
            <a:endCxn id="46" idx="1"/>
          </p:cNvCxnSpPr>
          <p:nvPr/>
        </p:nvCxnSpPr>
        <p:spPr bwMode="auto">
          <a:xfrm rot="16200000" flipV="1">
            <a:off x="10398883" y="3431918"/>
            <a:ext cx="593884" cy="377415"/>
          </a:xfrm>
          <a:prstGeom prst="curvedConnector4">
            <a:avLst>
              <a:gd name="adj1" fmla="val 31822"/>
              <a:gd name="adj2" fmla="val 222744"/>
            </a:avLst>
          </a:prstGeom>
          <a:ln>
            <a:headEnd type="triangle" w="med" len="lg"/>
            <a:tailEnd type="triangle" w="med" len="lg"/>
          </a:ln>
        </p:spPr>
        <p:style>
          <a:lnRef idx="2">
            <a:schemeClr val="accent2"/>
          </a:lnRef>
          <a:fillRef idx="0">
            <a:schemeClr val="accent2"/>
          </a:fillRef>
          <a:effectRef idx="1">
            <a:schemeClr val="accent2"/>
          </a:effectRef>
          <a:fontRef idx="minor">
            <a:schemeClr val="tx1"/>
          </a:fontRef>
        </p:style>
      </p:cxnSp>
      <p:cxnSp>
        <p:nvCxnSpPr>
          <p:cNvPr id="1042" name="Conector: curvado 1043">
            <a:extLst>
              <a:ext uri="{FF2B5EF4-FFF2-40B4-BE49-F238E27FC236}">
                <a16:creationId xmlns:a16="http://schemas.microsoft.com/office/drawing/2014/main" id="{894735E0-D723-31C0-1095-0114169A87B2}"/>
              </a:ext>
            </a:extLst>
          </p:cNvPr>
          <p:cNvCxnSpPr>
            <a:cxnSpLocks/>
            <a:stCxn id="1039" idx="3"/>
            <a:endCxn id="1047" idx="1"/>
          </p:cNvCxnSpPr>
          <p:nvPr/>
        </p:nvCxnSpPr>
        <p:spPr bwMode="auto">
          <a:xfrm flipV="1">
            <a:off x="5144691" y="2028400"/>
            <a:ext cx="3792250" cy="771586"/>
          </a:xfrm>
          <a:prstGeom prst="bentConnector3">
            <a:avLst>
              <a:gd name="adj1" fmla="val 81838"/>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43" name="Conector: curvado 1049">
            <a:extLst>
              <a:ext uri="{FF2B5EF4-FFF2-40B4-BE49-F238E27FC236}">
                <a16:creationId xmlns:a16="http://schemas.microsoft.com/office/drawing/2014/main" id="{1DE74FA0-B365-AE07-1616-B4797AFA5578}"/>
              </a:ext>
            </a:extLst>
          </p:cNvPr>
          <p:cNvCxnSpPr>
            <a:cxnSpLocks/>
            <a:stCxn id="50" idx="0"/>
            <a:endCxn id="46" idx="3"/>
          </p:cNvCxnSpPr>
          <p:nvPr/>
        </p:nvCxnSpPr>
        <p:spPr bwMode="auto">
          <a:xfrm rot="16200000" flipH="1">
            <a:off x="5684311" y="-2266699"/>
            <a:ext cx="1403676" cy="9777091"/>
          </a:xfrm>
          <a:prstGeom prst="bentConnector4">
            <a:avLst>
              <a:gd name="adj1" fmla="val -69413"/>
              <a:gd name="adj2" fmla="val 105788"/>
            </a:avLst>
          </a:prstGeom>
          <a:ln>
            <a:headEnd type="triangle" w="med" len="lg"/>
            <a:tailEnd type="triangle" w="med" len="lg"/>
          </a:ln>
        </p:spPr>
        <p:style>
          <a:lnRef idx="2">
            <a:schemeClr val="accent2"/>
          </a:lnRef>
          <a:fillRef idx="0">
            <a:schemeClr val="accent2"/>
          </a:fillRef>
          <a:effectRef idx="1">
            <a:schemeClr val="accent2"/>
          </a:effectRef>
          <a:fontRef idx="minor">
            <a:schemeClr val="tx1"/>
          </a:fontRef>
        </p:style>
      </p:cxnSp>
      <p:pic>
        <p:nvPicPr>
          <p:cNvPr id="1045" name="Imagen 1060">
            <a:extLst>
              <a:ext uri="{FF2B5EF4-FFF2-40B4-BE49-F238E27FC236}">
                <a16:creationId xmlns:a16="http://schemas.microsoft.com/office/drawing/2014/main" id="{324C84D7-6D16-3E1B-67EB-E24499D54B1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974045" y="3773568"/>
            <a:ext cx="663494" cy="288000"/>
          </a:xfrm>
          <a:prstGeom prst="rect">
            <a:avLst/>
          </a:prstGeom>
        </p:spPr>
      </p:pic>
      <p:cxnSp>
        <p:nvCxnSpPr>
          <p:cNvPr id="1046" name="Conector: curvado 1061">
            <a:extLst>
              <a:ext uri="{FF2B5EF4-FFF2-40B4-BE49-F238E27FC236}">
                <a16:creationId xmlns:a16="http://schemas.microsoft.com/office/drawing/2014/main" id="{81CDEB08-11A3-FF78-408D-8FC69E4D516B}"/>
              </a:ext>
            </a:extLst>
          </p:cNvPr>
          <p:cNvCxnSpPr>
            <a:cxnSpLocks/>
            <a:stCxn id="1045" idx="2"/>
            <a:endCxn id="59" idx="2"/>
          </p:cNvCxnSpPr>
          <p:nvPr/>
        </p:nvCxnSpPr>
        <p:spPr bwMode="auto">
          <a:xfrm rot="5400000">
            <a:off x="2101398" y="3471140"/>
            <a:ext cx="613967" cy="1794823"/>
          </a:xfrm>
          <a:prstGeom prst="curvedConnector3">
            <a:avLst>
              <a:gd name="adj1" fmla="val 137233"/>
            </a:avLst>
          </a:prstGeom>
          <a:ln>
            <a:solidFill>
              <a:schemeClr val="bg2"/>
            </a:solidFill>
            <a:headEnd type="triangle" w="lg" len="lg"/>
            <a:tailEnd type="triangle" w="lg" len="lg"/>
          </a:ln>
          <a:effectLst/>
        </p:spPr>
        <p:style>
          <a:lnRef idx="2">
            <a:schemeClr val="accent1"/>
          </a:lnRef>
          <a:fillRef idx="0">
            <a:schemeClr val="accent1"/>
          </a:fillRef>
          <a:effectRef idx="1">
            <a:schemeClr val="accent1"/>
          </a:effectRef>
          <a:fontRef idx="minor">
            <a:schemeClr val="tx1"/>
          </a:fontRef>
        </p:style>
      </p:cxnSp>
      <p:pic>
        <p:nvPicPr>
          <p:cNvPr id="1047" name="Imagen 1065">
            <a:extLst>
              <a:ext uri="{FF2B5EF4-FFF2-40B4-BE49-F238E27FC236}">
                <a16:creationId xmlns:a16="http://schemas.microsoft.com/office/drawing/2014/main" id="{E926C7D8-9C37-28D0-D4D4-7CD10B4B16C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936941" y="1884400"/>
            <a:ext cx="663494" cy="288000"/>
          </a:xfrm>
          <a:prstGeom prst="rect">
            <a:avLst/>
          </a:prstGeom>
        </p:spPr>
      </p:pic>
      <p:cxnSp>
        <p:nvCxnSpPr>
          <p:cNvPr id="1048" name="Conector: curvado 1067">
            <a:extLst>
              <a:ext uri="{FF2B5EF4-FFF2-40B4-BE49-F238E27FC236}">
                <a16:creationId xmlns:a16="http://schemas.microsoft.com/office/drawing/2014/main" id="{78024499-7063-8DD8-A89A-7CEDB9BA7B25}"/>
              </a:ext>
            </a:extLst>
          </p:cNvPr>
          <p:cNvCxnSpPr>
            <a:cxnSpLocks/>
            <a:stCxn id="45" idx="1"/>
            <a:endCxn id="1047" idx="2"/>
          </p:cNvCxnSpPr>
          <p:nvPr/>
        </p:nvCxnSpPr>
        <p:spPr bwMode="auto">
          <a:xfrm rot="10800000">
            <a:off x="9268689" y="2172400"/>
            <a:ext cx="1238429" cy="341492"/>
          </a:xfrm>
          <a:prstGeom prst="curvedConnector2">
            <a:avLst/>
          </a:prstGeom>
          <a:ln>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049" name="Conector: curvado 1070">
            <a:extLst>
              <a:ext uri="{FF2B5EF4-FFF2-40B4-BE49-F238E27FC236}">
                <a16:creationId xmlns:a16="http://schemas.microsoft.com/office/drawing/2014/main" id="{7F998A05-D76D-3093-E489-A67B1A70D348}"/>
              </a:ext>
            </a:extLst>
          </p:cNvPr>
          <p:cNvCxnSpPr>
            <a:cxnSpLocks/>
            <a:stCxn id="1038" idx="3"/>
            <a:endCxn id="45" idx="1"/>
          </p:cNvCxnSpPr>
          <p:nvPr/>
        </p:nvCxnSpPr>
        <p:spPr bwMode="auto">
          <a:xfrm flipV="1">
            <a:off x="4957388" y="2513892"/>
            <a:ext cx="5549729" cy="1002711"/>
          </a:xfrm>
          <a:prstGeom prst="bentConnector3">
            <a:avLst>
              <a:gd name="adj1" fmla="val 72075"/>
            </a:avLst>
          </a:prstGeom>
          <a:ln w="19050" cap="flat" cmpd="sng" algn="ctr">
            <a:solidFill>
              <a:schemeClr val="accent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1051" name="Conector: curvado 28">
            <a:extLst>
              <a:ext uri="{FF2B5EF4-FFF2-40B4-BE49-F238E27FC236}">
                <a16:creationId xmlns:a16="http://schemas.microsoft.com/office/drawing/2014/main" id="{6E18E839-9062-5FF5-FEDC-200CFC6BD86E}"/>
              </a:ext>
            </a:extLst>
          </p:cNvPr>
          <p:cNvCxnSpPr>
            <a:cxnSpLocks/>
            <a:stCxn id="1037" idx="3"/>
            <a:endCxn id="20" idx="0"/>
          </p:cNvCxnSpPr>
          <p:nvPr/>
        </p:nvCxnSpPr>
        <p:spPr bwMode="auto">
          <a:xfrm flipV="1">
            <a:off x="5122886" y="1340767"/>
            <a:ext cx="1896754" cy="1808687"/>
          </a:xfrm>
          <a:prstGeom prst="curvedConnector4">
            <a:avLst>
              <a:gd name="adj1" fmla="val 34945"/>
              <a:gd name="adj2" fmla="val 112639"/>
            </a:avLst>
          </a:prstGeom>
          <a:ln w="19050" cap="flat" cmpd="sng" algn="ctr">
            <a:solidFill>
              <a:schemeClr val="bg2"/>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2" name="Conector: curvado 1075">
            <a:extLst>
              <a:ext uri="{FF2B5EF4-FFF2-40B4-BE49-F238E27FC236}">
                <a16:creationId xmlns:a16="http://schemas.microsoft.com/office/drawing/2014/main" id="{8BE2BEB7-7DA8-FBC4-1441-02E816CC1145}"/>
              </a:ext>
            </a:extLst>
          </p:cNvPr>
          <p:cNvCxnSpPr>
            <a:cxnSpLocks/>
            <a:endCxn id="20" idx="2"/>
          </p:cNvCxnSpPr>
          <p:nvPr/>
        </p:nvCxnSpPr>
        <p:spPr bwMode="auto">
          <a:xfrm rot="5400000" flipH="1" flipV="1">
            <a:off x="5859625" y="2841508"/>
            <a:ext cx="1839645" cy="480386"/>
          </a:xfrm>
          <a:prstGeom prst="curvedConnector3">
            <a:avLst>
              <a:gd name="adj1" fmla="val 50000"/>
            </a:avLst>
          </a:prstGeom>
          <a:ln w="19050" cap="flat" cmpd="sng" algn="ctr">
            <a:solidFill>
              <a:schemeClr val="bg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1053" name="Conector: curvado 46">
            <a:extLst>
              <a:ext uri="{FF2B5EF4-FFF2-40B4-BE49-F238E27FC236}">
                <a16:creationId xmlns:a16="http://schemas.microsoft.com/office/drawing/2014/main" id="{F03F5BD7-0066-EEA6-4C8B-B44CEB1C4C44}"/>
              </a:ext>
            </a:extLst>
          </p:cNvPr>
          <p:cNvCxnSpPr>
            <a:cxnSpLocks/>
            <a:stCxn id="1031" idx="0"/>
            <a:endCxn id="20" idx="2"/>
          </p:cNvCxnSpPr>
          <p:nvPr/>
        </p:nvCxnSpPr>
        <p:spPr bwMode="auto">
          <a:xfrm rot="16200000" flipV="1">
            <a:off x="6299004" y="2882514"/>
            <a:ext cx="1840202" cy="398930"/>
          </a:xfrm>
          <a:prstGeom prst="curvedConnector3">
            <a:avLst>
              <a:gd name="adj1" fmla="val 50000"/>
            </a:avLst>
          </a:prstGeom>
          <a:ln w="19050" cap="flat" cmpd="sng" algn="ctr">
            <a:solidFill>
              <a:schemeClr val="bg2"/>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54" name="Conector: curvado 1081">
            <a:extLst>
              <a:ext uri="{FF2B5EF4-FFF2-40B4-BE49-F238E27FC236}">
                <a16:creationId xmlns:a16="http://schemas.microsoft.com/office/drawing/2014/main" id="{626A60C9-23FC-AEBA-BA81-27A6C3049C13}"/>
              </a:ext>
            </a:extLst>
          </p:cNvPr>
          <p:cNvCxnSpPr>
            <a:cxnSpLocks/>
            <a:stCxn id="46" idx="1"/>
            <a:endCxn id="59" idx="2"/>
          </p:cNvCxnSpPr>
          <p:nvPr/>
        </p:nvCxnSpPr>
        <p:spPr bwMode="auto">
          <a:xfrm rot="10800000" flipV="1">
            <a:off x="1510969" y="3323683"/>
            <a:ext cx="8996148" cy="1351851"/>
          </a:xfrm>
          <a:prstGeom prst="bentConnector4">
            <a:avLst>
              <a:gd name="adj1" fmla="val 9749"/>
              <a:gd name="adj2" fmla="val 209505"/>
            </a:avLst>
          </a:prstGeom>
          <a:ln>
            <a:headEnd type="triangle" w="med" len="lg"/>
            <a:tailEnd type="triangle" w="med" len="lg"/>
          </a:ln>
        </p:spPr>
        <p:style>
          <a:lnRef idx="2">
            <a:schemeClr val="accent2"/>
          </a:lnRef>
          <a:fillRef idx="0">
            <a:schemeClr val="accent2"/>
          </a:fillRef>
          <a:effectRef idx="1">
            <a:schemeClr val="accent2"/>
          </a:effectRef>
          <a:fontRef idx="minor">
            <a:schemeClr val="tx1"/>
          </a:fontRef>
        </p:style>
      </p:cxnSp>
      <p:cxnSp>
        <p:nvCxnSpPr>
          <p:cNvPr id="1055" name="Conector: curvado 1094">
            <a:extLst>
              <a:ext uri="{FF2B5EF4-FFF2-40B4-BE49-F238E27FC236}">
                <a16:creationId xmlns:a16="http://schemas.microsoft.com/office/drawing/2014/main" id="{A182D5E4-E9A0-A6D2-5402-F4A8D87DA750}"/>
              </a:ext>
            </a:extLst>
          </p:cNvPr>
          <p:cNvCxnSpPr>
            <a:cxnSpLocks/>
            <a:endCxn id="40" idx="2"/>
          </p:cNvCxnSpPr>
          <p:nvPr/>
        </p:nvCxnSpPr>
        <p:spPr bwMode="auto">
          <a:xfrm rot="10800000">
            <a:off x="4090664" y="3549055"/>
            <a:ext cx="2310990" cy="596469"/>
          </a:xfrm>
          <a:prstGeom prst="curvedConnector2">
            <a:avLst/>
          </a:prstGeom>
          <a:ln w="19050" cap="flat" cmpd="sng" algn="ctr">
            <a:solidFill>
              <a:schemeClr val="bg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1056" name="Conector recto de flecha 1091">
            <a:extLst>
              <a:ext uri="{FF2B5EF4-FFF2-40B4-BE49-F238E27FC236}">
                <a16:creationId xmlns:a16="http://schemas.microsoft.com/office/drawing/2014/main" id="{46852B91-7ADC-B527-B7FF-A839B1EDE635}"/>
              </a:ext>
            </a:extLst>
          </p:cNvPr>
          <p:cNvCxnSpPr>
            <a:cxnSpLocks/>
            <a:stCxn id="1036" idx="1"/>
            <a:endCxn id="40" idx="2"/>
          </p:cNvCxnSpPr>
          <p:nvPr/>
        </p:nvCxnSpPr>
        <p:spPr bwMode="auto">
          <a:xfrm rot="10800000">
            <a:off x="4090665" y="3549055"/>
            <a:ext cx="2568237" cy="294307"/>
          </a:xfrm>
          <a:prstGeom prst="curvedConnector2">
            <a:avLst/>
          </a:prstGeom>
          <a:ln>
            <a:tailEnd type="triangle" w="lg" len="lg"/>
          </a:ln>
        </p:spPr>
        <p:style>
          <a:lnRef idx="2">
            <a:schemeClr val="accent1"/>
          </a:lnRef>
          <a:fillRef idx="0">
            <a:schemeClr val="accent1"/>
          </a:fillRef>
          <a:effectRef idx="1">
            <a:schemeClr val="accent1"/>
          </a:effectRef>
          <a:fontRef idx="minor">
            <a:schemeClr val="tx1"/>
          </a:fontRef>
        </p:style>
      </p:cxnSp>
      <p:cxnSp>
        <p:nvCxnSpPr>
          <p:cNvPr id="1057" name="Conector: curvado 1100">
            <a:extLst>
              <a:ext uri="{FF2B5EF4-FFF2-40B4-BE49-F238E27FC236}">
                <a16:creationId xmlns:a16="http://schemas.microsoft.com/office/drawing/2014/main" id="{9739CAA2-8394-A323-1D62-F1C7843829D2}"/>
              </a:ext>
            </a:extLst>
          </p:cNvPr>
          <p:cNvCxnSpPr>
            <a:cxnSpLocks/>
            <a:stCxn id="1038" idx="3"/>
            <a:endCxn id="41" idx="1"/>
          </p:cNvCxnSpPr>
          <p:nvPr/>
        </p:nvCxnSpPr>
        <p:spPr bwMode="auto">
          <a:xfrm>
            <a:off x="4957388" y="3516603"/>
            <a:ext cx="1491124" cy="1737611"/>
          </a:xfrm>
          <a:prstGeom prst="curvedConnector3">
            <a:avLst>
              <a:gd name="adj1" fmla="val 50000"/>
            </a:avLst>
          </a:prstGeom>
          <a:ln w="19050" cap="flat" cmpd="sng" algn="ctr">
            <a:solidFill>
              <a:schemeClr val="bg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sp>
        <p:nvSpPr>
          <p:cNvPr id="1058" name="CuadroTexto 1104">
            <a:extLst>
              <a:ext uri="{FF2B5EF4-FFF2-40B4-BE49-F238E27FC236}">
                <a16:creationId xmlns:a16="http://schemas.microsoft.com/office/drawing/2014/main" id="{79F9E08C-11B8-0AA6-C7BD-849DBDF233B4}"/>
              </a:ext>
            </a:extLst>
          </p:cNvPr>
          <p:cNvSpPr txBox="1"/>
          <p:nvPr/>
        </p:nvSpPr>
        <p:spPr bwMode="auto">
          <a:xfrm>
            <a:off x="6570541" y="1712961"/>
            <a:ext cx="941283" cy="369332"/>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uLnTx/>
                <a:uFillTx/>
                <a:latin typeface="Helvetica Neue"/>
              </a:rPr>
              <a:t>Público</a:t>
            </a:r>
          </a:p>
        </p:txBody>
      </p:sp>
      <p:pic>
        <p:nvPicPr>
          <p:cNvPr id="1059" name="Picture 2" descr="Solved: WordPRess REST API EndPoint not registering | Experts Exchange">
            <a:extLst>
              <a:ext uri="{FF2B5EF4-FFF2-40B4-BE49-F238E27FC236}">
                <a16:creationId xmlns:a16="http://schemas.microsoft.com/office/drawing/2014/main" id="{BC840748-A149-680B-8CF4-A54AD1B769FD}"/>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31610" b="30203"/>
          <a:stretch/>
        </p:blipFill>
        <p:spPr bwMode="auto">
          <a:xfrm>
            <a:off x="6003283" y="4381220"/>
            <a:ext cx="622077" cy="237549"/>
          </a:xfrm>
          <a:prstGeom prst="rect">
            <a:avLst/>
          </a:prstGeom>
          <a:noFill/>
          <a:extLst>
            <a:ext uri="{909E8E84-426E-40DD-AFC4-6F175D3DCCD1}">
              <a14:hiddenFill xmlns:a14="http://schemas.microsoft.com/office/drawing/2010/main">
                <a:solidFill>
                  <a:srgbClr val="FFFFFF"/>
                </a:solidFill>
              </a14:hiddenFill>
            </a:ext>
          </a:extLst>
        </p:spPr>
      </p:pic>
      <p:cxnSp>
        <p:nvCxnSpPr>
          <p:cNvPr id="1060" name="Conector recto de flecha 1107">
            <a:extLst>
              <a:ext uri="{FF2B5EF4-FFF2-40B4-BE49-F238E27FC236}">
                <a16:creationId xmlns:a16="http://schemas.microsoft.com/office/drawing/2014/main" id="{00A6555F-A5A9-A249-ED7C-193718EB1A46}"/>
              </a:ext>
            </a:extLst>
          </p:cNvPr>
          <p:cNvCxnSpPr>
            <a:stCxn id="1059" idx="1"/>
          </p:cNvCxnSpPr>
          <p:nvPr/>
        </p:nvCxnSpPr>
        <p:spPr bwMode="auto">
          <a:xfrm flipH="1" flipV="1">
            <a:off x="5519936" y="4499994"/>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63" name="Conector recto de flecha 1108">
            <a:extLst>
              <a:ext uri="{FF2B5EF4-FFF2-40B4-BE49-F238E27FC236}">
                <a16:creationId xmlns:a16="http://schemas.microsoft.com/office/drawing/2014/main" id="{BA3DCD4A-D632-C71A-06B1-C5C9027517BE}"/>
              </a:ext>
            </a:extLst>
          </p:cNvPr>
          <p:cNvCxnSpPr/>
          <p:nvPr/>
        </p:nvCxnSpPr>
        <p:spPr bwMode="auto">
          <a:xfrm flipH="1" flipV="1">
            <a:off x="8433047" y="1733040"/>
            <a:ext cx="483347" cy="1"/>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064" name="Picture 87">
            <a:extLst>
              <a:ext uri="{FF2B5EF4-FFF2-40B4-BE49-F238E27FC236}">
                <a16:creationId xmlns:a16="http://schemas.microsoft.com/office/drawing/2014/main" id="{730E9FDF-408F-77F5-0DD3-F3B82B61A2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6588" y="1387802"/>
            <a:ext cx="288000" cy="288000"/>
          </a:xfrm>
          <a:prstGeom prst="rect">
            <a:avLst/>
          </a:prstGeom>
          <a:solidFill>
            <a:schemeClr val="accent1">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065" name="Conector: curvado 1110">
            <a:extLst>
              <a:ext uri="{FF2B5EF4-FFF2-40B4-BE49-F238E27FC236}">
                <a16:creationId xmlns:a16="http://schemas.microsoft.com/office/drawing/2014/main" id="{644655B2-697A-FC26-E907-7F0B16989ECB}"/>
              </a:ext>
            </a:extLst>
          </p:cNvPr>
          <p:cNvCxnSpPr>
            <a:cxnSpLocks/>
            <a:stCxn id="1064" idx="1"/>
            <a:endCxn id="20" idx="3"/>
          </p:cNvCxnSpPr>
          <p:nvPr/>
        </p:nvCxnSpPr>
        <p:spPr bwMode="auto">
          <a:xfrm rot="10800000" flipV="1">
            <a:off x="7590768" y="1531801"/>
            <a:ext cx="1955820" cy="219521"/>
          </a:xfrm>
          <a:prstGeom prst="bentConnector3">
            <a:avLst>
              <a:gd name="adj1" fmla="val 70880"/>
            </a:avLst>
          </a:prstGeom>
          <a:ln w="19050"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1067" name="Conector: curvado 1115">
            <a:extLst>
              <a:ext uri="{FF2B5EF4-FFF2-40B4-BE49-F238E27FC236}">
                <a16:creationId xmlns:a16="http://schemas.microsoft.com/office/drawing/2014/main" id="{F8BEDD5C-B75F-D663-D631-D0E35953058C}"/>
              </a:ext>
            </a:extLst>
          </p:cNvPr>
          <p:cNvCxnSpPr>
            <a:cxnSpLocks/>
            <a:stCxn id="13" idx="1"/>
            <a:endCxn id="40" idx="2"/>
          </p:cNvCxnSpPr>
          <p:nvPr/>
        </p:nvCxnSpPr>
        <p:spPr bwMode="auto">
          <a:xfrm rot="10800000" flipV="1">
            <a:off x="4090665" y="2835178"/>
            <a:ext cx="5518211" cy="713876"/>
          </a:xfrm>
          <a:prstGeom prst="bentConnector4">
            <a:avLst>
              <a:gd name="adj1" fmla="val 6873"/>
              <a:gd name="adj2" fmla="val 132022"/>
            </a:avLst>
          </a:prstGeom>
          <a:ln w="19050" cap="flat" cmpd="sng" algn="ctr">
            <a:solidFill>
              <a:schemeClr val="accent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cxnSp>
        <p:nvCxnSpPr>
          <p:cNvPr id="1069" name="Conector: curvado 1121">
            <a:extLst>
              <a:ext uri="{FF2B5EF4-FFF2-40B4-BE49-F238E27FC236}">
                <a16:creationId xmlns:a16="http://schemas.microsoft.com/office/drawing/2014/main" id="{575D2609-BEFF-47AB-8E62-E6066E251C76}"/>
              </a:ext>
            </a:extLst>
          </p:cNvPr>
          <p:cNvCxnSpPr>
            <a:cxnSpLocks/>
            <a:stCxn id="45" idx="1"/>
            <a:endCxn id="13" idx="3"/>
          </p:cNvCxnSpPr>
          <p:nvPr/>
        </p:nvCxnSpPr>
        <p:spPr bwMode="auto">
          <a:xfrm rot="10800000" flipV="1">
            <a:off x="9884075" y="2513892"/>
            <a:ext cx="623042" cy="321286"/>
          </a:xfrm>
          <a:prstGeom prst="curvedConnector3">
            <a:avLst>
              <a:gd name="adj1" fmla="val 50000"/>
            </a:avLst>
          </a:prstGeom>
          <a:ln w="19050" cap="flat" cmpd="sng" algn="ctr">
            <a:solidFill>
              <a:schemeClr val="accent2"/>
            </a:solidFill>
            <a:prstDash val="dash"/>
            <a:round/>
            <a:headEnd type="none" w="med" len="med"/>
            <a:tailEnd type="none" w="lg" len="lg"/>
          </a:ln>
        </p:spPr>
        <p:style>
          <a:lnRef idx="0">
            <a:scrgbClr r="0" g="0" b="0"/>
          </a:lnRef>
          <a:fillRef idx="0">
            <a:scrgbClr r="0" g="0" b="0"/>
          </a:fillRef>
          <a:effectRef idx="0">
            <a:scrgbClr r="0" g="0" b="0"/>
          </a:effectRef>
          <a:fontRef idx="minor">
            <a:schemeClr val="tx1"/>
          </a:fontRef>
        </p:style>
      </p:cxnSp>
      <p:cxnSp>
        <p:nvCxnSpPr>
          <p:cNvPr id="1070" name="Conector recto de flecha 10">
            <a:extLst>
              <a:ext uri="{FF2B5EF4-FFF2-40B4-BE49-F238E27FC236}">
                <a16:creationId xmlns:a16="http://schemas.microsoft.com/office/drawing/2014/main" id="{79B743D0-16D3-FF6C-126F-140396E98CF3}"/>
              </a:ext>
            </a:extLst>
          </p:cNvPr>
          <p:cNvCxnSpPr>
            <a:cxnSpLocks/>
            <a:stCxn id="1073" idx="0"/>
            <a:endCxn id="46" idx="2"/>
          </p:cNvCxnSpPr>
          <p:nvPr/>
        </p:nvCxnSpPr>
        <p:spPr bwMode="auto">
          <a:xfrm rot="5400000" flipH="1" flipV="1">
            <a:off x="8488427" y="1594531"/>
            <a:ext cx="457417" cy="4347541"/>
          </a:xfrm>
          <a:prstGeom prst="bentConnector3">
            <a:avLst>
              <a:gd name="adj1" fmla="val 50000"/>
            </a:avLst>
          </a:prstGeom>
          <a:ln w="19050" cap="flat" cmpd="sng" algn="ctr">
            <a:solidFill>
              <a:schemeClr val="accent2"/>
            </a:solidFill>
            <a:prstDash val="dash"/>
            <a:round/>
            <a:headEnd type="none" w="med" len="med"/>
            <a:tailEnd type="triangle" w="lg" len="lg"/>
          </a:ln>
        </p:spPr>
        <p:style>
          <a:lnRef idx="0">
            <a:scrgbClr r="0" g="0" b="0"/>
          </a:lnRef>
          <a:fillRef idx="0">
            <a:scrgbClr r="0" g="0" b="0"/>
          </a:fillRef>
          <a:effectRef idx="0">
            <a:scrgbClr r="0" g="0" b="0"/>
          </a:effectRef>
          <a:fontRef idx="minor">
            <a:schemeClr val="tx1"/>
          </a:fontRef>
        </p:style>
      </p:cxnSp>
      <p:pic>
        <p:nvPicPr>
          <p:cNvPr id="1072" name="Imagen 11">
            <a:extLst>
              <a:ext uri="{FF2B5EF4-FFF2-40B4-BE49-F238E27FC236}">
                <a16:creationId xmlns:a16="http://schemas.microsoft.com/office/drawing/2014/main" id="{D18D4C79-DA41-37E9-4043-F6A78991A2D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33106" y="656885"/>
            <a:ext cx="663494" cy="288000"/>
          </a:xfrm>
          <a:prstGeom prst="rect">
            <a:avLst/>
          </a:prstGeom>
        </p:spPr>
      </p:pic>
      <p:pic>
        <p:nvPicPr>
          <p:cNvPr id="1073" name="Picture 84">
            <a:extLst>
              <a:ext uri="{FF2B5EF4-FFF2-40B4-BE49-F238E27FC236}">
                <a16:creationId xmlns:a16="http://schemas.microsoft.com/office/drawing/2014/main" id="{3BF1B985-FF15-32BD-408E-C1EBC918C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765" y="3997009"/>
            <a:ext cx="275200" cy="288000"/>
          </a:xfrm>
          <a:prstGeom prst="rect">
            <a:avLst/>
          </a:prstGeom>
          <a:solidFill>
            <a:schemeClr val="accent2">
              <a:lumMod val="20000"/>
              <a:lumOff val="80000"/>
            </a:schemeClr>
          </a:solidFill>
          <a:ln>
            <a:noFill/>
          </a:ln>
        </p:spPr>
      </p:pic>
      <p:sp>
        <p:nvSpPr>
          <p:cNvPr id="2" name="Foliennummernplatzhalter 1">
            <a:extLst>
              <a:ext uri="{FF2B5EF4-FFF2-40B4-BE49-F238E27FC236}">
                <a16:creationId xmlns:a16="http://schemas.microsoft.com/office/drawing/2014/main" id="{E1601F71-3842-7450-4561-F061AF0B060F}"/>
              </a:ext>
            </a:extLst>
          </p:cNvPr>
          <p:cNvSpPr txBox="1">
            <a:spLocks/>
          </p:cNvSpPr>
          <p:nvPr/>
        </p:nvSpPr>
        <p:spPr bwMode="auto">
          <a:xfrm>
            <a:off x="89931" y="6440900"/>
            <a:ext cx="513319" cy="302647"/>
          </a:xfrm>
        </p:spPr>
        <p:txBody>
          <a:bodyPr/>
          <a:ls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defTabSz="1219169">
              <a:defRPr/>
            </a:pPr>
            <a:fld id="{86CB4B4D-7CA3-9044-876B-883B54F8677D}" type="slidenum">
              <a:rPr lang="de-CH" sz="1300" smtClean="0">
                <a:solidFill>
                  <a:srgbClr val="3E83B2"/>
                </a:solidFill>
                <a:latin typeface="Circular Pro Book"/>
                <a:cs typeface="Circular Pro Book"/>
              </a:rPr>
              <a:pPr algn="ctr" defTabSz="1219169">
                <a:defRPr/>
              </a:pPr>
              <a:t>24</a:t>
            </a:fld>
            <a:endParaRPr lang="de-CH" sz="1300" dirty="0">
              <a:solidFill>
                <a:srgbClr val="3E83B2"/>
              </a:solidFill>
              <a:latin typeface="Circular Pro Book"/>
              <a:cs typeface="Circular Pro Book"/>
            </a:endParaRPr>
          </a:p>
        </p:txBody>
      </p:sp>
    </p:spTree>
    <p:extLst>
      <p:ext uri="{BB962C8B-B14F-4D97-AF65-F5344CB8AC3E}">
        <p14:creationId xmlns:p14="http://schemas.microsoft.com/office/powerpoint/2010/main" val="894606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A4822DD-E008-6F89-E7C3-C8CEEF0B1062}"/>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2323D9A8-DFB4-9E15-469E-32AC2B0876D1}"/>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Consideraciones finales </a:t>
            </a:r>
            <a:endParaRPr dirty="0"/>
          </a:p>
        </p:txBody>
      </p:sp>
      <p:sp>
        <p:nvSpPr>
          <p:cNvPr id="6" name="Inhaltsplatzhalter 2">
            <a:extLst>
              <a:ext uri="{FF2B5EF4-FFF2-40B4-BE49-F238E27FC236}">
                <a16:creationId xmlns:a16="http://schemas.microsoft.com/office/drawing/2014/main" id="{57F3A4FA-D5FE-0EEB-BE42-2361C802C10C}"/>
              </a:ext>
            </a:extLst>
          </p:cNvPr>
          <p:cNvSpPr txBox="1"/>
          <p:nvPr/>
        </p:nvSpPr>
        <p:spPr bwMode="auto">
          <a:xfrm>
            <a:off x="418808" y="1052736"/>
            <a:ext cx="112938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2400"/>
              </a:spcBef>
              <a:buClr>
                <a:srgbClr val="1A384E"/>
              </a:buClr>
              <a:buSzPct val="100000"/>
              <a:defRPr/>
            </a:pPr>
            <a:r>
              <a:rPr lang="es-ES" sz="1900" dirty="0">
                <a:solidFill>
                  <a:schemeClr val="bg2">
                    <a:lumMod val="10000"/>
                  </a:schemeClr>
                </a:solidFill>
                <a:latin typeface="CircularXX TT" panose="020B0504010101010104" pitchFamily="34" charset="0"/>
                <a:cs typeface="CircularXX TT" panose="020B0504010101010104" pitchFamily="34" charset="0"/>
              </a:rPr>
              <a:t>Consulta de datos (puntualmente y masivo)</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Cuando se trate de la consulta de datos puntuales o de cantidades no-masivas, de tal forma que la respuesta deba ser procesada por quien hace el requerimiento: REST + </a:t>
            </a:r>
            <a:r>
              <a:rPr lang="es-ES" sz="1800" dirty="0" err="1">
                <a:solidFill>
                  <a:schemeClr val="bg2">
                    <a:lumMod val="10000"/>
                  </a:schemeClr>
                </a:solidFill>
                <a:latin typeface="CircularXX TT" panose="020B0504010101010104" pitchFamily="34" charset="0"/>
                <a:cs typeface="CircularXX TT" panose="020B0504010101010104" pitchFamily="34" charset="0"/>
              </a:rPr>
              <a:t>GeoJSON</a:t>
            </a:r>
            <a:endParaRPr lang="es-ES" sz="1800" dirty="0">
              <a:solidFill>
                <a:schemeClr val="bg2">
                  <a:lumMod val="10000"/>
                </a:schemeClr>
              </a:solidFill>
              <a:latin typeface="CircularXX TT" panose="020B0504010101010104" pitchFamily="34" charset="0"/>
              <a:cs typeface="CircularXX TT" panose="020B0504010101010104" pitchFamily="34" charset="0"/>
            </a:endParaRP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Consulta masiva y gráfica: WMS</a:t>
            </a:r>
          </a:p>
          <a:p>
            <a:pPr>
              <a:lnSpc>
                <a:spcPct val="100000"/>
              </a:lnSpc>
              <a:spcBef>
                <a:spcPts val="2400"/>
              </a:spcBef>
              <a:buClr>
                <a:srgbClr val="1A384E"/>
              </a:buClr>
              <a:buSzPct val="100000"/>
              <a:defRPr/>
            </a:pPr>
            <a:r>
              <a:rPr lang="es-ES" sz="1900" dirty="0">
                <a:solidFill>
                  <a:schemeClr val="bg2">
                    <a:lumMod val="10000"/>
                  </a:schemeClr>
                </a:solidFill>
                <a:latin typeface="CircularXX TT" panose="020B0504010101010104" pitchFamily="34" charset="0"/>
                <a:cs typeface="CircularXX TT" panose="020B0504010101010104" pitchFamily="34" charset="0"/>
              </a:rPr>
              <a:t>Acceso a datos remotos: WFS</a:t>
            </a:r>
          </a:p>
          <a:p>
            <a:pPr>
              <a:lnSpc>
                <a:spcPct val="100000"/>
              </a:lnSpc>
              <a:spcBef>
                <a:spcPts val="2400"/>
              </a:spcBef>
              <a:buClr>
                <a:srgbClr val="1A384E"/>
              </a:buClr>
              <a:buSzPct val="100000"/>
              <a:defRPr/>
            </a:pPr>
            <a:r>
              <a:rPr lang="es-ES" sz="1900" dirty="0">
                <a:solidFill>
                  <a:schemeClr val="bg2">
                    <a:lumMod val="10000"/>
                  </a:schemeClr>
                </a:solidFill>
                <a:latin typeface="CircularXX TT" panose="020B0504010101010104" pitchFamily="34" charset="0"/>
                <a:cs typeface="CircularXX TT" panose="020B0504010101010104" pitchFamily="34" charset="0"/>
              </a:rPr>
              <a:t>Descarga de datos mediante INTERLIS</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Diseño mediante herramientas UML, lenguaje próximo al humano</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Describe modelos de datos siguiendo paradigma de orientación a objetos</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Lenguaje de descripción de modelo que incluye clases, relaciones, dominios; restricciones y reglas, tipos y tipos especiales (definidos por el usuario) etc.</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Cuando se comparten los datos, se hace también con todos los elementos indicados anteriormente (y se valida contra el modelo definido)</a:t>
            </a:r>
          </a:p>
          <a:p>
            <a:pPr lvl="1">
              <a:lnSpc>
                <a:spcPct val="100000"/>
              </a:lnSpc>
              <a:spcBef>
                <a:spcPts val="600"/>
              </a:spcBef>
              <a:buClr>
                <a:srgbClr val="1A384E"/>
              </a:buClr>
              <a:buSzPct val="100000"/>
              <a:defRPr/>
            </a:pPr>
            <a:r>
              <a:rPr lang="es-ES" sz="1800" dirty="0">
                <a:solidFill>
                  <a:schemeClr val="bg2">
                    <a:lumMod val="10000"/>
                  </a:schemeClr>
                </a:solidFill>
                <a:latin typeface="CircularXX TT" panose="020B0504010101010104" pitchFamily="34" charset="0"/>
                <a:cs typeface="CircularXX TT" panose="020B0504010101010104" pitchFamily="34" charset="0"/>
              </a:rPr>
              <a:t>Estándar basado en XML independiente de la máquina, del SO y del software</a:t>
            </a:r>
          </a:p>
        </p:txBody>
      </p:sp>
      <p:sp>
        <p:nvSpPr>
          <p:cNvPr id="2" name="Foliennummernplatzhalter 1">
            <a:extLst>
              <a:ext uri="{FF2B5EF4-FFF2-40B4-BE49-F238E27FC236}">
                <a16:creationId xmlns:a16="http://schemas.microsoft.com/office/drawing/2014/main" id="{7F8F23A4-A76F-7E06-F959-F3985C3B7F48}"/>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25</a:t>
            </a:fld>
            <a:endParaRPr lang="de-CH" sz="1300" b="0" i="0" u="none" strike="noStrike" cap="none" spc="0" dirty="0">
              <a:ln>
                <a:noFill/>
              </a:ln>
              <a:solidFill>
                <a:srgbClr val="3E83B2"/>
              </a:solidFill>
              <a:latin typeface="Circular Pro Book"/>
              <a:cs typeface="Circular Pro Book"/>
            </a:endParaRPr>
          </a:p>
        </p:txBody>
      </p:sp>
    </p:spTree>
    <p:extLst>
      <p:ext uri="{BB962C8B-B14F-4D97-AF65-F5344CB8AC3E}">
        <p14:creationId xmlns:p14="http://schemas.microsoft.com/office/powerpoint/2010/main" val="45352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7C9A1FA-658E-4290-BF66-6FA17B57A542}"/>
            </a:ext>
          </a:extLst>
        </p:cNvPr>
        <p:cNvGrpSpPr/>
        <p:nvPr/>
      </p:nvGrpSpPr>
      <p:grpSpPr bwMode="auto">
        <a:xfrm>
          <a:off x="0" y="0"/>
          <a:ext cx="0" cy="0"/>
          <a:chOff x="0" y="0"/>
          <a:chExt cx="0" cy="0"/>
        </a:xfrm>
      </p:grpSpPr>
      <p:sp>
        <p:nvSpPr>
          <p:cNvPr id="5" name="Content">
            <a:extLst>
              <a:ext uri="{FF2B5EF4-FFF2-40B4-BE49-F238E27FC236}">
                <a16:creationId xmlns:a16="http://schemas.microsoft.com/office/drawing/2014/main" id="{0EC85F4B-76D0-7837-3056-DA703B650A32}"/>
              </a:ext>
            </a:extLst>
          </p:cNvPr>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Siguientes pasos</a:t>
            </a:r>
            <a:endParaRPr dirty="0"/>
          </a:p>
        </p:txBody>
      </p:sp>
      <p:sp>
        <p:nvSpPr>
          <p:cNvPr id="2" name="Foliennummernplatzhalter 1">
            <a:extLst>
              <a:ext uri="{FF2B5EF4-FFF2-40B4-BE49-F238E27FC236}">
                <a16:creationId xmlns:a16="http://schemas.microsoft.com/office/drawing/2014/main" id="{5CD6A5E6-B8C3-40D9-DD2F-2A84E04A6F07}"/>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26</a:t>
            </a:fld>
            <a:endParaRPr lang="de-CH" sz="1300" b="0" i="0" u="none" strike="noStrike" cap="none" spc="0" dirty="0">
              <a:ln>
                <a:noFill/>
              </a:ln>
              <a:solidFill>
                <a:srgbClr val="3E83B2"/>
              </a:solidFill>
              <a:latin typeface="Circular Pro Book"/>
              <a:cs typeface="Circular Pro Book"/>
            </a:endParaRPr>
          </a:p>
        </p:txBody>
      </p:sp>
      <p:sp>
        <p:nvSpPr>
          <p:cNvPr id="3" name="Inhaltsplatzhalter 2">
            <a:extLst>
              <a:ext uri="{FF2B5EF4-FFF2-40B4-BE49-F238E27FC236}">
                <a16:creationId xmlns:a16="http://schemas.microsoft.com/office/drawing/2014/main" id="{4E9DF64A-5987-9391-F7C9-93BA021DAFBB}"/>
              </a:ext>
            </a:extLst>
          </p:cNvPr>
          <p:cNvSpPr txBox="1"/>
          <p:nvPr/>
        </p:nvSpPr>
        <p:spPr bwMode="auto">
          <a:xfrm>
            <a:off x="418808" y="1412776"/>
            <a:ext cx="11293815" cy="3284195"/>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1800"/>
              </a:spcBef>
              <a:buClr>
                <a:srgbClr val="1A384E"/>
              </a:buClr>
              <a:buSzPct val="100000"/>
              <a:defRPr/>
            </a:pPr>
            <a:r>
              <a:rPr lang="de-CH" sz="2000" dirty="0" err="1">
                <a:solidFill>
                  <a:schemeClr val="bg2">
                    <a:lumMod val="10000"/>
                  </a:schemeClr>
                </a:solidFill>
                <a:latin typeface="CircularXX TT" panose="020B0504010101010104" pitchFamily="34" charset="0"/>
                <a:cs typeface="CircularXX TT" panose="020B0504010101010104" pitchFamily="34" charset="0"/>
              </a:rPr>
              <a:t>Incluir</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observaciones</a:t>
            </a:r>
            <a:r>
              <a:rPr lang="de-CH" sz="2000" dirty="0">
                <a:solidFill>
                  <a:schemeClr val="bg2">
                    <a:lumMod val="10000"/>
                  </a:schemeClr>
                </a:solidFill>
                <a:latin typeface="CircularXX TT" panose="020B0504010101010104" pitchFamily="34" charset="0"/>
                <a:cs typeface="CircularXX TT" panose="020B0504010101010104" pitchFamily="34" charset="0"/>
              </a:rPr>
              <a:t> y </a:t>
            </a:r>
            <a:r>
              <a:rPr lang="de-CH" sz="2000" dirty="0" err="1">
                <a:solidFill>
                  <a:schemeClr val="bg2">
                    <a:lumMod val="10000"/>
                  </a:schemeClr>
                </a:solidFill>
                <a:latin typeface="CircularXX TT" panose="020B0504010101010104" pitchFamily="34" charset="0"/>
                <a:cs typeface="CircularXX TT" panose="020B0504010101010104" pitchFamily="34" charset="0"/>
              </a:rPr>
              <a:t>recomendaciones</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recibidos</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por</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el</a:t>
            </a:r>
            <a:r>
              <a:rPr lang="de-CH" sz="2000" dirty="0">
                <a:solidFill>
                  <a:schemeClr val="bg2">
                    <a:lumMod val="10000"/>
                  </a:schemeClr>
                </a:solidFill>
                <a:latin typeface="CircularXX TT" panose="020B0504010101010104" pitchFamily="34" charset="0"/>
                <a:cs typeface="CircularXX TT" panose="020B0504010101010104" pitchFamily="34" charset="0"/>
              </a:rPr>
              <a:t> MEF</a:t>
            </a:r>
          </a:p>
          <a:p>
            <a:pPr>
              <a:lnSpc>
                <a:spcPct val="100000"/>
              </a:lnSpc>
              <a:spcBef>
                <a:spcPts val="1800"/>
              </a:spcBef>
              <a:buClr>
                <a:srgbClr val="1A384E"/>
              </a:buClr>
              <a:buSzPct val="100000"/>
              <a:defRPr/>
            </a:pPr>
            <a:r>
              <a:rPr lang="de-CH" sz="2000" dirty="0">
                <a:solidFill>
                  <a:schemeClr val="bg2">
                    <a:lumMod val="10000"/>
                  </a:schemeClr>
                </a:solidFill>
                <a:latin typeface="CircularXX TT" panose="020B0504010101010104" pitchFamily="34" charset="0"/>
                <a:cs typeface="CircularXX TT" panose="020B0504010101010104" pitchFamily="34" charset="0"/>
              </a:rPr>
              <a:t>Presentación </a:t>
            </a:r>
            <a:r>
              <a:rPr lang="de-CH" sz="2000" dirty="0" err="1">
                <a:solidFill>
                  <a:schemeClr val="bg2">
                    <a:lumMod val="10000"/>
                  </a:schemeClr>
                </a:solidFill>
                <a:latin typeface="CircularXX TT" panose="020B0504010101010104" pitchFamily="34" charset="0"/>
                <a:cs typeface="CircularXX TT" panose="020B0504010101010104" pitchFamily="34" charset="0"/>
              </a:rPr>
              <a:t>con</a:t>
            </a:r>
            <a:r>
              <a:rPr lang="de-CH" sz="2000" dirty="0">
                <a:solidFill>
                  <a:schemeClr val="bg2">
                    <a:lumMod val="10000"/>
                  </a:schemeClr>
                </a:solidFill>
                <a:latin typeface="CircularXX TT" panose="020B0504010101010104" pitchFamily="34" charset="0"/>
                <a:cs typeface="CircularXX TT" panose="020B0504010101010104" pitchFamily="34" charset="0"/>
              </a:rPr>
              <a:t> UE-SICUN y MVCS-OUN</a:t>
            </a:r>
            <a:r>
              <a:rPr lang="en-US" sz="2000" dirty="0">
                <a:solidFill>
                  <a:schemeClr val="bg2">
                    <a:lumMod val="10000"/>
                  </a:schemeClr>
                </a:solidFill>
                <a:latin typeface="CircularXX TT" panose="020B0504010101010104" pitchFamily="34" charset="0"/>
                <a:cs typeface="CircularXX TT" panose="020B0504010101010104" pitchFamily="34" charset="0"/>
              </a:rPr>
              <a:t>, </a:t>
            </a:r>
            <a:r>
              <a:rPr lang="en-US" sz="2000" dirty="0" err="1">
                <a:solidFill>
                  <a:schemeClr val="bg2">
                    <a:lumMod val="10000"/>
                  </a:schemeClr>
                </a:solidFill>
                <a:latin typeface="CircularXX TT" panose="020B0504010101010104" pitchFamily="34" charset="0"/>
                <a:cs typeface="CircularXX TT" panose="020B0504010101010104" pitchFamily="34" charset="0"/>
              </a:rPr>
              <a:t>recibir</a:t>
            </a:r>
            <a:r>
              <a:rPr lang="en-US" sz="2000" dirty="0">
                <a:solidFill>
                  <a:schemeClr val="bg2">
                    <a:lumMod val="10000"/>
                  </a:schemeClr>
                </a:solidFill>
                <a:latin typeface="CircularXX TT" panose="020B0504010101010104" pitchFamily="34" charset="0"/>
                <a:cs typeface="CircularXX TT" panose="020B0504010101010104" pitchFamily="34" charset="0"/>
              </a:rPr>
              <a:t> e </a:t>
            </a:r>
            <a:r>
              <a:rPr lang="en-US" sz="2000" dirty="0" err="1">
                <a:solidFill>
                  <a:schemeClr val="bg2">
                    <a:lumMod val="10000"/>
                  </a:schemeClr>
                </a:solidFill>
                <a:latin typeface="CircularXX TT" panose="020B0504010101010104" pitchFamily="34" charset="0"/>
                <a:cs typeface="CircularXX TT" panose="020B0504010101010104" pitchFamily="34" charset="0"/>
              </a:rPr>
              <a:t>incluir</a:t>
            </a:r>
            <a:r>
              <a:rPr lang="en-US" sz="2000" dirty="0">
                <a:solidFill>
                  <a:schemeClr val="bg2">
                    <a:lumMod val="10000"/>
                  </a:schemeClr>
                </a:solidFill>
                <a:latin typeface="CircularXX TT" panose="020B0504010101010104" pitchFamily="34" charset="0"/>
                <a:cs typeface="CircularXX TT" panose="020B0504010101010104" pitchFamily="34" charset="0"/>
              </a:rPr>
              <a:t> feedback</a:t>
            </a:r>
          </a:p>
          <a:p>
            <a:pPr>
              <a:lnSpc>
                <a:spcPct val="100000"/>
              </a:lnSpc>
              <a:spcBef>
                <a:spcPts val="1800"/>
              </a:spcBef>
              <a:buClr>
                <a:srgbClr val="1A384E"/>
              </a:buClr>
              <a:buSzPct val="100000"/>
              <a:defRPr/>
            </a:pPr>
            <a:r>
              <a:rPr lang="en-US" sz="2000" dirty="0">
                <a:solidFill>
                  <a:schemeClr val="bg2">
                    <a:lumMod val="10000"/>
                  </a:schemeClr>
                </a:solidFill>
                <a:latin typeface="CircularXX TT" panose="020B0504010101010104" pitchFamily="34" charset="0"/>
                <a:cs typeface="CircularXX TT" panose="020B0504010101010104" pitchFamily="34" charset="0"/>
              </a:rPr>
              <a:t>Presentación </a:t>
            </a:r>
            <a:r>
              <a:rPr lang="en-US" sz="2000" dirty="0" err="1">
                <a:solidFill>
                  <a:schemeClr val="bg2">
                    <a:lumMod val="10000"/>
                  </a:schemeClr>
                </a:solidFill>
                <a:latin typeface="CircularXX TT" panose="020B0504010101010104" pitchFamily="34" charset="0"/>
                <a:cs typeface="CircularXX TT" panose="020B0504010101010104" pitchFamily="34" charset="0"/>
              </a:rPr>
              <a:t>común</a:t>
            </a:r>
            <a:r>
              <a:rPr lang="en-US" sz="2000" dirty="0">
                <a:solidFill>
                  <a:schemeClr val="bg2">
                    <a:lumMod val="10000"/>
                  </a:schemeClr>
                </a:solidFill>
                <a:latin typeface="CircularXX TT" panose="020B0504010101010104" pitchFamily="34" charset="0"/>
                <a:cs typeface="CircularXX TT" panose="020B0504010101010104" pitchFamily="34" charset="0"/>
              </a:rPr>
              <a:t> (</a:t>
            </a:r>
            <a:r>
              <a:rPr lang="en-US" sz="2000" dirty="0" err="1">
                <a:solidFill>
                  <a:schemeClr val="bg2">
                    <a:lumMod val="10000"/>
                  </a:schemeClr>
                </a:solidFill>
                <a:latin typeface="CircularXX TT" panose="020B0504010101010104" pitchFamily="34" charset="0"/>
                <a:cs typeface="CircularXX TT" panose="020B0504010101010104" pitchFamily="34" charset="0"/>
              </a:rPr>
              <a:t>propuesto</a:t>
            </a:r>
            <a:r>
              <a:rPr lang="en-US" sz="2000" dirty="0">
                <a:solidFill>
                  <a:schemeClr val="bg2">
                    <a:lumMod val="10000"/>
                  </a:schemeClr>
                </a:solidFill>
                <a:latin typeface="CircularXX TT" panose="020B0504010101010104" pitchFamily="34" charset="0"/>
                <a:cs typeface="CircularXX TT" panose="020B0504010101010104" pitchFamily="34" charset="0"/>
              </a:rPr>
              <a:t> 27 de mayo, 11.00</a:t>
            </a:r>
            <a:r>
              <a:rPr lang="de-CH" sz="2000" dirty="0">
                <a:solidFill>
                  <a:schemeClr val="bg2">
                    <a:lumMod val="10000"/>
                  </a:schemeClr>
                </a:solidFill>
                <a:latin typeface="CircularXX TT" panose="020B0504010101010104" pitchFamily="34" charset="0"/>
                <a:cs typeface="CircularXX TT" panose="020B0504010101010104" pitchFamily="34" charset="0"/>
              </a:rPr>
              <a:t>)</a:t>
            </a:r>
          </a:p>
          <a:p>
            <a:pPr>
              <a:lnSpc>
                <a:spcPct val="100000"/>
              </a:lnSpc>
              <a:spcBef>
                <a:spcPts val="1800"/>
              </a:spcBef>
              <a:buClr>
                <a:srgbClr val="1A384E"/>
              </a:buClr>
              <a:buSzPct val="100000"/>
              <a:defRPr/>
            </a:pPr>
            <a:r>
              <a:rPr lang="de-CH" sz="2000" dirty="0" err="1">
                <a:solidFill>
                  <a:schemeClr val="bg2">
                    <a:lumMod val="10000"/>
                  </a:schemeClr>
                </a:solidFill>
                <a:latin typeface="CircularXX TT" panose="020B0504010101010104" pitchFamily="34" charset="0"/>
                <a:cs typeface="CircularXX TT" panose="020B0504010101010104" pitchFamily="34" charset="0"/>
              </a:rPr>
              <a:t>Identificar</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clases</a:t>
            </a:r>
            <a:r>
              <a:rPr lang="de-CH" sz="2000" dirty="0">
                <a:solidFill>
                  <a:schemeClr val="bg2">
                    <a:lumMod val="10000"/>
                  </a:schemeClr>
                </a:solidFill>
                <a:latin typeface="CircularXX TT" panose="020B0504010101010104" pitchFamily="34" charset="0"/>
                <a:cs typeface="CircularXX TT" panose="020B0504010101010104" pitchFamily="34" charset="0"/>
              </a:rPr>
              <a:t> de </a:t>
            </a:r>
            <a:r>
              <a:rPr lang="de-CH" sz="2000" dirty="0" err="1">
                <a:solidFill>
                  <a:schemeClr val="bg2">
                    <a:lumMod val="10000"/>
                  </a:schemeClr>
                </a:solidFill>
                <a:latin typeface="CircularXX TT" panose="020B0504010101010104" pitchFamily="34" charset="0"/>
                <a:cs typeface="CircularXX TT" panose="020B0504010101010104" pitchFamily="34" charset="0"/>
              </a:rPr>
              <a:t>objetos</a:t>
            </a:r>
            <a:r>
              <a:rPr lang="de-CH" sz="2000" dirty="0">
                <a:solidFill>
                  <a:schemeClr val="bg2">
                    <a:lumMod val="10000"/>
                  </a:schemeClr>
                </a:solidFill>
                <a:latin typeface="CircularXX TT" panose="020B0504010101010104" pitchFamily="34" charset="0"/>
                <a:cs typeface="CircularXX TT" panose="020B0504010101010104" pitchFamily="34" charset="0"/>
              </a:rPr>
              <a:t>/</a:t>
            </a:r>
            <a:r>
              <a:rPr lang="de-CH" sz="2000" dirty="0" err="1">
                <a:solidFill>
                  <a:schemeClr val="bg2">
                    <a:lumMod val="10000"/>
                  </a:schemeClr>
                </a:solidFill>
                <a:latin typeface="CircularXX TT" panose="020B0504010101010104" pitchFamily="34" charset="0"/>
                <a:cs typeface="CircularXX TT" panose="020B0504010101010104" pitchFamily="34" charset="0"/>
              </a:rPr>
              <a:t>tablas</a:t>
            </a:r>
            <a:r>
              <a:rPr lang="de-CH" sz="2000" dirty="0">
                <a:solidFill>
                  <a:schemeClr val="bg2">
                    <a:lumMod val="10000"/>
                  </a:schemeClr>
                </a:solidFill>
                <a:latin typeface="CircularXX TT" panose="020B0504010101010104" pitchFamily="34" charset="0"/>
                <a:cs typeface="CircularXX TT" panose="020B0504010101010104" pitchFamily="34" charset="0"/>
              </a:rPr>
              <a:t> y </a:t>
            </a:r>
            <a:r>
              <a:rPr lang="de-CH" sz="2000" dirty="0" err="1">
                <a:solidFill>
                  <a:schemeClr val="bg2">
                    <a:lumMod val="10000"/>
                  </a:schemeClr>
                </a:solidFill>
                <a:latin typeface="CircularXX TT" panose="020B0504010101010104" pitchFamily="34" charset="0"/>
                <a:cs typeface="CircularXX TT" panose="020B0504010101010104" pitchFamily="34" charset="0"/>
              </a:rPr>
              <a:t>atributos</a:t>
            </a:r>
            <a:r>
              <a:rPr lang="de-CH" sz="2000" dirty="0">
                <a:solidFill>
                  <a:schemeClr val="bg2">
                    <a:lumMod val="10000"/>
                  </a:schemeClr>
                </a:solidFill>
                <a:latin typeface="CircularXX TT" panose="020B0504010101010104" pitchFamily="34" charset="0"/>
                <a:cs typeface="CircularXX TT" panose="020B0504010101010104" pitchFamily="34" charset="0"/>
              </a:rPr>
              <a:t> de </a:t>
            </a:r>
            <a:r>
              <a:rPr lang="de-CH" sz="2000" dirty="0" err="1">
                <a:solidFill>
                  <a:schemeClr val="bg2">
                    <a:lumMod val="10000"/>
                  </a:schemeClr>
                </a:solidFill>
                <a:latin typeface="CircularXX TT" panose="020B0504010101010104" pitchFamily="34" charset="0"/>
                <a:cs typeface="CircularXX TT" panose="020B0504010101010104" pitchFamily="34" charset="0"/>
              </a:rPr>
              <a:t>intercambio</a:t>
            </a:r>
            <a:endParaRPr lang="de-CH" sz="2000" dirty="0">
              <a:solidFill>
                <a:schemeClr val="bg2">
                  <a:lumMod val="10000"/>
                </a:schemeClr>
              </a:solidFill>
              <a:latin typeface="CircularXX TT" panose="020B0504010101010104" pitchFamily="34" charset="0"/>
              <a:cs typeface="CircularXX TT" panose="020B0504010101010104" pitchFamily="34" charset="0"/>
            </a:endParaRPr>
          </a:p>
          <a:p>
            <a:pPr>
              <a:lnSpc>
                <a:spcPct val="100000"/>
              </a:lnSpc>
              <a:spcBef>
                <a:spcPts val="1800"/>
              </a:spcBef>
              <a:buClr>
                <a:srgbClr val="1A384E"/>
              </a:buClr>
              <a:buSzPct val="100000"/>
              <a:defRPr/>
            </a:pPr>
            <a:r>
              <a:rPr lang="de-CH" sz="2000" dirty="0" err="1">
                <a:solidFill>
                  <a:schemeClr val="bg2">
                    <a:lumMod val="10000"/>
                  </a:schemeClr>
                </a:solidFill>
                <a:latin typeface="CircularXX TT" panose="020B0504010101010104" pitchFamily="34" charset="0"/>
                <a:cs typeface="CircularXX TT" panose="020B0504010101010104" pitchFamily="34" charset="0"/>
              </a:rPr>
              <a:t>Definir</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modelo</a:t>
            </a:r>
            <a:r>
              <a:rPr lang="de-CH" sz="2000" dirty="0">
                <a:solidFill>
                  <a:schemeClr val="bg2">
                    <a:lumMod val="10000"/>
                  </a:schemeClr>
                </a:solidFill>
                <a:latin typeface="CircularXX TT" panose="020B0504010101010104" pitchFamily="34" charset="0"/>
                <a:cs typeface="CircularXX TT" panose="020B0504010101010104" pitchFamily="34" charset="0"/>
              </a:rPr>
              <a:t> de </a:t>
            </a:r>
            <a:r>
              <a:rPr lang="de-CH" sz="2000" dirty="0" err="1">
                <a:solidFill>
                  <a:schemeClr val="bg2">
                    <a:lumMod val="10000"/>
                  </a:schemeClr>
                </a:solidFill>
                <a:latin typeface="CircularXX TT" panose="020B0504010101010104" pitchFamily="34" charset="0"/>
                <a:cs typeface="CircularXX TT" panose="020B0504010101010104" pitchFamily="34" charset="0"/>
              </a:rPr>
              <a:t>intercambio</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taller</a:t>
            </a:r>
            <a:r>
              <a:rPr lang="de-CH" sz="2000" dirty="0">
                <a:solidFill>
                  <a:schemeClr val="bg2">
                    <a:lumMod val="10000"/>
                  </a:schemeClr>
                </a:solidFill>
                <a:latin typeface="CircularXX TT" panose="020B0504010101010104" pitchFamily="34" charset="0"/>
                <a:cs typeface="CircularXX TT" panose="020B0504010101010104" pitchFamily="34" charset="0"/>
              </a:rPr>
              <a:t> de </a:t>
            </a:r>
            <a:r>
              <a:rPr lang="de-CH" sz="2000" dirty="0" err="1">
                <a:solidFill>
                  <a:schemeClr val="bg2">
                    <a:lumMod val="10000"/>
                  </a:schemeClr>
                </a:solidFill>
                <a:latin typeface="CircularXX TT" panose="020B0504010101010104" pitchFamily="34" charset="0"/>
                <a:cs typeface="CircularXX TT" panose="020B0504010101010104" pitchFamily="34" charset="0"/>
              </a:rPr>
              <a:t>modelización</a:t>
            </a:r>
            <a:r>
              <a:rPr lang="de-CH" sz="2000" dirty="0">
                <a:solidFill>
                  <a:schemeClr val="bg2">
                    <a:lumMod val="10000"/>
                  </a:schemeClr>
                </a:solidFill>
                <a:latin typeface="CircularXX TT" panose="020B0504010101010104" pitchFamily="34" charset="0"/>
                <a:cs typeface="CircularXX TT" panose="020B0504010101010104" pitchFamily="34" charset="0"/>
              </a:rPr>
              <a:t>)</a:t>
            </a:r>
          </a:p>
          <a:p>
            <a:pPr>
              <a:lnSpc>
                <a:spcPct val="100000"/>
              </a:lnSpc>
              <a:spcBef>
                <a:spcPts val="1800"/>
              </a:spcBef>
              <a:buClr>
                <a:srgbClr val="1A384E"/>
              </a:buClr>
              <a:buSzPct val="100000"/>
              <a:defRPr/>
            </a:pPr>
            <a:r>
              <a:rPr lang="de-CH" sz="2000" dirty="0" err="1">
                <a:solidFill>
                  <a:schemeClr val="bg2">
                    <a:lumMod val="10000"/>
                  </a:schemeClr>
                </a:solidFill>
                <a:latin typeface="CircularXX TT" panose="020B0504010101010104" pitchFamily="34" charset="0"/>
                <a:cs typeface="CircularXX TT" panose="020B0504010101010104" pitchFamily="34" charset="0"/>
              </a:rPr>
              <a:t>Documentación</a:t>
            </a:r>
            <a:r>
              <a:rPr lang="de-CH" sz="2000" dirty="0">
                <a:solidFill>
                  <a:schemeClr val="bg2">
                    <a:lumMod val="10000"/>
                  </a:schemeClr>
                </a:solidFill>
                <a:latin typeface="CircularXX TT" panose="020B0504010101010104" pitchFamily="34" charset="0"/>
                <a:cs typeface="CircularXX TT" panose="020B0504010101010104" pitchFamily="34" charset="0"/>
              </a:rPr>
              <a:t> y </a:t>
            </a:r>
            <a:r>
              <a:rPr lang="de-CH" sz="2000" dirty="0" err="1">
                <a:solidFill>
                  <a:schemeClr val="bg2">
                    <a:lumMod val="10000"/>
                  </a:schemeClr>
                </a:solidFill>
                <a:latin typeface="CircularXX TT" panose="020B0504010101010104" pitchFamily="34" charset="0"/>
                <a:cs typeface="CircularXX TT" panose="020B0504010101010104" pitchFamily="34" charset="0"/>
              </a:rPr>
              <a:t>planificación</a:t>
            </a:r>
            <a:r>
              <a:rPr lang="de-CH" sz="2000" dirty="0">
                <a:solidFill>
                  <a:schemeClr val="bg2">
                    <a:lumMod val="10000"/>
                  </a:schemeClr>
                </a:solidFill>
                <a:latin typeface="CircularXX TT" panose="020B0504010101010104" pitchFamily="34" charset="0"/>
                <a:cs typeface="CircularXX TT" panose="020B0504010101010104" pitchFamily="34" charset="0"/>
              </a:rPr>
              <a:t> </a:t>
            </a:r>
            <a:r>
              <a:rPr lang="de-CH" sz="2000" dirty="0" err="1">
                <a:solidFill>
                  <a:schemeClr val="bg2">
                    <a:lumMod val="10000"/>
                  </a:schemeClr>
                </a:solidFill>
                <a:latin typeface="CircularXX TT" panose="020B0504010101010104" pitchFamily="34" charset="0"/>
                <a:cs typeface="CircularXX TT" panose="020B0504010101010104" pitchFamily="34" charset="0"/>
              </a:rPr>
              <a:t>siguiente</a:t>
            </a:r>
            <a:r>
              <a:rPr lang="de-CH" sz="2000" dirty="0">
                <a:solidFill>
                  <a:schemeClr val="bg2">
                    <a:lumMod val="10000"/>
                  </a:schemeClr>
                </a:solidFill>
                <a:latin typeface="CircularXX TT" panose="020B0504010101010104" pitchFamily="34" charset="0"/>
                <a:cs typeface="CircularXX TT" panose="020B0504010101010104" pitchFamily="34" charset="0"/>
              </a:rPr>
              <a:t> fase</a:t>
            </a:r>
            <a:endParaRPr lang="en-US" sz="2000" dirty="0">
              <a:solidFill>
                <a:schemeClr val="bg2">
                  <a:lumMod val="10000"/>
                </a:schemeClr>
              </a:solidFill>
              <a:latin typeface="CircularXX TT" panose="020B0504010101010104" pitchFamily="34" charset="0"/>
              <a:cs typeface="CircularXX TT" panose="020B0504010101010104" pitchFamily="34" charset="0"/>
            </a:endParaRPr>
          </a:p>
        </p:txBody>
      </p:sp>
    </p:spTree>
    <p:extLst>
      <p:ext uri="{BB962C8B-B14F-4D97-AF65-F5344CB8AC3E}">
        <p14:creationId xmlns:p14="http://schemas.microsoft.com/office/powerpoint/2010/main" val="249429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21FA14E-05A8-F901-B641-002F6843F8A4}"/>
            </a:ext>
          </a:extLst>
        </p:cNvPr>
        <p:cNvGrpSpPr/>
        <p:nvPr/>
      </p:nvGrpSpPr>
      <p:grpSpPr bwMode="auto">
        <a:xfrm>
          <a:off x="0" y="0"/>
          <a:ext cx="0" cy="0"/>
          <a:chOff x="0" y="0"/>
          <a:chExt cx="0" cy="0"/>
        </a:xfrm>
      </p:grpSpPr>
      <p:pic>
        <p:nvPicPr>
          <p:cNvPr id="2" name="Grafik 1">
            <a:extLst>
              <a:ext uri="{FF2B5EF4-FFF2-40B4-BE49-F238E27FC236}">
                <a16:creationId xmlns:a16="http://schemas.microsoft.com/office/drawing/2014/main" id="{CCDB094C-166E-4A6A-B8B3-6357FA034324}"/>
              </a:ext>
            </a:extLst>
          </p:cNvPr>
          <p:cNvPicPr>
            <a:picLocks noChangeAspect="1"/>
          </p:cNvPicPr>
          <p:nvPr/>
        </p:nvPicPr>
        <p:blipFill>
          <a:blip r:embed="rId2" cstate="screen">
            <a:graysc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bwMode="auto">
          <a:xfrm>
            <a:off x="0" y="1261328"/>
            <a:ext cx="12192000" cy="5596672"/>
          </a:xfrm>
          <a:prstGeom prst="rect">
            <a:avLst/>
          </a:prstGeom>
        </p:spPr>
      </p:pic>
      <p:sp>
        <p:nvSpPr>
          <p:cNvPr id="5" name="Rechteck 4">
            <a:extLst>
              <a:ext uri="{FF2B5EF4-FFF2-40B4-BE49-F238E27FC236}">
                <a16:creationId xmlns:a16="http://schemas.microsoft.com/office/drawing/2014/main" id="{19725C8C-4EA1-1C3A-E9E7-4C3FA8D76F04}"/>
              </a:ext>
            </a:extLst>
          </p:cNvPr>
          <p:cNvSpPr/>
          <p:nvPr/>
        </p:nvSpPr>
        <p:spPr bwMode="auto">
          <a:xfrm>
            <a:off x="0" y="0"/>
            <a:ext cx="12192000" cy="1256145"/>
          </a:xfrm>
          <a:prstGeom prst="rect">
            <a:avLst/>
          </a:prstGeom>
          <a:solidFill>
            <a:schemeClr val="bg1"/>
          </a:solidFill>
          <a:ln w="12700" cap="flat">
            <a:solidFill>
              <a:srgbClr val="FFFFFF"/>
            </a:solid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a:lnSpc>
                <a:spcPct val="100000"/>
              </a:lnSpc>
              <a:spcBef>
                <a:spcPts val="0"/>
              </a:spcBef>
              <a:spcAft>
                <a:spcPts val="0"/>
              </a:spcAft>
              <a:buClrTx/>
              <a:buSzTx/>
              <a:buFontTx/>
              <a:buNone/>
              <a:defRPr/>
            </a:pPr>
            <a:endParaRPr lang="de-CH" sz="3200" b="0" i="0" u="none" strike="noStrike" cap="none" spc="0">
              <a:ln>
                <a:noFill/>
              </a:ln>
              <a:solidFill>
                <a:srgbClr val="FFFFFF"/>
              </a:solidFill>
              <a:latin typeface="Helvetica Neue Medium"/>
              <a:ea typeface="Helvetica Neue Medium"/>
              <a:cs typeface="Helvetica Neue Medium"/>
            </a:endParaRPr>
          </a:p>
        </p:txBody>
      </p:sp>
      <p:sp>
        <p:nvSpPr>
          <p:cNvPr id="147" name="Lorenz Jenni, Ohio, 24.12.2020">
            <a:extLst>
              <a:ext uri="{FF2B5EF4-FFF2-40B4-BE49-F238E27FC236}">
                <a16:creationId xmlns:a16="http://schemas.microsoft.com/office/drawing/2014/main" id="{EA7BCDE1-3C58-DB04-D029-C88ED5833A5A}"/>
              </a:ext>
            </a:extLst>
          </p:cNvPr>
          <p:cNvSpPr txBox="1"/>
          <p:nvPr/>
        </p:nvSpPr>
        <p:spPr bwMode="auto">
          <a:xfrm>
            <a:off x="717980" y="1947029"/>
            <a:ext cx="10429323" cy="4698722"/>
          </a:xfrm>
          <a:prstGeom prst="rect">
            <a:avLst/>
          </a:prstGeom>
          <a:noFill/>
          <a:ln w="12700">
            <a:miter lim="400000"/>
          </a:ln>
        </p:spPr>
        <p:txBody>
          <a:bodyPr wrap="square" lIns="25400" tIns="25400" rIns="25400" bIns="25400" anchor="ctr">
            <a:spAutoFit/>
          </a:bodyPr>
          <a:lstStyle>
            <a:lvl1pPr algn="l">
              <a:defRPr sz="6100" b="1">
                <a:solidFill>
                  <a:srgbClr val="FFFFFF"/>
                </a:solidFill>
                <a:latin typeface="Circular Pro Book"/>
                <a:ea typeface="Circular Pro Book"/>
                <a:cs typeface="Circular Pro Book"/>
              </a:defRPr>
            </a:lvl1pPr>
          </a:lstStyle>
          <a:p>
            <a:pPr defTabSz="1219169">
              <a:defRPr/>
            </a:pPr>
            <a:r>
              <a:rPr lang="es-ES" sz="3200" i="0" u="none" strike="noStrike" cap="none" spc="0" dirty="0">
                <a:ln>
                  <a:noFill/>
                </a:ln>
                <a:solidFill>
                  <a:srgbClr val="FFFFFF"/>
                </a:solidFill>
                <a:latin typeface="CircularXX TT"/>
                <a:cs typeface="CircularXX TT"/>
              </a:rPr>
              <a:t>Interoperabilidad entre el Catastro Fiscal y el Catastro Urbano</a:t>
            </a:r>
          </a:p>
          <a:p>
            <a:pPr defTabSz="1219169">
              <a:defRPr/>
            </a:pPr>
            <a:endParaRPr lang="es-ES" sz="3200" i="0" u="none" strike="noStrike" cap="none" spc="0" dirty="0">
              <a:ln>
                <a:noFill/>
              </a:ln>
              <a:solidFill>
                <a:srgbClr val="FFFFFF"/>
              </a:solidFill>
              <a:latin typeface="CircularXX TT"/>
              <a:cs typeface="CircularXX TT"/>
            </a:endParaRPr>
          </a:p>
          <a:p>
            <a:pPr defTabSz="1219169">
              <a:defRPr/>
            </a:pPr>
            <a:r>
              <a:rPr lang="es-PE" sz="3200" dirty="0">
                <a:latin typeface="CircularXX TT"/>
                <a:cs typeface="CircularXX TT"/>
              </a:rPr>
              <a:t>Parte 1: Propuesta de Marco Conceptual</a:t>
            </a:r>
          </a:p>
          <a:p>
            <a:pPr defTabSz="1219169">
              <a:defRPr/>
            </a:pPr>
            <a:r>
              <a:rPr lang="es-PE" sz="3200" b="0" dirty="0">
                <a:latin typeface="CircularXX TT"/>
                <a:cs typeface="CircularXX TT"/>
              </a:rPr>
              <a:t>para la obtención del valor arancelario predial a través de un modelo de interoperabilidad PCF-SICUN-OUN</a:t>
            </a:r>
          </a:p>
          <a:p>
            <a:pPr defTabSz="1219169">
              <a:defRPr/>
            </a:pPr>
            <a:endParaRPr lang="es-ES" sz="3200" b="0" i="0" u="none" strike="noStrike" cap="none" spc="0" dirty="0">
              <a:ln>
                <a:noFill/>
              </a:ln>
              <a:solidFill>
                <a:srgbClr val="FFFFFF"/>
              </a:solidFill>
              <a:latin typeface="CircularXX TT"/>
              <a:cs typeface="CircularXX TT"/>
            </a:endParaRPr>
          </a:p>
          <a:p>
            <a:pPr defTabSz="1219169">
              <a:defRPr/>
            </a:pPr>
            <a:r>
              <a:rPr lang="es-ES" sz="2400" b="0" i="0" u="none" strike="noStrike" cap="none" spc="0" dirty="0">
                <a:ln>
                  <a:noFill/>
                </a:ln>
                <a:solidFill>
                  <a:srgbClr val="FFFFFF"/>
                </a:solidFill>
                <a:latin typeface="CircularXX TT"/>
                <a:cs typeface="CircularXX TT"/>
              </a:rPr>
              <a:t>13 de mayo 2025</a:t>
            </a:r>
          </a:p>
          <a:p>
            <a:pPr marL="0" marR="0" lvl="0" indent="0" algn="l" defTabSz="1219169">
              <a:lnSpc>
                <a:spcPct val="100000"/>
              </a:lnSpc>
              <a:spcBef>
                <a:spcPts val="0"/>
              </a:spcBef>
              <a:spcAft>
                <a:spcPts val="0"/>
              </a:spcAft>
              <a:buClrTx/>
              <a:buSzTx/>
              <a:buFontTx/>
              <a:buNone/>
              <a:defRPr/>
            </a:pPr>
            <a:endParaRPr sz="5400" b="1" i="0" u="none" strike="noStrike" cap="none" spc="0" dirty="0">
              <a:ln>
                <a:noFill/>
              </a:ln>
              <a:solidFill>
                <a:srgbClr val="FFFFFF"/>
              </a:solidFill>
              <a:latin typeface="CircularXX TT"/>
              <a:cs typeface="CircularXX TT"/>
            </a:endParaRPr>
          </a:p>
        </p:txBody>
      </p:sp>
      <p:pic>
        <p:nvPicPr>
          <p:cNvPr id="7" name="Grafik 6">
            <a:extLst>
              <a:ext uri="{FF2B5EF4-FFF2-40B4-BE49-F238E27FC236}">
                <a16:creationId xmlns:a16="http://schemas.microsoft.com/office/drawing/2014/main" id="{5C298905-783F-3CD5-7750-08098A280949}"/>
              </a:ext>
            </a:extLst>
          </p:cNvPr>
          <p:cNvPicPr>
            <a:picLocks noChangeAspect="1"/>
          </p:cNvPicPr>
          <p:nvPr/>
        </p:nvPicPr>
        <p:blipFill>
          <a:blip r:embed="rId4" cstate="screen">
            <a:extLst>
              <a:ext uri="{28A0092B-C50C-407E-A947-70E740481C1C}">
                <a14:useLocalDpi xmlns:a14="http://schemas.microsoft.com/office/drawing/2010/main"/>
              </a:ext>
            </a:extLst>
          </a:blip>
          <a:stretch/>
        </p:blipFill>
        <p:spPr bwMode="auto">
          <a:xfrm>
            <a:off x="106218" y="219551"/>
            <a:ext cx="3548191" cy="728861"/>
          </a:xfrm>
          <a:prstGeom prst="rect">
            <a:avLst/>
          </a:prstGeom>
        </p:spPr>
      </p:pic>
      <p:pic>
        <p:nvPicPr>
          <p:cNvPr id="11" name="Grafik 10">
            <a:extLst>
              <a:ext uri="{FF2B5EF4-FFF2-40B4-BE49-F238E27FC236}">
                <a16:creationId xmlns:a16="http://schemas.microsoft.com/office/drawing/2014/main" id="{18B41D76-35BC-5393-EEFF-735E4F14C2B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4153489" y="259870"/>
            <a:ext cx="730244" cy="849121"/>
          </a:xfrm>
          <a:prstGeom prst="rect">
            <a:avLst/>
          </a:prstGeom>
        </p:spPr>
      </p:pic>
      <p:pic>
        <p:nvPicPr>
          <p:cNvPr id="16" name="Imagen 9">
            <a:extLst>
              <a:ext uri="{FF2B5EF4-FFF2-40B4-BE49-F238E27FC236}">
                <a16:creationId xmlns:a16="http://schemas.microsoft.com/office/drawing/2014/main" id="{303870F2-E86B-DDD5-826F-734D6C0C7D9C}"/>
              </a:ext>
            </a:extLst>
          </p:cNvPr>
          <p:cNvPicPr>
            <a:picLocks noChangeAspect="1"/>
          </p:cNvPicPr>
          <p:nvPr/>
        </p:nvPicPr>
        <p:blipFill>
          <a:blip r:embed="rId6"/>
          <a:stretch/>
        </p:blipFill>
        <p:spPr bwMode="auto">
          <a:xfrm>
            <a:off x="8561189" y="423527"/>
            <a:ext cx="3109626" cy="390600"/>
          </a:xfrm>
          <a:prstGeom prst="rect">
            <a:avLst/>
          </a:prstGeom>
        </p:spPr>
      </p:pic>
      <p:pic>
        <p:nvPicPr>
          <p:cNvPr id="6" name="Grafik 5">
            <a:extLst>
              <a:ext uri="{FF2B5EF4-FFF2-40B4-BE49-F238E27FC236}">
                <a16:creationId xmlns:a16="http://schemas.microsoft.com/office/drawing/2014/main" id="{AD3166DA-E831-4849-1DD6-01BCD5A292DE}"/>
              </a:ext>
            </a:extLst>
          </p:cNvPr>
          <p:cNvPicPr>
            <a:picLocks noChangeAspect="1"/>
          </p:cNvPicPr>
          <p:nvPr/>
        </p:nvPicPr>
        <p:blipFill>
          <a:blip r:embed="rId7" cstate="screen">
            <a:extLst>
              <a:ext uri="{28A0092B-C50C-407E-A947-70E740481C1C}">
                <a14:useLocalDpi xmlns:a14="http://schemas.microsoft.com/office/drawing/2010/main"/>
              </a:ext>
            </a:extLst>
          </a:blip>
          <a:stretch/>
        </p:blipFill>
        <p:spPr bwMode="auto">
          <a:xfrm>
            <a:off x="5662040" y="191501"/>
            <a:ext cx="1817988" cy="917489"/>
          </a:xfrm>
          <a:prstGeom prst="rect">
            <a:avLst/>
          </a:prstGeom>
        </p:spPr>
      </p:pic>
      <p:sp>
        <p:nvSpPr>
          <p:cNvPr id="12" name="Textfeld 11">
            <a:extLst>
              <a:ext uri="{FF2B5EF4-FFF2-40B4-BE49-F238E27FC236}">
                <a16:creationId xmlns:a16="http://schemas.microsoft.com/office/drawing/2014/main" id="{5CC437A9-2037-21F0-28CA-E7E6E2680CB6}"/>
              </a:ext>
            </a:extLst>
          </p:cNvPr>
          <p:cNvSpPr txBox="1"/>
          <p:nvPr/>
        </p:nvSpPr>
        <p:spPr bwMode="auto">
          <a:xfrm>
            <a:off x="710339" y="6325687"/>
            <a:ext cx="5480238" cy="369332"/>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wrap="square">
            <a:spAutoFit/>
          </a:bodyPr>
          <a:lstStyle/>
          <a:p>
            <a:pPr marL="0" marR="0" lvl="0" indent="0" algn="l" defTabSz="1219169">
              <a:lnSpc>
                <a:spcPct val="100000"/>
              </a:lnSpc>
              <a:spcBef>
                <a:spcPts val="0"/>
              </a:spcBef>
              <a:spcAft>
                <a:spcPts val="0"/>
              </a:spcAft>
              <a:buClrTx/>
              <a:buSzTx/>
              <a:buFontTx/>
              <a:buNone/>
              <a:defRPr/>
            </a:pPr>
            <a:r>
              <a:rPr lang="en-GB" sz="1800" b="1" i="0" u="none" strike="noStrike" cap="none" spc="0">
                <a:ln>
                  <a:noFill/>
                </a:ln>
                <a:solidFill>
                  <a:srgbClr val="FFFFFF"/>
                </a:solidFill>
                <a:latin typeface="CircularXX TT"/>
              </a:rPr>
              <a:t>SLM Swiss Land Management Foundation</a:t>
            </a:r>
            <a:endParaRPr lang="en-GB" sz="1800" b="0" i="0" u="none" strike="noStrike" cap="none" spc="0">
              <a:ln>
                <a:noFill/>
              </a:ln>
              <a:solidFill>
                <a:srgbClr val="FFFFFF"/>
              </a:solidFill>
              <a:latin typeface="Helvetica Neue"/>
            </a:endParaRPr>
          </a:p>
        </p:txBody>
      </p:sp>
      <p:pic>
        <p:nvPicPr>
          <p:cNvPr id="14" name="Grafik 13">
            <a:extLst>
              <a:ext uri="{FF2B5EF4-FFF2-40B4-BE49-F238E27FC236}">
                <a16:creationId xmlns:a16="http://schemas.microsoft.com/office/drawing/2014/main" id="{66139CB6-CCE2-C4E1-C232-BC1FA2A92BC3}"/>
              </a:ext>
            </a:extLst>
          </p:cNvPr>
          <p:cNvPicPr>
            <a:picLocks noChangeAspect="1"/>
          </p:cNvPicPr>
          <p:nvPr/>
        </p:nvPicPr>
        <p:blipFill>
          <a:blip r:embed="rId8" cstate="screen">
            <a:extLst>
              <a:ext uri="{28A0092B-C50C-407E-A947-70E740481C1C}">
                <a14:useLocalDpi xmlns:a14="http://schemas.microsoft.com/office/drawing/2010/main"/>
              </a:ext>
            </a:extLst>
          </a:blip>
          <a:stretch/>
        </p:blipFill>
        <p:spPr bwMode="auto">
          <a:xfrm>
            <a:off x="173988" y="6233652"/>
            <a:ext cx="557857" cy="557857"/>
          </a:xfrm>
          <a:prstGeom prst="rect">
            <a:avLst/>
          </a:prstGeom>
        </p:spPr>
      </p:pic>
    </p:spTree>
    <p:extLst>
      <p:ext uri="{BB962C8B-B14F-4D97-AF65-F5344CB8AC3E}">
        <p14:creationId xmlns:p14="http://schemas.microsoft.com/office/powerpoint/2010/main" val="98157502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Content"/>
          <p:cNvSpPr txBox="1"/>
          <p:nvPr/>
        </p:nvSpPr>
        <p:spPr bwMode="auto">
          <a:xfrm>
            <a:off x="418808" y="280022"/>
            <a:ext cx="11447451" cy="666849"/>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4000" dirty="0">
                <a:solidFill>
                  <a:srgbClr val="1A384E"/>
                </a:solidFill>
                <a:latin typeface="CircularXX TT"/>
                <a:cs typeface="CircularXX TT"/>
              </a:rPr>
              <a:t>Parte 1: propuesta de modelo conceptual</a:t>
            </a:r>
            <a:endParaRPr dirty="0"/>
          </a:p>
        </p:txBody>
      </p:sp>
      <p:sp>
        <p:nvSpPr>
          <p:cNvPr id="6" name="Inhaltsplatzhalter 2"/>
          <p:cNvSpPr txBox="1"/>
          <p:nvPr/>
        </p:nvSpPr>
        <p:spPr bwMode="auto">
          <a:xfrm>
            <a:off x="418808" y="1412776"/>
            <a:ext cx="11293815" cy="4320480"/>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Definiciones SICUN, OUN y PCF</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Proceso de Integración de datos</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Propuesta escalable de interoperabilidad</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Etapa 1: Interoperabilidad del SICUN, OUN y PCF para la determinación del avalúo. </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Calculo del valor arancelario del predio</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Identificación de los datos y su disponibilidad</a:t>
            </a:r>
          </a:p>
          <a:p>
            <a:pPr>
              <a:lnSpc>
                <a:spcPct val="100000"/>
              </a:lnSpc>
              <a:spcBef>
                <a:spcPts val="1800"/>
              </a:spcBef>
              <a:buClr>
                <a:srgbClr val="1A384E"/>
              </a:buClr>
              <a:buSzPct val="100000"/>
              <a:defRPr/>
            </a:pPr>
            <a:r>
              <a:rPr lang="es-ES" dirty="0">
                <a:solidFill>
                  <a:schemeClr val="bg2">
                    <a:lumMod val="10000"/>
                  </a:schemeClr>
                </a:solidFill>
                <a:latin typeface="CircularXX TT" panose="020B0504010101010104" pitchFamily="34" charset="0"/>
                <a:cs typeface="CircularXX TT" panose="020B0504010101010104" pitchFamily="34" charset="0"/>
              </a:rPr>
              <a:t>Conclusiones y recomendaciones</a:t>
            </a:r>
            <a:endParaRPr lang="en-US" dirty="0">
              <a:solidFill>
                <a:schemeClr val="bg2">
                  <a:lumMod val="10000"/>
                </a:schemeClr>
              </a:solidFill>
              <a:latin typeface="CircularXX TT" panose="020B0504010101010104" pitchFamily="34" charset="0"/>
              <a:cs typeface="CircularXX TT" panose="020B0504010101010104" pitchFamily="34" charset="0"/>
            </a:endParaRPr>
          </a:p>
        </p:txBody>
      </p:sp>
      <p:sp>
        <p:nvSpPr>
          <p:cNvPr id="2" name="Foliennummernplatzhalter 1">
            <a:extLst>
              <a:ext uri="{FF2B5EF4-FFF2-40B4-BE49-F238E27FC236}">
                <a16:creationId xmlns:a16="http://schemas.microsoft.com/office/drawing/2014/main" id="{FAE62BFB-792E-6BC3-4D55-09916C17A4D0}"/>
              </a:ext>
            </a:extLst>
          </p:cNvPr>
          <p:cNvSpPr>
            <a:spLocks noGrp="1"/>
          </p:cNvSpPr>
          <p:nvPr>
            <p:ph type="sldNum" sz="quarter" idx="10"/>
          </p:nvPr>
        </p:nvSpPr>
        <p:spPr bwMode="auto">
          <a:xfrm>
            <a:off x="89931" y="6440900"/>
            <a:ext cx="513319" cy="302647"/>
          </a:xfrm>
        </p:spPr>
        <p:txBody>
          <a:bodyPr/>
          <a:lstStyle/>
          <a:p>
            <a:pPr marL="0" marR="0" lvl="0" indent="0" algn="ctr" defTabSz="1219169">
              <a:lnSpc>
                <a:spcPct val="100000"/>
              </a:lnSpc>
              <a:spcBef>
                <a:spcPts val="0"/>
              </a:spcBef>
              <a:spcAft>
                <a:spcPts val="0"/>
              </a:spcAft>
              <a:buClrTx/>
              <a:buSzTx/>
              <a:buFontTx/>
              <a:buNone/>
              <a:defRPr/>
            </a:pPr>
            <a:fld id="{86CB4B4D-7CA3-9044-876B-883B54F8677D}" type="slidenum">
              <a:rPr lang="de-CH" sz="1300" b="0" i="0" u="none" strike="noStrike" cap="none" spc="0">
                <a:ln>
                  <a:noFill/>
                </a:ln>
                <a:solidFill>
                  <a:srgbClr val="3E83B2"/>
                </a:solidFill>
                <a:latin typeface="Circular Pro Book"/>
                <a:cs typeface="Circular Pro Book"/>
              </a:rPr>
              <a:t>4</a:t>
            </a:fld>
            <a:endParaRPr lang="de-CH" sz="1300" b="0" i="0" u="none" strike="noStrike" cap="none" spc="0" dirty="0">
              <a:ln>
                <a:noFill/>
              </a:ln>
              <a:solidFill>
                <a:srgbClr val="3E83B2"/>
              </a:solidFill>
              <a:latin typeface="Circular Pro Book"/>
              <a:cs typeface="Circular Pro Book"/>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B56AEEA-4CC0-2057-60CC-2C222F0B916D}"/>
              </a:ext>
            </a:extLst>
          </p:cNvPr>
          <p:cNvSpPr>
            <a:spLocks noGrp="1"/>
          </p:cNvSpPr>
          <p:nvPr>
            <p:ph type="sldNum" sz="quarter" idx="10"/>
          </p:nvPr>
        </p:nvSpPr>
        <p:spPr/>
        <p:txBody>
          <a:bodyPr/>
          <a:lstStyle/>
          <a:p>
            <a:pPr>
              <a:defRPr/>
            </a:pPr>
            <a:fld id="{86CB4B4D-7CA3-9044-876B-883B54F8677D}" type="slidenum">
              <a:rPr lang="de-CH" smtClean="0"/>
              <a:t>5</a:t>
            </a:fld>
            <a:endParaRPr lang="de-CH"/>
          </a:p>
        </p:txBody>
      </p:sp>
      <p:sp>
        <p:nvSpPr>
          <p:cNvPr id="6" name="Inhaltsplatzhalter 2"/>
          <p:cNvSpPr txBox="1"/>
          <p:nvPr/>
        </p:nvSpPr>
        <p:spPr bwMode="auto">
          <a:xfrm>
            <a:off x="417241" y="1196752"/>
            <a:ext cx="114474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600"/>
              </a:spcBef>
              <a:buClr>
                <a:srgbClr val="1A384E"/>
              </a:buClr>
              <a:buSzPct val="100000"/>
              <a:buNone/>
              <a:defRPr/>
            </a:pPr>
            <a:r>
              <a:rPr lang="es-ES" sz="2000" b="1" dirty="0">
                <a:latin typeface="CircularXX TT"/>
                <a:ea typeface="Times New Roman" panose="02020603050405020304" pitchFamily="18" charset="0"/>
                <a:cs typeface="CircularXX TT"/>
              </a:rPr>
              <a:t>Sistema de Información del Catastro Urbano Nacional </a:t>
            </a:r>
            <a:r>
              <a:rPr lang="es-ES" sz="2000" dirty="0">
                <a:latin typeface="CircularXX TT"/>
                <a:ea typeface="Times New Roman" panose="02020603050405020304" pitchFamily="18" charset="0"/>
                <a:cs typeface="CircularXX TT"/>
              </a:rPr>
              <a:t>(SICUN):</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Propósito: sistema informático de gestión y mantenimiento catastral</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Usuarios: municipalidades (administrado por COFOPRI)</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Datos almacenados y gestionados: información alfanumérica y gráfica catastral (LADM-ISO 19152), registros fotográficos, ortofotos, imágenes satelitales, etc.</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Plataformas usadas: 100% libre y de código abierto (FOSS)</a:t>
            </a:r>
          </a:p>
        </p:txBody>
      </p:sp>
      <p:sp>
        <p:nvSpPr>
          <p:cNvPr id="7" name="Content">
            <a:extLst>
              <a:ext uri="{FF2B5EF4-FFF2-40B4-BE49-F238E27FC236}">
                <a16:creationId xmlns:a16="http://schemas.microsoft.com/office/drawing/2014/main" id="{D6099D5B-6D6E-FA75-B604-C5C5625F6F3F}"/>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Definición SICUN</a:t>
            </a:r>
          </a:p>
        </p:txBody>
      </p:sp>
    </p:spTree>
    <p:extLst>
      <p:ext uri="{BB962C8B-B14F-4D97-AF65-F5344CB8AC3E}">
        <p14:creationId xmlns:p14="http://schemas.microsoft.com/office/powerpoint/2010/main" val="6613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C6045-9F1F-8A55-022C-4A12DAA44C18}"/>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9A31F4F-1B71-9231-E302-2680625841B6}"/>
              </a:ext>
            </a:extLst>
          </p:cNvPr>
          <p:cNvSpPr>
            <a:spLocks noGrp="1"/>
          </p:cNvSpPr>
          <p:nvPr>
            <p:ph type="sldNum" sz="quarter" idx="10"/>
          </p:nvPr>
        </p:nvSpPr>
        <p:spPr/>
        <p:txBody>
          <a:bodyPr/>
          <a:lstStyle/>
          <a:p>
            <a:pPr>
              <a:defRPr/>
            </a:pPr>
            <a:fld id="{86CB4B4D-7CA3-9044-876B-883B54F8677D}" type="slidenum">
              <a:rPr lang="de-CH" smtClean="0"/>
              <a:t>6</a:t>
            </a:fld>
            <a:endParaRPr lang="de-CH"/>
          </a:p>
        </p:txBody>
      </p:sp>
      <p:sp>
        <p:nvSpPr>
          <p:cNvPr id="6" name="Inhaltsplatzhalter 2">
            <a:extLst>
              <a:ext uri="{FF2B5EF4-FFF2-40B4-BE49-F238E27FC236}">
                <a16:creationId xmlns:a16="http://schemas.microsoft.com/office/drawing/2014/main" id="{7E87E335-3B68-CD59-893B-3069FCF0EDFE}"/>
              </a:ext>
            </a:extLst>
          </p:cNvPr>
          <p:cNvSpPr txBox="1"/>
          <p:nvPr/>
        </p:nvSpPr>
        <p:spPr bwMode="auto">
          <a:xfrm>
            <a:off x="417241" y="1196752"/>
            <a:ext cx="114474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600"/>
              </a:spcBef>
              <a:buClr>
                <a:srgbClr val="1A384E"/>
              </a:buClr>
              <a:buSzPct val="100000"/>
              <a:buNone/>
              <a:defRPr/>
            </a:pPr>
            <a:r>
              <a:rPr lang="es-ES" sz="2000" b="1" dirty="0">
                <a:latin typeface="CircularXX TT"/>
                <a:ea typeface="Times New Roman" panose="02020603050405020304" pitchFamily="18" charset="0"/>
                <a:cs typeface="CircularXX TT"/>
              </a:rPr>
              <a:t>Observatorio Urbano Nacional </a:t>
            </a:r>
            <a:r>
              <a:rPr lang="es-ES" sz="2000" dirty="0">
                <a:latin typeface="CircularXX TT"/>
                <a:ea typeface="Times New Roman" panose="02020603050405020304" pitchFamily="18" charset="0"/>
                <a:cs typeface="CircularXX TT"/>
              </a:rPr>
              <a:t>(SICUN):</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Propósito: plataforma que permite generar almacenar, compartir, acceder, descargar, analizar y usar información urbana cualitativa y cuantitativa, así como la información geo-espacial de las ciudades y centros poblados</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Usuarios: entidades del estado y gobiernos locales (administrado por DUDU-MVCS)</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Datos almacenados y gestionados: información alfanumérica (estadística) y geo-espacial, datos ráster (ortofotos, imágenes satelitales), etc.</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Plataformas usadas: 100% libre y de código abierto (FOSS)</a:t>
            </a:r>
          </a:p>
        </p:txBody>
      </p:sp>
      <p:sp>
        <p:nvSpPr>
          <p:cNvPr id="7" name="Content">
            <a:extLst>
              <a:ext uri="{FF2B5EF4-FFF2-40B4-BE49-F238E27FC236}">
                <a16:creationId xmlns:a16="http://schemas.microsoft.com/office/drawing/2014/main" id="{E1F3E7FC-BEE6-6011-D800-6C8C125771D3}"/>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Definición Observatorio Urbano Nacional</a:t>
            </a:r>
          </a:p>
        </p:txBody>
      </p:sp>
    </p:spTree>
    <p:extLst>
      <p:ext uri="{BB962C8B-B14F-4D97-AF65-F5344CB8AC3E}">
        <p14:creationId xmlns:p14="http://schemas.microsoft.com/office/powerpoint/2010/main" val="3257177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FFA-D6EE-05F7-CF9E-14FFED592D8B}"/>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4FD4B37-2EA4-F345-05D7-46F000944C07}"/>
              </a:ext>
            </a:extLst>
          </p:cNvPr>
          <p:cNvSpPr>
            <a:spLocks noGrp="1"/>
          </p:cNvSpPr>
          <p:nvPr>
            <p:ph type="sldNum" sz="quarter" idx="10"/>
          </p:nvPr>
        </p:nvSpPr>
        <p:spPr/>
        <p:txBody>
          <a:bodyPr/>
          <a:lstStyle/>
          <a:p>
            <a:pPr>
              <a:defRPr/>
            </a:pPr>
            <a:fld id="{86CB4B4D-7CA3-9044-876B-883B54F8677D}" type="slidenum">
              <a:rPr lang="de-CH" smtClean="0"/>
              <a:t>7</a:t>
            </a:fld>
            <a:endParaRPr lang="de-CH"/>
          </a:p>
        </p:txBody>
      </p:sp>
      <p:sp>
        <p:nvSpPr>
          <p:cNvPr id="6" name="Inhaltsplatzhalter 2">
            <a:extLst>
              <a:ext uri="{FF2B5EF4-FFF2-40B4-BE49-F238E27FC236}">
                <a16:creationId xmlns:a16="http://schemas.microsoft.com/office/drawing/2014/main" id="{11A36D54-10BF-3CEF-BAB3-F3B3167A06E2}"/>
              </a:ext>
            </a:extLst>
          </p:cNvPr>
          <p:cNvSpPr txBox="1"/>
          <p:nvPr/>
        </p:nvSpPr>
        <p:spPr bwMode="auto">
          <a:xfrm>
            <a:off x="417241" y="1196752"/>
            <a:ext cx="114474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600"/>
              </a:spcBef>
              <a:buClr>
                <a:srgbClr val="1A384E"/>
              </a:buClr>
              <a:buSzPct val="100000"/>
              <a:buNone/>
              <a:defRPr/>
            </a:pPr>
            <a:r>
              <a:rPr lang="es-ES" sz="2000" b="1" dirty="0">
                <a:latin typeface="CircularXX TT"/>
                <a:ea typeface="Times New Roman" panose="02020603050405020304" pitchFamily="18" charset="0"/>
                <a:cs typeface="CircularXX TT"/>
              </a:rPr>
              <a:t>Plataforma Catastro Fiscal </a:t>
            </a:r>
            <a:r>
              <a:rPr lang="es-ES" sz="2000" dirty="0">
                <a:latin typeface="CircularXX TT"/>
                <a:ea typeface="Times New Roman" panose="02020603050405020304" pitchFamily="18" charset="0"/>
                <a:cs typeface="CircularXX TT"/>
              </a:rPr>
              <a:t>(PCF):</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Propósito: solución tecnológica para la gestión eficiente y automatizada de los datos relacionados con el Catastro Fiscal</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Usuarios: municipios (administrado por la Dirección de Política de Descentralización Fiscal y Finanzas Subnacionales - DPDFFS)</a:t>
            </a: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Datos almacenados y gestionados: base gráfica </a:t>
            </a:r>
            <a:r>
              <a:rPr lang="es-ES" sz="2000" strike="sngStrike" dirty="0">
                <a:solidFill>
                  <a:srgbClr val="FF0000"/>
                </a:solidFill>
                <a:latin typeface="CircularXX TT"/>
                <a:ea typeface="Times New Roman" panose="02020603050405020304" pitchFamily="18" charset="0"/>
                <a:cs typeface="CircularXX TT"/>
              </a:rPr>
              <a:t>predial</a:t>
            </a:r>
            <a:r>
              <a:rPr lang="es-ES" sz="2000" dirty="0">
                <a:latin typeface="CircularXX TT"/>
                <a:ea typeface="Times New Roman" panose="02020603050405020304" pitchFamily="18" charset="0"/>
                <a:cs typeface="CircularXX TT"/>
              </a:rPr>
              <a:t> y padrón predial</a:t>
            </a:r>
            <a:endParaRPr lang="es-ES" sz="2000" dirty="0">
              <a:highlight>
                <a:srgbClr val="FFFF00"/>
              </a:highlight>
              <a:latin typeface="CircularXX TT"/>
              <a:ea typeface="Times New Roman" panose="02020603050405020304" pitchFamily="18" charset="0"/>
              <a:cs typeface="CircularXX TT"/>
            </a:endParaRPr>
          </a:p>
          <a:p>
            <a:pPr lvl="1">
              <a:lnSpc>
                <a:spcPct val="100000"/>
              </a:lnSpc>
              <a:spcBef>
                <a:spcPts val="600"/>
              </a:spcBef>
              <a:buClr>
                <a:srgbClr val="1A384E"/>
              </a:buClr>
              <a:buSzPct val="100000"/>
              <a:defRPr/>
            </a:pPr>
            <a:r>
              <a:rPr lang="es-ES" sz="2000" dirty="0">
                <a:latin typeface="CircularXX TT"/>
                <a:ea typeface="Times New Roman" panose="02020603050405020304" pitchFamily="18" charset="0"/>
                <a:cs typeface="CircularXX TT"/>
              </a:rPr>
              <a:t>Plataformas usadas: hibrido (Angular, Django, ArcGIS, SQL Server)</a:t>
            </a:r>
          </a:p>
        </p:txBody>
      </p:sp>
      <p:sp>
        <p:nvSpPr>
          <p:cNvPr id="7" name="Content">
            <a:extLst>
              <a:ext uri="{FF2B5EF4-FFF2-40B4-BE49-F238E27FC236}">
                <a16:creationId xmlns:a16="http://schemas.microsoft.com/office/drawing/2014/main" id="{4D942E4C-6D26-427D-E4FB-93614B9AD41F}"/>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Definición Plataforma Catastro Fiscal</a:t>
            </a:r>
          </a:p>
        </p:txBody>
      </p:sp>
    </p:spTree>
    <p:extLst>
      <p:ext uri="{BB962C8B-B14F-4D97-AF65-F5344CB8AC3E}">
        <p14:creationId xmlns:p14="http://schemas.microsoft.com/office/powerpoint/2010/main" val="574686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2CFFA-A541-292F-0B59-D81E0C5BA0CB}"/>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57C7CD2B-44D1-F44F-4341-A1F43A62E526}"/>
              </a:ext>
            </a:extLst>
          </p:cNvPr>
          <p:cNvSpPr>
            <a:spLocks noGrp="1"/>
          </p:cNvSpPr>
          <p:nvPr>
            <p:ph type="sldNum" sz="quarter" idx="10"/>
          </p:nvPr>
        </p:nvSpPr>
        <p:spPr/>
        <p:txBody>
          <a:bodyPr/>
          <a:lstStyle/>
          <a:p>
            <a:pPr>
              <a:defRPr/>
            </a:pPr>
            <a:fld id="{86CB4B4D-7CA3-9044-876B-883B54F8677D}" type="slidenum">
              <a:rPr lang="de-CH" smtClean="0"/>
              <a:t>8</a:t>
            </a:fld>
            <a:endParaRPr lang="de-CH"/>
          </a:p>
        </p:txBody>
      </p:sp>
      <p:sp>
        <p:nvSpPr>
          <p:cNvPr id="7" name="Content">
            <a:extLst>
              <a:ext uri="{FF2B5EF4-FFF2-40B4-BE49-F238E27FC236}">
                <a16:creationId xmlns:a16="http://schemas.microsoft.com/office/drawing/2014/main" id="{D1F6506A-AD33-A9DE-4774-147F699A5EA0}"/>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Integrar datos con enfoque de administración de tierras</a:t>
            </a:r>
          </a:p>
        </p:txBody>
      </p:sp>
      <p:graphicFrame>
        <p:nvGraphicFramePr>
          <p:cNvPr id="3" name="Marcador de contenido 3">
            <a:extLst>
              <a:ext uri="{FF2B5EF4-FFF2-40B4-BE49-F238E27FC236}">
                <a16:creationId xmlns:a16="http://schemas.microsoft.com/office/drawing/2014/main" id="{F68DD081-F12F-C602-E2A6-F6FF73182324}"/>
              </a:ext>
            </a:extLst>
          </p:cNvPr>
          <p:cNvGraphicFramePr>
            <a:graphicFrameLocks/>
          </p:cNvGraphicFramePr>
          <p:nvPr>
            <p:extLst>
              <p:ext uri="{D42A27DB-BD31-4B8C-83A1-F6EECF244321}">
                <p14:modId xmlns:p14="http://schemas.microsoft.com/office/powerpoint/2010/main" val="1796596258"/>
              </p:ext>
            </p:extLst>
          </p:nvPr>
        </p:nvGraphicFramePr>
        <p:xfrm>
          <a:off x="1055440" y="1844824"/>
          <a:ext cx="10810003" cy="2730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2">
            <a:extLst>
              <a:ext uri="{FF2B5EF4-FFF2-40B4-BE49-F238E27FC236}">
                <a16:creationId xmlns:a16="http://schemas.microsoft.com/office/drawing/2014/main" id="{E057D7CA-FF5E-6B52-579C-07D617A13854}"/>
              </a:ext>
            </a:extLst>
          </p:cNvPr>
          <p:cNvSpPr txBox="1">
            <a:spLocks/>
          </p:cNvSpPr>
          <p:nvPr/>
        </p:nvSpPr>
        <p:spPr>
          <a:xfrm>
            <a:off x="874808" y="1196752"/>
            <a:ext cx="3312366" cy="11143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Bef>
                <a:spcPts val="600"/>
              </a:spcBef>
            </a:pPr>
            <a:r>
              <a:rPr lang="es-PE" sz="1400" dirty="0"/>
              <a:t>Registro de la Propiedad: SIR</a:t>
            </a:r>
          </a:p>
          <a:p>
            <a:pPr marL="88900" indent="-88900">
              <a:spcBef>
                <a:spcPts val="600"/>
              </a:spcBef>
            </a:pPr>
            <a:r>
              <a:rPr lang="es-PE" sz="1400" dirty="0"/>
              <a:t>Base Gráfica Registral: BGR</a:t>
            </a:r>
          </a:p>
          <a:p>
            <a:pPr marL="88900" indent="-88900">
              <a:spcBef>
                <a:spcPts val="600"/>
              </a:spcBef>
            </a:pPr>
            <a:r>
              <a:rPr lang="es-PE" sz="1400" dirty="0"/>
              <a:t>Base de datos Catastral: SICUN</a:t>
            </a:r>
          </a:p>
          <a:p>
            <a:pPr marL="88900" indent="-88900">
              <a:spcBef>
                <a:spcPts val="600"/>
              </a:spcBef>
            </a:pPr>
            <a:r>
              <a:rPr lang="es-PE" sz="1400" dirty="0"/>
              <a:t>Base de datos catastro fiscal: PCF</a:t>
            </a:r>
          </a:p>
          <a:p>
            <a:pPr marL="88900" indent="-88900">
              <a:spcBef>
                <a:spcPts val="600"/>
              </a:spcBef>
            </a:pPr>
            <a:r>
              <a:rPr lang="es-PE" sz="1400" dirty="0"/>
              <a:t>Base de datos catastro rural: SICAR</a:t>
            </a:r>
            <a:endParaRPr lang="es-PE" sz="1200" dirty="0"/>
          </a:p>
        </p:txBody>
      </p:sp>
      <p:sp>
        <p:nvSpPr>
          <p:cNvPr id="5" name="Marcador de contenido 2">
            <a:extLst>
              <a:ext uri="{FF2B5EF4-FFF2-40B4-BE49-F238E27FC236}">
                <a16:creationId xmlns:a16="http://schemas.microsoft.com/office/drawing/2014/main" id="{B509E12F-D6A1-DBBA-9617-5A40E6675F3A}"/>
              </a:ext>
            </a:extLst>
          </p:cNvPr>
          <p:cNvSpPr txBox="1">
            <a:spLocks/>
          </p:cNvSpPr>
          <p:nvPr/>
        </p:nvSpPr>
        <p:spPr>
          <a:xfrm>
            <a:off x="874808" y="3933056"/>
            <a:ext cx="3420992" cy="2105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Bef>
                <a:spcPts val="300"/>
              </a:spcBef>
            </a:pPr>
            <a:r>
              <a:rPr lang="es-PE" sz="1400" dirty="0"/>
              <a:t>Catastro urbano</a:t>
            </a:r>
          </a:p>
          <a:p>
            <a:pPr marL="88900" indent="-88900">
              <a:spcBef>
                <a:spcPts val="300"/>
              </a:spcBef>
            </a:pPr>
            <a:r>
              <a:rPr lang="es-PE" sz="1400" dirty="0"/>
              <a:t>Catastro rural</a:t>
            </a:r>
          </a:p>
          <a:p>
            <a:pPr marL="88900" indent="-88900">
              <a:spcBef>
                <a:spcPts val="300"/>
              </a:spcBef>
            </a:pPr>
            <a:r>
              <a:rPr lang="es-PE" sz="1400" dirty="0"/>
              <a:t>Catastro fiscal</a:t>
            </a:r>
          </a:p>
          <a:p>
            <a:pPr marL="88900" indent="-88900">
              <a:spcBef>
                <a:spcPts val="300"/>
              </a:spcBef>
            </a:pPr>
            <a:r>
              <a:rPr lang="es-PE" sz="1400" dirty="0"/>
              <a:t>Base gráfica predial (geomensura)</a:t>
            </a:r>
          </a:p>
          <a:p>
            <a:pPr marL="88900" indent="-88900">
              <a:spcBef>
                <a:spcPts val="300"/>
              </a:spcBef>
            </a:pPr>
            <a:r>
              <a:rPr lang="es-PE" sz="1400" dirty="0"/>
              <a:t>Planos de Títulos archivados</a:t>
            </a:r>
          </a:p>
          <a:p>
            <a:pPr marL="88900" indent="-88900">
              <a:spcBef>
                <a:spcPts val="300"/>
              </a:spcBef>
            </a:pPr>
            <a:r>
              <a:rPr lang="es-PE" sz="1400" dirty="0"/>
              <a:t>Contratos de compra venta</a:t>
            </a:r>
          </a:p>
          <a:p>
            <a:pPr marL="88900" indent="-88900">
              <a:spcBef>
                <a:spcPts val="300"/>
              </a:spcBef>
            </a:pPr>
            <a:r>
              <a:rPr lang="es-PE" sz="1400" dirty="0"/>
              <a:t>Escrituras de compra venta notariales</a:t>
            </a:r>
          </a:p>
          <a:p>
            <a:pPr marL="88900" indent="-88900">
              <a:spcBef>
                <a:spcPts val="300"/>
              </a:spcBef>
            </a:pPr>
            <a:r>
              <a:rPr lang="es-PE" sz="1400" dirty="0"/>
              <a:t>Mandatos judiciales / Constancias de posesión de municipalidades y juez de paz </a:t>
            </a:r>
          </a:p>
        </p:txBody>
      </p:sp>
      <p:sp>
        <p:nvSpPr>
          <p:cNvPr id="8" name="Marcador de contenido 2">
            <a:extLst>
              <a:ext uri="{FF2B5EF4-FFF2-40B4-BE49-F238E27FC236}">
                <a16:creationId xmlns:a16="http://schemas.microsoft.com/office/drawing/2014/main" id="{FCEF5FC7-0287-071B-3340-7CADB375F311}"/>
              </a:ext>
            </a:extLst>
          </p:cNvPr>
          <p:cNvSpPr txBox="1">
            <a:spLocks/>
          </p:cNvSpPr>
          <p:nvPr/>
        </p:nvSpPr>
        <p:spPr>
          <a:xfrm>
            <a:off x="4187174" y="1196753"/>
            <a:ext cx="2772922" cy="9361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Bef>
                <a:spcPts val="300"/>
              </a:spcBef>
            </a:pPr>
            <a:r>
              <a:rPr lang="es-PE" sz="1400" dirty="0"/>
              <a:t>Clasificación General de suelo: OUN</a:t>
            </a:r>
          </a:p>
          <a:p>
            <a:pPr marL="88900" indent="-88900">
              <a:spcBef>
                <a:spcPts val="300"/>
              </a:spcBef>
            </a:pPr>
            <a:r>
              <a:rPr lang="es-PE" sz="1400" dirty="0"/>
              <a:t>Zonificación: OUN</a:t>
            </a:r>
          </a:p>
          <a:p>
            <a:pPr marL="88900" indent="-88900">
              <a:spcBef>
                <a:spcPts val="300"/>
              </a:spcBef>
            </a:pPr>
            <a:r>
              <a:rPr lang="es-PE" sz="1400" dirty="0"/>
              <a:t>Sistema Vial: OUN</a:t>
            </a:r>
          </a:p>
        </p:txBody>
      </p:sp>
      <p:sp>
        <p:nvSpPr>
          <p:cNvPr id="9" name="Marcador de contenido 2">
            <a:extLst>
              <a:ext uri="{FF2B5EF4-FFF2-40B4-BE49-F238E27FC236}">
                <a16:creationId xmlns:a16="http://schemas.microsoft.com/office/drawing/2014/main" id="{D41745C9-5563-EA9D-96CE-A6EC6A0D63E2}"/>
              </a:ext>
            </a:extLst>
          </p:cNvPr>
          <p:cNvSpPr txBox="1">
            <a:spLocks/>
          </p:cNvSpPr>
          <p:nvPr/>
        </p:nvSpPr>
        <p:spPr>
          <a:xfrm>
            <a:off x="4192774" y="3933056"/>
            <a:ext cx="3487401" cy="19192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Bef>
                <a:spcPts val="300"/>
              </a:spcBef>
            </a:pPr>
            <a:r>
              <a:rPr lang="es-PE" sz="1400" dirty="0"/>
              <a:t>Uso actual del suelo: Catastro, OUN</a:t>
            </a:r>
          </a:p>
          <a:p>
            <a:pPr marL="88900" indent="-88900">
              <a:spcBef>
                <a:spcPts val="300"/>
              </a:spcBef>
            </a:pPr>
            <a:r>
              <a:rPr lang="es-PE" sz="1400" dirty="0"/>
              <a:t>Población y vivienda: INEI</a:t>
            </a:r>
          </a:p>
          <a:p>
            <a:pPr marL="88900" indent="-88900">
              <a:spcBef>
                <a:spcPts val="300"/>
              </a:spcBef>
            </a:pPr>
            <a:r>
              <a:rPr lang="es-PE" sz="1400" dirty="0"/>
              <a:t>Actividades Económicas: Catastro, OUN</a:t>
            </a:r>
          </a:p>
          <a:p>
            <a:pPr marL="88900" indent="-88900">
              <a:spcBef>
                <a:spcPts val="300"/>
              </a:spcBef>
            </a:pPr>
            <a:r>
              <a:rPr lang="es-PE" sz="1400" dirty="0"/>
              <a:t>Equipamientos urbanos: Catastro, OUN</a:t>
            </a:r>
          </a:p>
          <a:p>
            <a:pPr marL="88900" indent="-88900">
              <a:spcBef>
                <a:spcPts val="300"/>
              </a:spcBef>
            </a:pPr>
            <a:r>
              <a:rPr lang="es-PE" sz="1400" dirty="0"/>
              <a:t>Servicios públicos: Empresas, OUN</a:t>
            </a:r>
          </a:p>
          <a:p>
            <a:pPr marL="88900" indent="-88900">
              <a:spcBef>
                <a:spcPts val="300"/>
              </a:spcBef>
            </a:pPr>
            <a:r>
              <a:rPr lang="es-PE" sz="1400" dirty="0"/>
              <a:t>Componente urbano: Catastro</a:t>
            </a:r>
          </a:p>
          <a:p>
            <a:pPr marL="88900" indent="-88900">
              <a:spcBef>
                <a:spcPts val="300"/>
              </a:spcBef>
            </a:pPr>
            <a:r>
              <a:rPr lang="es-PE" sz="1400" dirty="0"/>
              <a:t>Restricciones de Derecho Público: MINCUL, DIGESPACR, SERNANP, ANA, SBN, CENEPRED, MINEM, SUNARP, etc.</a:t>
            </a:r>
          </a:p>
        </p:txBody>
      </p:sp>
      <p:sp>
        <p:nvSpPr>
          <p:cNvPr id="10" name="Marcador de contenido 2">
            <a:extLst>
              <a:ext uri="{FF2B5EF4-FFF2-40B4-BE49-F238E27FC236}">
                <a16:creationId xmlns:a16="http://schemas.microsoft.com/office/drawing/2014/main" id="{F4BB7537-B365-4A6C-ECB5-1DFF8DBF2A26}"/>
              </a:ext>
            </a:extLst>
          </p:cNvPr>
          <p:cNvSpPr txBox="1">
            <a:spLocks/>
          </p:cNvSpPr>
          <p:nvPr/>
        </p:nvSpPr>
        <p:spPr>
          <a:xfrm>
            <a:off x="7571182" y="3933056"/>
            <a:ext cx="2917306" cy="19192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spcBef>
                <a:spcPts val="300"/>
              </a:spcBef>
            </a:pPr>
            <a:r>
              <a:rPr lang="es-PE" sz="1400" dirty="0"/>
              <a:t>Valor de suelo: MEF</a:t>
            </a:r>
          </a:p>
          <a:p>
            <a:pPr marL="88900" indent="-88900">
              <a:spcBef>
                <a:spcPts val="300"/>
              </a:spcBef>
            </a:pPr>
            <a:r>
              <a:rPr lang="es-PE" sz="1400" dirty="0"/>
              <a:t>Cuadro de valores unitarios de edificación: MVCS</a:t>
            </a:r>
          </a:p>
          <a:p>
            <a:pPr marL="88900" indent="-88900">
              <a:spcBef>
                <a:spcPts val="300"/>
              </a:spcBef>
            </a:pPr>
            <a:r>
              <a:rPr lang="es-PE" sz="1400" dirty="0"/>
              <a:t>Cuadro de valores unitarios de obras complementarias: MVCS</a:t>
            </a:r>
          </a:p>
          <a:p>
            <a:pPr marL="88900" indent="-88900">
              <a:spcBef>
                <a:spcPts val="300"/>
              </a:spcBef>
            </a:pPr>
            <a:r>
              <a:rPr lang="es-PE" sz="1400" dirty="0"/>
              <a:t>Base de datos del predio: SICUN</a:t>
            </a:r>
          </a:p>
          <a:p>
            <a:pPr marL="88900" indent="-88900">
              <a:spcBef>
                <a:spcPts val="300"/>
              </a:spcBef>
            </a:pPr>
            <a:r>
              <a:rPr lang="es-PE" sz="1400" dirty="0"/>
              <a:t>Catastro Fiscal: PCF</a:t>
            </a:r>
          </a:p>
          <a:p>
            <a:pPr marL="88900" indent="-88900">
              <a:spcBef>
                <a:spcPts val="300"/>
              </a:spcBef>
            </a:pPr>
            <a:r>
              <a:rPr lang="es-PE" sz="1400" dirty="0"/>
              <a:t>Declaración Jurada de  contribuyente: SAT Municipal</a:t>
            </a:r>
            <a:r>
              <a:rPr lang="es-PE" sz="1000" dirty="0"/>
              <a:t>.</a:t>
            </a:r>
          </a:p>
        </p:txBody>
      </p:sp>
      <p:sp>
        <p:nvSpPr>
          <p:cNvPr id="11" name="Marcador de contenido 2">
            <a:extLst>
              <a:ext uri="{FF2B5EF4-FFF2-40B4-BE49-F238E27FC236}">
                <a16:creationId xmlns:a16="http://schemas.microsoft.com/office/drawing/2014/main" id="{C7370378-AF7D-09AA-CC39-548F45460778}"/>
              </a:ext>
            </a:extLst>
          </p:cNvPr>
          <p:cNvSpPr txBox="1">
            <a:spLocks/>
          </p:cNvSpPr>
          <p:nvPr/>
        </p:nvSpPr>
        <p:spPr>
          <a:xfrm>
            <a:off x="7488694" y="1196752"/>
            <a:ext cx="1981200" cy="9235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indent="-88900"/>
            <a:r>
              <a:rPr lang="es-PE" sz="1400" dirty="0"/>
              <a:t>Valor arancelario del predio (</a:t>
            </a:r>
            <a:r>
              <a:rPr lang="es-PE" sz="1400" dirty="0" err="1"/>
              <a:t>Autovalúo</a:t>
            </a:r>
            <a:r>
              <a:rPr lang="es-PE" sz="1400" dirty="0"/>
              <a:t>): SRTM, SAT Municipalidades</a:t>
            </a:r>
          </a:p>
        </p:txBody>
      </p:sp>
      <p:sp>
        <p:nvSpPr>
          <p:cNvPr id="12" name="Rectángulo 12">
            <a:extLst>
              <a:ext uri="{FF2B5EF4-FFF2-40B4-BE49-F238E27FC236}">
                <a16:creationId xmlns:a16="http://schemas.microsoft.com/office/drawing/2014/main" id="{D1953743-FB3B-FA05-8EF0-8A9B4560D4C8}"/>
              </a:ext>
            </a:extLst>
          </p:cNvPr>
          <p:cNvSpPr/>
          <p:nvPr/>
        </p:nvSpPr>
        <p:spPr>
          <a:xfrm>
            <a:off x="479377" y="1196752"/>
            <a:ext cx="282912" cy="128370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PE" sz="1400" dirty="0">
                <a:solidFill>
                  <a:schemeClr val="bg1">
                    <a:lumMod val="50000"/>
                  </a:schemeClr>
                </a:solidFill>
              </a:rPr>
              <a:t>PRODUCTOS</a:t>
            </a:r>
          </a:p>
        </p:txBody>
      </p:sp>
      <p:sp>
        <p:nvSpPr>
          <p:cNvPr id="13" name="Rectángulo 13">
            <a:extLst>
              <a:ext uri="{FF2B5EF4-FFF2-40B4-BE49-F238E27FC236}">
                <a16:creationId xmlns:a16="http://schemas.microsoft.com/office/drawing/2014/main" id="{91C9DE3F-9F4B-19D9-FD4E-3C59679872C7}"/>
              </a:ext>
            </a:extLst>
          </p:cNvPr>
          <p:cNvSpPr/>
          <p:nvPr/>
        </p:nvSpPr>
        <p:spPr>
          <a:xfrm>
            <a:off x="479376" y="3861049"/>
            <a:ext cx="271037" cy="2376264"/>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s-PE" sz="1400" dirty="0">
                <a:solidFill>
                  <a:schemeClr val="bg1">
                    <a:lumMod val="50000"/>
                  </a:schemeClr>
                </a:solidFill>
              </a:rPr>
              <a:t>INSUMOS</a:t>
            </a:r>
          </a:p>
        </p:txBody>
      </p:sp>
    </p:spTree>
    <p:extLst>
      <p:ext uri="{BB962C8B-B14F-4D97-AF65-F5344CB8AC3E}">
        <p14:creationId xmlns:p14="http://schemas.microsoft.com/office/powerpoint/2010/main" val="3317493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D1894-FF07-EA2F-125B-87D27A33FF39}"/>
            </a:ext>
          </a:extLst>
        </p:cNvPr>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8062AC9-FEE3-EE11-77B2-825F41586582}"/>
              </a:ext>
            </a:extLst>
          </p:cNvPr>
          <p:cNvSpPr>
            <a:spLocks noGrp="1"/>
          </p:cNvSpPr>
          <p:nvPr>
            <p:ph type="sldNum" sz="quarter" idx="10"/>
          </p:nvPr>
        </p:nvSpPr>
        <p:spPr/>
        <p:txBody>
          <a:bodyPr/>
          <a:lstStyle/>
          <a:p>
            <a:pPr>
              <a:defRPr/>
            </a:pPr>
            <a:fld id="{86CB4B4D-7CA3-9044-876B-883B54F8677D}" type="slidenum">
              <a:rPr lang="de-CH" smtClean="0"/>
              <a:t>9</a:t>
            </a:fld>
            <a:endParaRPr lang="de-CH"/>
          </a:p>
        </p:txBody>
      </p:sp>
      <p:sp>
        <p:nvSpPr>
          <p:cNvPr id="6" name="Inhaltsplatzhalter 2">
            <a:extLst>
              <a:ext uri="{FF2B5EF4-FFF2-40B4-BE49-F238E27FC236}">
                <a16:creationId xmlns:a16="http://schemas.microsoft.com/office/drawing/2014/main" id="{4BFE3C3F-ABCD-F385-47E4-F77E99DFF274}"/>
              </a:ext>
            </a:extLst>
          </p:cNvPr>
          <p:cNvSpPr txBox="1"/>
          <p:nvPr/>
        </p:nvSpPr>
        <p:spPr bwMode="auto">
          <a:xfrm>
            <a:off x="417241" y="1196752"/>
            <a:ext cx="11447451" cy="1872208"/>
          </a:xfrm>
          <a:prstGeom prst="rect">
            <a:avLst/>
          </a:prstGeom>
        </p:spPr>
        <p:txBody>
          <a:bodyPr>
            <a:noAutofit/>
          </a:bodyPr>
          <a:lstStyle>
            <a:lvl1pPr marL="304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1pPr>
            <a:lvl2pPr marL="609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2pPr>
            <a:lvl3pPr marL="914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3pPr>
            <a:lvl4pPr marL="1219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4pPr>
            <a:lvl5pPr marL="15240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5pPr>
            <a:lvl6pPr marL="18288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6pPr>
            <a:lvl7pPr marL="21336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7pPr>
            <a:lvl8pPr marL="24384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8pPr>
            <a:lvl9pPr marL="2743200" marR="0" indent="-304800" algn="l" defTabSz="1219169">
              <a:lnSpc>
                <a:spcPct val="90000"/>
              </a:lnSpc>
              <a:spcBef>
                <a:spcPts val="2250"/>
              </a:spcBef>
              <a:spcAft>
                <a:spcPts val="0"/>
              </a:spcAft>
              <a:buClrTx/>
              <a:buSzPct val="123000"/>
              <a:buFontTx/>
              <a:buChar char="•"/>
              <a:defRPr sz="2400" b="0" i="0" u="none" strike="noStrike" cap="none" spc="0">
                <a:solidFill>
                  <a:srgbClr val="000000"/>
                </a:solidFill>
                <a:latin typeface="+mn-lt"/>
                <a:ea typeface="+mn-ea"/>
                <a:cs typeface="+mn-cs"/>
              </a:defRPr>
            </a:lvl9pPr>
          </a:lstStyle>
          <a:p>
            <a:pPr marL="0" indent="0">
              <a:lnSpc>
                <a:spcPct val="100000"/>
              </a:lnSpc>
              <a:spcBef>
                <a:spcPts val="600"/>
              </a:spcBef>
              <a:buClr>
                <a:srgbClr val="1A384E"/>
              </a:buClr>
              <a:buSzPct val="100000"/>
              <a:buNone/>
              <a:defRPr/>
            </a:pPr>
            <a:r>
              <a:rPr lang="es-ES" sz="2000" dirty="0">
                <a:latin typeface="CircularXX TT"/>
                <a:ea typeface="Times New Roman" panose="02020603050405020304" pitchFamily="18" charset="0"/>
                <a:cs typeface="CircularXX TT"/>
              </a:rPr>
              <a:t>Para la integración de datos de administraci</a:t>
            </a:r>
            <a:r>
              <a:rPr lang="es-ES" sz="1800" dirty="0">
                <a:latin typeface="CircularXX TT"/>
                <a:ea typeface="Times New Roman" panose="02020603050405020304" pitchFamily="18" charset="0"/>
                <a:cs typeface="CircularXX TT"/>
              </a:rPr>
              <a:t>ón de tierras</a:t>
            </a:r>
            <a:r>
              <a:rPr lang="es-ES" sz="2000" dirty="0">
                <a:latin typeface="CircularXX TT"/>
                <a:ea typeface="Times New Roman" panose="02020603050405020304" pitchFamily="18" charset="0"/>
                <a:cs typeface="CircularXX TT"/>
              </a:rPr>
              <a:t>, se propone un modelo de interoperabilidad por etapas:</a:t>
            </a:r>
          </a:p>
          <a:p>
            <a:pPr marL="914400" lvl="3" indent="0">
              <a:lnSpc>
                <a:spcPct val="100000"/>
              </a:lnSpc>
              <a:spcBef>
                <a:spcPts val="1800"/>
              </a:spcBef>
              <a:buClr>
                <a:srgbClr val="1A384E"/>
              </a:buClr>
              <a:buSzPct val="100000"/>
              <a:buNone/>
              <a:defRPr/>
            </a:pPr>
            <a:r>
              <a:rPr lang="es-ES" sz="2000" dirty="0">
                <a:latin typeface="CircularXX TT"/>
                <a:ea typeface="Times New Roman" panose="02020603050405020304" pitchFamily="18" charset="0"/>
                <a:cs typeface="CircularXX TT"/>
              </a:rPr>
              <a:t>Se enfoca en la </a:t>
            </a:r>
            <a:r>
              <a:rPr lang="es-ES" sz="2000" b="1" dirty="0">
                <a:latin typeface="CircularXX TT"/>
                <a:ea typeface="Times New Roman" panose="02020603050405020304" pitchFamily="18" charset="0"/>
                <a:cs typeface="CircularXX TT"/>
              </a:rPr>
              <a:t>interoperabilidad entre los sistemas de Catastro Urbano, Planificación Urbano Territorial y Valuación</a:t>
            </a:r>
            <a:r>
              <a:rPr lang="es-ES" sz="2000" dirty="0">
                <a:latin typeface="CircularXX TT"/>
                <a:ea typeface="Times New Roman" panose="02020603050405020304" pitchFamily="18" charset="0"/>
                <a:cs typeface="CircularXX TT"/>
              </a:rPr>
              <a:t>, con el objetivo de mejorar la gestión del suelo urbano. Los actores clave son el MVCS, UE003 COFOPRI, Municipalidades y el MEF.</a:t>
            </a:r>
          </a:p>
          <a:p>
            <a:pPr marL="914400" lvl="3" indent="0">
              <a:lnSpc>
                <a:spcPct val="100000"/>
              </a:lnSpc>
              <a:spcBef>
                <a:spcPts val="1800"/>
              </a:spcBef>
              <a:buClr>
                <a:srgbClr val="1A384E"/>
              </a:buClr>
              <a:buSzPct val="100000"/>
              <a:buNone/>
              <a:defRPr/>
            </a:pPr>
            <a:r>
              <a:rPr lang="es-ES" sz="2000" dirty="0">
                <a:latin typeface="CircularXX TT"/>
                <a:ea typeface="Times New Roman" panose="02020603050405020304" pitchFamily="18" charset="0"/>
                <a:cs typeface="CircularXX TT"/>
              </a:rPr>
              <a:t>Amplía la </a:t>
            </a:r>
            <a:r>
              <a:rPr lang="es-ES" sz="2000" b="1" dirty="0">
                <a:latin typeface="CircularXX TT"/>
                <a:ea typeface="Times New Roman" panose="02020603050405020304" pitchFamily="18" charset="0"/>
                <a:cs typeface="CircularXX TT"/>
              </a:rPr>
              <a:t>interoperabilidad para incluir Catastro Urbano y Rural, Registro de la Propiedad, Formalización Urbana, Planificación Urbano Territorial y Valuación</a:t>
            </a:r>
            <a:r>
              <a:rPr lang="es-ES" sz="2000" dirty="0">
                <a:latin typeface="CircularXX TT"/>
                <a:ea typeface="Times New Roman" panose="02020603050405020304" pitchFamily="18" charset="0"/>
                <a:cs typeface="CircularXX TT"/>
              </a:rPr>
              <a:t>. Esto busca una visión más integral, sumando a los actores anteriores a la SUNARP, MIDAGRI/DIGESPACR y COFOPRI.</a:t>
            </a:r>
          </a:p>
          <a:p>
            <a:pPr marL="914400" lvl="3" indent="0">
              <a:lnSpc>
                <a:spcPct val="100000"/>
              </a:lnSpc>
              <a:spcBef>
                <a:spcPts val="1800"/>
              </a:spcBef>
              <a:buClr>
                <a:srgbClr val="1A384E"/>
              </a:buClr>
              <a:buSzPct val="100000"/>
              <a:buNone/>
              <a:defRPr/>
            </a:pPr>
            <a:r>
              <a:rPr lang="es-ES" sz="2000" dirty="0">
                <a:latin typeface="CircularXX TT"/>
                <a:ea typeface="Times New Roman" panose="02020603050405020304" pitchFamily="18" charset="0"/>
                <a:cs typeface="CircularXX TT"/>
              </a:rPr>
              <a:t>Busca la interoperabilidad con enfoque de administración del territorio, </a:t>
            </a:r>
            <a:r>
              <a:rPr lang="es-ES" sz="2000" b="1" dirty="0">
                <a:latin typeface="CircularXX TT"/>
                <a:ea typeface="Times New Roman" panose="02020603050405020304" pitchFamily="18" charset="0"/>
                <a:cs typeface="CircularXX TT"/>
              </a:rPr>
              <a:t>incorporando las Restricciones Públicas</a:t>
            </a:r>
            <a:r>
              <a:rPr lang="es-ES" sz="2000" dirty="0">
                <a:latin typeface="CircularXX TT"/>
                <a:ea typeface="Times New Roman" panose="02020603050405020304" pitchFamily="18" charset="0"/>
                <a:cs typeface="CircularXX TT"/>
              </a:rPr>
              <a:t> a los elementos de la etapa anterior. Esto implica la participación de entidades sectoriales que establecen dichas restricciones (SENANP, ANA, etc.) junto con todos los actores previos.</a:t>
            </a:r>
          </a:p>
        </p:txBody>
      </p:sp>
      <p:sp>
        <p:nvSpPr>
          <p:cNvPr id="7" name="Content">
            <a:extLst>
              <a:ext uri="{FF2B5EF4-FFF2-40B4-BE49-F238E27FC236}">
                <a16:creationId xmlns:a16="http://schemas.microsoft.com/office/drawing/2014/main" id="{092D1823-FA95-005D-9240-9A70A2637CEE}"/>
              </a:ext>
            </a:extLst>
          </p:cNvPr>
          <p:cNvSpPr txBox="1"/>
          <p:nvPr/>
        </p:nvSpPr>
        <p:spPr bwMode="auto">
          <a:xfrm>
            <a:off x="418808" y="326188"/>
            <a:ext cx="11447451" cy="574516"/>
          </a:xfrm>
          <a:prstGeom prst="rect">
            <a:avLst/>
          </a:prstGeom>
          <a:ln w="12700">
            <a:miter lim="400000"/>
          </a:ln>
        </p:spPr>
        <p:txBody>
          <a:bodyPr wrap="square" lIns="25400" tIns="25400" rIns="25400" bIns="25400" anchor="ctr">
            <a:spAutoFit/>
          </a:bodyPr>
          <a:lstStyle>
            <a:lvl1pPr algn="l">
              <a:defRPr sz="12000" b="1">
                <a:solidFill>
                  <a:srgbClr val="FFFFFF"/>
                </a:solidFill>
                <a:latin typeface="Circular Pro Book"/>
                <a:ea typeface="Circular Pro Book"/>
                <a:cs typeface="Circular Pro Book"/>
              </a:defRPr>
            </a:lvl1pPr>
          </a:lstStyle>
          <a:p>
            <a:pPr>
              <a:defRPr/>
            </a:pPr>
            <a:r>
              <a:rPr lang="es-ES" sz="3400" spc="-85" dirty="0">
                <a:solidFill>
                  <a:srgbClr val="1A384E"/>
                </a:solidFill>
                <a:latin typeface="CircularXX TT"/>
                <a:ea typeface="+mn-ea"/>
                <a:cs typeface="CircularXX TT"/>
              </a:rPr>
              <a:t>Propuesta escalable de interoperabilidad</a:t>
            </a:r>
          </a:p>
        </p:txBody>
      </p:sp>
      <p:pic>
        <p:nvPicPr>
          <p:cNvPr id="5" name="Grafik 4" descr="Marke 1 mit einfarbiger Füllung">
            <a:extLst>
              <a:ext uri="{FF2B5EF4-FFF2-40B4-BE49-F238E27FC236}">
                <a16:creationId xmlns:a16="http://schemas.microsoft.com/office/drawing/2014/main" id="{92F8D2E6-5CC4-F2C2-3C00-20D4AFB5FB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6238" y="2075512"/>
            <a:ext cx="914400" cy="914400"/>
          </a:xfrm>
          <a:prstGeom prst="rect">
            <a:avLst/>
          </a:prstGeom>
        </p:spPr>
      </p:pic>
      <p:pic>
        <p:nvPicPr>
          <p:cNvPr id="9" name="Grafik 8" descr="Abzeichen mit einfarbiger Füllung">
            <a:extLst>
              <a:ext uri="{FF2B5EF4-FFF2-40B4-BE49-F238E27FC236}">
                <a16:creationId xmlns:a16="http://schemas.microsoft.com/office/drawing/2014/main" id="{F2970268-065B-5EA0-BE9E-7331134186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6238" y="3358244"/>
            <a:ext cx="914400" cy="914400"/>
          </a:xfrm>
          <a:prstGeom prst="rect">
            <a:avLst/>
          </a:prstGeom>
        </p:spPr>
      </p:pic>
      <p:pic>
        <p:nvPicPr>
          <p:cNvPr id="11" name="Grafik 10" descr="Marke 3 mit einfarbiger Füllung">
            <a:extLst>
              <a:ext uri="{FF2B5EF4-FFF2-40B4-BE49-F238E27FC236}">
                <a16:creationId xmlns:a16="http://schemas.microsoft.com/office/drawing/2014/main" id="{F33ECEFF-A3C2-0F1A-5E28-19646EAF8B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6238" y="4727372"/>
            <a:ext cx="914400" cy="914400"/>
          </a:xfrm>
          <a:prstGeom prst="rect">
            <a:avLst/>
          </a:prstGeom>
        </p:spPr>
      </p:pic>
    </p:spTree>
    <p:extLst>
      <p:ext uri="{BB962C8B-B14F-4D97-AF65-F5344CB8AC3E}">
        <p14:creationId xmlns:p14="http://schemas.microsoft.com/office/powerpoint/2010/main" val="950609981"/>
      </p:ext>
    </p:extLst>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000000"/>
        </a:solidFill>
        <a:ln w="12700" cap="flat">
          <a:noFill/>
          <a:miter lim="400000"/>
        </a:ln>
      </a:spPr>
      <a:bodyPr/>
      <a:lstStyle/>
      <a:style>
        <a:lnRef idx="0">
          <a:srgbClr val="000000"/>
        </a:lnRef>
        <a:fillRef idx="0">
          <a:srgbClr val="000000"/>
        </a:fillRef>
        <a:effectRef idx="0">
          <a:srgbClr val="000000"/>
        </a:effectRef>
        <a:fontRef idx="none"/>
      </a:style>
    </a:spDef>
    <a:lnDef>
      <a:spPr bwMode="auto">
        <a:prstGeom prst="rect">
          <a:avLst/>
        </a:prstGeom>
        <a:noFill/>
        <a:ln w="25400" cap="flat">
          <a:solidFill>
            <a:srgbClr val="000000"/>
          </a:solidFill>
          <a:prstDash val="solid"/>
          <a:miter lim="400000"/>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name="22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000000"/>
        </a:solidFill>
        <a:ln w="12700" cap="flat">
          <a:noFill/>
          <a:miter lim="400000"/>
        </a:ln>
      </a:spPr>
      <a:bodyPr/>
      <a:lstStyle/>
      <a:style>
        <a:lnRef idx="0">
          <a:srgbClr val="000000"/>
        </a:lnRef>
        <a:fillRef idx="0">
          <a:srgbClr val="000000"/>
        </a:fillRef>
        <a:effectRef idx="0">
          <a:srgbClr val="000000"/>
        </a:effectRef>
        <a:fontRef idx="none"/>
      </a:style>
    </a:spDef>
    <a:lnDef>
      <a:spPr bwMode="auto">
        <a:prstGeom prst="rect">
          <a:avLst/>
        </a:prstGeom>
        <a:noFill/>
        <a:ln w="25400" cap="flat">
          <a:solidFill>
            <a:srgbClr val="000000"/>
          </a:solidFill>
          <a:prstDash val="solid"/>
          <a:miter lim="400000"/>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ppt/theme/theme3.xml><?xml version="1.0" encoding="utf-8"?>
<a:theme xmlns:a="http://schemas.openxmlformats.org/drawingml/2006/main" name="23_Basic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000000"/>
        </a:solidFill>
        <a:ln w="12700" cap="flat">
          <a:noFill/>
          <a:miter lim="400000"/>
        </a:ln>
      </a:spPr>
      <a:bodyPr/>
      <a:lstStyle/>
      <a:style>
        <a:lnRef idx="0">
          <a:srgbClr val="000000"/>
        </a:lnRef>
        <a:fillRef idx="0">
          <a:srgbClr val="000000"/>
        </a:fillRef>
        <a:effectRef idx="0">
          <a:srgbClr val="000000"/>
        </a:effectRef>
        <a:fontRef idx="none"/>
      </a:style>
    </a:spDef>
    <a:lnDef>
      <a:spPr bwMode="auto">
        <a:prstGeom prst="rect">
          <a:avLst/>
        </a:prstGeom>
        <a:noFill/>
        <a:ln w="25400" cap="flat">
          <a:solidFill>
            <a:srgbClr val="000000"/>
          </a:solidFill>
          <a:prstDash val="solid"/>
          <a:miter lim="400000"/>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c9e737a-5a4d-4ef7-8ae7-55bce4dc728f}" enabled="1" method="Privileged" siteId="{18e27f59-6146-4e97-956d-0813c1477471}" contentBits="0" removed="0"/>
</clbl:labelList>
</file>

<file path=docProps/app.xml><?xml version="1.0" encoding="utf-8"?>
<Properties xmlns="http://schemas.openxmlformats.org/officeDocument/2006/extended-properties" xmlns:vt="http://schemas.openxmlformats.org/officeDocument/2006/docPropsVTypes">
  <Template/>
  <TotalTime>0</TotalTime>
  <Words>2408</Words>
  <Application>Microsoft Office PowerPoint</Application>
  <DocSecurity>0</DocSecurity>
  <PresentationFormat>Breitbild</PresentationFormat>
  <Paragraphs>514</Paragraphs>
  <Slides>26</Slides>
  <Notes>0</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26</vt:i4>
      </vt:variant>
    </vt:vector>
  </HeadingPairs>
  <TitlesOfParts>
    <vt:vector size="35" baseType="lpstr">
      <vt:lpstr>Calibri</vt:lpstr>
      <vt:lpstr>Circular Pro Book</vt:lpstr>
      <vt:lpstr>CircularXX TT</vt:lpstr>
      <vt:lpstr>Helvetica Neue</vt:lpstr>
      <vt:lpstr>Helvetica Neue Medium</vt:lpstr>
      <vt:lpstr>HelveticaNeue LT 45 Light</vt:lpstr>
      <vt:lpstr>21_BasicWhite</vt:lpstr>
      <vt:lpstr>22_BasicWhite</vt:lpstr>
      <vt:lpstr>23_BasicWhite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Lorenz Jenni</dc:creator>
  <cp:keywords/>
  <dc:description/>
  <cp:lastModifiedBy>Lorenz Jenni</cp:lastModifiedBy>
  <cp:revision>358</cp:revision>
  <dcterms:created xsi:type="dcterms:W3CDTF">2022-11-29T16:42:02Z</dcterms:created>
  <dcterms:modified xsi:type="dcterms:W3CDTF">2025-05-30T10:21:58Z</dcterms:modified>
  <cp:category/>
  <dc:identifier/>
  <cp:contentStatus/>
  <dc:language/>
  <cp:version/>
</cp:coreProperties>
</file>