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3" r:id="rId3"/>
  </p:sldMasterIdLst>
  <p:notesMasterIdLst>
    <p:notesMasterId r:id="rId33"/>
  </p:notesMasterIdLst>
  <p:sldIdLst>
    <p:sldId id="256" r:id="rId4"/>
    <p:sldId id="288" r:id="rId5"/>
    <p:sldId id="296" r:id="rId6"/>
    <p:sldId id="285" r:id="rId7"/>
    <p:sldId id="295" r:id="rId8"/>
    <p:sldId id="372" r:id="rId9"/>
    <p:sldId id="298" r:id="rId10"/>
    <p:sldId id="300" r:id="rId11"/>
    <p:sldId id="301" r:id="rId12"/>
    <p:sldId id="302" r:id="rId13"/>
    <p:sldId id="375" r:id="rId14"/>
    <p:sldId id="355" r:id="rId15"/>
    <p:sldId id="376" r:id="rId16"/>
    <p:sldId id="357" r:id="rId17"/>
    <p:sldId id="359" r:id="rId18"/>
    <p:sldId id="366" r:id="rId19"/>
    <p:sldId id="367" r:id="rId20"/>
    <p:sldId id="368" r:id="rId21"/>
    <p:sldId id="369" r:id="rId22"/>
    <p:sldId id="308" r:id="rId23"/>
    <p:sldId id="377" r:id="rId24"/>
    <p:sldId id="378" r:id="rId25"/>
    <p:sldId id="379" r:id="rId26"/>
    <p:sldId id="380" r:id="rId27"/>
    <p:sldId id="384" r:id="rId28"/>
    <p:sldId id="381" r:id="rId29"/>
    <p:sldId id="329" r:id="rId30"/>
    <p:sldId id="382" r:id="rId31"/>
    <p:sldId id="383" r:id="rId32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A2772C-8E45-E49C-2BE9-95EB7CD51472}" name="Moises Poyatos" initials="MP" userId="25116a8277636f59" providerId="Windows Live"/>
  <p188:author id="{3A175374-CF3C-5383-1B7D-7D08BB468AE5}" name="Lorenz Jenni" initials="LJ" userId="S::lorenz.jenni@landnetwork.ch::49e37a1c-7549-4756-885b-a2312917c9df" providerId="AD"/>
  <p188:author id="{2A9A6B96-2F33-DA6C-73FA-6D56731E1D03}" name="Mariela Perez-Costa" initials="MP" userId="S::mperezcosta@worldbank.org::e1e1c151-a33f-4e9b-8dda-c53cb789de4c" providerId="AD"/>
  <p188:author id="{9A997EE6-B883-7BB4-2B1B-D976C2D48EEA}" name="Lorenz Jenni (LOJN)" initials="LJ(" userId="S::LOJN@IP-CONSULT.DE::cd8c079b-44c5-478a-a0d6-47294d75cd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3B2"/>
    <a:srgbClr val="1A384E"/>
    <a:srgbClr val="97AA71"/>
    <a:srgbClr val="778D50"/>
    <a:srgbClr val="BAD0E9"/>
    <a:srgbClr val="FDDD2E"/>
    <a:srgbClr val="D4A8AD"/>
    <a:srgbClr val="5E5E5E"/>
    <a:srgbClr val="DEDFE0"/>
    <a:srgbClr val="FFC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F1BEF-5D0C-4F47-BFA0-B7103C01F80E}" v="271" dt="2023-06-08T10:31:40.887"/>
  </p1510:revLst>
</p1510:revInfo>
</file>

<file path=ppt/tableStyles.xml><?xml version="1.0" encoding="utf-8"?>
<a:tblStyleLst xmlns:a="http://schemas.openxmlformats.org/drawingml/2006/main" def="{A2FD6DF4-CD59-3BD8-7AA2-553E24972027}">
  <a:tblStyle styleId="{A2FD6DF4-CD59-3BD8-7AA2-553E24972027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2" autoAdjust="0"/>
    <p:restoredTop sz="95822" autoAdjust="0"/>
  </p:normalViewPr>
  <p:slideViewPr>
    <p:cSldViewPr>
      <p:cViewPr varScale="1">
        <p:scale>
          <a:sx n="94" d="100"/>
          <a:sy n="94" d="100"/>
        </p:scale>
        <p:origin x="800" y="52"/>
      </p:cViewPr>
      <p:guideLst>
        <p:guide orient="horz" pos="2160"/>
        <p:guide pos="2887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5/10/relationships/revisionInfo" Target="revisionInfo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ises poyatos" clId="Web-{D8FF1BEF-5D0C-4F47-BFA0-B7103C01F80E}"/>
    <pc:docChg chg="addSld modSld">
      <pc:chgData name="moises poyatos" userId="" providerId="" clId="Web-{D8FF1BEF-5D0C-4F47-BFA0-B7103C01F80E}" dt="2023-06-08T10:31:40.887" v="256" actId="1076"/>
      <pc:docMkLst>
        <pc:docMk/>
      </pc:docMkLst>
      <pc:sldChg chg="modSp">
        <pc:chgData name="moises poyatos" userId="" providerId="" clId="Web-{D8FF1BEF-5D0C-4F47-BFA0-B7103C01F80E}" dt="2023-06-08T09:11:49.980" v="233" actId="20577"/>
        <pc:sldMkLst>
          <pc:docMk/>
          <pc:sldMk cId="2088300570" sldId="281"/>
        </pc:sldMkLst>
        <pc:spChg chg="mod">
          <ac:chgData name="moises poyatos" userId="" providerId="" clId="Web-{D8FF1BEF-5D0C-4F47-BFA0-B7103C01F80E}" dt="2023-06-08T09:11:49.980" v="233" actId="20577"/>
          <ac:spMkLst>
            <pc:docMk/>
            <pc:sldMk cId="2088300570" sldId="281"/>
            <ac:spMk id="5" creationId="{C4784A5B-7F96-24AF-D7A8-B2FBE46CF62D}"/>
          </ac:spMkLst>
        </pc:spChg>
      </pc:sldChg>
      <pc:sldChg chg="addSp delSp modSp add replId">
        <pc:chgData name="moises poyatos" userId="" providerId="" clId="Web-{D8FF1BEF-5D0C-4F47-BFA0-B7103C01F80E}" dt="2023-06-08T10:31:40.887" v="256" actId="1076"/>
        <pc:sldMkLst>
          <pc:docMk/>
          <pc:sldMk cId="2641168798" sldId="283"/>
        </pc:sldMkLst>
        <pc:spChg chg="mod">
          <ac:chgData name="moises poyatos" userId="" providerId="" clId="Web-{D8FF1BEF-5D0C-4F47-BFA0-B7103C01F80E}" dt="2023-06-08T09:12:00.324" v="242" actId="20577"/>
          <ac:spMkLst>
            <pc:docMk/>
            <pc:sldMk cId="2641168798" sldId="283"/>
            <ac:spMk id="4" creationId="{E4D0D106-F312-C623-1414-FB9DB2B8AD67}"/>
          </ac:spMkLst>
        </pc:spChg>
        <pc:spChg chg="del">
          <ac:chgData name="moises poyatos" userId="" providerId="" clId="Web-{D8FF1BEF-5D0C-4F47-BFA0-B7103C01F80E}" dt="2023-06-08T09:12:02.762" v="243"/>
          <ac:spMkLst>
            <pc:docMk/>
            <pc:sldMk cId="2641168798" sldId="283"/>
            <ac:spMk id="5" creationId="{C4784A5B-7F96-24AF-D7A8-B2FBE46CF62D}"/>
          </ac:spMkLst>
        </pc:spChg>
        <pc:graphicFrameChg chg="add del mod">
          <ac:chgData name="moises poyatos" userId="" providerId="" clId="Web-{D8FF1BEF-5D0C-4F47-BFA0-B7103C01F80E}" dt="2023-06-08T10:30:10.463" v="245"/>
          <ac:graphicFrameMkLst>
            <pc:docMk/>
            <pc:sldMk cId="2641168798" sldId="283"/>
            <ac:graphicFrameMk id="5" creationId="{3EA0A7BB-83D8-A2E2-F89B-F173E9F2019A}"/>
          </ac:graphicFrameMkLst>
        </pc:graphicFrameChg>
        <pc:picChg chg="add mod">
          <ac:chgData name="moises poyatos" userId="" providerId="" clId="Web-{D8FF1BEF-5D0C-4F47-BFA0-B7103C01F80E}" dt="2023-06-08T10:31:40.887" v="256" actId="1076"/>
          <ac:picMkLst>
            <pc:docMk/>
            <pc:sldMk cId="2641168798" sldId="283"/>
            <ac:picMk id="6" creationId="{13153493-7D83-990E-B727-10FE0B4514B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6BCD17-9054-4373-BA53-BFA1836281A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7EDF710-62B7-4FF1-A6AD-DC303FFF4A9E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Tenencia</a:t>
          </a:r>
        </a:p>
      </dgm:t>
    </dgm:pt>
    <dgm:pt modelId="{87F7696E-9361-47CE-ACFB-783B26BCBF7C}" type="parTrans" cxnId="{3889E83E-F1B1-4B1B-BDF0-4B33DFBCC1BF}">
      <dgm:prSet/>
      <dgm:spPr/>
      <dgm:t>
        <a:bodyPr/>
        <a:lstStyle/>
        <a:p>
          <a:endParaRPr lang="es-ES"/>
        </a:p>
      </dgm:t>
    </dgm:pt>
    <dgm:pt modelId="{086CC435-A87A-4745-BAAD-977DA93764F0}" type="sibTrans" cxnId="{3889E83E-F1B1-4B1B-BDF0-4B33DFBCC1BF}">
      <dgm:prSet/>
      <dgm:spPr/>
      <dgm:t>
        <a:bodyPr/>
        <a:lstStyle/>
        <a:p>
          <a:endParaRPr lang="es-ES"/>
        </a:p>
      </dgm:t>
    </dgm:pt>
    <dgm:pt modelId="{5202AAA1-2892-49EF-A0D6-D2753C9EF6D7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Planificación Urbana Territorial</a:t>
          </a:r>
        </a:p>
      </dgm:t>
    </dgm:pt>
    <dgm:pt modelId="{FD4E5B2F-4EFD-42EB-ADAF-4A9E158D883A}" type="parTrans" cxnId="{00CEA1F8-1DBE-48BF-A78B-FF855A7191A7}">
      <dgm:prSet/>
      <dgm:spPr/>
      <dgm:t>
        <a:bodyPr/>
        <a:lstStyle/>
        <a:p>
          <a:endParaRPr lang="es-ES"/>
        </a:p>
      </dgm:t>
    </dgm:pt>
    <dgm:pt modelId="{A2D57874-C60C-4EC1-8D5E-759C5EBE6434}" type="sibTrans" cxnId="{00CEA1F8-1DBE-48BF-A78B-FF855A7191A7}">
      <dgm:prSet/>
      <dgm:spPr/>
      <dgm:t>
        <a:bodyPr/>
        <a:lstStyle/>
        <a:p>
          <a:endParaRPr lang="es-ES"/>
        </a:p>
      </dgm:t>
    </dgm:pt>
    <dgm:pt modelId="{90F28EF1-4F52-4321-A444-5AE03FBF1956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Desarrollo Territorial</a:t>
          </a:r>
        </a:p>
      </dgm:t>
    </dgm:pt>
    <dgm:pt modelId="{6A4AFAAF-E3FC-47F7-BFAA-1060FB43D61A}" type="parTrans" cxnId="{BB8CAFAC-2079-4BF2-9591-071FDEB7B01A}">
      <dgm:prSet/>
      <dgm:spPr/>
      <dgm:t>
        <a:bodyPr/>
        <a:lstStyle/>
        <a:p>
          <a:endParaRPr lang="es-ES"/>
        </a:p>
      </dgm:t>
    </dgm:pt>
    <dgm:pt modelId="{CD44B00E-246F-4106-9D64-CF2DB50DE24D}" type="sibTrans" cxnId="{BB8CAFAC-2079-4BF2-9591-071FDEB7B01A}">
      <dgm:prSet/>
      <dgm:spPr/>
      <dgm:t>
        <a:bodyPr/>
        <a:lstStyle/>
        <a:p>
          <a:endParaRPr lang="es-ES"/>
        </a:p>
      </dgm:t>
    </dgm:pt>
    <dgm:pt modelId="{455D8E6E-6700-4F12-862E-D13613E08637}">
      <dgm:prSet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Valoración de tierra </a:t>
          </a:r>
        </a:p>
      </dgm:t>
    </dgm:pt>
    <dgm:pt modelId="{F5A05B9B-FD1E-435E-B8CC-AAB5547B1260}" type="parTrans" cxnId="{4B274326-D5F2-4B2E-B8AD-C45FC5E830A8}">
      <dgm:prSet/>
      <dgm:spPr/>
      <dgm:t>
        <a:bodyPr/>
        <a:lstStyle/>
        <a:p>
          <a:endParaRPr lang="es-ES"/>
        </a:p>
      </dgm:t>
    </dgm:pt>
    <dgm:pt modelId="{FF31F136-AEAD-4C67-81DF-E64774CF160F}" type="sibTrans" cxnId="{4B274326-D5F2-4B2E-B8AD-C45FC5E830A8}">
      <dgm:prSet/>
      <dgm:spPr/>
      <dgm:t>
        <a:bodyPr/>
        <a:lstStyle/>
        <a:p>
          <a:endParaRPr lang="es-ES"/>
        </a:p>
      </dgm:t>
    </dgm:pt>
    <dgm:pt modelId="{ACBCFC4E-818A-4832-97DA-A233E52A8BF2}" type="pres">
      <dgm:prSet presAssocID="{BB6BCD17-9054-4373-BA53-BFA1836281AB}" presName="Name0" presStyleCnt="0">
        <dgm:presLayoutVars>
          <dgm:dir/>
          <dgm:resizeHandles val="exact"/>
        </dgm:presLayoutVars>
      </dgm:prSet>
      <dgm:spPr/>
    </dgm:pt>
    <dgm:pt modelId="{79D7786F-2F6B-414D-8FD8-19FB5A0816E6}" type="pres">
      <dgm:prSet presAssocID="{07EDF710-62B7-4FF1-A6AD-DC303FFF4A9E}" presName="node" presStyleLbl="node1" presStyleIdx="0" presStyleCnt="4" custScaleX="119518" custLinFactNeighborX="-37194" custLinFactNeighborY="909">
        <dgm:presLayoutVars>
          <dgm:bulletEnabled val="1"/>
        </dgm:presLayoutVars>
      </dgm:prSet>
      <dgm:spPr/>
    </dgm:pt>
    <dgm:pt modelId="{B30E3BB2-D1EE-4778-8667-49208F27E1C7}" type="pres">
      <dgm:prSet presAssocID="{086CC435-A87A-4745-BAAD-977DA93764F0}" presName="sibTrans" presStyleLbl="sibTrans2D1" presStyleIdx="0" presStyleCnt="3"/>
      <dgm:spPr/>
    </dgm:pt>
    <dgm:pt modelId="{3D03A53A-9A6F-4F7D-8B94-DD03A5C822E0}" type="pres">
      <dgm:prSet presAssocID="{086CC435-A87A-4745-BAAD-977DA93764F0}" presName="connectorText" presStyleLbl="sibTrans2D1" presStyleIdx="0" presStyleCnt="3"/>
      <dgm:spPr/>
    </dgm:pt>
    <dgm:pt modelId="{063FE53F-E7A0-4ADE-8F57-0B3593DA2ADF}" type="pres">
      <dgm:prSet presAssocID="{5202AAA1-2892-49EF-A0D6-D2753C9EF6D7}" presName="node" presStyleLbl="node1" presStyleIdx="1" presStyleCnt="4" custScaleX="113625" custLinFactNeighborX="14375">
        <dgm:presLayoutVars>
          <dgm:bulletEnabled val="1"/>
        </dgm:presLayoutVars>
      </dgm:prSet>
      <dgm:spPr/>
    </dgm:pt>
    <dgm:pt modelId="{2D7D738C-B983-4EA5-B983-45C055604920}" type="pres">
      <dgm:prSet presAssocID="{A2D57874-C60C-4EC1-8D5E-759C5EBE6434}" presName="sibTrans" presStyleLbl="sibTrans2D1" presStyleIdx="1" presStyleCnt="3"/>
      <dgm:spPr/>
    </dgm:pt>
    <dgm:pt modelId="{59EAF97B-EF12-4DE5-837F-0BFA322EA999}" type="pres">
      <dgm:prSet presAssocID="{A2D57874-C60C-4EC1-8D5E-759C5EBE6434}" presName="connectorText" presStyleLbl="sibTrans2D1" presStyleIdx="1" presStyleCnt="3"/>
      <dgm:spPr/>
    </dgm:pt>
    <dgm:pt modelId="{60BFD265-A1F5-4359-AE91-7C8DFD56A2A7}" type="pres">
      <dgm:prSet presAssocID="{455D8E6E-6700-4F12-862E-D13613E08637}" presName="node" presStyleLbl="node1" presStyleIdx="2" presStyleCnt="4" custLinFactNeighborX="15561">
        <dgm:presLayoutVars>
          <dgm:bulletEnabled val="1"/>
        </dgm:presLayoutVars>
      </dgm:prSet>
      <dgm:spPr/>
    </dgm:pt>
    <dgm:pt modelId="{EFDBCDBB-9F43-46AB-8AD7-E9F6E08A18CF}" type="pres">
      <dgm:prSet presAssocID="{FF31F136-AEAD-4C67-81DF-E64774CF160F}" presName="sibTrans" presStyleLbl="sibTrans2D1" presStyleIdx="2" presStyleCnt="3"/>
      <dgm:spPr/>
    </dgm:pt>
    <dgm:pt modelId="{7CBCA107-53CB-4FF1-88CB-0824E9D1E078}" type="pres">
      <dgm:prSet presAssocID="{FF31F136-AEAD-4C67-81DF-E64774CF160F}" presName="connectorText" presStyleLbl="sibTrans2D1" presStyleIdx="2" presStyleCnt="3"/>
      <dgm:spPr/>
    </dgm:pt>
    <dgm:pt modelId="{AB48E17B-BEE2-4496-9BC7-E9C8EA810AE7}" type="pres">
      <dgm:prSet presAssocID="{90F28EF1-4F52-4321-A444-5AE03FBF1956}" presName="node" presStyleLbl="node1" presStyleIdx="3" presStyleCnt="4" custScaleX="74492" custLinFactNeighborX="-33745">
        <dgm:presLayoutVars>
          <dgm:bulletEnabled val="1"/>
        </dgm:presLayoutVars>
      </dgm:prSet>
      <dgm:spPr/>
    </dgm:pt>
  </dgm:ptLst>
  <dgm:cxnLst>
    <dgm:cxn modelId="{21406E0C-8AF6-493A-9029-EA045B3395DE}" type="presOf" srcId="{A2D57874-C60C-4EC1-8D5E-759C5EBE6434}" destId="{59EAF97B-EF12-4DE5-837F-0BFA322EA999}" srcOrd="1" destOrd="0" presId="urn:microsoft.com/office/officeart/2005/8/layout/process1"/>
    <dgm:cxn modelId="{798D6513-D0D4-4340-8AE5-A1350E15AB0F}" type="presOf" srcId="{90F28EF1-4F52-4321-A444-5AE03FBF1956}" destId="{AB48E17B-BEE2-4496-9BC7-E9C8EA810AE7}" srcOrd="0" destOrd="0" presId="urn:microsoft.com/office/officeart/2005/8/layout/process1"/>
    <dgm:cxn modelId="{B2AD7417-50B1-43FD-B0A9-1F7C79C6E07F}" type="presOf" srcId="{455D8E6E-6700-4F12-862E-D13613E08637}" destId="{60BFD265-A1F5-4359-AE91-7C8DFD56A2A7}" srcOrd="0" destOrd="0" presId="urn:microsoft.com/office/officeart/2005/8/layout/process1"/>
    <dgm:cxn modelId="{E6E89C25-532C-4A2F-9FF9-F835557C5661}" type="presOf" srcId="{A2D57874-C60C-4EC1-8D5E-759C5EBE6434}" destId="{2D7D738C-B983-4EA5-B983-45C055604920}" srcOrd="0" destOrd="0" presId="urn:microsoft.com/office/officeart/2005/8/layout/process1"/>
    <dgm:cxn modelId="{4B274326-D5F2-4B2E-B8AD-C45FC5E830A8}" srcId="{BB6BCD17-9054-4373-BA53-BFA1836281AB}" destId="{455D8E6E-6700-4F12-862E-D13613E08637}" srcOrd="2" destOrd="0" parTransId="{F5A05B9B-FD1E-435E-B8CC-AAB5547B1260}" sibTransId="{FF31F136-AEAD-4C67-81DF-E64774CF160F}"/>
    <dgm:cxn modelId="{6F33F72A-130B-4BC2-B530-9232B689C4E3}" type="presOf" srcId="{FF31F136-AEAD-4C67-81DF-E64774CF160F}" destId="{EFDBCDBB-9F43-46AB-8AD7-E9F6E08A18CF}" srcOrd="0" destOrd="0" presId="urn:microsoft.com/office/officeart/2005/8/layout/process1"/>
    <dgm:cxn modelId="{5D8D322F-2B8D-4063-B76E-D96A94E807F5}" type="presOf" srcId="{FF31F136-AEAD-4C67-81DF-E64774CF160F}" destId="{7CBCA107-53CB-4FF1-88CB-0824E9D1E078}" srcOrd="1" destOrd="0" presId="urn:microsoft.com/office/officeart/2005/8/layout/process1"/>
    <dgm:cxn modelId="{DBEF313C-518B-4501-BC7E-5E2B5ECA2DCE}" type="presOf" srcId="{5202AAA1-2892-49EF-A0D6-D2753C9EF6D7}" destId="{063FE53F-E7A0-4ADE-8F57-0B3593DA2ADF}" srcOrd="0" destOrd="0" presId="urn:microsoft.com/office/officeart/2005/8/layout/process1"/>
    <dgm:cxn modelId="{3889E83E-F1B1-4B1B-BDF0-4B33DFBCC1BF}" srcId="{BB6BCD17-9054-4373-BA53-BFA1836281AB}" destId="{07EDF710-62B7-4FF1-A6AD-DC303FFF4A9E}" srcOrd="0" destOrd="0" parTransId="{87F7696E-9361-47CE-ACFB-783B26BCBF7C}" sibTransId="{086CC435-A87A-4745-BAAD-977DA93764F0}"/>
    <dgm:cxn modelId="{5657EF6D-7871-47DF-BBA6-497762D73A8C}" type="presOf" srcId="{086CC435-A87A-4745-BAAD-977DA93764F0}" destId="{B30E3BB2-D1EE-4778-8667-49208F27E1C7}" srcOrd="0" destOrd="0" presId="urn:microsoft.com/office/officeart/2005/8/layout/process1"/>
    <dgm:cxn modelId="{16E04074-1157-421B-8937-39E97280B5F1}" type="presOf" srcId="{07EDF710-62B7-4FF1-A6AD-DC303FFF4A9E}" destId="{79D7786F-2F6B-414D-8FD8-19FB5A0816E6}" srcOrd="0" destOrd="0" presId="urn:microsoft.com/office/officeart/2005/8/layout/process1"/>
    <dgm:cxn modelId="{34AF5482-1EF7-4D66-836C-771CF2CFCFCF}" type="presOf" srcId="{086CC435-A87A-4745-BAAD-977DA93764F0}" destId="{3D03A53A-9A6F-4F7D-8B94-DD03A5C822E0}" srcOrd="1" destOrd="0" presId="urn:microsoft.com/office/officeart/2005/8/layout/process1"/>
    <dgm:cxn modelId="{BB8CAFAC-2079-4BF2-9591-071FDEB7B01A}" srcId="{BB6BCD17-9054-4373-BA53-BFA1836281AB}" destId="{90F28EF1-4F52-4321-A444-5AE03FBF1956}" srcOrd="3" destOrd="0" parTransId="{6A4AFAAF-E3FC-47F7-BFAA-1060FB43D61A}" sibTransId="{CD44B00E-246F-4106-9D64-CF2DB50DE24D}"/>
    <dgm:cxn modelId="{01E119C0-AB3F-45A7-919D-FEE2204D76A6}" type="presOf" srcId="{BB6BCD17-9054-4373-BA53-BFA1836281AB}" destId="{ACBCFC4E-818A-4832-97DA-A233E52A8BF2}" srcOrd="0" destOrd="0" presId="urn:microsoft.com/office/officeart/2005/8/layout/process1"/>
    <dgm:cxn modelId="{00CEA1F8-1DBE-48BF-A78B-FF855A7191A7}" srcId="{BB6BCD17-9054-4373-BA53-BFA1836281AB}" destId="{5202AAA1-2892-49EF-A0D6-D2753C9EF6D7}" srcOrd="1" destOrd="0" parTransId="{FD4E5B2F-4EFD-42EB-ADAF-4A9E158D883A}" sibTransId="{A2D57874-C60C-4EC1-8D5E-759C5EBE6434}"/>
    <dgm:cxn modelId="{D17905D6-B1DF-48D8-A27B-862D3F06A025}" type="presParOf" srcId="{ACBCFC4E-818A-4832-97DA-A233E52A8BF2}" destId="{79D7786F-2F6B-414D-8FD8-19FB5A0816E6}" srcOrd="0" destOrd="0" presId="urn:microsoft.com/office/officeart/2005/8/layout/process1"/>
    <dgm:cxn modelId="{EA07A4E4-2626-45DF-BC9D-8B9576EABD6B}" type="presParOf" srcId="{ACBCFC4E-818A-4832-97DA-A233E52A8BF2}" destId="{B30E3BB2-D1EE-4778-8667-49208F27E1C7}" srcOrd="1" destOrd="0" presId="urn:microsoft.com/office/officeart/2005/8/layout/process1"/>
    <dgm:cxn modelId="{BEA917AB-FD9F-4C9F-9B82-FCF1B15E5A20}" type="presParOf" srcId="{B30E3BB2-D1EE-4778-8667-49208F27E1C7}" destId="{3D03A53A-9A6F-4F7D-8B94-DD03A5C822E0}" srcOrd="0" destOrd="0" presId="urn:microsoft.com/office/officeart/2005/8/layout/process1"/>
    <dgm:cxn modelId="{6058A751-5312-44F8-8C76-758B21AB4BAA}" type="presParOf" srcId="{ACBCFC4E-818A-4832-97DA-A233E52A8BF2}" destId="{063FE53F-E7A0-4ADE-8F57-0B3593DA2ADF}" srcOrd="2" destOrd="0" presId="urn:microsoft.com/office/officeart/2005/8/layout/process1"/>
    <dgm:cxn modelId="{401B6735-5073-4591-92FA-6F1F708C84B3}" type="presParOf" srcId="{ACBCFC4E-818A-4832-97DA-A233E52A8BF2}" destId="{2D7D738C-B983-4EA5-B983-45C055604920}" srcOrd="3" destOrd="0" presId="urn:microsoft.com/office/officeart/2005/8/layout/process1"/>
    <dgm:cxn modelId="{D7D5FBDF-D006-4046-B3E4-AAC122960926}" type="presParOf" srcId="{2D7D738C-B983-4EA5-B983-45C055604920}" destId="{59EAF97B-EF12-4DE5-837F-0BFA322EA999}" srcOrd="0" destOrd="0" presId="urn:microsoft.com/office/officeart/2005/8/layout/process1"/>
    <dgm:cxn modelId="{F92CABE6-74AD-46E8-A675-8AD3D2B0BD4C}" type="presParOf" srcId="{ACBCFC4E-818A-4832-97DA-A233E52A8BF2}" destId="{60BFD265-A1F5-4359-AE91-7C8DFD56A2A7}" srcOrd="4" destOrd="0" presId="urn:microsoft.com/office/officeart/2005/8/layout/process1"/>
    <dgm:cxn modelId="{FE5F8535-37FA-4080-B5FE-3852110EC04C}" type="presParOf" srcId="{ACBCFC4E-818A-4832-97DA-A233E52A8BF2}" destId="{EFDBCDBB-9F43-46AB-8AD7-E9F6E08A18CF}" srcOrd="5" destOrd="0" presId="urn:microsoft.com/office/officeart/2005/8/layout/process1"/>
    <dgm:cxn modelId="{4485F966-CF9E-4400-A081-4705CAC1F8B3}" type="presParOf" srcId="{EFDBCDBB-9F43-46AB-8AD7-E9F6E08A18CF}" destId="{7CBCA107-53CB-4FF1-88CB-0824E9D1E078}" srcOrd="0" destOrd="0" presId="urn:microsoft.com/office/officeart/2005/8/layout/process1"/>
    <dgm:cxn modelId="{CFE311DA-C0A9-4DFC-B2C4-2DF56E71BA7D}" type="presParOf" srcId="{ACBCFC4E-818A-4832-97DA-A233E52A8BF2}" destId="{AB48E17B-BEE2-4496-9BC7-E9C8EA810AE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7786F-2F6B-414D-8FD8-19FB5A0816E6}">
      <dsp:nvSpPr>
        <dsp:cNvPr id="0" name=""/>
        <dsp:cNvSpPr/>
      </dsp:nvSpPr>
      <dsp:spPr>
        <a:xfrm>
          <a:off x="0" y="761961"/>
          <a:ext cx="2447715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Tenencia</a:t>
          </a:r>
        </a:p>
      </dsp:txBody>
      <dsp:txXfrm>
        <a:off x="35990" y="797951"/>
        <a:ext cx="2375735" cy="1156813"/>
      </dsp:txXfrm>
    </dsp:sp>
    <dsp:sp modelId="{B30E3BB2-D1EE-4778-8667-49208F27E1C7}">
      <dsp:nvSpPr>
        <dsp:cNvPr id="0" name=""/>
        <dsp:cNvSpPr/>
      </dsp:nvSpPr>
      <dsp:spPr>
        <a:xfrm rot="21588456">
          <a:off x="2682464" y="1116674"/>
          <a:ext cx="497674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2682464" y="1218505"/>
        <a:ext cx="348372" cy="304741"/>
      </dsp:txXfrm>
    </dsp:sp>
    <dsp:sp modelId="{063FE53F-E7A0-4ADE-8F57-0B3593DA2ADF}">
      <dsp:nvSpPr>
        <dsp:cNvPr id="0" name=""/>
        <dsp:cNvSpPr/>
      </dsp:nvSpPr>
      <dsp:spPr>
        <a:xfrm>
          <a:off x="3386718" y="750791"/>
          <a:ext cx="2327027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Planificación Urbana Territorial</a:t>
          </a:r>
        </a:p>
      </dsp:txBody>
      <dsp:txXfrm>
        <a:off x="3422708" y="786781"/>
        <a:ext cx="2255047" cy="1156813"/>
      </dsp:txXfrm>
    </dsp:sp>
    <dsp:sp modelId="{2D7D738C-B983-4EA5-B983-45C055604920}">
      <dsp:nvSpPr>
        <dsp:cNvPr id="0" name=""/>
        <dsp:cNvSpPr/>
      </dsp:nvSpPr>
      <dsp:spPr>
        <a:xfrm>
          <a:off x="5920973" y="1111237"/>
          <a:ext cx="439322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5920973" y="1212817"/>
        <a:ext cx="307525" cy="304741"/>
      </dsp:txXfrm>
    </dsp:sp>
    <dsp:sp modelId="{60BFD265-A1F5-4359-AE91-7C8DFD56A2A7}">
      <dsp:nvSpPr>
        <dsp:cNvPr id="0" name=""/>
        <dsp:cNvSpPr/>
      </dsp:nvSpPr>
      <dsp:spPr>
        <a:xfrm>
          <a:off x="6542657" y="750791"/>
          <a:ext cx="2047988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Valoración de tierra </a:t>
          </a:r>
        </a:p>
      </dsp:txBody>
      <dsp:txXfrm>
        <a:off x="6578647" y="786781"/>
        <a:ext cx="1976008" cy="1156813"/>
      </dsp:txXfrm>
    </dsp:sp>
    <dsp:sp modelId="{EFDBCDBB-9F43-46AB-8AD7-E9F6E08A18CF}">
      <dsp:nvSpPr>
        <dsp:cNvPr id="0" name=""/>
        <dsp:cNvSpPr/>
      </dsp:nvSpPr>
      <dsp:spPr>
        <a:xfrm>
          <a:off x="8694466" y="1111237"/>
          <a:ext cx="220099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8694466" y="1212817"/>
        <a:ext cx="154069" cy="304741"/>
      </dsp:txXfrm>
    </dsp:sp>
    <dsp:sp modelId="{AB48E17B-BEE2-4496-9BC7-E9C8EA810AE7}">
      <dsp:nvSpPr>
        <dsp:cNvPr id="0" name=""/>
        <dsp:cNvSpPr/>
      </dsp:nvSpPr>
      <dsp:spPr>
        <a:xfrm>
          <a:off x="9005929" y="750791"/>
          <a:ext cx="1525587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Desarrollo Territorial</a:t>
          </a:r>
        </a:p>
      </dsp:txBody>
      <dsp:txXfrm>
        <a:off x="9041919" y="786781"/>
        <a:ext cx="1453607" cy="1156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BC229-16A4-4826-9ABD-A870BDB69EDD}" type="datetimeFigureOut">
              <a:rPr lang="de-CH" smtClean="0"/>
              <a:t>19.05.2025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01DEE-98C2-43AC-B4B1-A21BA5A7BEF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213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094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457F-1B9E-477F-9866-0621180B4971}" type="datetimeFigureOut">
              <a:rPr lang="es-PE" smtClean="0"/>
              <a:t>19/05/2025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33E3-A660-4F3A-B114-0F2A01F46C1B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4431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Cadastre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– SICUN - OUN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AF0611AF-3996-4E7E-D2E4-E059589FD443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pic>
        <p:nvPicPr>
          <p:cNvPr id="8" name="Bild" descr="Bild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577048" y="6507519"/>
            <a:ext cx="1449367" cy="19719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152301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</a:t>
            </a:r>
            <a:r>
              <a:rPr lang="de-CH" sz="1300" dirty="0" err="1"/>
              <a:t>Cadastre</a:t>
            </a:r>
            <a:r>
              <a:rPr lang="de-CH" sz="1300" dirty="0"/>
              <a:t>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PCF – SICUN - OUN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FA4E87EC-8629-2FE3-776F-CC21923F128E}"/>
              </a:ext>
            </a:extLst>
          </p:cNvPr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Swiss </a:t>
            </a:r>
            <a:r>
              <a:rPr lang="de-CH" sz="1300" dirty="0" err="1"/>
              <a:t>Accompanying</a:t>
            </a:r>
            <a:r>
              <a:rPr lang="de-CH" sz="1300" dirty="0"/>
              <a:t> </a:t>
            </a:r>
            <a:r>
              <a:rPr lang="de-CH" sz="1300" dirty="0" err="1"/>
              <a:t>Measures</a:t>
            </a:r>
            <a:r>
              <a:rPr lang="de-CH" sz="1300" dirty="0"/>
              <a:t> – SAM </a:t>
            </a:r>
            <a:r>
              <a:rPr sz="1300" dirty="0"/>
              <a:t>| </a:t>
            </a:r>
            <a:r>
              <a:rPr lang="de-DE" sz="1300" dirty="0"/>
              <a:t>Interoperabilidad SICU y OUN</a:t>
            </a:r>
            <a:endParaRPr sz="1300" dirty="0"/>
          </a:p>
        </p:txBody>
      </p:sp>
      <p:sp>
        <p:nvSpPr>
          <p:cNvPr id="5" name="Foliennummer">
            <a:extLst>
              <a:ext uri="{FF2B5EF4-FFF2-40B4-BE49-F238E27FC236}">
                <a16:creationId xmlns:a16="http://schemas.microsoft.com/office/drawing/2014/main" id="{D15E3E44-FAD9-458E-B5AA-9D4928FF9E1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 dirty="0"/>
          </a:p>
        </p:txBody>
      </p:sp>
      <p:sp>
        <p:nvSpPr>
          <p:cNvPr id="6" name="| Author | Actual section of the presentation">
            <a:extLst>
              <a:ext uri="{FF2B5EF4-FFF2-40B4-BE49-F238E27FC236}">
                <a16:creationId xmlns:a16="http://schemas.microsoft.com/office/drawing/2014/main" id="{26A4B03C-DE43-FA61-9816-01E4FD18AE69}"/>
              </a:ext>
            </a:extLst>
          </p:cNvPr>
          <p:cNvSpPr txBox="1"/>
          <p:nvPr userDrawn="1"/>
        </p:nvSpPr>
        <p:spPr bwMode="auto">
          <a:xfrm>
            <a:off x="5519936" y="6466547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es-MX" sz="1300" dirty="0"/>
              <a:t> </a:t>
            </a:r>
            <a:r>
              <a:rPr lang="de-DE" sz="1300" dirty="0"/>
              <a:t>Consortium Swiss Land Management Network</a:t>
            </a: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3762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1.emf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1.emf"/><Relationship Id="rId3" Type="http://schemas.openxmlformats.org/officeDocument/2006/relationships/image" Target="../media/image30.png"/><Relationship Id="rId7" Type="http://schemas.openxmlformats.org/officeDocument/2006/relationships/image" Target="../media/image28.png"/><Relationship Id="rId12" Type="http://schemas.openxmlformats.org/officeDocument/2006/relationships/image" Target="../media/image23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image" Target="../media/image32.jpeg"/><Relationship Id="rId10" Type="http://schemas.openxmlformats.org/officeDocument/2006/relationships/image" Target="../media/image26.png"/><Relationship Id="rId4" Type="http://schemas.openxmlformats.org/officeDocument/2006/relationships/image" Target="../media/image31.png"/><Relationship Id="rId9" Type="http://schemas.openxmlformats.org/officeDocument/2006/relationships/image" Target="../media/image27.png"/><Relationship Id="rId1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FBEA56-0145-29CE-5583-1B7E60E91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rgbClr val="276F8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/>
          <p:cNvSpPr txBox="1"/>
          <p:nvPr/>
        </p:nvSpPr>
        <p:spPr bwMode="auto">
          <a:xfrm>
            <a:off x="717980" y="3212395"/>
            <a:ext cx="10429323" cy="3406061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6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Catastro Fiscal y el Catastro Urbano</a:t>
            </a:r>
          </a:p>
          <a:p>
            <a:pPr defTabSz="1219169">
              <a:defRPr/>
            </a:pPr>
            <a:r>
              <a:rPr lang="es-ES" sz="36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Medida 1, Resultado 1</a:t>
            </a:r>
          </a:p>
          <a:p>
            <a:pPr defTabSz="1219169">
              <a:defRPr/>
            </a:pPr>
            <a:endParaRPr lang="es-ES" sz="32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15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sp>
        <p:nvSpPr>
          <p:cNvPr id="148" name="Länzscape of northern countries"/>
          <p:cNvSpPr txBox="1"/>
          <p:nvPr/>
        </p:nvSpPr>
        <p:spPr bwMode="auto">
          <a:xfrm>
            <a:off x="710338" y="1816755"/>
            <a:ext cx="11074293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b">
            <a:spAutoFit/>
          </a:bodyPr>
          <a:lstStyle>
            <a:lvl1pPr algn="l">
              <a:defRPr sz="105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marL="0" marR="0" lvl="0" indent="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«Consulting Services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for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Swiss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Accompanying Measures (SAM) in SECO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Cadastre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Projects»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F0D85-00FE-76B1-1E50-8C6FE3F8F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DF8797F-25CF-3011-46AF-BF1497B388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10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204D30D6-FECE-2674-D27A-D8F72D7476E2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Interoperar Catastro Urbano y Fiscal y Planificación urbana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2159202-07A5-042C-A7AC-9DC9032F0A6F}"/>
              </a:ext>
            </a:extLst>
          </p:cNvPr>
          <p:cNvSpPr txBox="1"/>
          <p:nvPr/>
        </p:nvSpPr>
        <p:spPr bwMode="auto">
          <a:xfrm>
            <a:off x="418808" y="1340768"/>
            <a:ext cx="11447451" cy="2376264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Finalidad: mantener actualizado los datos del catastro para:</a:t>
            </a: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Sincerar la recaudación tributaria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Mejorar el control urbano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1">
                    <a:lumMod val="75000"/>
                  </a:schemeClr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Actualizar y elaborar los planes de desarrollo urbano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1">
                    <a:lumMod val="75000"/>
                  </a:schemeClr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Gestión de Riesgos de desastres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1">
                    <a:lumMod val="75000"/>
                  </a:schemeClr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Regularización de la tenencia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sz="2000" dirty="0">
              <a:solidFill>
                <a:schemeClr val="bg1">
                  <a:lumMod val="75000"/>
                </a:schemeClr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Requerimientos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Identificar la información que debe recibir el SICUN de la PCF y del OUN para mantener la información del catastro urbano.</a:t>
            </a:r>
          </a:p>
        </p:txBody>
      </p:sp>
    </p:spTree>
    <p:extLst>
      <p:ext uri="{BB962C8B-B14F-4D97-AF65-F5344CB8AC3E}">
        <p14:creationId xmlns:p14="http://schemas.microsoft.com/office/powerpoint/2010/main" val="4232476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573C1-A513-9A38-EA5D-F27E21D75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8B79646-5580-A2B3-6EDB-4B0B344B9C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11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3D45E9B4-FA11-2C1E-BFF6-6CC8523C418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requeridos por SICUN para mantenimiento catastral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CFB10B-4C75-0E20-42C5-D3047D824CD8}"/>
              </a:ext>
            </a:extLst>
          </p:cNvPr>
          <p:cNvSpPr txBox="1"/>
          <p:nvPr/>
        </p:nvSpPr>
        <p:spPr bwMode="auto">
          <a:xfrm>
            <a:off x="370621" y="620688"/>
            <a:ext cx="6017304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endParaRPr lang="es-PE" sz="1500" dirty="0"/>
          </a:p>
          <a:p>
            <a:r>
              <a:rPr lang="es-PE" sz="1400" dirty="0"/>
              <a:t>Interesado: Catastro Urbano / Municipalidad</a:t>
            </a:r>
            <a:endParaRPr lang="de-CH" sz="1500" dirty="0"/>
          </a:p>
        </p:txBody>
      </p:sp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F1E4755E-FFE7-171A-F298-6F6EB05A9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946115"/>
              </p:ext>
            </p:extLst>
          </p:nvPr>
        </p:nvGraphicFramePr>
        <p:xfrm>
          <a:off x="-931" y="1216736"/>
          <a:ext cx="12192000" cy="5020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60">
                  <a:extLst>
                    <a:ext uri="{9D8B030D-6E8A-4147-A177-3AD203B41FA5}">
                      <a16:colId xmlns:a16="http://schemas.microsoft.com/office/drawing/2014/main" val="197827982"/>
                    </a:ext>
                  </a:extLst>
                </a:gridCol>
                <a:gridCol w="1024446">
                  <a:extLst>
                    <a:ext uri="{9D8B030D-6E8A-4147-A177-3AD203B41FA5}">
                      <a16:colId xmlns:a16="http://schemas.microsoft.com/office/drawing/2014/main" val="3636260217"/>
                    </a:ext>
                  </a:extLst>
                </a:gridCol>
                <a:gridCol w="2041636">
                  <a:extLst>
                    <a:ext uri="{9D8B030D-6E8A-4147-A177-3AD203B41FA5}">
                      <a16:colId xmlns:a16="http://schemas.microsoft.com/office/drawing/2014/main" val="3800562038"/>
                    </a:ext>
                  </a:extLst>
                </a:gridCol>
                <a:gridCol w="2041636">
                  <a:extLst>
                    <a:ext uri="{9D8B030D-6E8A-4147-A177-3AD203B41FA5}">
                      <a16:colId xmlns:a16="http://schemas.microsoft.com/office/drawing/2014/main" val="4293255418"/>
                    </a:ext>
                  </a:extLst>
                </a:gridCol>
                <a:gridCol w="2041636">
                  <a:extLst>
                    <a:ext uri="{9D8B030D-6E8A-4147-A177-3AD203B41FA5}">
                      <a16:colId xmlns:a16="http://schemas.microsoft.com/office/drawing/2014/main" val="1833035543"/>
                    </a:ext>
                  </a:extLst>
                </a:gridCol>
                <a:gridCol w="1492537">
                  <a:extLst>
                    <a:ext uri="{9D8B030D-6E8A-4147-A177-3AD203B41FA5}">
                      <a16:colId xmlns:a16="http://schemas.microsoft.com/office/drawing/2014/main" val="4207844017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4007156547"/>
                    </a:ext>
                  </a:extLst>
                </a:gridCol>
                <a:gridCol w="1342541">
                  <a:extLst>
                    <a:ext uri="{9D8B030D-6E8A-4147-A177-3AD203B41FA5}">
                      <a16:colId xmlns:a16="http://schemas.microsoft.com/office/drawing/2014/main" val="747188361"/>
                    </a:ext>
                  </a:extLst>
                </a:gridCol>
              </a:tblGrid>
              <a:tr h="510025">
                <a:tc>
                  <a:txBody>
                    <a:bodyPr/>
                    <a:lstStyle/>
                    <a:p>
                      <a:r>
                        <a:rPr lang="es-PE" sz="1200" dirty="0"/>
                        <a:t>N°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Eventos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ocupación el suelo / Cambios</a:t>
                      </a:r>
                    </a:p>
                    <a:p>
                      <a:pPr algn="ctr"/>
                      <a:endParaRPr lang="es-PE" sz="12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Fuente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Sistemas</a:t>
                      </a:r>
                      <a:r>
                        <a:rPr lang="es-PE" sz="1200" baseline="0" dirty="0"/>
                        <a:t> de registro</a:t>
                      </a:r>
                      <a:endParaRPr lang="es-PE" sz="12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Tarea a realizar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Capas gráfica/</a:t>
                      </a:r>
                    </a:p>
                    <a:p>
                      <a:pPr algn="ctr"/>
                      <a:r>
                        <a:rPr lang="es-PE" sz="1200" dirty="0"/>
                        <a:t>Dato alfanumérico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Insumos</a:t>
                      </a:r>
                      <a:r>
                        <a:rPr lang="es-PE" sz="1200" baseline="0" dirty="0"/>
                        <a:t> para la identificación de cambios</a:t>
                      </a:r>
                      <a:endParaRPr lang="es-PE" sz="12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95778"/>
                  </a:ext>
                </a:extLst>
              </a:tr>
              <a:tr h="1479506">
                <a:tc>
                  <a:txBody>
                    <a:bodyPr/>
                    <a:lstStyle/>
                    <a:p>
                      <a:r>
                        <a:rPr lang="es-PE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Nuevos predios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Habilitaciones urbanas formales</a:t>
                      </a:r>
                    </a:p>
                    <a:p>
                      <a:r>
                        <a:rPr lang="es-PE" sz="1200" dirty="0"/>
                        <a:t> Posesiones informales, </a:t>
                      </a:r>
                    </a:p>
                    <a:p>
                      <a:endParaRPr lang="es-PE" sz="1200" dirty="0"/>
                    </a:p>
                    <a:p>
                      <a:endParaRPr lang="es-PE" sz="1200" dirty="0"/>
                    </a:p>
                    <a:p>
                      <a:r>
                        <a:rPr lang="es-PE" sz="1200" dirty="0"/>
                        <a:t>Lotizaciones sin autorización, Lote individual sin autorización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GDU Municipalidad</a:t>
                      </a:r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200" dirty="0"/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Área de AAHH Municipalidad /</a:t>
                      </a:r>
                      <a:r>
                        <a:rPr lang="es-PE" sz="1200" dirty="0" err="1"/>
                        <a:t>Cofopri</a:t>
                      </a:r>
                      <a:endParaRPr lang="es-PE" sz="1200" dirty="0"/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200" dirty="0"/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Fisca /Control Urbano</a:t>
                      </a:r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Fisca /Control Urbano</a:t>
                      </a:r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Declaraciones de titulares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200" dirty="0"/>
                        <a:t>Sistema Tramite </a:t>
                      </a:r>
                      <a:r>
                        <a:rPr lang="es-ES" sz="1200" dirty="0" err="1"/>
                        <a:t>Muni</a:t>
                      </a:r>
                      <a:endParaRPr lang="es-ES" sz="1200" dirty="0"/>
                    </a:p>
                    <a:p>
                      <a:pPr lvl="0"/>
                      <a:endParaRPr lang="es-ES" sz="1200" dirty="0"/>
                    </a:p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/>
                        <a:t>Sistema Tramite </a:t>
                      </a:r>
                      <a:r>
                        <a:rPr lang="es-ES" sz="1200" dirty="0" err="1"/>
                        <a:t>Muni</a:t>
                      </a:r>
                      <a:endParaRPr lang="es-ES" sz="1200" dirty="0"/>
                    </a:p>
                    <a:p>
                      <a:pPr lvl="0"/>
                      <a:r>
                        <a:rPr lang="es-ES" sz="1200" dirty="0" err="1"/>
                        <a:t>Geollaqta</a:t>
                      </a:r>
                      <a:endParaRPr lang="es-ES" sz="1200" dirty="0"/>
                    </a:p>
                    <a:p>
                      <a:pPr lvl="0"/>
                      <a:endParaRPr lang="es-ES" sz="1200" baseline="0" dirty="0"/>
                    </a:p>
                    <a:p>
                      <a:pPr lvl="0"/>
                      <a:r>
                        <a:rPr lang="es-ES" sz="1200" baseline="0" dirty="0"/>
                        <a:t>PCF – SRTM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aseline="0" dirty="0"/>
                        <a:t>SAT Municipalidades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aseline="0" dirty="0"/>
                    </a:p>
                    <a:p>
                      <a:pPr lvl="0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200" dirty="0"/>
                        <a:t>Levantamiento catastral completo de predios nuevos.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ES" sz="1200" dirty="0"/>
                        <a:t>Manzana</a:t>
                      </a:r>
                    </a:p>
                    <a:p>
                      <a:pPr lvl="0" algn="ctr"/>
                      <a:r>
                        <a:rPr lang="es-ES" sz="1200" dirty="0"/>
                        <a:t>Lote</a:t>
                      </a:r>
                    </a:p>
                    <a:p>
                      <a:pPr lvl="0" algn="ctr"/>
                      <a:r>
                        <a:rPr lang="es-ES" sz="1200" dirty="0"/>
                        <a:t>Construcción</a:t>
                      </a:r>
                    </a:p>
                    <a:p>
                      <a:pPr lvl="0" algn="ctr"/>
                      <a:r>
                        <a:rPr lang="es-ES" sz="1200" dirty="0"/>
                        <a:t>Puerta</a:t>
                      </a:r>
                    </a:p>
                    <a:p>
                      <a:pPr lvl="0" algn="ctr"/>
                      <a:r>
                        <a:rPr lang="es-ES" sz="1200" dirty="0"/>
                        <a:t>Vías</a:t>
                      </a:r>
                    </a:p>
                    <a:p>
                      <a:pPr lvl="0" algn="ctr"/>
                      <a:r>
                        <a:rPr lang="es-ES" sz="1200" dirty="0"/>
                        <a:t>Habilitación urbana</a:t>
                      </a:r>
                    </a:p>
                    <a:p>
                      <a:pPr lvl="0" algn="ctr"/>
                      <a:r>
                        <a:rPr lang="es-ES" sz="1200" dirty="0"/>
                        <a:t>Manzana administrativa</a:t>
                      </a:r>
                    </a:p>
                    <a:p>
                      <a:pPr lvl="0" algn="ctr"/>
                      <a:r>
                        <a:rPr lang="es-ES" sz="1200" dirty="0"/>
                        <a:t>Lote administrativo</a:t>
                      </a:r>
                    </a:p>
                    <a:p>
                      <a:pPr lvl="0" algn="ctr"/>
                      <a:r>
                        <a:rPr lang="es-ES" sz="1200" dirty="0"/>
                        <a:t>Parque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200" dirty="0"/>
                        <a:t>Imágenes satelitales / </a:t>
                      </a:r>
                      <a:r>
                        <a:rPr lang="es-ES" sz="1200" dirty="0" err="1"/>
                        <a:t>Ortofotos</a:t>
                      </a:r>
                      <a:r>
                        <a:rPr lang="es-ES" sz="1200" dirty="0"/>
                        <a:t>.</a:t>
                      </a:r>
                    </a:p>
                    <a:p>
                      <a:pPr lvl="0"/>
                      <a:r>
                        <a:rPr lang="es-ES" sz="1200" dirty="0"/>
                        <a:t>Sistemas de registros municipales y del MEF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46962"/>
                  </a:ext>
                </a:extLst>
              </a:tr>
              <a:tr h="977284">
                <a:tc rowSpan="3">
                  <a:txBody>
                    <a:bodyPr/>
                    <a:lstStyle/>
                    <a:p>
                      <a:r>
                        <a:rPr lang="es-PE" sz="1200" dirty="0"/>
                        <a:t>2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Predio existente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Cambios catastrales</a:t>
                      </a:r>
                      <a:endParaRPr lang="es-PE" sz="12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292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Cambios físicos y baja de predios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Municipalidad con PCF</a:t>
                      </a:r>
                    </a:p>
                    <a:p>
                      <a:r>
                        <a:rPr lang="es-PE" sz="1200" baseline="0" dirty="0"/>
                        <a:t>Municipalidad con SAT</a:t>
                      </a:r>
                    </a:p>
                    <a:p>
                      <a:r>
                        <a:rPr lang="es-PE" sz="1200" baseline="0" dirty="0"/>
                        <a:t>Registro y Notarías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200" baseline="0" dirty="0"/>
                        <a:t>PCF – SRTM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aseline="0" dirty="0"/>
                        <a:t>SAT Municipalidades</a:t>
                      </a:r>
                    </a:p>
                    <a:p>
                      <a:r>
                        <a:rPr lang="es-PE" sz="1200" baseline="0" dirty="0"/>
                        <a:t>Sistema de Registros - BGR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Registro de modificación en el catastro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Lote</a:t>
                      </a:r>
                    </a:p>
                    <a:p>
                      <a:pPr algn="ctr"/>
                      <a:r>
                        <a:rPr lang="es-PE" sz="1200" dirty="0"/>
                        <a:t>Construcción</a:t>
                      </a:r>
                    </a:p>
                    <a:p>
                      <a:pPr algn="ctr"/>
                      <a:r>
                        <a:rPr lang="es-PE" sz="1200" dirty="0"/>
                        <a:t>Puerta</a:t>
                      </a:r>
                    </a:p>
                    <a:p>
                      <a:pPr algn="ctr"/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/>
                        <a:t>Imágenes satelitales / </a:t>
                      </a:r>
                      <a:r>
                        <a:rPr lang="es-ES" sz="1200" dirty="0" err="1"/>
                        <a:t>Ortofotos</a:t>
                      </a:r>
                      <a:endParaRPr lang="es-ES" sz="1200" dirty="0"/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385931"/>
                  </a:ext>
                </a:extLst>
              </a:tr>
              <a:tr h="454432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Cambios de zonificación</a:t>
                      </a:r>
                    </a:p>
                    <a:p>
                      <a:r>
                        <a:rPr lang="es-PE" sz="1200" baseline="0" dirty="0"/>
                        <a:t>Cambios de uso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Municipalidad Prov.</a:t>
                      </a:r>
                    </a:p>
                    <a:p>
                      <a:r>
                        <a:rPr lang="es-PE" sz="1200" baseline="0" dirty="0"/>
                        <a:t>Solicitud de usuarios / Fiscalización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/>
                        <a:t>Sistema Tramite </a:t>
                      </a:r>
                      <a:r>
                        <a:rPr lang="es-ES" sz="1200" dirty="0" err="1"/>
                        <a:t>Muni</a:t>
                      </a:r>
                      <a:endParaRPr lang="es-ES" sz="1200" dirty="0"/>
                    </a:p>
                    <a:p>
                      <a:pPr marL="0" marR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200" baseline="0" dirty="0"/>
                    </a:p>
                    <a:p>
                      <a:pPr lvl="0"/>
                      <a:r>
                        <a:rPr lang="es-ES" sz="1200" baseline="0" dirty="0"/>
                        <a:t>PCF – SRTM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aseline="0" dirty="0"/>
                        <a:t>SAT Municipalidades</a:t>
                      </a:r>
                    </a:p>
                    <a:p>
                      <a:pPr marL="0" marR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fiscalización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Registro de modificación en el catastro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Zonificación/Alfanumérico</a:t>
                      </a:r>
                    </a:p>
                    <a:p>
                      <a:pPr algn="ctr"/>
                      <a:r>
                        <a:rPr lang="es-PE" sz="1200" dirty="0"/>
                        <a:t>Uso/Alfanumérico</a:t>
                      </a:r>
                    </a:p>
                    <a:p>
                      <a:pPr algn="ctr"/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Ordenanza </a:t>
                      </a:r>
                    </a:p>
                    <a:p>
                      <a:pPr algn="l"/>
                      <a:r>
                        <a:rPr lang="es-PE" sz="1200" dirty="0"/>
                        <a:t>Resolución</a:t>
                      </a:r>
                      <a:r>
                        <a:rPr lang="es-PE" sz="1200" baseline="0" dirty="0"/>
                        <a:t> </a:t>
                      </a:r>
                      <a:r>
                        <a:rPr lang="es-PE" sz="1200" dirty="0"/>
                        <a:t>de aprobación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394623"/>
                  </a:ext>
                </a:extLst>
              </a:tr>
              <a:tr h="660012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Cambios del titular</a:t>
                      </a:r>
                    </a:p>
                    <a:p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Declaraciones de titulares</a:t>
                      </a:r>
                      <a:endParaRPr lang="es-ES" sz="1200" dirty="0"/>
                    </a:p>
                    <a:p>
                      <a:r>
                        <a:rPr lang="es-PE" sz="1200" baseline="0" dirty="0"/>
                        <a:t>Notarías y Registro</a:t>
                      </a:r>
                    </a:p>
                    <a:p>
                      <a:r>
                        <a:rPr lang="es-PE" sz="1200" baseline="0" dirty="0"/>
                        <a:t>Juez de Paz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200" baseline="0" dirty="0"/>
                        <a:t>PCF – SRTM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aseline="0" dirty="0"/>
                        <a:t>SAT Municipalidades</a:t>
                      </a:r>
                    </a:p>
                    <a:p>
                      <a:r>
                        <a:rPr lang="es-PE" sz="1200" baseline="0" dirty="0"/>
                        <a:t>Sistema Registral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aseline="0" dirty="0"/>
                        <a:t>Registro de modificación en el catastro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Datos del titular/ Alfanumérico</a:t>
                      </a:r>
                    </a:p>
                    <a:p>
                      <a:pPr algn="ctr"/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Documento de tenencia.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965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465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3D5CE-6990-E144-2166-3387617F8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616F66E-C23A-8278-F3EE-A3CBA5861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12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5D18D788-A409-3668-8563-75F4F5BBE1BE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el control urbano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553E52-B078-107B-5C8E-15F1DA3EB4CF}"/>
              </a:ext>
            </a:extLst>
          </p:cNvPr>
          <p:cNvSpPr txBox="1"/>
          <p:nvPr/>
        </p:nvSpPr>
        <p:spPr bwMode="auto">
          <a:xfrm>
            <a:off x="6168008" y="301288"/>
            <a:ext cx="6017304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endParaRPr lang="es-PE" sz="1500" dirty="0"/>
          </a:p>
          <a:p>
            <a:r>
              <a:rPr lang="es-PE" sz="1500" dirty="0"/>
              <a:t>Interesados: Gerencia Desarrollo Urbano / Municipalidades</a:t>
            </a:r>
            <a:endParaRPr lang="de-CH" sz="1500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FD0E78B-B0D5-D845-77D1-802E4E5A5C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433956"/>
              </p:ext>
            </p:extLst>
          </p:nvPr>
        </p:nvGraphicFramePr>
        <p:xfrm>
          <a:off x="0" y="1185682"/>
          <a:ext cx="12185312" cy="3899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8">
                  <a:extLst>
                    <a:ext uri="{9D8B030D-6E8A-4147-A177-3AD203B41FA5}">
                      <a16:colId xmlns:a16="http://schemas.microsoft.com/office/drawing/2014/main" val="197827982"/>
                    </a:ext>
                  </a:extLst>
                </a:gridCol>
                <a:gridCol w="2306014">
                  <a:extLst>
                    <a:ext uri="{9D8B030D-6E8A-4147-A177-3AD203B41FA5}">
                      <a16:colId xmlns:a16="http://schemas.microsoft.com/office/drawing/2014/main" val="363626021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20784401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400715654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747188361"/>
                    </a:ext>
                  </a:extLst>
                </a:gridCol>
                <a:gridCol w="3208992">
                  <a:extLst>
                    <a:ext uri="{9D8B030D-6E8A-4147-A177-3AD203B41FA5}">
                      <a16:colId xmlns:a16="http://schemas.microsoft.com/office/drawing/2014/main" val="407838385"/>
                    </a:ext>
                  </a:extLst>
                </a:gridCol>
              </a:tblGrid>
              <a:tr h="54648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N°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Datos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Capas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Atributos/datos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Sistema de consulta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Documento</a:t>
                      </a:r>
                      <a:r>
                        <a:rPr lang="es-PE" sz="1400" baseline="0" dirty="0"/>
                        <a:t> regulatorio</a:t>
                      </a:r>
                      <a:endParaRPr lang="es-PE" sz="14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95778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dirty="0"/>
                        <a:t>Zonificación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Zonificación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Índices de uso de suelo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Ordenanza que aprueba y modifica el PDU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46962"/>
                  </a:ext>
                </a:extLst>
              </a:tr>
              <a:tr h="99653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Plan</a:t>
                      </a:r>
                      <a:r>
                        <a:rPr lang="es-PE" sz="1400" baseline="0" dirty="0"/>
                        <a:t> </a:t>
                      </a:r>
                      <a:r>
                        <a:rPr lang="es-PE" sz="1400" baseline="0" dirty="0" err="1"/>
                        <a:t>víal</a:t>
                      </a:r>
                      <a:r>
                        <a:rPr lang="es-PE" sz="1400" baseline="0" dirty="0"/>
                        <a:t> 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Sistema </a:t>
                      </a:r>
                      <a:r>
                        <a:rPr lang="es-PE" sz="1400" baseline="0" dirty="0" err="1"/>
                        <a:t>víal</a:t>
                      </a:r>
                      <a:endParaRPr lang="es-PE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Sección vial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Ordenanza que aprueba y modifica el PDU o el sistema </a:t>
                      </a:r>
                      <a:r>
                        <a:rPr lang="es-PE" sz="1400" dirty="0" err="1"/>
                        <a:t>víal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385931"/>
                  </a:ext>
                </a:extLst>
              </a:tr>
              <a:tr h="99653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aseline="0" dirty="0"/>
                        <a:t>Restricciones públicas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Sitios arqueológicos</a:t>
                      </a:r>
                    </a:p>
                    <a:p>
                      <a:pPr algn="l"/>
                      <a:r>
                        <a:rPr lang="es-PE" sz="1400" baseline="0" dirty="0"/>
                        <a:t>Faja marginal</a:t>
                      </a:r>
                    </a:p>
                    <a:p>
                      <a:pPr algn="l"/>
                      <a:r>
                        <a:rPr lang="es-PE" sz="1400" baseline="0" dirty="0"/>
                        <a:t>Área natural protegida, Santuarios</a:t>
                      </a:r>
                    </a:p>
                    <a:p>
                      <a:pPr algn="l"/>
                      <a:r>
                        <a:rPr lang="es-PE" sz="1400" baseline="0" dirty="0"/>
                        <a:t>Parque ecológico</a:t>
                      </a:r>
                    </a:p>
                    <a:p>
                      <a:pPr algn="l"/>
                      <a:r>
                        <a:rPr lang="es-PE" sz="1400" baseline="0" dirty="0"/>
                        <a:t>Zonas de peligro</a:t>
                      </a:r>
                    </a:p>
                    <a:p>
                      <a:pPr algn="l"/>
                      <a:r>
                        <a:rPr lang="es-PE" sz="1400" baseline="0" dirty="0"/>
                        <a:t>Faja costera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i="0" u="none" strike="noStrike" cap="none" spc="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Prohibiciones y restricciones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Servicios de </a:t>
                      </a:r>
                      <a:r>
                        <a:rPr lang="es-PE" sz="1400" dirty="0" err="1"/>
                        <a:t>geoinformación</a:t>
                      </a:r>
                      <a:r>
                        <a:rPr lang="es-PE" sz="1400" dirty="0"/>
                        <a:t> de entidades públicas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Resoluciones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39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53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8BDF-30D2-DCE7-6F48-90B9A3A5D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BB8227C-B234-2FB3-094C-C236CE3964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13</a:t>
            </a:fld>
            <a:endParaRPr lang="de-CH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36D1A597-4DAE-5A08-650E-40EFF28F5B4F}"/>
              </a:ext>
            </a:extLst>
          </p:cNvPr>
          <p:cNvSpPr txBox="1"/>
          <p:nvPr/>
        </p:nvSpPr>
        <p:spPr bwMode="auto">
          <a:xfrm>
            <a:off x="418809" y="2996952"/>
            <a:ext cx="6901328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Ejemplos de capas de información</a:t>
            </a:r>
          </a:p>
        </p:txBody>
      </p:sp>
    </p:spTree>
    <p:extLst>
      <p:ext uri="{BB962C8B-B14F-4D97-AF65-F5344CB8AC3E}">
        <p14:creationId xmlns:p14="http://schemas.microsoft.com/office/powerpoint/2010/main" val="1125519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ABB27-10A5-F2B1-EA0B-7D51E696D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BD63753-DBCB-5020-12F1-F8B700444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14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6B3C49BA-AA26-BAEE-FD85-4215835EA427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Zonificación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8F8316B-1FF0-AA83-C192-0E5F2D4E2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08" y="900704"/>
            <a:ext cx="11340000" cy="50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9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5B663-2808-A3B2-268F-DD0827CF6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B1DDD27-7E52-D165-590C-C38AE0E670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15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9A4F322A-33F9-54D7-F874-750D0339379B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Sistema vial propuesto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41F71EC-E09F-5B91-29E8-D32276473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76" y="900704"/>
            <a:ext cx="11340000" cy="5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2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28C2-D6E3-BA02-D3F0-4198F90A0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761A2AB-4E66-9A65-A18C-3C561D30B9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16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2BA61D70-26E6-74F0-68D1-C469C7DD58D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Altura de edificación</a:t>
            </a:r>
          </a:p>
        </p:txBody>
      </p:sp>
      <p:pic>
        <p:nvPicPr>
          <p:cNvPr id="3" name="Marcador de contenido 3">
            <a:extLst>
              <a:ext uri="{FF2B5EF4-FFF2-40B4-BE49-F238E27FC236}">
                <a16:creationId xmlns:a16="http://schemas.microsoft.com/office/drawing/2014/main" id="{78B99841-61C7-1313-AE88-06ED66EF5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08" y="900704"/>
            <a:ext cx="1134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25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D8D3-2C1D-E433-26EF-3C58C5F4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19767C2-8B33-897C-E2F5-B43E901F0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17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39D9BE61-F35A-0E28-1E66-4AB30F12601C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Peligro por sismo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E025E7F-C920-D1E3-6D8F-592A495C9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08" y="900704"/>
            <a:ext cx="11340000" cy="542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72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F6D34-2D44-CBE7-13C8-FE8095E2D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12CCC18-25F5-5EF9-0C9C-F11139F81E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18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5D2D439C-6BED-8701-3F10-4CA768CE936E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Peligro por inundación fluvial</a:t>
            </a:r>
          </a:p>
        </p:txBody>
      </p:sp>
      <p:pic>
        <p:nvPicPr>
          <p:cNvPr id="3" name="Marcador de contenido 3">
            <a:extLst>
              <a:ext uri="{FF2B5EF4-FFF2-40B4-BE49-F238E27FC236}">
                <a16:creationId xmlns:a16="http://schemas.microsoft.com/office/drawing/2014/main" id="{FB58B138-F71E-0BB3-4132-4D6FBB23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08" y="900704"/>
            <a:ext cx="11340000" cy="52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7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0EAFA-98A6-1862-D413-63E7BC20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945AC21-8DE2-0CC4-54CA-6BBB11E34F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19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7C5F409F-E094-0D54-5C19-615C1F9C4A1A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Peligro por inundación pluvial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4D4DC4-8E4E-941D-E653-8FA3397A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08" y="900704"/>
            <a:ext cx="11340000" cy="53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6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2</a:t>
            </a:fld>
            <a:endParaRPr lang="de-CH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7241" y="1196752"/>
            <a:ext cx="10863335" cy="460851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R1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Interoperabilidad entre el CUN y el catastro fiscal (MEF)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SICUN con la Plataforma de Catastro Fiscal del MEF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R2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Desarrollar las bases conceptuales para la interoperabilidad del SICUN con el OUN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Modelo conceptual en desarrollo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cs typeface="CircularXX TT"/>
              </a:rPr>
              <a:t>R3</a:t>
            </a:r>
            <a:r>
              <a:rPr lang="es-ES" sz="2000" dirty="0">
                <a:latin typeface="CircularXX TT"/>
                <a:cs typeface="CircularXX TT"/>
              </a:rPr>
              <a:t>: Desarrollar las bases conceptuales para la interoperabilidad del SICUN con los SAT priorizados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R4</a:t>
            </a:r>
            <a:r>
              <a:rPr lang="es-ES" sz="20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: Interoperabilidad con otros actores del ámbito de la Administración del Territorio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Interoperabilidad OUN con SICAR (DIGESPACR)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Otros sistemas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Detalle medida 1 – Interoperabilidad (POA 2024-25)</a:t>
            </a:r>
          </a:p>
        </p:txBody>
      </p:sp>
    </p:spTree>
    <p:extLst>
      <p:ext uri="{BB962C8B-B14F-4D97-AF65-F5344CB8AC3E}">
        <p14:creationId xmlns:p14="http://schemas.microsoft.com/office/powerpoint/2010/main" val="427736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5AB58-B6DD-CF8D-D7C1-66FC4A081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51F5EC9-10D1-575B-1337-581EC00560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20</a:t>
            </a:fld>
            <a:endParaRPr lang="de-CH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AF36BBE-2A84-EB3A-C989-02B17B495EE4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El SRTM y los SAT Municipales deben comunicar al SICUN de manera automática el registro de cambios a través de servicios de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El OUN debe reemitir al SICUN la información de la zonificación y sistema vial actualizado mediante mecanismos de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Cada municipalidad debe implementar los mecanismos de mantenimiento a través del SICUN para registrar los cambios catastrales para garantizar la sostenibilidad y confiabilidad del catastro.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Es necesario gestionar los mecanismos de interoperabilidad con los sistemas de otras entidades para garantizar un control urbano. 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highlight>
                <a:srgbClr val="FFFF00"/>
              </a:highlight>
              <a:latin typeface="CircularXX TT"/>
              <a:ea typeface="Times New Roman" panose="02020603050405020304" pitchFamily="18" charset="0"/>
              <a:cs typeface="CircularXX TT"/>
            </a:endParaRP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E44F5BD9-CAA4-EEA0-7AAD-6F5A982A952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Consideraciones</a:t>
            </a:r>
          </a:p>
        </p:txBody>
      </p:sp>
    </p:spTree>
    <p:extLst>
      <p:ext uri="{BB962C8B-B14F-4D97-AF65-F5344CB8AC3E}">
        <p14:creationId xmlns:p14="http://schemas.microsoft.com/office/powerpoint/2010/main" val="3607862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4A545D4-C009-6E23-32EE-156561B9688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A23E4D2-156C-482E-1357-0955C0EC14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F9F6B8F-F6D2-BCED-6B47-01A2ABBEB027}"/>
              </a:ext>
            </a:extLst>
          </p:cNvPr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s-ES" sz="32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>
            <a:extLst>
              <a:ext uri="{FF2B5EF4-FFF2-40B4-BE49-F238E27FC236}">
                <a16:creationId xmlns:a16="http://schemas.microsoft.com/office/drawing/2014/main" id="{3CE6382B-2CA8-1229-077C-CCEDA3908F4E}"/>
              </a:ext>
            </a:extLst>
          </p:cNvPr>
          <p:cNvSpPr txBox="1"/>
          <p:nvPr/>
        </p:nvSpPr>
        <p:spPr bwMode="auto">
          <a:xfrm>
            <a:off x="717980" y="1947029"/>
            <a:ext cx="10429323" cy="4698722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200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Catastro Fiscal y el Catastro Urbano</a:t>
            </a:r>
          </a:p>
          <a:p>
            <a:pPr defTabSz="1219169">
              <a:defRPr/>
            </a:pPr>
            <a:endParaRPr lang="es-ES" sz="320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3200" noProof="0" dirty="0">
                <a:latin typeface="CircularXX TT"/>
                <a:cs typeface="CircularXX TT"/>
              </a:rPr>
              <a:t>Parte 2: Propuesta de Entorno Tecnológico</a:t>
            </a:r>
          </a:p>
          <a:p>
            <a:pPr defTabSz="1219169">
              <a:defRPr/>
            </a:pPr>
            <a:r>
              <a:rPr lang="es-ES" sz="3200" b="0" noProof="0" dirty="0">
                <a:latin typeface="CircularXX TT"/>
                <a:cs typeface="CircularXX TT"/>
              </a:rPr>
              <a:t>para la interoperabilidad e intercambio de datos SICUN-OUN y SICUN-PCF</a:t>
            </a:r>
          </a:p>
          <a:p>
            <a:pPr defTabSz="1219169">
              <a:defRPr/>
            </a:pPr>
            <a:endParaRPr lang="es-ES" sz="32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15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s-ES" sz="5400" b="1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F19CDB-EE6D-4E2E-2DE6-D9BCD6E765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A34CA26-02BC-C487-2579-CCF625E485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>
            <a:extLst>
              <a:ext uri="{FF2B5EF4-FFF2-40B4-BE49-F238E27FC236}">
                <a16:creationId xmlns:a16="http://schemas.microsoft.com/office/drawing/2014/main" id="{C718458A-30C7-0746-F670-3DD31F16B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9220EAE-409F-CE3D-9FB5-8592124D01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9EA37F8-DDE7-A1E0-4040-D6B7F5736478}"/>
              </a:ext>
            </a:extLst>
          </p:cNvPr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s-ES" sz="1800" b="1" i="0" u="none" strike="noStrike" cap="none" spc="0" noProof="0" dirty="0" err="1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</a:t>
            </a:r>
            <a:r>
              <a:rPr lang="es-ES" sz="1800" b="1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 Swiss </a:t>
            </a:r>
            <a:r>
              <a:rPr lang="es-ES" sz="1800" b="1" i="0" u="none" strike="noStrike" cap="none" spc="0" noProof="0" dirty="0" err="1">
                <a:ln>
                  <a:noFill/>
                </a:ln>
                <a:solidFill>
                  <a:srgbClr val="FFFFFF"/>
                </a:solidFill>
                <a:latin typeface="CircularXX TT"/>
              </a:rPr>
              <a:t>Land</a:t>
            </a:r>
            <a:r>
              <a:rPr lang="es-ES" sz="1800" b="1" i="0" u="none" strike="noStrike" cap="none" spc="0" noProof="0" dirty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 Management </a:t>
            </a:r>
            <a:r>
              <a:rPr lang="es-ES" sz="1800" b="1" i="0" u="none" strike="noStrike" cap="none" spc="0" noProof="0" dirty="0" err="1">
                <a:ln>
                  <a:noFill/>
                </a:ln>
                <a:solidFill>
                  <a:srgbClr val="FFFFFF"/>
                </a:solidFill>
                <a:latin typeface="CircularXX TT"/>
              </a:rPr>
              <a:t>Foundation</a:t>
            </a:r>
            <a:endParaRPr lang="es-ES" sz="1800" b="0" i="0" u="none" strike="noStrike" cap="none" spc="0" noProof="0" dirty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5F7C72E-AD9E-879E-BE83-E97549AC586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7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D68BD3A-5E0B-9DF7-F301-6CBE52E5C15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783DAD46-0601-2C99-E668-8C47A6E3CED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Parte 2: Propuesta de Entorno </a:t>
            </a: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T</a:t>
            </a:r>
            <a:r>
              <a:rPr lang="es-ES" sz="4000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ecnológico</a:t>
            </a: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 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302F4C2-06BC-42B8-8354-BDED3A2230B8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Agentes involucrados en la interoperabilidad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Objetivos de la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Consideraciones importantes desde la perspectiva del </a:t>
            </a:r>
            <a:r>
              <a:rPr lang="es-ES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SICUN</a:t>
            </a: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Entorno general de la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Consideraciones finales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Siguientes pasos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A7F50AE-7AF6-D5CD-A054-A612001C9F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22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76525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0F740A-B540-4E6C-74A7-A244F835F70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8113D66D-FC0C-C627-4967-A2813DA3F77F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Agentes involucrados en la interoperabilidad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6C9D08A-7C04-08CB-8DB3-20023558A395}"/>
              </a:ext>
            </a:extLst>
          </p:cNvPr>
          <p:cNvSpPr txBox="1"/>
          <p:nvPr/>
        </p:nvSpPr>
        <p:spPr bwMode="auto">
          <a:xfrm>
            <a:off x="7968208" y="1412776"/>
            <a:ext cx="37444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Considerando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Quién interopera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Qué comparte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 va a exponer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Cómo interoperar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61F0EB4-857D-D08D-E266-2E8B0484F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23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4" name="Forma libre: forma 2">
            <a:extLst>
              <a:ext uri="{FF2B5EF4-FFF2-40B4-BE49-F238E27FC236}">
                <a16:creationId xmlns:a16="http://schemas.microsoft.com/office/drawing/2014/main" id="{3D95D7DA-686A-E702-E6F7-8A92DA53FF15}"/>
              </a:ext>
            </a:extLst>
          </p:cNvPr>
          <p:cNvSpPr/>
          <p:nvPr/>
        </p:nvSpPr>
        <p:spPr bwMode="auto">
          <a:xfrm>
            <a:off x="440425" y="1462530"/>
            <a:ext cx="5324264" cy="4632801"/>
          </a:xfrm>
          <a:custGeom>
            <a:avLst/>
            <a:gdLst>
              <a:gd name="connsiteX0" fmla="*/ 257175 w 5324264"/>
              <a:gd name="connsiteY0" fmla="*/ 13176 h 4632801"/>
              <a:gd name="connsiteX1" fmla="*/ 990600 w 5324264"/>
              <a:gd name="connsiteY1" fmla="*/ 13176 h 4632801"/>
              <a:gd name="connsiteX2" fmla="*/ 1057275 w 5324264"/>
              <a:gd name="connsiteY2" fmla="*/ 32226 h 4632801"/>
              <a:gd name="connsiteX3" fmla="*/ 1095375 w 5324264"/>
              <a:gd name="connsiteY3" fmla="*/ 41751 h 4632801"/>
              <a:gd name="connsiteX4" fmla="*/ 1123950 w 5324264"/>
              <a:gd name="connsiteY4" fmla="*/ 51276 h 4632801"/>
              <a:gd name="connsiteX5" fmla="*/ 1162050 w 5324264"/>
              <a:gd name="connsiteY5" fmla="*/ 60801 h 4632801"/>
              <a:gd name="connsiteX6" fmla="*/ 1190625 w 5324264"/>
              <a:gd name="connsiteY6" fmla="*/ 70326 h 4632801"/>
              <a:gd name="connsiteX7" fmla="*/ 2619375 w 5324264"/>
              <a:gd name="connsiteY7" fmla="*/ 89376 h 4632801"/>
              <a:gd name="connsiteX8" fmla="*/ 3362325 w 5324264"/>
              <a:gd name="connsiteY8" fmla="*/ 108426 h 4632801"/>
              <a:gd name="connsiteX9" fmla="*/ 3429000 w 5324264"/>
              <a:gd name="connsiteY9" fmla="*/ 127476 h 4632801"/>
              <a:gd name="connsiteX10" fmla="*/ 3476625 w 5324264"/>
              <a:gd name="connsiteY10" fmla="*/ 146526 h 4632801"/>
              <a:gd name="connsiteX11" fmla="*/ 3552825 w 5324264"/>
              <a:gd name="connsiteY11" fmla="*/ 175101 h 4632801"/>
              <a:gd name="connsiteX12" fmla="*/ 3581400 w 5324264"/>
              <a:gd name="connsiteY12" fmla="*/ 203676 h 4632801"/>
              <a:gd name="connsiteX13" fmla="*/ 3590925 w 5324264"/>
              <a:gd name="connsiteY13" fmla="*/ 232251 h 4632801"/>
              <a:gd name="connsiteX14" fmla="*/ 3676650 w 5324264"/>
              <a:gd name="connsiteY14" fmla="*/ 327501 h 4632801"/>
              <a:gd name="connsiteX15" fmla="*/ 3714750 w 5324264"/>
              <a:gd name="connsiteY15" fmla="*/ 432276 h 4632801"/>
              <a:gd name="connsiteX16" fmla="*/ 3733800 w 5324264"/>
              <a:gd name="connsiteY16" fmla="*/ 518001 h 4632801"/>
              <a:gd name="connsiteX17" fmla="*/ 3724275 w 5324264"/>
              <a:gd name="connsiteY17" fmla="*/ 746601 h 4632801"/>
              <a:gd name="connsiteX18" fmla="*/ 3705225 w 5324264"/>
              <a:gd name="connsiteY18" fmla="*/ 889476 h 4632801"/>
              <a:gd name="connsiteX19" fmla="*/ 3686175 w 5324264"/>
              <a:gd name="connsiteY19" fmla="*/ 1060926 h 4632801"/>
              <a:gd name="connsiteX20" fmla="*/ 3695700 w 5324264"/>
              <a:gd name="connsiteY20" fmla="*/ 1403826 h 4632801"/>
              <a:gd name="connsiteX21" fmla="*/ 3724275 w 5324264"/>
              <a:gd name="connsiteY21" fmla="*/ 1480026 h 4632801"/>
              <a:gd name="connsiteX22" fmla="*/ 3838575 w 5324264"/>
              <a:gd name="connsiteY22" fmla="*/ 1603851 h 4632801"/>
              <a:gd name="connsiteX23" fmla="*/ 3857625 w 5324264"/>
              <a:gd name="connsiteY23" fmla="*/ 1641951 h 4632801"/>
              <a:gd name="connsiteX24" fmla="*/ 3876675 w 5324264"/>
              <a:gd name="connsiteY24" fmla="*/ 1718151 h 4632801"/>
              <a:gd name="connsiteX25" fmla="*/ 3905250 w 5324264"/>
              <a:gd name="connsiteY25" fmla="*/ 1746726 h 4632801"/>
              <a:gd name="connsiteX26" fmla="*/ 3914775 w 5324264"/>
              <a:gd name="connsiteY26" fmla="*/ 1775301 h 4632801"/>
              <a:gd name="connsiteX27" fmla="*/ 3962400 w 5324264"/>
              <a:gd name="connsiteY27" fmla="*/ 1822926 h 4632801"/>
              <a:gd name="connsiteX28" fmla="*/ 4019550 w 5324264"/>
              <a:gd name="connsiteY28" fmla="*/ 1918176 h 4632801"/>
              <a:gd name="connsiteX29" fmla="*/ 4086225 w 5324264"/>
              <a:gd name="connsiteY29" fmla="*/ 2003901 h 4632801"/>
              <a:gd name="connsiteX30" fmla="*/ 4105275 w 5324264"/>
              <a:gd name="connsiteY30" fmla="*/ 2061051 h 4632801"/>
              <a:gd name="connsiteX31" fmla="*/ 4124325 w 5324264"/>
              <a:gd name="connsiteY31" fmla="*/ 2127726 h 4632801"/>
              <a:gd name="connsiteX32" fmla="*/ 4152900 w 5324264"/>
              <a:gd name="connsiteY32" fmla="*/ 2175351 h 4632801"/>
              <a:gd name="connsiteX33" fmla="*/ 4162425 w 5324264"/>
              <a:gd name="connsiteY33" fmla="*/ 2222976 h 4632801"/>
              <a:gd name="connsiteX34" fmla="*/ 4210050 w 5324264"/>
              <a:gd name="connsiteY34" fmla="*/ 2299176 h 4632801"/>
              <a:gd name="connsiteX35" fmla="*/ 4229100 w 5324264"/>
              <a:gd name="connsiteY35" fmla="*/ 2337276 h 4632801"/>
              <a:gd name="connsiteX36" fmla="*/ 4257675 w 5324264"/>
              <a:gd name="connsiteY36" fmla="*/ 2365851 h 4632801"/>
              <a:gd name="connsiteX37" fmla="*/ 4305300 w 5324264"/>
              <a:gd name="connsiteY37" fmla="*/ 2423001 h 4632801"/>
              <a:gd name="connsiteX38" fmla="*/ 4381500 w 5324264"/>
              <a:gd name="connsiteY38" fmla="*/ 2499201 h 4632801"/>
              <a:gd name="connsiteX39" fmla="*/ 4486275 w 5324264"/>
              <a:gd name="connsiteY39" fmla="*/ 2565876 h 4632801"/>
              <a:gd name="connsiteX40" fmla="*/ 4505325 w 5324264"/>
              <a:gd name="connsiteY40" fmla="*/ 2594451 h 4632801"/>
              <a:gd name="connsiteX41" fmla="*/ 4524375 w 5324264"/>
              <a:gd name="connsiteY41" fmla="*/ 2632551 h 4632801"/>
              <a:gd name="connsiteX42" fmla="*/ 4591050 w 5324264"/>
              <a:gd name="connsiteY42" fmla="*/ 2708751 h 4632801"/>
              <a:gd name="connsiteX43" fmla="*/ 4610100 w 5324264"/>
              <a:gd name="connsiteY43" fmla="*/ 2784951 h 4632801"/>
              <a:gd name="connsiteX44" fmla="*/ 4629150 w 5324264"/>
              <a:gd name="connsiteY44" fmla="*/ 2832576 h 4632801"/>
              <a:gd name="connsiteX45" fmla="*/ 4657725 w 5324264"/>
              <a:gd name="connsiteY45" fmla="*/ 2889726 h 4632801"/>
              <a:gd name="connsiteX46" fmla="*/ 4676775 w 5324264"/>
              <a:gd name="connsiteY46" fmla="*/ 2956401 h 4632801"/>
              <a:gd name="connsiteX47" fmla="*/ 4686300 w 5324264"/>
              <a:gd name="connsiteY47" fmla="*/ 3051651 h 4632801"/>
              <a:gd name="connsiteX48" fmla="*/ 4705350 w 5324264"/>
              <a:gd name="connsiteY48" fmla="*/ 3194526 h 4632801"/>
              <a:gd name="connsiteX49" fmla="*/ 4714875 w 5324264"/>
              <a:gd name="connsiteY49" fmla="*/ 3270726 h 4632801"/>
              <a:gd name="connsiteX50" fmla="*/ 4724400 w 5324264"/>
              <a:gd name="connsiteY50" fmla="*/ 3299301 h 4632801"/>
              <a:gd name="connsiteX51" fmla="*/ 4733925 w 5324264"/>
              <a:gd name="connsiteY51" fmla="*/ 3346926 h 4632801"/>
              <a:gd name="connsiteX52" fmla="*/ 4752975 w 5324264"/>
              <a:gd name="connsiteY52" fmla="*/ 3518376 h 4632801"/>
              <a:gd name="connsiteX53" fmla="*/ 4781550 w 5324264"/>
              <a:gd name="connsiteY53" fmla="*/ 3613626 h 4632801"/>
              <a:gd name="connsiteX54" fmla="*/ 4791075 w 5324264"/>
              <a:gd name="connsiteY54" fmla="*/ 3651726 h 4632801"/>
              <a:gd name="connsiteX55" fmla="*/ 4857750 w 5324264"/>
              <a:gd name="connsiteY55" fmla="*/ 3727926 h 4632801"/>
              <a:gd name="connsiteX56" fmla="*/ 4953000 w 5324264"/>
              <a:gd name="connsiteY56" fmla="*/ 3832701 h 4632801"/>
              <a:gd name="connsiteX57" fmla="*/ 5010150 w 5324264"/>
              <a:gd name="connsiteY57" fmla="*/ 3889851 h 4632801"/>
              <a:gd name="connsiteX58" fmla="*/ 5029200 w 5324264"/>
              <a:gd name="connsiteY58" fmla="*/ 3918426 h 4632801"/>
              <a:gd name="connsiteX59" fmla="*/ 5067300 w 5324264"/>
              <a:gd name="connsiteY59" fmla="*/ 3937476 h 4632801"/>
              <a:gd name="connsiteX60" fmla="*/ 5095875 w 5324264"/>
              <a:gd name="connsiteY60" fmla="*/ 3966051 h 4632801"/>
              <a:gd name="connsiteX61" fmla="*/ 5124450 w 5324264"/>
              <a:gd name="connsiteY61" fmla="*/ 3985101 h 4632801"/>
              <a:gd name="connsiteX62" fmla="*/ 5210175 w 5324264"/>
              <a:gd name="connsiteY62" fmla="*/ 4080351 h 4632801"/>
              <a:gd name="connsiteX63" fmla="*/ 5229225 w 5324264"/>
              <a:gd name="connsiteY63" fmla="*/ 4118451 h 4632801"/>
              <a:gd name="connsiteX64" fmla="*/ 5305425 w 5324264"/>
              <a:gd name="connsiteY64" fmla="*/ 4204176 h 4632801"/>
              <a:gd name="connsiteX65" fmla="*/ 5314950 w 5324264"/>
              <a:gd name="connsiteY65" fmla="*/ 4232751 h 4632801"/>
              <a:gd name="connsiteX66" fmla="*/ 5276850 w 5324264"/>
              <a:gd name="connsiteY66" fmla="*/ 4566126 h 4632801"/>
              <a:gd name="connsiteX67" fmla="*/ 5248275 w 5324264"/>
              <a:gd name="connsiteY67" fmla="*/ 4594701 h 4632801"/>
              <a:gd name="connsiteX68" fmla="*/ 5200650 w 5324264"/>
              <a:gd name="connsiteY68" fmla="*/ 4623276 h 4632801"/>
              <a:gd name="connsiteX69" fmla="*/ 5124450 w 5324264"/>
              <a:gd name="connsiteY69" fmla="*/ 4632801 h 4632801"/>
              <a:gd name="connsiteX70" fmla="*/ 4848225 w 5324264"/>
              <a:gd name="connsiteY70" fmla="*/ 4623276 h 4632801"/>
              <a:gd name="connsiteX71" fmla="*/ 4210050 w 5324264"/>
              <a:gd name="connsiteY71" fmla="*/ 4613751 h 4632801"/>
              <a:gd name="connsiteX72" fmla="*/ 3914775 w 5324264"/>
              <a:gd name="connsiteY72" fmla="*/ 4594701 h 4632801"/>
              <a:gd name="connsiteX73" fmla="*/ 2295525 w 5324264"/>
              <a:gd name="connsiteY73" fmla="*/ 4585176 h 4632801"/>
              <a:gd name="connsiteX74" fmla="*/ 2228850 w 5324264"/>
              <a:gd name="connsiteY74" fmla="*/ 4556601 h 4632801"/>
              <a:gd name="connsiteX75" fmla="*/ 2200275 w 5324264"/>
              <a:gd name="connsiteY75" fmla="*/ 4537551 h 4632801"/>
              <a:gd name="connsiteX76" fmla="*/ 1971675 w 5324264"/>
              <a:gd name="connsiteY76" fmla="*/ 4480401 h 4632801"/>
              <a:gd name="connsiteX77" fmla="*/ 1809750 w 5324264"/>
              <a:gd name="connsiteY77" fmla="*/ 4442301 h 4632801"/>
              <a:gd name="connsiteX78" fmla="*/ 1590675 w 5324264"/>
              <a:gd name="connsiteY78" fmla="*/ 4413726 h 4632801"/>
              <a:gd name="connsiteX79" fmla="*/ 1552575 w 5324264"/>
              <a:gd name="connsiteY79" fmla="*/ 4394676 h 4632801"/>
              <a:gd name="connsiteX80" fmla="*/ 1447800 w 5324264"/>
              <a:gd name="connsiteY80" fmla="*/ 4375626 h 4632801"/>
              <a:gd name="connsiteX81" fmla="*/ 1314450 w 5324264"/>
              <a:gd name="connsiteY81" fmla="*/ 4356576 h 4632801"/>
              <a:gd name="connsiteX82" fmla="*/ 1152525 w 5324264"/>
              <a:gd name="connsiteY82" fmla="*/ 4328001 h 4632801"/>
              <a:gd name="connsiteX83" fmla="*/ 923925 w 5324264"/>
              <a:gd name="connsiteY83" fmla="*/ 4299426 h 4632801"/>
              <a:gd name="connsiteX84" fmla="*/ 866775 w 5324264"/>
              <a:gd name="connsiteY84" fmla="*/ 4289901 h 4632801"/>
              <a:gd name="connsiteX85" fmla="*/ 733425 w 5324264"/>
              <a:gd name="connsiteY85" fmla="*/ 4242276 h 4632801"/>
              <a:gd name="connsiteX86" fmla="*/ 600075 w 5324264"/>
              <a:gd name="connsiteY86" fmla="*/ 4194651 h 4632801"/>
              <a:gd name="connsiteX87" fmla="*/ 542925 w 5324264"/>
              <a:gd name="connsiteY87" fmla="*/ 4185126 h 4632801"/>
              <a:gd name="connsiteX88" fmla="*/ 495300 w 5324264"/>
              <a:gd name="connsiteY88" fmla="*/ 4175601 h 4632801"/>
              <a:gd name="connsiteX89" fmla="*/ 428625 w 5324264"/>
              <a:gd name="connsiteY89" fmla="*/ 4166076 h 4632801"/>
              <a:gd name="connsiteX90" fmla="*/ 371475 w 5324264"/>
              <a:gd name="connsiteY90" fmla="*/ 4156551 h 4632801"/>
              <a:gd name="connsiteX91" fmla="*/ 333375 w 5324264"/>
              <a:gd name="connsiteY91" fmla="*/ 4137501 h 4632801"/>
              <a:gd name="connsiteX92" fmla="*/ 304800 w 5324264"/>
              <a:gd name="connsiteY92" fmla="*/ 4127976 h 4632801"/>
              <a:gd name="connsiteX93" fmla="*/ 266700 w 5324264"/>
              <a:gd name="connsiteY93" fmla="*/ 4108926 h 4632801"/>
              <a:gd name="connsiteX94" fmla="*/ 200025 w 5324264"/>
              <a:gd name="connsiteY94" fmla="*/ 4023201 h 4632801"/>
              <a:gd name="connsiteX95" fmla="*/ 133350 w 5324264"/>
              <a:gd name="connsiteY95" fmla="*/ 3947001 h 4632801"/>
              <a:gd name="connsiteX96" fmla="*/ 85725 w 5324264"/>
              <a:gd name="connsiteY96" fmla="*/ 3889851 h 4632801"/>
              <a:gd name="connsiteX97" fmla="*/ 76200 w 5324264"/>
              <a:gd name="connsiteY97" fmla="*/ 3842226 h 4632801"/>
              <a:gd name="connsiteX98" fmla="*/ 47625 w 5324264"/>
              <a:gd name="connsiteY98" fmla="*/ 3832701 h 4632801"/>
              <a:gd name="connsiteX99" fmla="*/ 19050 w 5324264"/>
              <a:gd name="connsiteY99" fmla="*/ 3775551 h 4632801"/>
              <a:gd name="connsiteX100" fmla="*/ 9525 w 5324264"/>
              <a:gd name="connsiteY100" fmla="*/ 3546951 h 4632801"/>
              <a:gd name="connsiteX101" fmla="*/ 0 w 5324264"/>
              <a:gd name="connsiteY101" fmla="*/ 3508851 h 4632801"/>
              <a:gd name="connsiteX102" fmla="*/ 19050 w 5324264"/>
              <a:gd name="connsiteY102" fmla="*/ 3308826 h 4632801"/>
              <a:gd name="connsiteX103" fmla="*/ 28575 w 5324264"/>
              <a:gd name="connsiteY103" fmla="*/ 3280251 h 4632801"/>
              <a:gd name="connsiteX104" fmla="*/ 28575 w 5324264"/>
              <a:gd name="connsiteY104" fmla="*/ 2908776 h 4632801"/>
              <a:gd name="connsiteX105" fmla="*/ 19050 w 5324264"/>
              <a:gd name="connsiteY105" fmla="*/ 2880201 h 4632801"/>
              <a:gd name="connsiteX106" fmla="*/ 9525 w 5324264"/>
              <a:gd name="connsiteY106" fmla="*/ 2832576 h 4632801"/>
              <a:gd name="connsiteX107" fmla="*/ 19050 w 5324264"/>
              <a:gd name="connsiteY107" fmla="*/ 2423001 h 4632801"/>
              <a:gd name="connsiteX108" fmla="*/ 28575 w 5324264"/>
              <a:gd name="connsiteY108" fmla="*/ 2127726 h 4632801"/>
              <a:gd name="connsiteX109" fmla="*/ 57150 w 5324264"/>
              <a:gd name="connsiteY109" fmla="*/ 2070576 h 4632801"/>
              <a:gd name="connsiteX110" fmla="*/ 114300 w 5324264"/>
              <a:gd name="connsiteY110" fmla="*/ 1946751 h 4632801"/>
              <a:gd name="connsiteX111" fmla="*/ 161925 w 5324264"/>
              <a:gd name="connsiteY111" fmla="*/ 1899126 h 4632801"/>
              <a:gd name="connsiteX112" fmla="*/ 209550 w 5324264"/>
              <a:gd name="connsiteY112" fmla="*/ 1813401 h 4632801"/>
              <a:gd name="connsiteX113" fmla="*/ 228600 w 5324264"/>
              <a:gd name="connsiteY113" fmla="*/ 1708626 h 4632801"/>
              <a:gd name="connsiteX114" fmla="*/ 219075 w 5324264"/>
              <a:gd name="connsiteY114" fmla="*/ 1384776 h 4632801"/>
              <a:gd name="connsiteX115" fmla="*/ 200025 w 5324264"/>
              <a:gd name="connsiteY115" fmla="*/ 1356201 h 4632801"/>
              <a:gd name="connsiteX116" fmla="*/ 142875 w 5324264"/>
              <a:gd name="connsiteY116" fmla="*/ 1260951 h 4632801"/>
              <a:gd name="connsiteX117" fmla="*/ 123825 w 5324264"/>
              <a:gd name="connsiteY117" fmla="*/ 1203801 h 4632801"/>
              <a:gd name="connsiteX118" fmla="*/ 114300 w 5324264"/>
              <a:gd name="connsiteY118" fmla="*/ 1175226 h 4632801"/>
              <a:gd name="connsiteX119" fmla="*/ 104775 w 5324264"/>
              <a:gd name="connsiteY119" fmla="*/ 1108551 h 4632801"/>
              <a:gd name="connsiteX120" fmla="*/ 95250 w 5324264"/>
              <a:gd name="connsiteY120" fmla="*/ 1079976 h 4632801"/>
              <a:gd name="connsiteX121" fmla="*/ 85725 w 5324264"/>
              <a:gd name="connsiteY121" fmla="*/ 965676 h 4632801"/>
              <a:gd name="connsiteX122" fmla="*/ 104775 w 5324264"/>
              <a:gd name="connsiteY122" fmla="*/ 489426 h 4632801"/>
              <a:gd name="connsiteX123" fmla="*/ 114300 w 5324264"/>
              <a:gd name="connsiteY123" fmla="*/ 460851 h 4632801"/>
              <a:gd name="connsiteX124" fmla="*/ 123825 w 5324264"/>
              <a:gd name="connsiteY124" fmla="*/ 413226 h 4632801"/>
              <a:gd name="connsiteX125" fmla="*/ 152400 w 5324264"/>
              <a:gd name="connsiteY125" fmla="*/ 346551 h 4632801"/>
              <a:gd name="connsiteX126" fmla="*/ 161925 w 5324264"/>
              <a:gd name="connsiteY126" fmla="*/ 308451 h 4632801"/>
              <a:gd name="connsiteX127" fmla="*/ 190500 w 5324264"/>
              <a:gd name="connsiteY127" fmla="*/ 270351 h 4632801"/>
              <a:gd name="connsiteX128" fmla="*/ 209550 w 5324264"/>
              <a:gd name="connsiteY128" fmla="*/ 241776 h 4632801"/>
              <a:gd name="connsiteX129" fmla="*/ 219075 w 5324264"/>
              <a:gd name="connsiteY129" fmla="*/ 156051 h 4632801"/>
              <a:gd name="connsiteX130" fmla="*/ 228600 w 5324264"/>
              <a:gd name="connsiteY130" fmla="*/ 127476 h 4632801"/>
              <a:gd name="connsiteX131" fmla="*/ 257175 w 5324264"/>
              <a:gd name="connsiteY131" fmla="*/ 13176 h 463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324264" h="4632801">
                <a:moveTo>
                  <a:pt x="257175" y="13176"/>
                </a:moveTo>
                <a:cubicBezTo>
                  <a:pt x="384175" y="-5874"/>
                  <a:pt x="566024" y="-2846"/>
                  <a:pt x="990600" y="13176"/>
                </a:cubicBezTo>
                <a:cubicBezTo>
                  <a:pt x="1007754" y="13823"/>
                  <a:pt x="1039816" y="27238"/>
                  <a:pt x="1057275" y="32226"/>
                </a:cubicBezTo>
                <a:cubicBezTo>
                  <a:pt x="1069862" y="35822"/>
                  <a:pt x="1082788" y="38155"/>
                  <a:pt x="1095375" y="41751"/>
                </a:cubicBezTo>
                <a:cubicBezTo>
                  <a:pt x="1105029" y="44509"/>
                  <a:pt x="1114296" y="48518"/>
                  <a:pt x="1123950" y="51276"/>
                </a:cubicBezTo>
                <a:cubicBezTo>
                  <a:pt x="1136537" y="54872"/>
                  <a:pt x="1149463" y="57205"/>
                  <a:pt x="1162050" y="60801"/>
                </a:cubicBezTo>
                <a:cubicBezTo>
                  <a:pt x="1171704" y="63559"/>
                  <a:pt x="1180587" y="70129"/>
                  <a:pt x="1190625" y="70326"/>
                </a:cubicBezTo>
                <a:lnTo>
                  <a:pt x="2619375" y="89376"/>
                </a:lnTo>
                <a:lnTo>
                  <a:pt x="3362325" y="108426"/>
                </a:lnTo>
                <a:cubicBezTo>
                  <a:pt x="3384550" y="114776"/>
                  <a:pt x="3407072" y="120167"/>
                  <a:pt x="3429000" y="127476"/>
                </a:cubicBezTo>
                <a:cubicBezTo>
                  <a:pt x="3445220" y="132883"/>
                  <a:pt x="3460405" y="141119"/>
                  <a:pt x="3476625" y="146526"/>
                </a:cubicBezTo>
                <a:cubicBezTo>
                  <a:pt x="3514017" y="158990"/>
                  <a:pt x="3518725" y="150744"/>
                  <a:pt x="3552825" y="175101"/>
                </a:cubicBezTo>
                <a:cubicBezTo>
                  <a:pt x="3563786" y="182931"/>
                  <a:pt x="3571875" y="194151"/>
                  <a:pt x="3581400" y="203676"/>
                </a:cubicBezTo>
                <a:cubicBezTo>
                  <a:pt x="3584575" y="213201"/>
                  <a:pt x="3584653" y="224411"/>
                  <a:pt x="3590925" y="232251"/>
                </a:cubicBezTo>
                <a:cubicBezTo>
                  <a:pt x="3623836" y="273389"/>
                  <a:pt x="3655411" y="285023"/>
                  <a:pt x="3676650" y="327501"/>
                </a:cubicBezTo>
                <a:cubicBezTo>
                  <a:pt x="3684857" y="343915"/>
                  <a:pt x="3711786" y="417458"/>
                  <a:pt x="3714750" y="432276"/>
                </a:cubicBezTo>
                <a:cubicBezTo>
                  <a:pt x="3726842" y="492738"/>
                  <a:pt x="3720348" y="464195"/>
                  <a:pt x="3733800" y="518001"/>
                </a:cubicBezTo>
                <a:cubicBezTo>
                  <a:pt x="3730625" y="594201"/>
                  <a:pt x="3728889" y="670475"/>
                  <a:pt x="3724275" y="746601"/>
                </a:cubicBezTo>
                <a:cubicBezTo>
                  <a:pt x="3717911" y="851600"/>
                  <a:pt x="3715920" y="803913"/>
                  <a:pt x="3705225" y="889476"/>
                </a:cubicBezTo>
                <a:cubicBezTo>
                  <a:pt x="3698093" y="946534"/>
                  <a:pt x="3692525" y="1003776"/>
                  <a:pt x="3686175" y="1060926"/>
                </a:cubicBezTo>
                <a:cubicBezTo>
                  <a:pt x="3689350" y="1175226"/>
                  <a:pt x="3689990" y="1289625"/>
                  <a:pt x="3695700" y="1403826"/>
                </a:cubicBezTo>
                <a:cubicBezTo>
                  <a:pt x="3696644" y="1422704"/>
                  <a:pt x="3712413" y="1466008"/>
                  <a:pt x="3724275" y="1480026"/>
                </a:cubicBezTo>
                <a:cubicBezTo>
                  <a:pt x="3777634" y="1543086"/>
                  <a:pt x="3802878" y="1546735"/>
                  <a:pt x="3838575" y="1603851"/>
                </a:cubicBezTo>
                <a:cubicBezTo>
                  <a:pt x="3846100" y="1615892"/>
                  <a:pt x="3853135" y="1628481"/>
                  <a:pt x="3857625" y="1641951"/>
                </a:cubicBezTo>
                <a:cubicBezTo>
                  <a:pt x="3865904" y="1666789"/>
                  <a:pt x="3858162" y="1699638"/>
                  <a:pt x="3876675" y="1718151"/>
                </a:cubicBezTo>
                <a:lnTo>
                  <a:pt x="3905250" y="1746726"/>
                </a:lnTo>
                <a:cubicBezTo>
                  <a:pt x="3908425" y="1756251"/>
                  <a:pt x="3908503" y="1767461"/>
                  <a:pt x="3914775" y="1775301"/>
                </a:cubicBezTo>
                <a:cubicBezTo>
                  <a:pt x="3965575" y="1838801"/>
                  <a:pt x="3924300" y="1746726"/>
                  <a:pt x="3962400" y="1822926"/>
                </a:cubicBezTo>
                <a:cubicBezTo>
                  <a:pt x="3999389" y="1896904"/>
                  <a:pt x="3958417" y="1848309"/>
                  <a:pt x="4019550" y="1918176"/>
                </a:cubicBezTo>
                <a:cubicBezTo>
                  <a:pt x="4046102" y="1948521"/>
                  <a:pt x="4071608" y="1960051"/>
                  <a:pt x="4086225" y="2003901"/>
                </a:cubicBezTo>
                <a:cubicBezTo>
                  <a:pt x="4092575" y="2022951"/>
                  <a:pt x="4099505" y="2041817"/>
                  <a:pt x="4105275" y="2061051"/>
                </a:cubicBezTo>
                <a:cubicBezTo>
                  <a:pt x="4109853" y="2076310"/>
                  <a:pt x="4116322" y="2111721"/>
                  <a:pt x="4124325" y="2127726"/>
                </a:cubicBezTo>
                <a:cubicBezTo>
                  <a:pt x="4132604" y="2144285"/>
                  <a:pt x="4143375" y="2159476"/>
                  <a:pt x="4152900" y="2175351"/>
                </a:cubicBezTo>
                <a:cubicBezTo>
                  <a:pt x="4156075" y="2191226"/>
                  <a:pt x="4157305" y="2207617"/>
                  <a:pt x="4162425" y="2222976"/>
                </a:cubicBezTo>
                <a:cubicBezTo>
                  <a:pt x="4176216" y="2264349"/>
                  <a:pt x="4186773" y="2261933"/>
                  <a:pt x="4210050" y="2299176"/>
                </a:cubicBezTo>
                <a:cubicBezTo>
                  <a:pt x="4217575" y="2311217"/>
                  <a:pt x="4220847" y="2325722"/>
                  <a:pt x="4229100" y="2337276"/>
                </a:cubicBezTo>
                <a:cubicBezTo>
                  <a:pt x="4236930" y="2348237"/>
                  <a:pt x="4248726" y="2355783"/>
                  <a:pt x="4257675" y="2365851"/>
                </a:cubicBezTo>
                <a:cubicBezTo>
                  <a:pt x="4274150" y="2384385"/>
                  <a:pt x="4288426" y="2404830"/>
                  <a:pt x="4305300" y="2423001"/>
                </a:cubicBezTo>
                <a:cubicBezTo>
                  <a:pt x="4329743" y="2449324"/>
                  <a:pt x="4351039" y="2480163"/>
                  <a:pt x="4381500" y="2499201"/>
                </a:cubicBezTo>
                <a:cubicBezTo>
                  <a:pt x="4467408" y="2552893"/>
                  <a:pt x="4432778" y="2530211"/>
                  <a:pt x="4486275" y="2565876"/>
                </a:cubicBezTo>
                <a:cubicBezTo>
                  <a:pt x="4492625" y="2575401"/>
                  <a:pt x="4499645" y="2584512"/>
                  <a:pt x="4505325" y="2594451"/>
                </a:cubicBezTo>
                <a:cubicBezTo>
                  <a:pt x="4512370" y="2606779"/>
                  <a:pt x="4516850" y="2620510"/>
                  <a:pt x="4524375" y="2632551"/>
                </a:cubicBezTo>
                <a:cubicBezTo>
                  <a:pt x="4546237" y="2667530"/>
                  <a:pt x="4561512" y="2679213"/>
                  <a:pt x="4591050" y="2708751"/>
                </a:cubicBezTo>
                <a:cubicBezTo>
                  <a:pt x="4597400" y="2734151"/>
                  <a:pt x="4600376" y="2760642"/>
                  <a:pt x="4610100" y="2784951"/>
                </a:cubicBezTo>
                <a:cubicBezTo>
                  <a:pt x="4616450" y="2800826"/>
                  <a:pt x="4622075" y="2817011"/>
                  <a:pt x="4629150" y="2832576"/>
                </a:cubicBezTo>
                <a:cubicBezTo>
                  <a:pt x="4637963" y="2851965"/>
                  <a:pt x="4650079" y="2869847"/>
                  <a:pt x="4657725" y="2889726"/>
                </a:cubicBezTo>
                <a:cubicBezTo>
                  <a:pt x="4666023" y="2911300"/>
                  <a:pt x="4670425" y="2934176"/>
                  <a:pt x="4676775" y="2956401"/>
                </a:cubicBezTo>
                <a:cubicBezTo>
                  <a:pt x="4679950" y="2988151"/>
                  <a:pt x="4682776" y="3019938"/>
                  <a:pt x="4686300" y="3051651"/>
                </a:cubicBezTo>
                <a:cubicBezTo>
                  <a:pt x="4695399" y="3133543"/>
                  <a:pt x="4695021" y="3117057"/>
                  <a:pt x="4705350" y="3194526"/>
                </a:cubicBezTo>
                <a:cubicBezTo>
                  <a:pt x="4708733" y="3219899"/>
                  <a:pt x="4710296" y="3245541"/>
                  <a:pt x="4714875" y="3270726"/>
                </a:cubicBezTo>
                <a:cubicBezTo>
                  <a:pt x="4716671" y="3280604"/>
                  <a:pt x="4721965" y="3289561"/>
                  <a:pt x="4724400" y="3299301"/>
                </a:cubicBezTo>
                <a:cubicBezTo>
                  <a:pt x="4728327" y="3315007"/>
                  <a:pt x="4730750" y="3331051"/>
                  <a:pt x="4733925" y="3346926"/>
                </a:cubicBezTo>
                <a:cubicBezTo>
                  <a:pt x="4740583" y="3426817"/>
                  <a:pt x="4739423" y="3450618"/>
                  <a:pt x="4752975" y="3518376"/>
                </a:cubicBezTo>
                <a:cubicBezTo>
                  <a:pt x="4761757" y="3562284"/>
                  <a:pt x="4766971" y="3565030"/>
                  <a:pt x="4781550" y="3613626"/>
                </a:cubicBezTo>
                <a:cubicBezTo>
                  <a:pt x="4785312" y="3626165"/>
                  <a:pt x="4785221" y="3640017"/>
                  <a:pt x="4791075" y="3651726"/>
                </a:cubicBezTo>
                <a:cubicBezTo>
                  <a:pt x="4808051" y="3685677"/>
                  <a:pt x="4833740" y="3699550"/>
                  <a:pt x="4857750" y="3727926"/>
                </a:cubicBezTo>
                <a:cubicBezTo>
                  <a:pt x="4946318" y="3832597"/>
                  <a:pt x="4889604" y="3790437"/>
                  <a:pt x="4953000" y="3832701"/>
                </a:cubicBezTo>
                <a:cubicBezTo>
                  <a:pt x="4997895" y="3900044"/>
                  <a:pt x="4939263" y="3818964"/>
                  <a:pt x="5010150" y="3889851"/>
                </a:cubicBezTo>
                <a:cubicBezTo>
                  <a:pt x="5018245" y="3897946"/>
                  <a:pt x="5020406" y="3911097"/>
                  <a:pt x="5029200" y="3918426"/>
                </a:cubicBezTo>
                <a:cubicBezTo>
                  <a:pt x="5040108" y="3927516"/>
                  <a:pt x="5055746" y="3929223"/>
                  <a:pt x="5067300" y="3937476"/>
                </a:cubicBezTo>
                <a:cubicBezTo>
                  <a:pt x="5078261" y="3945306"/>
                  <a:pt x="5085527" y="3957427"/>
                  <a:pt x="5095875" y="3966051"/>
                </a:cubicBezTo>
                <a:cubicBezTo>
                  <a:pt x="5104669" y="3973380"/>
                  <a:pt x="5115758" y="3977651"/>
                  <a:pt x="5124450" y="3985101"/>
                </a:cubicBezTo>
                <a:cubicBezTo>
                  <a:pt x="5149047" y="4006184"/>
                  <a:pt x="5193904" y="4057107"/>
                  <a:pt x="5210175" y="4080351"/>
                </a:cubicBezTo>
                <a:cubicBezTo>
                  <a:pt x="5218318" y="4091983"/>
                  <a:pt x="5221349" y="4106637"/>
                  <a:pt x="5229225" y="4118451"/>
                </a:cubicBezTo>
                <a:cubicBezTo>
                  <a:pt x="5253885" y="4155441"/>
                  <a:pt x="5274735" y="4173486"/>
                  <a:pt x="5305425" y="4204176"/>
                </a:cubicBezTo>
                <a:cubicBezTo>
                  <a:pt x="5308600" y="4213701"/>
                  <a:pt x="5314950" y="4222711"/>
                  <a:pt x="5314950" y="4232751"/>
                </a:cubicBezTo>
                <a:cubicBezTo>
                  <a:pt x="5314950" y="4390311"/>
                  <a:pt x="5352488" y="4465276"/>
                  <a:pt x="5276850" y="4566126"/>
                </a:cubicBezTo>
                <a:cubicBezTo>
                  <a:pt x="5268768" y="4576902"/>
                  <a:pt x="5259051" y="4586619"/>
                  <a:pt x="5248275" y="4594701"/>
                </a:cubicBezTo>
                <a:cubicBezTo>
                  <a:pt x="5233464" y="4605809"/>
                  <a:pt x="5218345" y="4617832"/>
                  <a:pt x="5200650" y="4623276"/>
                </a:cubicBezTo>
                <a:cubicBezTo>
                  <a:pt x="5176184" y="4630804"/>
                  <a:pt x="5149850" y="4629626"/>
                  <a:pt x="5124450" y="4632801"/>
                </a:cubicBezTo>
                <a:lnTo>
                  <a:pt x="4848225" y="4623276"/>
                </a:lnTo>
                <a:lnTo>
                  <a:pt x="4210050" y="4613751"/>
                </a:lnTo>
                <a:cubicBezTo>
                  <a:pt x="4111467" y="4610733"/>
                  <a:pt x="4013394" y="4596173"/>
                  <a:pt x="3914775" y="4594701"/>
                </a:cubicBezTo>
                <a:lnTo>
                  <a:pt x="2295525" y="4585176"/>
                </a:lnTo>
                <a:cubicBezTo>
                  <a:pt x="2273300" y="4575651"/>
                  <a:pt x="2250477" y="4567415"/>
                  <a:pt x="2228850" y="4556601"/>
                </a:cubicBezTo>
                <a:cubicBezTo>
                  <a:pt x="2218611" y="4551481"/>
                  <a:pt x="2210842" y="4541954"/>
                  <a:pt x="2200275" y="4537551"/>
                </a:cubicBezTo>
                <a:cubicBezTo>
                  <a:pt x="2102297" y="4496727"/>
                  <a:pt x="2089548" y="4509869"/>
                  <a:pt x="1971675" y="4480401"/>
                </a:cubicBezTo>
                <a:cubicBezTo>
                  <a:pt x="1788327" y="4434564"/>
                  <a:pt x="1978165" y="4463353"/>
                  <a:pt x="1809750" y="4442301"/>
                </a:cubicBezTo>
                <a:cubicBezTo>
                  <a:pt x="1642759" y="4394589"/>
                  <a:pt x="1879276" y="4457016"/>
                  <a:pt x="1590675" y="4413726"/>
                </a:cubicBezTo>
                <a:cubicBezTo>
                  <a:pt x="1576633" y="4411620"/>
                  <a:pt x="1566295" y="4398335"/>
                  <a:pt x="1552575" y="4394676"/>
                </a:cubicBezTo>
                <a:cubicBezTo>
                  <a:pt x="1518276" y="4385530"/>
                  <a:pt x="1482852" y="4381234"/>
                  <a:pt x="1447800" y="4375626"/>
                </a:cubicBezTo>
                <a:cubicBezTo>
                  <a:pt x="1403463" y="4368532"/>
                  <a:pt x="1358778" y="4363726"/>
                  <a:pt x="1314450" y="4356576"/>
                </a:cubicBezTo>
                <a:cubicBezTo>
                  <a:pt x="1260340" y="4347849"/>
                  <a:pt x="1206756" y="4335937"/>
                  <a:pt x="1152525" y="4328001"/>
                </a:cubicBezTo>
                <a:cubicBezTo>
                  <a:pt x="1076541" y="4316881"/>
                  <a:pt x="999673" y="4312051"/>
                  <a:pt x="923925" y="4299426"/>
                </a:cubicBezTo>
                <a:lnTo>
                  <a:pt x="866775" y="4289901"/>
                </a:lnTo>
                <a:cubicBezTo>
                  <a:pt x="782241" y="4247634"/>
                  <a:pt x="881461" y="4294524"/>
                  <a:pt x="733425" y="4242276"/>
                </a:cubicBezTo>
                <a:cubicBezTo>
                  <a:pt x="633385" y="4206968"/>
                  <a:pt x="701585" y="4218076"/>
                  <a:pt x="600075" y="4194651"/>
                </a:cubicBezTo>
                <a:cubicBezTo>
                  <a:pt x="581257" y="4190308"/>
                  <a:pt x="561926" y="4188581"/>
                  <a:pt x="542925" y="4185126"/>
                </a:cubicBezTo>
                <a:cubicBezTo>
                  <a:pt x="526997" y="4182230"/>
                  <a:pt x="511269" y="4178263"/>
                  <a:pt x="495300" y="4175601"/>
                </a:cubicBezTo>
                <a:cubicBezTo>
                  <a:pt x="473155" y="4171910"/>
                  <a:pt x="450815" y="4169490"/>
                  <a:pt x="428625" y="4166076"/>
                </a:cubicBezTo>
                <a:cubicBezTo>
                  <a:pt x="409537" y="4163139"/>
                  <a:pt x="390525" y="4159726"/>
                  <a:pt x="371475" y="4156551"/>
                </a:cubicBezTo>
                <a:cubicBezTo>
                  <a:pt x="358775" y="4150201"/>
                  <a:pt x="346426" y="4143094"/>
                  <a:pt x="333375" y="4137501"/>
                </a:cubicBezTo>
                <a:cubicBezTo>
                  <a:pt x="324147" y="4133546"/>
                  <a:pt x="314028" y="4131931"/>
                  <a:pt x="304800" y="4127976"/>
                </a:cubicBezTo>
                <a:cubicBezTo>
                  <a:pt x="291749" y="4122383"/>
                  <a:pt x="279400" y="4115276"/>
                  <a:pt x="266700" y="4108926"/>
                </a:cubicBezTo>
                <a:cubicBezTo>
                  <a:pt x="244475" y="4080351"/>
                  <a:pt x="225623" y="4048799"/>
                  <a:pt x="200025" y="4023201"/>
                </a:cubicBezTo>
                <a:cubicBezTo>
                  <a:pt x="133959" y="3957135"/>
                  <a:pt x="214751" y="4040031"/>
                  <a:pt x="133350" y="3947001"/>
                </a:cubicBezTo>
                <a:cubicBezTo>
                  <a:pt x="82012" y="3888329"/>
                  <a:pt x="124712" y="3948332"/>
                  <a:pt x="85725" y="3889851"/>
                </a:cubicBezTo>
                <a:cubicBezTo>
                  <a:pt x="82550" y="3873976"/>
                  <a:pt x="85180" y="3855696"/>
                  <a:pt x="76200" y="3842226"/>
                </a:cubicBezTo>
                <a:cubicBezTo>
                  <a:pt x="70631" y="3833872"/>
                  <a:pt x="55465" y="3838973"/>
                  <a:pt x="47625" y="3832701"/>
                </a:cubicBezTo>
                <a:cubicBezTo>
                  <a:pt x="30839" y="3819272"/>
                  <a:pt x="25325" y="3794375"/>
                  <a:pt x="19050" y="3775551"/>
                </a:cubicBezTo>
                <a:cubicBezTo>
                  <a:pt x="15875" y="3699351"/>
                  <a:pt x="14959" y="3623023"/>
                  <a:pt x="9525" y="3546951"/>
                </a:cubicBezTo>
                <a:cubicBezTo>
                  <a:pt x="8592" y="3533893"/>
                  <a:pt x="0" y="3521942"/>
                  <a:pt x="0" y="3508851"/>
                </a:cubicBezTo>
                <a:cubicBezTo>
                  <a:pt x="0" y="3443763"/>
                  <a:pt x="2894" y="3373451"/>
                  <a:pt x="19050" y="3308826"/>
                </a:cubicBezTo>
                <a:cubicBezTo>
                  <a:pt x="21485" y="3299086"/>
                  <a:pt x="25400" y="3289776"/>
                  <a:pt x="28575" y="3280251"/>
                </a:cubicBezTo>
                <a:cubicBezTo>
                  <a:pt x="44150" y="3108928"/>
                  <a:pt x="44435" y="3154606"/>
                  <a:pt x="28575" y="2908776"/>
                </a:cubicBezTo>
                <a:cubicBezTo>
                  <a:pt x="27929" y="2898757"/>
                  <a:pt x="21485" y="2889941"/>
                  <a:pt x="19050" y="2880201"/>
                </a:cubicBezTo>
                <a:cubicBezTo>
                  <a:pt x="15123" y="2864495"/>
                  <a:pt x="12700" y="2848451"/>
                  <a:pt x="9525" y="2832576"/>
                </a:cubicBezTo>
                <a:cubicBezTo>
                  <a:pt x="12700" y="2696051"/>
                  <a:pt x="15360" y="2559513"/>
                  <a:pt x="19050" y="2423001"/>
                </a:cubicBezTo>
                <a:cubicBezTo>
                  <a:pt x="21711" y="2324561"/>
                  <a:pt x="17991" y="2225632"/>
                  <a:pt x="28575" y="2127726"/>
                </a:cubicBezTo>
                <a:cubicBezTo>
                  <a:pt x="30864" y="2106551"/>
                  <a:pt x="48225" y="2089914"/>
                  <a:pt x="57150" y="2070576"/>
                </a:cubicBezTo>
                <a:cubicBezTo>
                  <a:pt x="66594" y="2050115"/>
                  <a:pt x="99153" y="1967578"/>
                  <a:pt x="114300" y="1946751"/>
                </a:cubicBezTo>
                <a:cubicBezTo>
                  <a:pt x="127505" y="1928594"/>
                  <a:pt x="146050" y="1915001"/>
                  <a:pt x="161925" y="1899126"/>
                </a:cubicBezTo>
                <a:cubicBezTo>
                  <a:pt x="187555" y="1796604"/>
                  <a:pt x="145918" y="1940665"/>
                  <a:pt x="209550" y="1813401"/>
                </a:cubicBezTo>
                <a:cubicBezTo>
                  <a:pt x="212878" y="1806745"/>
                  <a:pt x="228324" y="1710281"/>
                  <a:pt x="228600" y="1708626"/>
                </a:cubicBezTo>
                <a:cubicBezTo>
                  <a:pt x="225425" y="1600676"/>
                  <a:pt x="227803" y="1492419"/>
                  <a:pt x="219075" y="1384776"/>
                </a:cubicBezTo>
                <a:cubicBezTo>
                  <a:pt x="218150" y="1373366"/>
                  <a:pt x="206025" y="1365950"/>
                  <a:pt x="200025" y="1356201"/>
                </a:cubicBezTo>
                <a:cubicBezTo>
                  <a:pt x="180619" y="1324667"/>
                  <a:pt x="154584" y="1296077"/>
                  <a:pt x="142875" y="1260951"/>
                </a:cubicBezTo>
                <a:lnTo>
                  <a:pt x="123825" y="1203801"/>
                </a:lnTo>
                <a:lnTo>
                  <a:pt x="114300" y="1175226"/>
                </a:lnTo>
                <a:cubicBezTo>
                  <a:pt x="111125" y="1153001"/>
                  <a:pt x="109178" y="1130566"/>
                  <a:pt x="104775" y="1108551"/>
                </a:cubicBezTo>
                <a:cubicBezTo>
                  <a:pt x="102806" y="1098706"/>
                  <a:pt x="96577" y="1089928"/>
                  <a:pt x="95250" y="1079976"/>
                </a:cubicBezTo>
                <a:cubicBezTo>
                  <a:pt x="90197" y="1042079"/>
                  <a:pt x="88900" y="1003776"/>
                  <a:pt x="85725" y="965676"/>
                </a:cubicBezTo>
                <a:cubicBezTo>
                  <a:pt x="89632" y="785932"/>
                  <a:pt x="60348" y="644920"/>
                  <a:pt x="104775" y="489426"/>
                </a:cubicBezTo>
                <a:cubicBezTo>
                  <a:pt x="107533" y="479772"/>
                  <a:pt x="111865" y="470591"/>
                  <a:pt x="114300" y="460851"/>
                </a:cubicBezTo>
                <a:cubicBezTo>
                  <a:pt x="118227" y="445145"/>
                  <a:pt x="118705" y="428585"/>
                  <a:pt x="123825" y="413226"/>
                </a:cubicBezTo>
                <a:cubicBezTo>
                  <a:pt x="131471" y="390287"/>
                  <a:pt x="144137" y="369275"/>
                  <a:pt x="152400" y="346551"/>
                </a:cubicBezTo>
                <a:cubicBezTo>
                  <a:pt x="156874" y="334248"/>
                  <a:pt x="156071" y="320160"/>
                  <a:pt x="161925" y="308451"/>
                </a:cubicBezTo>
                <a:cubicBezTo>
                  <a:pt x="169025" y="294252"/>
                  <a:pt x="181273" y="283269"/>
                  <a:pt x="190500" y="270351"/>
                </a:cubicBezTo>
                <a:cubicBezTo>
                  <a:pt x="197154" y="261036"/>
                  <a:pt x="203200" y="251301"/>
                  <a:pt x="209550" y="241776"/>
                </a:cubicBezTo>
                <a:cubicBezTo>
                  <a:pt x="212725" y="213201"/>
                  <a:pt x="214348" y="184411"/>
                  <a:pt x="219075" y="156051"/>
                </a:cubicBezTo>
                <a:cubicBezTo>
                  <a:pt x="220726" y="146147"/>
                  <a:pt x="226949" y="137380"/>
                  <a:pt x="228600" y="127476"/>
                </a:cubicBezTo>
                <a:cubicBezTo>
                  <a:pt x="233327" y="99116"/>
                  <a:pt x="130175" y="32226"/>
                  <a:pt x="257175" y="1317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7" name="Imagen 6" descr="Diagrama&#10;&#10;El contenido generado por IA puede ser incorrecto.">
            <a:extLst>
              <a:ext uri="{FF2B5EF4-FFF2-40B4-BE49-F238E27FC236}">
                <a16:creationId xmlns:a16="http://schemas.microsoft.com/office/drawing/2014/main" id="{04A713E5-1051-A192-F10D-FE80B9362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90" y="974968"/>
            <a:ext cx="7210035" cy="51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0630196-E06B-51CE-6586-7260B23EEE5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66AD86BD-6052-C930-6C91-03C276E79AF7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Objetivos de la Interoperabilidad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E65FCAD-0141-46E6-B689-D49731FC9B2F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3 objetivos: de servicios y funcionalidades (sobre datos espaciales y alfanuméricos)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0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visualización</a:t>
            </a: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y consulta de datos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Permiten ver los datos, su localización y representarlos de forma relativa a otros conocidos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Permiten conocer información básica de los objetos espaciales y no espaciales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2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acceso remoto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que permiten conocer y generar información derivada a partir del análisis de información básica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2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descarga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que permiten obtener paquetes de datos preseleccionados y su uso en sistemas locales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2D54F14-5411-2FB1-F630-3D8E254FF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24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3" name="Picture 87">
            <a:extLst>
              <a:ext uri="{FF2B5EF4-FFF2-40B4-BE49-F238E27FC236}">
                <a16:creationId xmlns:a16="http://schemas.microsoft.com/office/drawing/2014/main" id="{72ECDBC4-3A98-A5C2-DD96-07FFC7840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89" y="1909412"/>
            <a:ext cx="409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746AD135-7A57-4841-B9C2-26B696898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628800"/>
            <a:ext cx="970797" cy="97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4">
            <a:extLst>
              <a:ext uri="{FF2B5EF4-FFF2-40B4-BE49-F238E27FC236}">
                <a16:creationId xmlns:a16="http://schemas.microsoft.com/office/drawing/2014/main" id="{DEFE5E01-F73E-38A3-C451-C12BEF388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417" y="3484061"/>
            <a:ext cx="4095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395AE3D6-48CA-A935-9A57-250D46A7C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717" y="3212976"/>
            <a:ext cx="970797" cy="97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eoPackage para novatos: ventajas y uso en ArcGIS, QGIS y GeoServer">
            <a:extLst>
              <a:ext uri="{FF2B5EF4-FFF2-40B4-BE49-F238E27FC236}">
                <a16:creationId xmlns:a16="http://schemas.microsoft.com/office/drawing/2014/main" id="{1ED6DF87-6E46-9E04-BB3A-2891A0846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346" y="4814242"/>
            <a:ext cx="556129" cy="4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utodesk y Esri">
            <a:extLst>
              <a:ext uri="{FF2B5EF4-FFF2-40B4-BE49-F238E27FC236}">
                <a16:creationId xmlns:a16="http://schemas.microsoft.com/office/drawing/2014/main" id="{29AFB6CC-9DDF-BFB0-3356-A5DF2BAC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94" y="4814242"/>
            <a:ext cx="857264" cy="34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9">
            <a:extLst>
              <a:ext uri="{FF2B5EF4-FFF2-40B4-BE49-F238E27FC236}">
                <a16:creationId xmlns:a16="http://schemas.microsoft.com/office/drawing/2014/main" id="{13EB1C33-F851-22CD-9E8D-3A5C7A86F14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577" y="4782328"/>
            <a:ext cx="804615" cy="34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9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35B01E4-2810-313F-8485-7B4A2F21B16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B7C4A29A-880E-BB18-06C7-9052632392F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Consideraciones de interés - SICUN </a:t>
            </a:r>
            <a:endParaRPr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30B61FE-B628-E29F-528D-53E95F872112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Trabajan con datos en tiempo real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Sin embargo, realizan también procesos en lotes según la normativa de actualización catastral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Consideran útil el acceso a datos de otros actores en tiempo real (Gas, Calidad, SUNARP…)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Actualmente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aun no están publicando datos en producción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aunque tienen publicaciones en WMS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Y están dispuestos a compartir más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 habla de compartir en </a:t>
            </a:r>
            <a:r>
              <a:rPr lang="es-ES" sz="180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Shapefile</a:t>
            </a: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(descarga) y REST + </a:t>
            </a:r>
            <a:r>
              <a:rPr lang="es-ES" sz="180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GeoJSON</a:t>
            </a:r>
            <a:endParaRPr lang="es-ES" sz="1800" strike="sngStrike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 datos externos prevén realizar acciones de consulta y visualización, análisis, descarga y los que puedan estar disponibles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Valoran también positivamente la disponibilidad de datos ráster, dependiendo de su resolución temporal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A3C1A30-5270-078A-B009-70282C91D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25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2344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AA59-265B-6F13-4586-2642517B7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">
            <a:extLst>
              <a:ext uri="{FF2B5EF4-FFF2-40B4-BE49-F238E27FC236}">
                <a16:creationId xmlns:a16="http://schemas.microsoft.com/office/drawing/2014/main" id="{25249D07-C0EC-C15E-6826-412926BD672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Propuesta del Entorno de Interoperabilidad</a:t>
            </a:r>
            <a:endParaRPr lang="es-ES" noProof="0" dirty="0"/>
          </a:p>
        </p:txBody>
      </p:sp>
      <p:pic>
        <p:nvPicPr>
          <p:cNvPr id="13" name="Picture 84">
            <a:extLst>
              <a:ext uri="{FF2B5EF4-FFF2-40B4-BE49-F238E27FC236}">
                <a16:creationId xmlns:a16="http://schemas.microsoft.com/office/drawing/2014/main" id="{3BD916B4-F3E0-CC13-CD37-6499E90C6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75" y="2691178"/>
            <a:ext cx="275200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20" name="Picture 2" descr="Cloud - Network &amp; Communication Icons">
            <a:extLst>
              <a:ext uri="{FF2B5EF4-FFF2-40B4-BE49-F238E27FC236}">
                <a16:creationId xmlns:a16="http://schemas.microsoft.com/office/drawing/2014/main" id="{3C8F6377-A3E1-BC45-9ED7-25267DC72E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b="16735"/>
          <a:stretch/>
        </p:blipFill>
        <p:spPr bwMode="auto">
          <a:xfrm>
            <a:off x="6448512" y="1340767"/>
            <a:ext cx="1142256" cy="82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upo 16">
            <a:extLst>
              <a:ext uri="{FF2B5EF4-FFF2-40B4-BE49-F238E27FC236}">
                <a16:creationId xmlns:a16="http://schemas.microsoft.com/office/drawing/2014/main" id="{F3DCD4FE-4CD6-9AF0-15AD-CD68A3EB8695}"/>
              </a:ext>
            </a:extLst>
          </p:cNvPr>
          <p:cNvGrpSpPr/>
          <p:nvPr/>
        </p:nvGrpSpPr>
        <p:grpSpPr>
          <a:xfrm>
            <a:off x="2742156" y="2547269"/>
            <a:ext cx="2077632" cy="1656000"/>
            <a:chOff x="1451477" y="2547269"/>
            <a:chExt cx="2077632" cy="1656000"/>
          </a:xfrm>
        </p:grpSpPr>
        <p:grpSp>
          <p:nvGrpSpPr>
            <p:cNvPr id="28" name="Grupo 14">
              <a:extLst>
                <a:ext uri="{FF2B5EF4-FFF2-40B4-BE49-F238E27FC236}">
                  <a16:creationId xmlns:a16="http://schemas.microsoft.com/office/drawing/2014/main" id="{B7464F39-074D-1AD2-FDE9-ED483351BA32}"/>
                </a:ext>
              </a:extLst>
            </p:cNvPr>
            <p:cNvGrpSpPr/>
            <p:nvPr/>
          </p:nvGrpSpPr>
          <p:grpSpPr>
            <a:xfrm>
              <a:off x="1451477" y="2547269"/>
              <a:ext cx="2077632" cy="1656000"/>
              <a:chOff x="1343472" y="1475259"/>
              <a:chExt cx="3277384" cy="2808312"/>
            </a:xfrm>
          </p:grpSpPr>
          <p:sp>
            <p:nvSpPr>
              <p:cNvPr id="31" name="Rectángulo: esquinas redondeadas 1">
                <a:extLst>
                  <a:ext uri="{FF2B5EF4-FFF2-40B4-BE49-F238E27FC236}">
                    <a16:creationId xmlns:a16="http://schemas.microsoft.com/office/drawing/2014/main" id="{0A055E0D-B0F5-2369-796E-A53905DE9BC6}"/>
                  </a:ext>
                </a:extLst>
              </p:cNvPr>
              <p:cNvSpPr/>
              <p:nvPr/>
            </p:nvSpPr>
            <p:spPr bwMode="auto">
              <a:xfrm>
                <a:off x="1343472" y="1475259"/>
                <a:ext cx="2088232" cy="2808312"/>
              </a:xfrm>
              <a:prstGeom prst="round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 Neue"/>
                </a:endParaRPr>
              </a:p>
            </p:txBody>
          </p:sp>
          <p:sp>
            <p:nvSpPr>
              <p:cNvPr id="40" name="Globo: flecha derecha 9">
                <a:extLst>
                  <a:ext uri="{FF2B5EF4-FFF2-40B4-BE49-F238E27FC236}">
                    <a16:creationId xmlns:a16="http://schemas.microsoft.com/office/drawing/2014/main" id="{B9B9AEB6-8FF4-4904-8F2E-8F1FD253B7A3}"/>
                  </a:ext>
                </a:extLst>
              </p:cNvPr>
              <p:cNvSpPr/>
              <p:nvPr/>
            </p:nvSpPr>
            <p:spPr bwMode="auto">
              <a:xfrm>
                <a:off x="2917198" y="1818811"/>
                <a:ext cx="1703658" cy="1355316"/>
              </a:xfrm>
              <a:prstGeom prst="rightArrowCallou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Neue"/>
                  </a:rPr>
                  <a:t>Datos Catastrales</a:t>
                </a:r>
              </a:p>
            </p:txBody>
          </p:sp>
        </p:grpSp>
        <p:sp>
          <p:nvSpPr>
            <p:cNvPr id="30" name="Rectángulo 15">
              <a:extLst>
                <a:ext uri="{FF2B5EF4-FFF2-40B4-BE49-F238E27FC236}">
                  <a16:creationId xmlns:a16="http://schemas.microsoft.com/office/drawing/2014/main" id="{E4A2BA5E-3DF9-7A03-7D44-AFE9C823DED3}"/>
                </a:ext>
              </a:extLst>
            </p:cNvPr>
            <p:cNvSpPr/>
            <p:nvPr/>
          </p:nvSpPr>
          <p:spPr bwMode="auto">
            <a:xfrm>
              <a:off x="1566504" y="2676408"/>
              <a:ext cx="767578" cy="344555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2700" cap="flat">
              <a:noFill/>
              <a:miter lim="400000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 Neue"/>
                </a:rPr>
                <a:t>SICUN</a:t>
              </a:r>
              <a:endParaRPr kumimoji="0" lang="es-E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endParaRPr>
            </a:p>
          </p:txBody>
        </p:sp>
      </p:grpSp>
      <p:sp>
        <p:nvSpPr>
          <p:cNvPr id="41" name="Rectángulo: esquinas redondeadas 2">
            <a:extLst>
              <a:ext uri="{FF2B5EF4-FFF2-40B4-BE49-F238E27FC236}">
                <a16:creationId xmlns:a16="http://schemas.microsoft.com/office/drawing/2014/main" id="{FBE88A80-376A-3D24-54F5-1666492E080D}"/>
              </a:ext>
            </a:extLst>
          </p:cNvPr>
          <p:cNvSpPr/>
          <p:nvPr/>
        </p:nvSpPr>
        <p:spPr bwMode="auto">
          <a:xfrm>
            <a:off x="6448512" y="4576965"/>
            <a:ext cx="1656184" cy="135449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42" name="Rectángulo 17">
            <a:extLst>
              <a:ext uri="{FF2B5EF4-FFF2-40B4-BE49-F238E27FC236}">
                <a16:creationId xmlns:a16="http://schemas.microsoft.com/office/drawing/2014/main" id="{A08EAEDE-7931-E2B4-83D2-3DC17BE612C6}"/>
              </a:ext>
            </a:extLst>
          </p:cNvPr>
          <p:cNvSpPr/>
          <p:nvPr/>
        </p:nvSpPr>
        <p:spPr bwMode="auto">
          <a:xfrm>
            <a:off x="6509026" y="5071567"/>
            <a:ext cx="767578" cy="34455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OUN</a:t>
            </a:r>
            <a:endParaRPr kumimoji="0" lang="es-E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43" name="Rectángulo: esquinas redondeadas 3">
            <a:extLst>
              <a:ext uri="{FF2B5EF4-FFF2-40B4-BE49-F238E27FC236}">
                <a16:creationId xmlns:a16="http://schemas.microsoft.com/office/drawing/2014/main" id="{F1254A29-6C42-DDE8-BFA3-29CBEA6D8DE7}"/>
              </a:ext>
            </a:extLst>
          </p:cNvPr>
          <p:cNvSpPr/>
          <p:nvPr/>
        </p:nvSpPr>
        <p:spPr bwMode="auto">
          <a:xfrm>
            <a:off x="10188921" y="1475259"/>
            <a:ext cx="1403971" cy="310170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44" name="Rectángulo 18">
            <a:extLst>
              <a:ext uri="{FF2B5EF4-FFF2-40B4-BE49-F238E27FC236}">
                <a16:creationId xmlns:a16="http://schemas.microsoft.com/office/drawing/2014/main" id="{2EB26F40-3596-2090-AD96-418137521299}"/>
              </a:ext>
            </a:extLst>
          </p:cNvPr>
          <p:cNvSpPr/>
          <p:nvPr/>
        </p:nvSpPr>
        <p:spPr bwMode="auto">
          <a:xfrm>
            <a:off x="10508062" y="1575453"/>
            <a:ext cx="767578" cy="34455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MEF</a:t>
            </a:r>
          </a:p>
        </p:txBody>
      </p:sp>
      <p:sp>
        <p:nvSpPr>
          <p:cNvPr id="45" name="Rectángulo: esquinas redondeadas 21">
            <a:extLst>
              <a:ext uri="{FF2B5EF4-FFF2-40B4-BE49-F238E27FC236}">
                <a16:creationId xmlns:a16="http://schemas.microsoft.com/office/drawing/2014/main" id="{C32A2852-7C30-1B6B-A068-D92B29DA8950}"/>
              </a:ext>
            </a:extLst>
          </p:cNvPr>
          <p:cNvSpPr/>
          <p:nvPr/>
        </p:nvSpPr>
        <p:spPr bwMode="auto">
          <a:xfrm>
            <a:off x="10507117" y="2297984"/>
            <a:ext cx="767578" cy="431816"/>
          </a:xfrm>
          <a:prstGeom prst="round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PCF</a:t>
            </a:r>
          </a:p>
        </p:txBody>
      </p:sp>
      <p:sp>
        <p:nvSpPr>
          <p:cNvPr id="46" name="Rectángulo: esquinas redondeadas 22">
            <a:extLst>
              <a:ext uri="{FF2B5EF4-FFF2-40B4-BE49-F238E27FC236}">
                <a16:creationId xmlns:a16="http://schemas.microsoft.com/office/drawing/2014/main" id="{65B4CEE4-5DA1-2989-C456-E75231F3E053}"/>
              </a:ext>
            </a:extLst>
          </p:cNvPr>
          <p:cNvSpPr/>
          <p:nvPr/>
        </p:nvSpPr>
        <p:spPr bwMode="auto">
          <a:xfrm>
            <a:off x="10507117" y="3107776"/>
            <a:ext cx="767578" cy="431816"/>
          </a:xfrm>
          <a:prstGeom prst="round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NSRTM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48" name="Rectángulo: esquinas redondeadas 23">
            <a:extLst>
              <a:ext uri="{FF2B5EF4-FFF2-40B4-BE49-F238E27FC236}">
                <a16:creationId xmlns:a16="http://schemas.microsoft.com/office/drawing/2014/main" id="{A08598A8-93D0-3AFC-F3E1-DBB15663FF3A}"/>
              </a:ext>
            </a:extLst>
          </p:cNvPr>
          <p:cNvSpPr/>
          <p:nvPr/>
        </p:nvSpPr>
        <p:spPr bwMode="auto">
          <a:xfrm>
            <a:off x="10272464" y="3917568"/>
            <a:ext cx="1224136" cy="431816"/>
          </a:xfrm>
          <a:prstGeom prst="round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AVALÚO ARANCELARIO</a:t>
            </a:r>
          </a:p>
        </p:txBody>
      </p:sp>
      <p:grpSp>
        <p:nvGrpSpPr>
          <p:cNvPr id="49" name="Grupo 38">
            <a:extLst>
              <a:ext uri="{FF2B5EF4-FFF2-40B4-BE49-F238E27FC236}">
                <a16:creationId xmlns:a16="http://schemas.microsoft.com/office/drawing/2014/main" id="{5AC13DFA-9CC2-11EA-31BB-EE3707201C06}"/>
              </a:ext>
            </a:extLst>
          </p:cNvPr>
          <p:cNvGrpSpPr/>
          <p:nvPr/>
        </p:nvGrpSpPr>
        <p:grpSpPr>
          <a:xfrm>
            <a:off x="407368" y="1920008"/>
            <a:ext cx="2180472" cy="1292968"/>
            <a:chOff x="407368" y="1920008"/>
            <a:chExt cx="2180472" cy="1292968"/>
          </a:xfrm>
        </p:grpSpPr>
        <p:sp>
          <p:nvSpPr>
            <p:cNvPr id="50" name="Rectángulo: esquinas redondeadas 33">
              <a:extLst>
                <a:ext uri="{FF2B5EF4-FFF2-40B4-BE49-F238E27FC236}">
                  <a16:creationId xmlns:a16="http://schemas.microsoft.com/office/drawing/2014/main" id="{19DDFD14-770E-9E8D-FC9F-CB935D979C72}"/>
                </a:ext>
              </a:extLst>
            </p:cNvPr>
            <p:cNvSpPr/>
            <p:nvPr/>
          </p:nvSpPr>
          <p:spPr bwMode="auto">
            <a:xfrm>
              <a:off x="407368" y="1920008"/>
              <a:ext cx="2180472" cy="1292968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endParaRPr>
            </a:p>
          </p:txBody>
        </p:sp>
        <p:grpSp>
          <p:nvGrpSpPr>
            <p:cNvPr id="51" name="Grupo 32">
              <a:extLst>
                <a:ext uri="{FF2B5EF4-FFF2-40B4-BE49-F238E27FC236}">
                  <a16:creationId xmlns:a16="http://schemas.microsoft.com/office/drawing/2014/main" id="{9E71D04F-D3FD-D244-093B-88A1913AFC75}"/>
                </a:ext>
              </a:extLst>
            </p:cNvPr>
            <p:cNvGrpSpPr/>
            <p:nvPr/>
          </p:nvGrpSpPr>
          <p:grpSpPr>
            <a:xfrm>
              <a:off x="688925" y="2129157"/>
              <a:ext cx="1543665" cy="836224"/>
              <a:chOff x="426279" y="3685705"/>
              <a:chExt cx="1543665" cy="836224"/>
            </a:xfrm>
          </p:grpSpPr>
          <p:sp>
            <p:nvSpPr>
              <p:cNvPr id="55" name="Elipse 24">
                <a:extLst>
                  <a:ext uri="{FF2B5EF4-FFF2-40B4-BE49-F238E27FC236}">
                    <a16:creationId xmlns:a16="http://schemas.microsoft.com/office/drawing/2014/main" id="{6A4C3008-027F-4746-22D0-FE1B66E11665}"/>
                  </a:ext>
                </a:extLst>
              </p:cNvPr>
              <p:cNvSpPr/>
              <p:nvPr/>
            </p:nvSpPr>
            <p:spPr bwMode="auto">
              <a:xfrm>
                <a:off x="426279" y="3685705"/>
                <a:ext cx="1152128" cy="447768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NSRTM</a:t>
                </a:r>
                <a:r>
                  <a:rPr kumimoji="0" lang="es-E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 + PCF</a:t>
                </a:r>
              </a:p>
            </p:txBody>
          </p:sp>
          <p:sp>
            <p:nvSpPr>
              <p:cNvPr id="56" name="Elipse 25">
                <a:extLst>
                  <a:ext uri="{FF2B5EF4-FFF2-40B4-BE49-F238E27FC236}">
                    <a16:creationId xmlns:a16="http://schemas.microsoft.com/office/drawing/2014/main" id="{AC19921B-B5E5-6497-3CA5-5A44A6B89196}"/>
                  </a:ext>
                </a:extLst>
              </p:cNvPr>
              <p:cNvSpPr/>
              <p:nvPr/>
            </p:nvSpPr>
            <p:spPr bwMode="auto">
              <a:xfrm>
                <a:off x="817816" y="4074161"/>
                <a:ext cx="1152128" cy="447768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NSRTM</a:t>
                </a:r>
                <a:r>
                  <a:rPr kumimoji="0" lang="es-E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 + PCF</a:t>
                </a:r>
              </a:p>
            </p:txBody>
          </p:sp>
        </p:grpSp>
        <p:sp>
          <p:nvSpPr>
            <p:cNvPr id="52" name="CuadroTexto 35">
              <a:extLst>
                <a:ext uri="{FF2B5EF4-FFF2-40B4-BE49-F238E27FC236}">
                  <a16:creationId xmlns:a16="http://schemas.microsoft.com/office/drawing/2014/main" id="{AA2CC0FC-503E-0080-DD0A-9A91149C95C2}"/>
                </a:ext>
              </a:extLst>
            </p:cNvPr>
            <p:cNvSpPr txBox="1"/>
            <p:nvPr/>
          </p:nvSpPr>
          <p:spPr bwMode="auto">
            <a:xfrm>
              <a:off x="1449689" y="1923275"/>
              <a:ext cx="1099981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Neue"/>
                </a:rPr>
                <a:t>Municipalidades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Neue"/>
                </a:rPr>
                <a:t>sin SAT</a:t>
              </a:r>
            </a:p>
          </p:txBody>
        </p:sp>
      </p:grpSp>
      <p:grpSp>
        <p:nvGrpSpPr>
          <p:cNvPr id="58" name="Grupo 37">
            <a:extLst>
              <a:ext uri="{FF2B5EF4-FFF2-40B4-BE49-F238E27FC236}">
                <a16:creationId xmlns:a16="http://schemas.microsoft.com/office/drawing/2014/main" id="{8E238D4A-A685-B8E3-EE3F-A836946361E0}"/>
              </a:ext>
            </a:extLst>
          </p:cNvPr>
          <p:cNvGrpSpPr/>
          <p:nvPr/>
        </p:nvGrpSpPr>
        <p:grpSpPr>
          <a:xfrm>
            <a:off x="643024" y="3539592"/>
            <a:ext cx="1783663" cy="1135943"/>
            <a:chOff x="399670" y="3539592"/>
            <a:chExt cx="1783663" cy="1135943"/>
          </a:xfrm>
        </p:grpSpPr>
        <p:sp>
          <p:nvSpPr>
            <p:cNvPr id="59" name="Rectángulo: esquinas redondeadas 34">
              <a:extLst>
                <a:ext uri="{FF2B5EF4-FFF2-40B4-BE49-F238E27FC236}">
                  <a16:creationId xmlns:a16="http://schemas.microsoft.com/office/drawing/2014/main" id="{CEAE440F-9606-264C-07E7-80A56485F6B4}"/>
                </a:ext>
              </a:extLst>
            </p:cNvPr>
            <p:cNvSpPr/>
            <p:nvPr/>
          </p:nvSpPr>
          <p:spPr bwMode="auto">
            <a:xfrm>
              <a:off x="399670" y="3539592"/>
              <a:ext cx="1735890" cy="1135943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endParaRPr>
            </a:p>
          </p:txBody>
        </p:sp>
        <p:grpSp>
          <p:nvGrpSpPr>
            <p:cNvPr id="60" name="Grupo 31">
              <a:extLst>
                <a:ext uri="{FF2B5EF4-FFF2-40B4-BE49-F238E27FC236}">
                  <a16:creationId xmlns:a16="http://schemas.microsoft.com/office/drawing/2014/main" id="{D11F58B3-D360-203F-7AF8-E3A24D260A99}"/>
                </a:ext>
              </a:extLst>
            </p:cNvPr>
            <p:cNvGrpSpPr/>
            <p:nvPr/>
          </p:nvGrpSpPr>
          <p:grpSpPr>
            <a:xfrm>
              <a:off x="644706" y="3799713"/>
              <a:ext cx="1264647" cy="807112"/>
              <a:chOff x="684760" y="2227239"/>
              <a:chExt cx="1264647" cy="807112"/>
            </a:xfrm>
          </p:grpSpPr>
          <p:sp>
            <p:nvSpPr>
              <p:cNvPr id="62" name="Elipse 4">
                <a:extLst>
                  <a:ext uri="{FF2B5EF4-FFF2-40B4-BE49-F238E27FC236}">
                    <a16:creationId xmlns:a16="http://schemas.microsoft.com/office/drawing/2014/main" id="{13CDCB05-50B9-9CC6-F899-77CE4A8CAA40}"/>
                  </a:ext>
                </a:extLst>
              </p:cNvPr>
              <p:cNvSpPr/>
              <p:nvPr/>
            </p:nvSpPr>
            <p:spPr bwMode="auto">
              <a:xfrm>
                <a:off x="684760" y="2227239"/>
                <a:ext cx="720080" cy="360040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SAT</a:t>
                </a:r>
              </a:p>
            </p:txBody>
          </p:sp>
          <p:sp>
            <p:nvSpPr>
              <p:cNvPr id="63" name="Elipse 5">
                <a:extLst>
                  <a:ext uri="{FF2B5EF4-FFF2-40B4-BE49-F238E27FC236}">
                    <a16:creationId xmlns:a16="http://schemas.microsoft.com/office/drawing/2014/main" id="{EBC07066-9FF5-794B-1147-A935B73C6C6A}"/>
                  </a:ext>
                </a:extLst>
              </p:cNvPr>
              <p:cNvSpPr/>
              <p:nvPr/>
            </p:nvSpPr>
            <p:spPr bwMode="auto">
              <a:xfrm>
                <a:off x="1229327" y="2371255"/>
                <a:ext cx="720080" cy="360040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SAT</a:t>
                </a:r>
              </a:p>
            </p:txBody>
          </p:sp>
          <p:sp>
            <p:nvSpPr>
              <p:cNvPr id="1024" name="Elipse 7">
                <a:extLst>
                  <a:ext uri="{FF2B5EF4-FFF2-40B4-BE49-F238E27FC236}">
                    <a16:creationId xmlns:a16="http://schemas.microsoft.com/office/drawing/2014/main" id="{78FC4BCA-04C5-B1CA-840B-D665689C4D65}"/>
                  </a:ext>
                </a:extLst>
              </p:cNvPr>
              <p:cNvSpPr/>
              <p:nvPr/>
            </p:nvSpPr>
            <p:spPr bwMode="auto">
              <a:xfrm>
                <a:off x="684760" y="2522783"/>
                <a:ext cx="720080" cy="360040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SAT</a:t>
                </a:r>
              </a:p>
            </p:txBody>
          </p:sp>
          <p:sp>
            <p:nvSpPr>
              <p:cNvPr id="1027" name="Elipse 8">
                <a:extLst>
                  <a:ext uri="{FF2B5EF4-FFF2-40B4-BE49-F238E27FC236}">
                    <a16:creationId xmlns:a16="http://schemas.microsoft.com/office/drawing/2014/main" id="{577399C5-3409-EABE-1835-1ECB299CEE0A}"/>
                  </a:ext>
                </a:extLst>
              </p:cNvPr>
              <p:cNvSpPr/>
              <p:nvPr/>
            </p:nvSpPr>
            <p:spPr bwMode="auto">
              <a:xfrm>
                <a:off x="1229327" y="2674311"/>
                <a:ext cx="720080" cy="360040"/>
              </a:xfrm>
              <a:prstGeom prst="ellipse">
                <a:avLst/>
              </a:prstGeom>
              <a:solidFill>
                <a:schemeClr val="bg2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 Neue"/>
                  </a:rPr>
                  <a:t>…</a:t>
                </a:r>
              </a:p>
            </p:txBody>
          </p:sp>
        </p:grpSp>
        <p:sp>
          <p:nvSpPr>
            <p:cNvPr id="61" name="CuadroTexto 36">
              <a:extLst>
                <a:ext uri="{FF2B5EF4-FFF2-40B4-BE49-F238E27FC236}">
                  <a16:creationId xmlns:a16="http://schemas.microsoft.com/office/drawing/2014/main" id="{C9F3A14E-94DD-ADFF-110B-AE4A9CA8AD9E}"/>
                </a:ext>
              </a:extLst>
            </p:cNvPr>
            <p:cNvSpPr txBox="1"/>
            <p:nvPr/>
          </p:nvSpPr>
          <p:spPr bwMode="auto">
            <a:xfrm>
              <a:off x="1083352" y="3565087"/>
              <a:ext cx="1099981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Neue"/>
                </a:rPr>
                <a:t>Municipalidades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Neue"/>
                </a:rPr>
                <a:t>SAT</a:t>
              </a:r>
            </a:p>
          </p:txBody>
        </p:sp>
      </p:grpSp>
      <p:sp>
        <p:nvSpPr>
          <p:cNvPr id="1028" name="Globo: flecha izquierda 13">
            <a:extLst>
              <a:ext uri="{FF2B5EF4-FFF2-40B4-BE49-F238E27FC236}">
                <a16:creationId xmlns:a16="http://schemas.microsoft.com/office/drawing/2014/main" id="{3D5D05DC-2744-CC28-1F5C-6C84DDABFA25}"/>
              </a:ext>
            </a:extLst>
          </p:cNvPr>
          <p:cNvSpPr/>
          <p:nvPr/>
        </p:nvSpPr>
        <p:spPr bwMode="auto">
          <a:xfrm>
            <a:off x="9624392" y="1628800"/>
            <a:ext cx="839641" cy="799200"/>
          </a:xfrm>
          <a:prstGeom prst="leftArrowCallout">
            <a:avLst/>
          </a:prstGeom>
          <a:solidFill>
            <a:schemeClr val="accent4">
              <a:lumMod val="60000"/>
              <a:lumOff val="40000"/>
            </a:schemeClr>
          </a:solidFill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Datos Predios</a:t>
            </a:r>
          </a:p>
        </p:txBody>
      </p:sp>
      <p:sp>
        <p:nvSpPr>
          <p:cNvPr id="1029" name="Globo: flecha hacia arriba 26">
            <a:extLst>
              <a:ext uri="{FF2B5EF4-FFF2-40B4-BE49-F238E27FC236}">
                <a16:creationId xmlns:a16="http://schemas.microsoft.com/office/drawing/2014/main" id="{DEFB214E-D06C-1C27-CA4B-DB236010BAA5}"/>
              </a:ext>
            </a:extLst>
          </p:cNvPr>
          <p:cNvSpPr/>
          <p:nvPr/>
        </p:nvSpPr>
        <p:spPr bwMode="auto">
          <a:xfrm>
            <a:off x="6679976" y="4055000"/>
            <a:ext cx="594594" cy="769266"/>
          </a:xfrm>
          <a:prstGeom prst="upArrowCallout">
            <a:avLst/>
          </a:prstGeom>
          <a:solidFill>
            <a:schemeClr val="accent4">
              <a:lumMod val="60000"/>
              <a:lumOff val="40000"/>
            </a:schemeClr>
          </a:solidFill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Planes</a:t>
            </a:r>
          </a:p>
        </p:txBody>
      </p:sp>
      <p:pic>
        <p:nvPicPr>
          <p:cNvPr id="1030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4A132A8F-34B8-F47A-57C6-6C8210C45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0" b="30203"/>
          <a:stretch/>
        </p:blipFill>
        <p:spPr bwMode="auto">
          <a:xfrm>
            <a:off x="8916394" y="1628800"/>
            <a:ext cx="622077" cy="2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87">
            <a:extLst>
              <a:ext uri="{FF2B5EF4-FFF2-40B4-BE49-F238E27FC236}">
                <a16:creationId xmlns:a16="http://schemas.microsoft.com/office/drawing/2014/main" id="{5F0BEFB3-620E-C55D-B4A7-83CFDBCEA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70" y="4002080"/>
            <a:ext cx="288000" cy="28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2" name="Conector recto de flecha 56">
            <a:extLst>
              <a:ext uri="{FF2B5EF4-FFF2-40B4-BE49-F238E27FC236}">
                <a16:creationId xmlns:a16="http://schemas.microsoft.com/office/drawing/2014/main" id="{7C8E0043-7F25-F2F7-FA70-A24691E262C1}"/>
              </a:ext>
            </a:extLst>
          </p:cNvPr>
          <p:cNvCxnSpPr>
            <a:cxnSpLocks/>
            <a:stCxn id="1036" idx="3"/>
            <a:endCxn id="45" idx="2"/>
          </p:cNvCxnSpPr>
          <p:nvPr/>
        </p:nvCxnSpPr>
        <p:spPr bwMode="auto">
          <a:xfrm flipV="1">
            <a:off x="7322395" y="2729800"/>
            <a:ext cx="3568511" cy="111356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6" name="Imagen 1024">
            <a:extLst>
              <a:ext uri="{FF2B5EF4-FFF2-40B4-BE49-F238E27FC236}">
                <a16:creationId xmlns:a16="http://schemas.microsoft.com/office/drawing/2014/main" id="{4B4A32F0-E515-B97C-A7ED-5217A664B26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8901" y="3699361"/>
            <a:ext cx="663494" cy="288000"/>
          </a:xfrm>
          <a:prstGeom prst="rect">
            <a:avLst/>
          </a:prstGeom>
        </p:spPr>
      </p:pic>
      <p:pic>
        <p:nvPicPr>
          <p:cNvPr id="1038" name="Picture 84">
            <a:extLst>
              <a:ext uri="{FF2B5EF4-FFF2-40B4-BE49-F238E27FC236}">
                <a16:creationId xmlns:a16="http://schemas.microsoft.com/office/drawing/2014/main" id="{F4C8C2E3-5D85-D29C-E9D7-333DD782B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88" y="3372603"/>
            <a:ext cx="275200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1039" name="Imagen 1034">
            <a:extLst>
              <a:ext uri="{FF2B5EF4-FFF2-40B4-BE49-F238E27FC236}">
                <a16:creationId xmlns:a16="http://schemas.microsoft.com/office/drawing/2014/main" id="{427AEF54-F1A0-E6DF-3BAC-B036DB96643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1197" y="2655986"/>
            <a:ext cx="663494" cy="288000"/>
          </a:xfrm>
          <a:prstGeom prst="rect">
            <a:avLst/>
          </a:prstGeom>
        </p:spPr>
      </p:pic>
      <p:cxnSp>
        <p:nvCxnSpPr>
          <p:cNvPr id="1040" name="Conector: curvado 1040">
            <a:extLst>
              <a:ext uri="{FF2B5EF4-FFF2-40B4-BE49-F238E27FC236}">
                <a16:creationId xmlns:a16="http://schemas.microsoft.com/office/drawing/2014/main" id="{3D2D23BE-DF1F-B49A-E7E6-857EBD01A239}"/>
              </a:ext>
            </a:extLst>
          </p:cNvPr>
          <p:cNvCxnSpPr>
            <a:cxnSpLocks/>
            <a:stCxn id="48" idx="0"/>
            <a:endCxn id="46" idx="1"/>
          </p:cNvCxnSpPr>
          <p:nvPr/>
        </p:nvCxnSpPr>
        <p:spPr bwMode="auto">
          <a:xfrm rot="16200000" flipV="1">
            <a:off x="10398883" y="3431918"/>
            <a:ext cx="593884" cy="377415"/>
          </a:xfrm>
          <a:prstGeom prst="curvedConnector4">
            <a:avLst>
              <a:gd name="adj1" fmla="val 31822"/>
              <a:gd name="adj2" fmla="val 222744"/>
            </a:avLst>
          </a:prstGeom>
          <a:ln>
            <a:solidFill>
              <a:schemeClr val="accent2">
                <a:lumMod val="20000"/>
                <a:lumOff val="80000"/>
                <a:alpha val="70000"/>
              </a:schemeClr>
            </a:solidFill>
            <a:headEnd type="triangle" w="med" len="lg"/>
            <a:tailEnd type="triangle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2" name="Conector: curvado 1043">
            <a:extLst>
              <a:ext uri="{FF2B5EF4-FFF2-40B4-BE49-F238E27FC236}">
                <a16:creationId xmlns:a16="http://schemas.microsoft.com/office/drawing/2014/main" id="{894735E0-D723-31C0-1095-0114169A87B2}"/>
              </a:ext>
            </a:extLst>
          </p:cNvPr>
          <p:cNvCxnSpPr>
            <a:cxnSpLocks/>
            <a:stCxn id="1039" idx="3"/>
            <a:endCxn id="1047" idx="1"/>
          </p:cNvCxnSpPr>
          <p:nvPr/>
        </p:nvCxnSpPr>
        <p:spPr bwMode="auto">
          <a:xfrm flipV="1">
            <a:off x="5144691" y="2028400"/>
            <a:ext cx="3792250" cy="771586"/>
          </a:xfrm>
          <a:prstGeom prst="bentConnector3">
            <a:avLst>
              <a:gd name="adj1" fmla="val 81838"/>
            </a:avLst>
          </a:prstGeom>
          <a:ln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3" name="Conector: curvado 1049">
            <a:extLst>
              <a:ext uri="{FF2B5EF4-FFF2-40B4-BE49-F238E27FC236}">
                <a16:creationId xmlns:a16="http://schemas.microsoft.com/office/drawing/2014/main" id="{1DE74FA0-B365-AE07-1616-B4797AFA5578}"/>
              </a:ext>
            </a:extLst>
          </p:cNvPr>
          <p:cNvCxnSpPr>
            <a:cxnSpLocks/>
            <a:stCxn id="50" idx="0"/>
            <a:endCxn id="46" idx="3"/>
          </p:cNvCxnSpPr>
          <p:nvPr/>
        </p:nvCxnSpPr>
        <p:spPr bwMode="auto">
          <a:xfrm rot="16200000" flipH="1">
            <a:off x="5684311" y="-2266699"/>
            <a:ext cx="1403676" cy="9777091"/>
          </a:xfrm>
          <a:prstGeom prst="bentConnector4">
            <a:avLst>
              <a:gd name="adj1" fmla="val -69413"/>
              <a:gd name="adj2" fmla="val 105788"/>
            </a:avLst>
          </a:prstGeom>
          <a:ln>
            <a:headEnd type="triangle" w="med" len="lg"/>
            <a:tailEnd type="triangle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45" name="Imagen 1060">
            <a:extLst>
              <a:ext uri="{FF2B5EF4-FFF2-40B4-BE49-F238E27FC236}">
                <a16:creationId xmlns:a16="http://schemas.microsoft.com/office/drawing/2014/main" id="{324C84D7-6D16-3E1B-67EB-E24499D54B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4676" y="3753513"/>
            <a:ext cx="663494" cy="288000"/>
          </a:xfrm>
          <a:prstGeom prst="rect">
            <a:avLst/>
          </a:prstGeom>
        </p:spPr>
      </p:pic>
      <p:cxnSp>
        <p:nvCxnSpPr>
          <p:cNvPr id="1046" name="Conector: curvado 1061">
            <a:extLst>
              <a:ext uri="{FF2B5EF4-FFF2-40B4-BE49-F238E27FC236}">
                <a16:creationId xmlns:a16="http://schemas.microsoft.com/office/drawing/2014/main" id="{81CDEB08-11A3-FF78-408D-8FC69E4D516B}"/>
              </a:ext>
            </a:extLst>
          </p:cNvPr>
          <p:cNvCxnSpPr>
            <a:cxnSpLocks/>
            <a:stCxn id="4" idx="1"/>
            <a:endCxn id="59" idx="2"/>
          </p:cNvCxnSpPr>
          <p:nvPr/>
        </p:nvCxnSpPr>
        <p:spPr bwMode="auto">
          <a:xfrm rot="10800000">
            <a:off x="1510970" y="4675535"/>
            <a:ext cx="864987" cy="627964"/>
          </a:xfrm>
          <a:prstGeom prst="curvedConnector2">
            <a:avLst/>
          </a:prstGeom>
          <a:ln>
            <a:solidFill>
              <a:schemeClr val="bg2">
                <a:lumMod val="50000"/>
              </a:schemeClr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47" name="Imagen 1065">
            <a:extLst>
              <a:ext uri="{FF2B5EF4-FFF2-40B4-BE49-F238E27FC236}">
                <a16:creationId xmlns:a16="http://schemas.microsoft.com/office/drawing/2014/main" id="{E926C7D8-9C37-28D0-D4D4-7CD10B4B16C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6941" y="1884400"/>
            <a:ext cx="663494" cy="288000"/>
          </a:xfrm>
          <a:prstGeom prst="rect">
            <a:avLst/>
          </a:prstGeom>
        </p:spPr>
      </p:pic>
      <p:cxnSp>
        <p:nvCxnSpPr>
          <p:cNvPr id="1048" name="Conector: curvado 1067">
            <a:extLst>
              <a:ext uri="{FF2B5EF4-FFF2-40B4-BE49-F238E27FC236}">
                <a16:creationId xmlns:a16="http://schemas.microsoft.com/office/drawing/2014/main" id="{78024499-7063-8DD8-A89A-7CEDB9BA7B25}"/>
              </a:ext>
            </a:extLst>
          </p:cNvPr>
          <p:cNvCxnSpPr>
            <a:cxnSpLocks/>
            <a:stCxn id="45" idx="1"/>
            <a:endCxn id="1047" idx="2"/>
          </p:cNvCxnSpPr>
          <p:nvPr/>
        </p:nvCxnSpPr>
        <p:spPr bwMode="auto">
          <a:xfrm rot="10800000">
            <a:off x="9268689" y="2172400"/>
            <a:ext cx="1238429" cy="341492"/>
          </a:xfrm>
          <a:prstGeom prst="curvedConnector2">
            <a:avLst/>
          </a:prstGeom>
          <a:ln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9" name="Conector: curvado 1070">
            <a:extLst>
              <a:ext uri="{FF2B5EF4-FFF2-40B4-BE49-F238E27FC236}">
                <a16:creationId xmlns:a16="http://schemas.microsoft.com/office/drawing/2014/main" id="{7F998A05-D76D-3093-E489-A67B1A70D348}"/>
              </a:ext>
            </a:extLst>
          </p:cNvPr>
          <p:cNvCxnSpPr>
            <a:cxnSpLocks/>
            <a:stCxn id="1038" idx="3"/>
            <a:endCxn id="45" idx="1"/>
          </p:cNvCxnSpPr>
          <p:nvPr/>
        </p:nvCxnSpPr>
        <p:spPr bwMode="auto">
          <a:xfrm flipV="1">
            <a:off x="4957388" y="2513892"/>
            <a:ext cx="5549729" cy="1002711"/>
          </a:xfrm>
          <a:prstGeom prst="bentConnector3">
            <a:avLst>
              <a:gd name="adj1" fmla="val 72075"/>
            </a:avLst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1" name="Conector: curvado 28">
            <a:extLst>
              <a:ext uri="{FF2B5EF4-FFF2-40B4-BE49-F238E27FC236}">
                <a16:creationId xmlns:a16="http://schemas.microsoft.com/office/drawing/2014/main" id="{6E18E839-9062-5FF5-FEDC-200CFC6BD86E}"/>
              </a:ext>
            </a:extLst>
          </p:cNvPr>
          <p:cNvCxnSpPr>
            <a:cxnSpLocks/>
            <a:stCxn id="16" idx="3"/>
            <a:endCxn id="20" idx="0"/>
          </p:cNvCxnSpPr>
          <p:nvPr/>
        </p:nvCxnSpPr>
        <p:spPr bwMode="auto">
          <a:xfrm flipV="1">
            <a:off x="5219514" y="1340767"/>
            <a:ext cx="1800126" cy="1824753"/>
          </a:xfrm>
          <a:prstGeom prst="curvedConnector4">
            <a:avLst>
              <a:gd name="adj1" fmla="val 34136"/>
              <a:gd name="adj2" fmla="val 112528"/>
            </a:avLst>
          </a:prstGeom>
          <a:ln w="19050" cap="flat" cmpd="sng" algn="ctr">
            <a:solidFill>
              <a:schemeClr val="bg2">
                <a:lumMod val="50000"/>
              </a:schemeClr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2" name="Conector: curvado 1075">
            <a:extLst>
              <a:ext uri="{FF2B5EF4-FFF2-40B4-BE49-F238E27FC236}">
                <a16:creationId xmlns:a16="http://schemas.microsoft.com/office/drawing/2014/main" id="{8BE2BEB7-7DA8-FBC4-1441-02E816CC1145}"/>
              </a:ext>
            </a:extLst>
          </p:cNvPr>
          <p:cNvCxnSpPr>
            <a:cxnSpLocks/>
            <a:endCxn id="20" idx="2"/>
          </p:cNvCxnSpPr>
          <p:nvPr/>
        </p:nvCxnSpPr>
        <p:spPr bwMode="auto">
          <a:xfrm rot="5400000" flipH="1" flipV="1">
            <a:off x="5859625" y="2841508"/>
            <a:ext cx="1839645" cy="480386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bg2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3" name="Conector: curvado 46">
            <a:extLst>
              <a:ext uri="{FF2B5EF4-FFF2-40B4-BE49-F238E27FC236}">
                <a16:creationId xmlns:a16="http://schemas.microsoft.com/office/drawing/2014/main" id="{F03F5BD7-0066-EEA6-4C8B-B44CEB1C4C44}"/>
              </a:ext>
            </a:extLst>
          </p:cNvPr>
          <p:cNvCxnSpPr>
            <a:cxnSpLocks/>
            <a:stCxn id="1031" idx="0"/>
            <a:endCxn id="20" idx="2"/>
          </p:cNvCxnSpPr>
          <p:nvPr/>
        </p:nvCxnSpPr>
        <p:spPr bwMode="auto">
          <a:xfrm rot="16200000" flipV="1">
            <a:off x="6299004" y="2882514"/>
            <a:ext cx="1840202" cy="398930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bg2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4" name="Conector: curvado 1081">
            <a:extLst>
              <a:ext uri="{FF2B5EF4-FFF2-40B4-BE49-F238E27FC236}">
                <a16:creationId xmlns:a16="http://schemas.microsoft.com/office/drawing/2014/main" id="{626A60C9-23FC-AEBA-BA81-27A6C3049C13}"/>
              </a:ext>
            </a:extLst>
          </p:cNvPr>
          <p:cNvCxnSpPr>
            <a:cxnSpLocks/>
            <a:stCxn id="46" idx="1"/>
            <a:endCxn id="59" idx="2"/>
          </p:cNvCxnSpPr>
          <p:nvPr/>
        </p:nvCxnSpPr>
        <p:spPr bwMode="auto">
          <a:xfrm rot="10800000" flipV="1">
            <a:off x="1510969" y="3323683"/>
            <a:ext cx="8996148" cy="1351851"/>
          </a:xfrm>
          <a:prstGeom prst="bentConnector4">
            <a:avLst>
              <a:gd name="adj1" fmla="val 9749"/>
              <a:gd name="adj2" fmla="val 209505"/>
            </a:avLst>
          </a:prstGeom>
          <a:ln>
            <a:headEnd type="triangle" w="med" len="lg"/>
            <a:tailEnd type="triangle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6" name="Conector recto de flecha 1091">
            <a:extLst>
              <a:ext uri="{FF2B5EF4-FFF2-40B4-BE49-F238E27FC236}">
                <a16:creationId xmlns:a16="http://schemas.microsoft.com/office/drawing/2014/main" id="{46852B91-7ADC-B527-B7FF-A839B1EDE635}"/>
              </a:ext>
            </a:extLst>
          </p:cNvPr>
          <p:cNvCxnSpPr>
            <a:cxnSpLocks/>
            <a:stCxn id="1036" idx="1"/>
            <a:endCxn id="40" idx="2"/>
          </p:cNvCxnSpPr>
          <p:nvPr/>
        </p:nvCxnSpPr>
        <p:spPr bwMode="auto">
          <a:xfrm rot="10800000">
            <a:off x="4090665" y="3549055"/>
            <a:ext cx="2568237" cy="294307"/>
          </a:xfrm>
          <a:prstGeom prst="curvedConnector2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7" name="Conector: curvado 1100">
            <a:extLst>
              <a:ext uri="{FF2B5EF4-FFF2-40B4-BE49-F238E27FC236}">
                <a16:creationId xmlns:a16="http://schemas.microsoft.com/office/drawing/2014/main" id="{9739CAA2-8394-A323-1D62-F1C7843829D2}"/>
              </a:ext>
            </a:extLst>
          </p:cNvPr>
          <p:cNvCxnSpPr>
            <a:cxnSpLocks/>
            <a:stCxn id="1038" idx="3"/>
            <a:endCxn id="41" idx="1"/>
          </p:cNvCxnSpPr>
          <p:nvPr/>
        </p:nvCxnSpPr>
        <p:spPr bwMode="auto">
          <a:xfrm>
            <a:off x="4957388" y="3516603"/>
            <a:ext cx="1491124" cy="1737611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bg2">
                <a:lumMod val="50000"/>
              </a:schemeClr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58" name="CuadroTexto 1104">
            <a:extLst>
              <a:ext uri="{FF2B5EF4-FFF2-40B4-BE49-F238E27FC236}">
                <a16:creationId xmlns:a16="http://schemas.microsoft.com/office/drawing/2014/main" id="{79F9E08C-11B8-0AA6-C7BD-849DBDF233B4}"/>
              </a:ext>
            </a:extLst>
          </p:cNvPr>
          <p:cNvSpPr txBox="1"/>
          <p:nvPr/>
        </p:nvSpPr>
        <p:spPr bwMode="auto">
          <a:xfrm>
            <a:off x="6570541" y="1712961"/>
            <a:ext cx="941283" cy="36933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Público</a:t>
            </a:r>
          </a:p>
        </p:txBody>
      </p:sp>
      <p:pic>
        <p:nvPicPr>
          <p:cNvPr id="1059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BC840748-A149-680B-8CF4-A54AD1B76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0" b="30203"/>
          <a:stretch/>
        </p:blipFill>
        <p:spPr bwMode="auto">
          <a:xfrm>
            <a:off x="6003283" y="4381220"/>
            <a:ext cx="622077" cy="2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0" name="Conector recto de flecha 1107">
            <a:extLst>
              <a:ext uri="{FF2B5EF4-FFF2-40B4-BE49-F238E27FC236}">
                <a16:creationId xmlns:a16="http://schemas.microsoft.com/office/drawing/2014/main" id="{00A6555F-A5A9-A249-ED7C-193718EB1A46}"/>
              </a:ext>
            </a:extLst>
          </p:cNvPr>
          <p:cNvCxnSpPr>
            <a:stCxn id="1059" idx="1"/>
          </p:cNvCxnSpPr>
          <p:nvPr/>
        </p:nvCxnSpPr>
        <p:spPr bwMode="auto">
          <a:xfrm flipH="1" flipV="1">
            <a:off x="5519936" y="4499994"/>
            <a:ext cx="483347" cy="1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63" name="Conector recto de flecha 1108">
            <a:extLst>
              <a:ext uri="{FF2B5EF4-FFF2-40B4-BE49-F238E27FC236}">
                <a16:creationId xmlns:a16="http://schemas.microsoft.com/office/drawing/2014/main" id="{BA3DCD4A-D632-C71A-06B1-C5C9027517BE}"/>
              </a:ext>
            </a:extLst>
          </p:cNvPr>
          <p:cNvCxnSpPr/>
          <p:nvPr/>
        </p:nvCxnSpPr>
        <p:spPr bwMode="auto">
          <a:xfrm flipH="1" flipV="1">
            <a:off x="8433047" y="1733040"/>
            <a:ext cx="483347" cy="1"/>
          </a:xfrm>
          <a:prstGeom prst="straightConnector1">
            <a:avLst/>
          </a:prstGeom>
          <a:ln w="19050" cap="flat" cmpd="sng" algn="ctr">
            <a:solidFill>
              <a:schemeClr val="accent6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64" name="Picture 87">
            <a:extLst>
              <a:ext uri="{FF2B5EF4-FFF2-40B4-BE49-F238E27FC236}">
                <a16:creationId xmlns:a16="http://schemas.microsoft.com/office/drawing/2014/main" id="{730E9FDF-408F-77F5-0DD3-F3B82B61A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588" y="1387802"/>
            <a:ext cx="288000" cy="28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65" name="Conector: curvado 1110">
            <a:extLst>
              <a:ext uri="{FF2B5EF4-FFF2-40B4-BE49-F238E27FC236}">
                <a16:creationId xmlns:a16="http://schemas.microsoft.com/office/drawing/2014/main" id="{644655B2-697A-FC26-E907-7F0B16989ECB}"/>
              </a:ext>
            </a:extLst>
          </p:cNvPr>
          <p:cNvCxnSpPr>
            <a:cxnSpLocks/>
            <a:stCxn id="1064" idx="1"/>
            <a:endCxn id="20" idx="3"/>
          </p:cNvCxnSpPr>
          <p:nvPr/>
        </p:nvCxnSpPr>
        <p:spPr bwMode="auto">
          <a:xfrm rot="10800000" flipV="1">
            <a:off x="7590768" y="1531801"/>
            <a:ext cx="1955820" cy="219521"/>
          </a:xfrm>
          <a:prstGeom prst="bentConnector3">
            <a:avLst>
              <a:gd name="adj1" fmla="val 70880"/>
            </a:avLst>
          </a:prstGeom>
          <a:ln w="19050" cap="flat" cmpd="sng" algn="ctr">
            <a:solidFill>
              <a:schemeClr val="bg2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69" name="Conector: curvado 1121">
            <a:extLst>
              <a:ext uri="{FF2B5EF4-FFF2-40B4-BE49-F238E27FC236}">
                <a16:creationId xmlns:a16="http://schemas.microsoft.com/office/drawing/2014/main" id="{575D2609-BEFF-47AB-8E62-E6066E251C76}"/>
              </a:ext>
            </a:extLst>
          </p:cNvPr>
          <p:cNvCxnSpPr>
            <a:cxnSpLocks/>
            <a:stCxn id="45" idx="1"/>
            <a:endCxn id="13" idx="3"/>
          </p:cNvCxnSpPr>
          <p:nvPr/>
        </p:nvCxnSpPr>
        <p:spPr bwMode="auto">
          <a:xfrm rot="10800000" flipV="1">
            <a:off x="9884075" y="2513892"/>
            <a:ext cx="623042" cy="321286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70" name="Conector recto de flecha 10">
            <a:extLst>
              <a:ext uri="{FF2B5EF4-FFF2-40B4-BE49-F238E27FC236}">
                <a16:creationId xmlns:a16="http://schemas.microsoft.com/office/drawing/2014/main" id="{79B743D0-16D3-FF6C-126F-140396E98CF3}"/>
              </a:ext>
            </a:extLst>
          </p:cNvPr>
          <p:cNvCxnSpPr>
            <a:cxnSpLocks/>
            <a:stCxn id="1073" idx="0"/>
            <a:endCxn id="46" idx="2"/>
          </p:cNvCxnSpPr>
          <p:nvPr/>
        </p:nvCxnSpPr>
        <p:spPr bwMode="auto">
          <a:xfrm rot="5400000" flipH="1" flipV="1">
            <a:off x="8488427" y="1594531"/>
            <a:ext cx="457417" cy="4347541"/>
          </a:xfrm>
          <a:prstGeom prst="bentConnector3">
            <a:avLst>
              <a:gd name="adj1" fmla="val 50000"/>
            </a:avLst>
          </a:prstGeom>
          <a:ln w="19050" cap="flat" cmpd="sng" algn="ctr">
            <a:solidFill>
              <a:schemeClr val="accent2">
                <a:lumMod val="20000"/>
                <a:lumOff val="80000"/>
                <a:alpha val="91000"/>
              </a:schemeClr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72" name="Imagen 11">
            <a:extLst>
              <a:ext uri="{FF2B5EF4-FFF2-40B4-BE49-F238E27FC236}">
                <a16:creationId xmlns:a16="http://schemas.microsoft.com/office/drawing/2014/main" id="{D18D4C79-DA41-37E9-4043-F6A78991A2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33106" y="656885"/>
            <a:ext cx="663494" cy="288000"/>
          </a:xfrm>
          <a:prstGeom prst="rect">
            <a:avLst/>
          </a:prstGeom>
        </p:spPr>
      </p:pic>
      <p:pic>
        <p:nvPicPr>
          <p:cNvPr id="1073" name="Picture 84">
            <a:extLst>
              <a:ext uri="{FF2B5EF4-FFF2-40B4-BE49-F238E27FC236}">
                <a16:creationId xmlns:a16="http://schemas.microsoft.com/office/drawing/2014/main" id="{3BF1B985-FF15-32BD-408E-C1EBC918C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65" y="3997009"/>
            <a:ext cx="275200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1601F71-3842-7450-4561-F061AF0B060F}"/>
              </a:ext>
            </a:extLst>
          </p:cNvPr>
          <p:cNvSpPr txBox="1">
            <a:spLocks/>
          </p:cNvSpPr>
          <p:nvPr/>
        </p:nvSpPr>
        <p:spPr bwMode="auto">
          <a:xfrm>
            <a:off x="89931" y="6440900"/>
            <a:ext cx="513319" cy="302647"/>
          </a:xfrm>
        </p:spPr>
        <p:txBody>
          <a:bodyPr/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69">
              <a:defRPr/>
            </a:pPr>
            <a:fld id="{86CB4B4D-7CA3-9044-876B-883B54F8677D}" type="slidenum">
              <a:rPr lang="es-ES" sz="1300" noProof="0" smtClean="0">
                <a:solidFill>
                  <a:srgbClr val="3E83B2"/>
                </a:solidFill>
                <a:latin typeface="Circular Pro Book"/>
                <a:cs typeface="Circular Pro Book"/>
              </a:rPr>
              <a:pPr algn="ctr" defTabSz="1219169">
                <a:defRPr/>
              </a:pPr>
              <a:t>26</a:t>
            </a:fld>
            <a:endParaRPr lang="es-ES" sz="1300" noProof="0" dirty="0"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cxnSp>
        <p:nvCxnSpPr>
          <p:cNvPr id="1067" name="Conector: curvado 1115">
            <a:extLst>
              <a:ext uri="{FF2B5EF4-FFF2-40B4-BE49-F238E27FC236}">
                <a16:creationId xmlns:a16="http://schemas.microsoft.com/office/drawing/2014/main" id="{F8BEDD5C-B75F-D663-D631-D0E35953058C}"/>
              </a:ext>
            </a:extLst>
          </p:cNvPr>
          <p:cNvCxnSpPr>
            <a:cxnSpLocks/>
            <a:stCxn id="13" idx="1"/>
            <a:endCxn id="40" idx="2"/>
          </p:cNvCxnSpPr>
          <p:nvPr/>
        </p:nvCxnSpPr>
        <p:spPr bwMode="auto">
          <a:xfrm rot="10800000" flipV="1">
            <a:off x="4090665" y="2835178"/>
            <a:ext cx="5518211" cy="713876"/>
          </a:xfrm>
          <a:prstGeom prst="bentConnector4">
            <a:avLst>
              <a:gd name="adj1" fmla="val 6873"/>
              <a:gd name="adj2" fmla="val 132022"/>
            </a:avLst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Picture 8" descr="3 Basic Data Modeling Techniques - ERD, UML and Data Dictionary - Dataedo  Blog">
            <a:extLst>
              <a:ext uri="{FF2B5EF4-FFF2-40B4-BE49-F238E27FC236}">
                <a16:creationId xmlns:a16="http://schemas.microsoft.com/office/drawing/2014/main" id="{790FAF16-CE69-DA06-08AC-ED29DD650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3F4F73"/>
              </a:clrFrom>
              <a:clrTo>
                <a:srgbClr val="3F4F7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956" y="4662843"/>
            <a:ext cx="2398351" cy="128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BD3890-88E9-4043-7AAB-6F4CC9E2B072}"/>
              </a:ext>
            </a:extLst>
          </p:cNvPr>
          <p:cNvSpPr txBox="1"/>
          <p:nvPr/>
        </p:nvSpPr>
        <p:spPr bwMode="auto">
          <a:xfrm>
            <a:off x="2834383" y="5668273"/>
            <a:ext cx="1481496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es-ES" sz="1000" noProof="0" dirty="0"/>
              <a:t>Modelo de Intercambio</a:t>
            </a:r>
          </a:p>
        </p:txBody>
      </p:sp>
      <p:cxnSp>
        <p:nvCxnSpPr>
          <p:cNvPr id="8" name="Conector: curvado 1061">
            <a:extLst>
              <a:ext uri="{FF2B5EF4-FFF2-40B4-BE49-F238E27FC236}">
                <a16:creationId xmlns:a16="http://schemas.microsoft.com/office/drawing/2014/main" id="{8F3011BB-EA39-37CC-B97D-9451499260B9}"/>
              </a:ext>
            </a:extLst>
          </p:cNvPr>
          <p:cNvCxnSpPr>
            <a:cxnSpLocks/>
            <a:stCxn id="4" idx="3"/>
            <a:endCxn id="1045" idx="2"/>
          </p:cNvCxnSpPr>
          <p:nvPr/>
        </p:nvCxnSpPr>
        <p:spPr bwMode="auto">
          <a:xfrm flipH="1" flipV="1">
            <a:off x="3386423" y="4041513"/>
            <a:ext cx="1387884" cy="1261986"/>
          </a:xfrm>
          <a:prstGeom prst="curvedConnector4">
            <a:avLst>
              <a:gd name="adj1" fmla="val -16471"/>
              <a:gd name="adj2" fmla="val 75383"/>
            </a:avLst>
          </a:prstGeom>
          <a:ln>
            <a:solidFill>
              <a:schemeClr val="bg2">
                <a:lumMod val="50000"/>
              </a:schemeClr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87">
            <a:extLst>
              <a:ext uri="{FF2B5EF4-FFF2-40B4-BE49-F238E27FC236}">
                <a16:creationId xmlns:a16="http://schemas.microsoft.com/office/drawing/2014/main" id="{2956D179-2BFE-6119-63AB-D33F0FE0E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514" y="3021520"/>
            <a:ext cx="288000" cy="28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Conector: curvado 1100">
            <a:extLst>
              <a:ext uri="{FF2B5EF4-FFF2-40B4-BE49-F238E27FC236}">
                <a16:creationId xmlns:a16="http://schemas.microsoft.com/office/drawing/2014/main" id="{5B183D79-6925-FB21-7AB0-C51AE15E1FAD}"/>
              </a:ext>
            </a:extLst>
          </p:cNvPr>
          <p:cNvCxnSpPr>
            <a:cxnSpLocks/>
            <a:stCxn id="1038" idx="3"/>
            <a:endCxn id="20" idx="2"/>
          </p:cNvCxnSpPr>
          <p:nvPr/>
        </p:nvCxnSpPr>
        <p:spPr bwMode="auto">
          <a:xfrm flipV="1">
            <a:off x="4957388" y="2161878"/>
            <a:ext cx="2062252" cy="1354725"/>
          </a:xfrm>
          <a:prstGeom prst="curvedConnector2">
            <a:avLst/>
          </a:prstGeom>
          <a:ln w="19050" cap="flat" cmpd="sng" algn="ctr">
            <a:solidFill>
              <a:schemeClr val="bg2">
                <a:lumMod val="50000"/>
              </a:schemeClr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5" name="Conector: curvado 1094">
            <a:extLst>
              <a:ext uri="{FF2B5EF4-FFF2-40B4-BE49-F238E27FC236}">
                <a16:creationId xmlns:a16="http://schemas.microsoft.com/office/drawing/2014/main" id="{A182D5E4-E9A0-A6D2-5402-F4A8D87DA750}"/>
              </a:ext>
            </a:extLst>
          </p:cNvPr>
          <p:cNvCxnSpPr>
            <a:cxnSpLocks/>
            <a:endCxn id="40" idx="2"/>
          </p:cNvCxnSpPr>
          <p:nvPr/>
        </p:nvCxnSpPr>
        <p:spPr bwMode="auto">
          <a:xfrm rot="10800000">
            <a:off x="4090664" y="3549055"/>
            <a:ext cx="2310990" cy="596469"/>
          </a:xfrm>
          <a:prstGeom prst="curvedConnector2">
            <a:avLst/>
          </a:prstGeom>
          <a:ln w="19050" cap="flat" cmpd="sng" algn="ctr">
            <a:solidFill>
              <a:schemeClr val="bg2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74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6AED6-10AD-C7CE-3B0D-E4AC7E6D3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o 43">
            <a:extLst>
              <a:ext uri="{FF2B5EF4-FFF2-40B4-BE49-F238E27FC236}">
                <a16:creationId xmlns:a16="http://schemas.microsoft.com/office/drawing/2014/main" id="{F30E6E57-5E0C-F8CA-DB2E-D2E83579ED1A}"/>
              </a:ext>
            </a:extLst>
          </p:cNvPr>
          <p:cNvGrpSpPr/>
          <p:nvPr/>
        </p:nvGrpSpPr>
        <p:grpSpPr>
          <a:xfrm>
            <a:off x="9183484" y="996708"/>
            <a:ext cx="2580717" cy="4448515"/>
            <a:chOff x="9183484" y="996708"/>
            <a:chExt cx="2580717" cy="4448515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4B3EFD00-61A0-D5E9-B040-5DFB157C92E3}"/>
                </a:ext>
              </a:extLst>
            </p:cNvPr>
            <p:cNvSpPr/>
            <p:nvPr/>
          </p:nvSpPr>
          <p:spPr bwMode="auto">
            <a:xfrm>
              <a:off x="9183484" y="996708"/>
              <a:ext cx="2580717" cy="4448515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54E95D5-B1AB-2CFD-B7D7-86E7A06EC324}"/>
                </a:ext>
              </a:extLst>
            </p:cNvPr>
            <p:cNvSpPr/>
            <p:nvPr/>
          </p:nvSpPr>
          <p:spPr bwMode="auto">
            <a:xfrm>
              <a:off x="9491902" y="1068222"/>
              <a:ext cx="767578" cy="344555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2700" cap="flat">
              <a:noFill/>
              <a:miter lim="400000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 Neue"/>
                </a:rPr>
                <a:t>SICUN</a:t>
              </a:r>
              <a:endParaRPr kumimoji="0" lang="es-E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endParaRPr>
            </a:p>
          </p:txBody>
        </p:sp>
      </p:grpSp>
      <p:sp>
        <p:nvSpPr>
          <p:cNvPr id="1043" name="Globo: flecha izquierda 1042">
            <a:extLst>
              <a:ext uri="{FF2B5EF4-FFF2-40B4-BE49-F238E27FC236}">
                <a16:creationId xmlns:a16="http://schemas.microsoft.com/office/drawing/2014/main" id="{ECB003DC-8EC0-67A4-6AA7-81CB222AB8F4}"/>
              </a:ext>
            </a:extLst>
          </p:cNvPr>
          <p:cNvSpPr/>
          <p:nvPr/>
        </p:nvSpPr>
        <p:spPr bwMode="auto">
          <a:xfrm>
            <a:off x="4747362" y="1321186"/>
            <a:ext cx="4367860" cy="1035234"/>
          </a:xfrm>
          <a:prstGeom prst="leftArrowCallout">
            <a:avLst>
              <a:gd name="adj1" fmla="val 48718"/>
              <a:gd name="adj2" fmla="val 50000"/>
              <a:gd name="adj3" fmla="val 25000"/>
              <a:gd name="adj4" fmla="val 64977"/>
            </a:avLst>
          </a:prstGeom>
          <a:solidFill>
            <a:schemeClr val="accent5">
              <a:lumMod val="60000"/>
              <a:lumOff val="40000"/>
            </a:schemeClr>
          </a:solidFill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noProof="0" dirty="0">
                <a:solidFill>
                  <a:prstClr val="black"/>
                </a:solidFill>
                <a:latin typeface="Helvetica Neue"/>
              </a:rPr>
              <a:t>Servicios Web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noProof="0" dirty="0">
                <a:solidFill>
                  <a:prstClr val="black"/>
                </a:solidFill>
                <a:latin typeface="Helvetica Neue"/>
              </a:rPr>
              <a:t>con componente espacial</a:t>
            </a:r>
            <a:endParaRPr kumimoji="0" lang="es-E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1045" name="Globo: flecha izquierda 1044">
            <a:extLst>
              <a:ext uri="{FF2B5EF4-FFF2-40B4-BE49-F238E27FC236}">
                <a16:creationId xmlns:a16="http://schemas.microsoft.com/office/drawing/2014/main" id="{E6B58E9D-88ED-16F9-578C-B7693DE06886}"/>
              </a:ext>
            </a:extLst>
          </p:cNvPr>
          <p:cNvSpPr/>
          <p:nvPr/>
        </p:nvSpPr>
        <p:spPr bwMode="auto">
          <a:xfrm>
            <a:off x="4742493" y="2576924"/>
            <a:ext cx="4384302" cy="2220227"/>
          </a:xfrm>
          <a:prstGeom prst="leftArrowCallout">
            <a:avLst>
              <a:gd name="adj1" fmla="val 48718"/>
              <a:gd name="adj2" fmla="val 50000"/>
              <a:gd name="adj3" fmla="val 25000"/>
              <a:gd name="adj4" fmla="val 64977"/>
            </a:avLst>
          </a:prstGeom>
          <a:solidFill>
            <a:schemeClr val="accent5">
              <a:lumMod val="60000"/>
              <a:lumOff val="40000"/>
            </a:schemeClr>
          </a:solidFill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2" name="Content">
            <a:extLst>
              <a:ext uri="{FF2B5EF4-FFF2-40B4-BE49-F238E27FC236}">
                <a16:creationId xmlns:a16="http://schemas.microsoft.com/office/drawing/2014/main" id="{1E23D0DE-85F8-228F-1AC3-AF0831FAD51B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Entorno tecnológico</a:t>
            </a:r>
            <a:endParaRPr lang="es-ES" noProof="0" dirty="0">
              <a:highlight>
                <a:srgbClr val="FFFF00"/>
              </a:highlight>
            </a:endParaRPr>
          </a:p>
        </p:txBody>
      </p:sp>
      <p:pic>
        <p:nvPicPr>
          <p:cNvPr id="18" name="Picture 2" descr="Cómo incluir Inspire en GeoServer? | Cursos GIS | TYC GIS">
            <a:extLst>
              <a:ext uri="{FF2B5EF4-FFF2-40B4-BE49-F238E27FC236}">
                <a16:creationId xmlns:a16="http://schemas.microsoft.com/office/drawing/2014/main" id="{3003A91A-25DE-986A-4C0B-F31C0878A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558" y="1344960"/>
            <a:ext cx="1367746" cy="12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789EC302-41FD-3ACA-2945-6F0A0BCF8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304" y="4870219"/>
            <a:ext cx="266400" cy="26640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DCF74D00-8E75-54A9-895E-DFCEAECAFC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209" y="4389480"/>
            <a:ext cx="265633" cy="266400"/>
          </a:xfrm>
          <a:prstGeom prst="rect">
            <a:avLst/>
          </a:prstGeom>
        </p:spPr>
      </p:pic>
      <p:sp>
        <p:nvSpPr>
          <p:cNvPr id="45" name="CuadroTexto 31">
            <a:extLst>
              <a:ext uri="{FF2B5EF4-FFF2-40B4-BE49-F238E27FC236}">
                <a16:creationId xmlns:a16="http://schemas.microsoft.com/office/drawing/2014/main" id="{FD93A634-7602-C94B-BD58-C299F548FE20}"/>
              </a:ext>
            </a:extLst>
          </p:cNvPr>
          <p:cNvSpPr txBox="1"/>
          <p:nvPr/>
        </p:nvSpPr>
        <p:spPr>
          <a:xfrm>
            <a:off x="10473842" y="4353403"/>
            <a:ext cx="830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noProof="0" dirty="0">
                <a:latin typeface="HelveticaNeue LT 45 Light" panose="020B0404020002020204"/>
              </a:rPr>
              <a:t>ili2PG</a:t>
            </a:r>
          </a:p>
        </p:txBody>
      </p:sp>
      <p:sp>
        <p:nvSpPr>
          <p:cNvPr id="47" name="CuadroTexto 35">
            <a:extLst>
              <a:ext uri="{FF2B5EF4-FFF2-40B4-BE49-F238E27FC236}">
                <a16:creationId xmlns:a16="http://schemas.microsoft.com/office/drawing/2014/main" id="{DD08E124-B8EF-CDFD-FD36-A6C4AA2F9142}"/>
              </a:ext>
            </a:extLst>
          </p:cNvPr>
          <p:cNvSpPr txBox="1"/>
          <p:nvPr/>
        </p:nvSpPr>
        <p:spPr>
          <a:xfrm>
            <a:off x="10758748" y="4830382"/>
            <a:ext cx="1097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noProof="0" dirty="0" err="1">
                <a:latin typeface="HelveticaNeue LT 45 Light" panose="020B0404020002020204"/>
              </a:rPr>
              <a:t>iliValidator</a:t>
            </a:r>
            <a:endParaRPr lang="es-ES" sz="1600" b="1" noProof="0" dirty="0">
              <a:latin typeface="HelveticaNeue LT 45 Light" panose="020B0404020002020204"/>
            </a:endParaRPr>
          </a:p>
        </p:txBody>
      </p:sp>
      <p:pic>
        <p:nvPicPr>
          <p:cNvPr id="48" name="Picture 4" descr="How To Install PostGIS on Debian 11 / Debian 10 | ComputingForGeeks">
            <a:extLst>
              <a:ext uri="{FF2B5EF4-FFF2-40B4-BE49-F238E27FC236}">
                <a16:creationId xmlns:a16="http://schemas.microsoft.com/office/drawing/2014/main" id="{3AFEE9CB-EB5B-C23D-6B4D-949E1871C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t="4457" b="51450"/>
          <a:stretch/>
        </p:blipFill>
        <p:spPr bwMode="auto">
          <a:xfrm>
            <a:off x="10057104" y="2881391"/>
            <a:ext cx="1658780" cy="54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Bases de datos">
            <a:extLst>
              <a:ext uri="{FF2B5EF4-FFF2-40B4-BE49-F238E27FC236}">
                <a16:creationId xmlns:a16="http://schemas.microsoft.com/office/drawing/2014/main" id="{D2EC0372-F647-A8AD-FE84-93239A4F8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7" t="4640" r="21165" b="4830"/>
          <a:stretch/>
        </p:blipFill>
        <p:spPr bwMode="auto">
          <a:xfrm>
            <a:off x="9418796" y="2781051"/>
            <a:ext cx="700643" cy="7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3 Basic Data Modeling Techniques - ERD, UML and Data Dictionary - Dataedo  Blog">
            <a:extLst>
              <a:ext uri="{FF2B5EF4-FFF2-40B4-BE49-F238E27FC236}">
                <a16:creationId xmlns:a16="http://schemas.microsoft.com/office/drawing/2014/main" id="{30BF8B4A-E16C-6239-C23A-E5BAC37B7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3F4F73"/>
              </a:clrFrom>
              <a:clrTo>
                <a:srgbClr val="3F4F7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793" y="4956001"/>
            <a:ext cx="2398351" cy="128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CuadroTexto 54">
            <a:extLst>
              <a:ext uri="{FF2B5EF4-FFF2-40B4-BE49-F238E27FC236}">
                <a16:creationId xmlns:a16="http://schemas.microsoft.com/office/drawing/2014/main" id="{4D40D99A-418A-8FD0-1442-1713377C87B4}"/>
              </a:ext>
            </a:extLst>
          </p:cNvPr>
          <p:cNvSpPr txBox="1"/>
          <p:nvPr/>
        </p:nvSpPr>
        <p:spPr bwMode="auto">
          <a:xfrm>
            <a:off x="6457971" y="2689190"/>
            <a:ext cx="2743142" cy="36933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 rtlCol="0">
            <a:spAutoFit/>
          </a:bodyPr>
          <a:lstStyle/>
          <a:p>
            <a:r>
              <a:rPr lang="es-ES" noProof="0" dirty="0"/>
              <a:t>Exportar con INTERLIS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BC01AA8F-D93A-38A0-1302-425D46861C56}"/>
              </a:ext>
            </a:extLst>
          </p:cNvPr>
          <p:cNvSpPr txBox="1"/>
          <p:nvPr/>
        </p:nvSpPr>
        <p:spPr bwMode="auto">
          <a:xfrm>
            <a:off x="5452220" y="5961431"/>
            <a:ext cx="1481496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es-ES" sz="1000" noProof="0" dirty="0"/>
              <a:t>Modelo de Intercambio</a:t>
            </a:r>
          </a:p>
        </p:txBody>
      </p: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8614D866-EE30-F887-B939-677365592FB0}"/>
              </a:ext>
            </a:extLst>
          </p:cNvPr>
          <p:cNvCxnSpPr>
            <a:cxnSpLocks/>
            <a:stCxn id="52" idx="2"/>
            <a:endCxn id="41" idx="0"/>
          </p:cNvCxnSpPr>
          <p:nvPr/>
        </p:nvCxnSpPr>
        <p:spPr bwMode="auto">
          <a:xfrm>
            <a:off x="9769118" y="3567715"/>
            <a:ext cx="571908" cy="82176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8AB5A570-B0A7-F9AD-F19A-107A4F5E4EA6}"/>
              </a:ext>
            </a:extLst>
          </p:cNvPr>
          <p:cNvCxnSpPr>
            <a:cxnSpLocks/>
            <a:stCxn id="54" idx="3"/>
            <a:endCxn id="41" idx="2"/>
          </p:cNvCxnSpPr>
          <p:nvPr/>
        </p:nvCxnSpPr>
        <p:spPr bwMode="auto">
          <a:xfrm flipV="1">
            <a:off x="7392144" y="4655880"/>
            <a:ext cx="2948882" cy="94077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pic>
        <p:nvPicPr>
          <p:cNvPr id="1024" name="Imagen 1023">
            <a:extLst>
              <a:ext uri="{FF2B5EF4-FFF2-40B4-BE49-F238E27FC236}">
                <a16:creationId xmlns:a16="http://schemas.microsoft.com/office/drawing/2014/main" id="{397F40E6-98E9-324E-8EB0-894BF0A5E0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9692" y="3608839"/>
            <a:ext cx="888189" cy="866204"/>
          </a:xfrm>
          <a:prstGeom prst="rect">
            <a:avLst/>
          </a:prstGeom>
        </p:spPr>
      </p:pic>
      <p:cxnSp>
        <p:nvCxnSpPr>
          <p:cNvPr id="1025" name="Conector recto de flecha 1024">
            <a:extLst>
              <a:ext uri="{FF2B5EF4-FFF2-40B4-BE49-F238E27FC236}">
                <a16:creationId xmlns:a16="http://schemas.microsoft.com/office/drawing/2014/main" id="{50216096-CEAF-7AA3-1656-38BD57CE8DC2}"/>
              </a:ext>
            </a:extLst>
          </p:cNvPr>
          <p:cNvCxnSpPr>
            <a:cxnSpLocks/>
            <a:stCxn id="41" idx="1"/>
            <a:endCxn id="1024" idx="3"/>
          </p:cNvCxnSpPr>
          <p:nvPr/>
        </p:nvCxnSpPr>
        <p:spPr bwMode="auto">
          <a:xfrm flipH="1" flipV="1">
            <a:off x="8167881" y="4041941"/>
            <a:ext cx="2040328" cy="48073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1" name="Rectángulo 1040">
            <a:extLst>
              <a:ext uri="{FF2B5EF4-FFF2-40B4-BE49-F238E27FC236}">
                <a16:creationId xmlns:a16="http://schemas.microsoft.com/office/drawing/2014/main" id="{96A715F5-2334-45F4-CF80-FA3E0B9B14DF}"/>
              </a:ext>
            </a:extLst>
          </p:cNvPr>
          <p:cNvSpPr/>
          <p:nvPr/>
        </p:nvSpPr>
        <p:spPr bwMode="auto">
          <a:xfrm>
            <a:off x="1199127" y="2650629"/>
            <a:ext cx="767578" cy="34455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MEF</a:t>
            </a:r>
          </a:p>
        </p:txBody>
      </p:sp>
      <p:sp>
        <p:nvSpPr>
          <p:cNvPr id="1042" name="Rectángulo 1041">
            <a:extLst>
              <a:ext uri="{FF2B5EF4-FFF2-40B4-BE49-F238E27FC236}">
                <a16:creationId xmlns:a16="http://schemas.microsoft.com/office/drawing/2014/main" id="{CF8D60B3-7703-D075-9D88-6D25B3C2701C}"/>
              </a:ext>
            </a:extLst>
          </p:cNvPr>
          <p:cNvSpPr/>
          <p:nvPr/>
        </p:nvSpPr>
        <p:spPr bwMode="auto">
          <a:xfrm>
            <a:off x="1199127" y="3514138"/>
            <a:ext cx="767578" cy="34455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/>
              </a:rPr>
              <a:t>OUN</a:t>
            </a:r>
            <a:endParaRPr kumimoji="0" lang="es-E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grpSp>
        <p:nvGrpSpPr>
          <p:cNvPr id="1044" name="Grupo 1043">
            <a:extLst>
              <a:ext uri="{FF2B5EF4-FFF2-40B4-BE49-F238E27FC236}">
                <a16:creationId xmlns:a16="http://schemas.microsoft.com/office/drawing/2014/main" id="{C240D939-8E80-DA51-8AF4-3877C40A82F4}"/>
              </a:ext>
            </a:extLst>
          </p:cNvPr>
          <p:cNvGrpSpPr/>
          <p:nvPr/>
        </p:nvGrpSpPr>
        <p:grpSpPr>
          <a:xfrm>
            <a:off x="1072017" y="4249770"/>
            <a:ext cx="1142256" cy="821111"/>
            <a:chOff x="3980630" y="-13495"/>
            <a:chExt cx="1142256" cy="821111"/>
          </a:xfrm>
        </p:grpSpPr>
        <p:pic>
          <p:nvPicPr>
            <p:cNvPr id="1046" name="Picture 2" descr="Cloud - Network &amp; Communication Icons">
              <a:extLst>
                <a:ext uri="{FF2B5EF4-FFF2-40B4-BE49-F238E27FC236}">
                  <a16:creationId xmlns:a16="http://schemas.microsoft.com/office/drawing/2014/main" id="{596134CC-16EA-F09F-3C8A-398647D106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80" b="16735"/>
            <a:stretch/>
          </p:blipFill>
          <p:spPr bwMode="auto">
            <a:xfrm>
              <a:off x="3980630" y="-13495"/>
              <a:ext cx="1142256" cy="821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7" name="CuadroTexto 1046">
              <a:extLst>
                <a:ext uri="{FF2B5EF4-FFF2-40B4-BE49-F238E27FC236}">
                  <a16:creationId xmlns:a16="http://schemas.microsoft.com/office/drawing/2014/main" id="{67C18267-73AE-ACFD-F0AD-F4D9EDFDEF01}"/>
                </a:ext>
              </a:extLst>
            </p:cNvPr>
            <p:cNvSpPr txBox="1"/>
            <p:nvPr/>
          </p:nvSpPr>
          <p:spPr bwMode="auto">
            <a:xfrm>
              <a:off x="4081117" y="299290"/>
              <a:ext cx="941283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wrap="non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 Neue"/>
                </a:rPr>
                <a:t>Público</a:t>
              </a:r>
            </a:p>
          </p:txBody>
        </p:sp>
      </p:grpSp>
      <p:cxnSp>
        <p:nvCxnSpPr>
          <p:cNvPr id="1048" name="Conector: curvado 1047">
            <a:extLst>
              <a:ext uri="{FF2B5EF4-FFF2-40B4-BE49-F238E27FC236}">
                <a16:creationId xmlns:a16="http://schemas.microsoft.com/office/drawing/2014/main" id="{20D172FA-AB54-33D4-2EEE-B3520CAA30E5}"/>
              </a:ext>
            </a:extLst>
          </p:cNvPr>
          <p:cNvCxnSpPr>
            <a:cxnSpLocks/>
            <a:stCxn id="1090" idx="3"/>
          </p:cNvCxnSpPr>
          <p:nvPr/>
        </p:nvCxnSpPr>
        <p:spPr bwMode="auto">
          <a:xfrm>
            <a:off x="2201403" y="2842776"/>
            <a:ext cx="2166405" cy="514216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2" name="Conector: curvado 1051">
            <a:extLst>
              <a:ext uri="{FF2B5EF4-FFF2-40B4-BE49-F238E27FC236}">
                <a16:creationId xmlns:a16="http://schemas.microsoft.com/office/drawing/2014/main" id="{1539A670-C86E-717A-E6E2-7F94019A333E}"/>
              </a:ext>
            </a:extLst>
          </p:cNvPr>
          <p:cNvCxnSpPr>
            <a:cxnSpLocks/>
            <a:stCxn id="1092" idx="3"/>
            <a:endCxn id="1045" idx="1"/>
          </p:cNvCxnSpPr>
          <p:nvPr/>
        </p:nvCxnSpPr>
        <p:spPr bwMode="auto">
          <a:xfrm>
            <a:off x="2149434" y="3682918"/>
            <a:ext cx="2593059" cy="4120"/>
          </a:xfrm>
          <a:prstGeom prst="curvedConnector3">
            <a:avLst>
              <a:gd name="adj1" fmla="val 50000"/>
            </a:avLst>
          </a:prstGeom>
          <a:ln>
            <a:headEnd type="oval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5" name="Conector: curvado 1054">
            <a:extLst>
              <a:ext uri="{FF2B5EF4-FFF2-40B4-BE49-F238E27FC236}">
                <a16:creationId xmlns:a16="http://schemas.microsoft.com/office/drawing/2014/main" id="{5F7F1EA1-4CCB-8951-37DB-B337D3546B7C}"/>
              </a:ext>
            </a:extLst>
          </p:cNvPr>
          <p:cNvCxnSpPr>
            <a:cxnSpLocks/>
            <a:stCxn id="1046" idx="3"/>
          </p:cNvCxnSpPr>
          <p:nvPr/>
        </p:nvCxnSpPr>
        <p:spPr bwMode="auto">
          <a:xfrm flipV="1">
            <a:off x="2214273" y="4041941"/>
            <a:ext cx="2153535" cy="618385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9" name="Conector recto de flecha 1058">
            <a:extLst>
              <a:ext uri="{FF2B5EF4-FFF2-40B4-BE49-F238E27FC236}">
                <a16:creationId xmlns:a16="http://schemas.microsoft.com/office/drawing/2014/main" id="{E8B1CD72-37AA-7ECE-06DA-2A41553A3174}"/>
              </a:ext>
            </a:extLst>
          </p:cNvPr>
          <p:cNvCxnSpPr>
            <a:cxnSpLocks/>
            <a:stCxn id="1024" idx="3"/>
            <a:endCxn id="31" idx="1"/>
          </p:cNvCxnSpPr>
          <p:nvPr/>
        </p:nvCxnSpPr>
        <p:spPr bwMode="auto">
          <a:xfrm>
            <a:off x="8167881" y="4041941"/>
            <a:ext cx="2331423" cy="96147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2" name="Conector recto de flecha 1061">
            <a:extLst>
              <a:ext uri="{FF2B5EF4-FFF2-40B4-BE49-F238E27FC236}">
                <a16:creationId xmlns:a16="http://schemas.microsoft.com/office/drawing/2014/main" id="{7EC0CA0B-8C55-023B-2D6B-5C35602BF926}"/>
              </a:ext>
            </a:extLst>
          </p:cNvPr>
          <p:cNvCxnSpPr>
            <a:cxnSpLocks/>
            <a:stCxn id="54" idx="3"/>
            <a:endCxn id="47" idx="2"/>
          </p:cNvCxnSpPr>
          <p:nvPr/>
        </p:nvCxnSpPr>
        <p:spPr bwMode="auto">
          <a:xfrm flipV="1">
            <a:off x="7392144" y="5168936"/>
            <a:ext cx="3915550" cy="42772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1065" name="Conector recto de flecha 1064">
            <a:extLst>
              <a:ext uri="{FF2B5EF4-FFF2-40B4-BE49-F238E27FC236}">
                <a16:creationId xmlns:a16="http://schemas.microsoft.com/office/drawing/2014/main" id="{4B33E229-641A-5519-87B8-9A951829AD5B}"/>
              </a:ext>
            </a:extLst>
          </p:cNvPr>
          <p:cNvCxnSpPr>
            <a:cxnSpLocks/>
            <a:stCxn id="47" idx="0"/>
            <a:endCxn id="48" idx="2"/>
          </p:cNvCxnSpPr>
          <p:nvPr/>
        </p:nvCxnSpPr>
        <p:spPr bwMode="auto">
          <a:xfrm flipH="1" flipV="1">
            <a:off x="10886494" y="3425343"/>
            <a:ext cx="421200" cy="140503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0" name="Imagen 1089">
            <a:extLst>
              <a:ext uri="{FF2B5EF4-FFF2-40B4-BE49-F238E27FC236}">
                <a16:creationId xmlns:a16="http://schemas.microsoft.com/office/drawing/2014/main" id="{6D4EE378-F945-556C-7CFE-DF6953D52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003" y="2709576"/>
            <a:ext cx="266400" cy="266400"/>
          </a:xfrm>
          <a:prstGeom prst="rect">
            <a:avLst/>
          </a:prstGeom>
        </p:spPr>
      </p:pic>
      <p:pic>
        <p:nvPicPr>
          <p:cNvPr id="1092" name="Imagen 1091">
            <a:extLst>
              <a:ext uri="{FF2B5EF4-FFF2-40B4-BE49-F238E27FC236}">
                <a16:creationId xmlns:a16="http://schemas.microsoft.com/office/drawing/2014/main" id="{055D99C9-FDA7-841B-2F55-778453B09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034" y="3549718"/>
            <a:ext cx="266400" cy="266400"/>
          </a:xfrm>
          <a:prstGeom prst="rect">
            <a:avLst/>
          </a:prstGeom>
        </p:spPr>
      </p:pic>
      <p:pic>
        <p:nvPicPr>
          <p:cNvPr id="1095" name="Imagen 1094">
            <a:extLst>
              <a:ext uri="{FF2B5EF4-FFF2-40B4-BE49-F238E27FC236}">
                <a16:creationId xmlns:a16="http://schemas.microsoft.com/office/drawing/2014/main" id="{7407146B-D2BA-A84A-8568-130F176510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256" y="4415213"/>
            <a:ext cx="266400" cy="266400"/>
          </a:xfrm>
          <a:prstGeom prst="rect">
            <a:avLst/>
          </a:prstGeom>
        </p:spPr>
      </p:pic>
      <p:cxnSp>
        <p:nvCxnSpPr>
          <p:cNvPr id="1096" name="Conector: curvado 1110">
            <a:extLst>
              <a:ext uri="{FF2B5EF4-FFF2-40B4-BE49-F238E27FC236}">
                <a16:creationId xmlns:a16="http://schemas.microsoft.com/office/drawing/2014/main" id="{B76FAF78-A976-7BBB-F91F-CAAEDB21141D}"/>
              </a:ext>
            </a:extLst>
          </p:cNvPr>
          <p:cNvCxnSpPr>
            <a:cxnSpLocks/>
            <a:stCxn id="1043" idx="1"/>
            <a:endCxn id="1041" idx="0"/>
          </p:cNvCxnSpPr>
          <p:nvPr/>
        </p:nvCxnSpPr>
        <p:spPr bwMode="auto">
          <a:xfrm rot="10800000" flipV="1">
            <a:off x="1582916" y="1838803"/>
            <a:ext cx="3164446" cy="811826"/>
          </a:xfrm>
          <a:prstGeom prst="bentConnector2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99" name="Conector: curvado 1110">
            <a:extLst>
              <a:ext uri="{FF2B5EF4-FFF2-40B4-BE49-F238E27FC236}">
                <a16:creationId xmlns:a16="http://schemas.microsoft.com/office/drawing/2014/main" id="{0A703F20-BFB1-BF1E-658A-BF72C14A5D94}"/>
              </a:ext>
            </a:extLst>
          </p:cNvPr>
          <p:cNvCxnSpPr>
            <a:cxnSpLocks/>
            <a:stCxn id="1043" idx="1"/>
            <a:endCxn id="1042" idx="1"/>
          </p:cNvCxnSpPr>
          <p:nvPr/>
        </p:nvCxnSpPr>
        <p:spPr bwMode="auto">
          <a:xfrm rot="10800000" flipV="1">
            <a:off x="1199128" y="1838802"/>
            <a:ext cx="3548235" cy="1847613"/>
          </a:xfrm>
          <a:prstGeom prst="bentConnector3">
            <a:avLst>
              <a:gd name="adj1" fmla="val 106443"/>
            </a:avLst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03" name="Conector: curvado 1110">
            <a:extLst>
              <a:ext uri="{FF2B5EF4-FFF2-40B4-BE49-F238E27FC236}">
                <a16:creationId xmlns:a16="http://schemas.microsoft.com/office/drawing/2014/main" id="{EA587FE4-FBA2-7D94-6A1D-777F148618C8}"/>
              </a:ext>
            </a:extLst>
          </p:cNvPr>
          <p:cNvCxnSpPr>
            <a:cxnSpLocks/>
            <a:stCxn id="1043" idx="1"/>
            <a:endCxn id="1046" idx="1"/>
          </p:cNvCxnSpPr>
          <p:nvPr/>
        </p:nvCxnSpPr>
        <p:spPr bwMode="auto">
          <a:xfrm rot="10800000" flipV="1">
            <a:off x="1072018" y="1838802"/>
            <a:ext cx="3675345" cy="2821523"/>
          </a:xfrm>
          <a:prstGeom prst="bentConnector3">
            <a:avLst>
              <a:gd name="adj1" fmla="val 106220"/>
            </a:avLst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1F08DD57-0C2F-FD45-24BA-E132D72503C2}"/>
              </a:ext>
            </a:extLst>
          </p:cNvPr>
          <p:cNvSpPr txBox="1">
            <a:spLocks/>
          </p:cNvSpPr>
          <p:nvPr/>
        </p:nvSpPr>
        <p:spPr bwMode="auto">
          <a:xfrm>
            <a:off x="89931" y="6440900"/>
            <a:ext cx="513319" cy="302647"/>
          </a:xfrm>
        </p:spPr>
        <p:txBody>
          <a:bodyPr/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69">
              <a:defRPr/>
            </a:pPr>
            <a:fld id="{86CB4B4D-7CA3-9044-876B-883B54F8677D}" type="slidenum">
              <a:rPr lang="es-ES" sz="1300" noProof="0" smtClean="0">
                <a:solidFill>
                  <a:srgbClr val="3E83B2"/>
                </a:solidFill>
                <a:latin typeface="Circular Pro Book"/>
                <a:cs typeface="Circular Pro Book"/>
              </a:rPr>
              <a:pPr algn="ctr" defTabSz="1219169">
                <a:defRPr/>
              </a:pPr>
              <a:t>27</a:t>
            </a:fld>
            <a:endParaRPr lang="es-ES" sz="1300" noProof="0" dirty="0"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CD71CAA-BD69-1398-2AE2-BE765E835E4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5374" y="3469410"/>
            <a:ext cx="663494" cy="288000"/>
          </a:xfrm>
          <a:prstGeom prst="rect">
            <a:avLst/>
          </a:prstGeom>
        </p:spPr>
      </p:pic>
      <p:sp>
        <p:nvSpPr>
          <p:cNvPr id="42" name="Rectángulo: esquinas redondeadas 41">
            <a:extLst>
              <a:ext uri="{FF2B5EF4-FFF2-40B4-BE49-F238E27FC236}">
                <a16:creationId xmlns:a16="http://schemas.microsoft.com/office/drawing/2014/main" id="{3A6BFF33-DFB8-8BEC-1B9B-361AA9766F1B}"/>
              </a:ext>
            </a:extLst>
          </p:cNvPr>
          <p:cNvSpPr/>
          <p:nvPr/>
        </p:nvSpPr>
        <p:spPr bwMode="auto">
          <a:xfrm>
            <a:off x="5460857" y="1318705"/>
            <a:ext cx="761802" cy="351167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8ED16C-8581-FC57-B1FA-1E0C9B939A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 t="32285" r="37592" b="32286"/>
          <a:stretch/>
        </p:blipFill>
        <p:spPr bwMode="auto">
          <a:xfrm>
            <a:off x="5464682" y="3153367"/>
            <a:ext cx="724092" cy="56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84">
            <a:extLst>
              <a:ext uri="{FF2B5EF4-FFF2-40B4-BE49-F238E27FC236}">
                <a16:creationId xmlns:a16="http://schemas.microsoft.com/office/drawing/2014/main" id="{5CB940E3-BF97-42D0-088F-8F31B8CF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299" y="1406801"/>
            <a:ext cx="275200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1110" name="Picture 87">
            <a:extLst>
              <a:ext uri="{FF2B5EF4-FFF2-40B4-BE49-F238E27FC236}">
                <a16:creationId xmlns:a16="http://schemas.microsoft.com/office/drawing/2014/main" id="{9C8897D2-A179-6F24-55EE-A16502E2A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253" y="1978695"/>
            <a:ext cx="288000" cy="28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1122AE34-EC12-EBBD-66BC-8134CAF5C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0" b="30203"/>
          <a:stretch/>
        </p:blipFill>
        <p:spPr bwMode="auto">
          <a:xfrm>
            <a:off x="5550983" y="3978597"/>
            <a:ext cx="622077" cy="2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445B59A-DEA5-A8A4-DBB3-3DCB333DDD7B}"/>
              </a:ext>
            </a:extLst>
          </p:cNvPr>
          <p:cNvCxnSpPr>
            <a:cxnSpLocks/>
            <a:stCxn id="54" idx="1"/>
            <a:endCxn id="1045" idx="1"/>
          </p:cNvCxnSpPr>
          <p:nvPr/>
        </p:nvCxnSpPr>
        <p:spPr bwMode="auto">
          <a:xfrm flipH="1" flipV="1">
            <a:off x="4742493" y="3687038"/>
            <a:ext cx="251300" cy="190961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753155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2323D9A8-DFB4-9E15-469E-32AC2B0876D1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Consideraciones finales 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7F3A4FA-D5FE-0EEB-BE42-2361C802C10C}"/>
              </a:ext>
            </a:extLst>
          </p:cNvPr>
          <p:cNvSpPr txBox="1"/>
          <p:nvPr/>
        </p:nvSpPr>
        <p:spPr bwMode="auto">
          <a:xfrm>
            <a:off x="418808" y="105273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Consulta de datos (puntualmente y masivo)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Cuando se trate de la consulta de datos puntuales o de cantidades no masivas, de tal forma que la respuesta deba ser procesada por quien hace el requerimiento: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REST</a:t>
            </a: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+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GeoJSON</a:t>
            </a:r>
            <a:endParaRPr lang="es-ES" sz="18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Consulta masiva y gráfica: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WMS</a:t>
            </a:r>
            <a:endParaRPr lang="es-ES" sz="18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Acceso a datos remotos: </a:t>
            </a:r>
            <a:r>
              <a:rPr lang="es-ES" sz="19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WFS</a:t>
            </a:r>
            <a:endParaRPr lang="es-ES" sz="19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Descarga de datos mediante </a:t>
            </a:r>
            <a:r>
              <a:rPr lang="es-ES" sz="19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INTERLIS</a:t>
            </a:r>
            <a:endParaRPr lang="es-ES" sz="19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Diseño mediante herramientas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UML</a:t>
            </a: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, lenguaje próximo al humano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Describe modelos de datos siguiendo paradigma de orientación a objetos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Lenguaje de descripción de modelo que incluye clases, relaciones, dominios; restricciones y reglas, tipos y tipos especiales (definidos por el usuario) etc.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Cuando se comparten los datos, se hace también con todos los elementos indicados anteriormente (y se valida contra el modelo definido)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Estándar basado en XML independiente de la máquina, del SO y del software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28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77868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7C9A1FA-658E-4290-BF66-6FA17B57A54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0EC85F4B-76D0-7837-3056-DA703B650A32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Siguientes pasos</a:t>
            </a:r>
            <a:endParaRPr lang="es-ES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D6A5E6-B8C3-40D9-DD2F-2A84E04A6F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29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9DF64A-5987-9391-F7C9-93BA021DAFBB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Incluir observaciones y recomendaciones recibidos por </a:t>
            </a: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la UE003-SICUN</a:t>
            </a: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Presentación con </a:t>
            </a: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MEF</a:t>
            </a: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y MVCS-OUN, recibir e incluir </a:t>
            </a:r>
            <a:r>
              <a:rPr lang="es-ES" sz="20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feedback</a:t>
            </a: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Presentación común (propuesto 27 de mayo, 11.00)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Identificar clases de objetos/tablas y atributos de intercambio (acceso a </a:t>
            </a:r>
            <a:r>
              <a:rPr lang="es-ES" sz="20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documentaci</a:t>
            </a:r>
            <a:r>
              <a:rPr lang="es-ES" sz="200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ón</a:t>
            </a: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de modelos)</a:t>
            </a: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Definir modelos de intercambio (se propone mediante un taller de modelización SICUN-PCF, SICUN-OUN)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Documentación y planificación siguiente fase (¿acompañamiento en el desarrollo?)</a:t>
            </a:r>
          </a:p>
        </p:txBody>
      </p:sp>
    </p:spTree>
    <p:extLst>
      <p:ext uri="{BB962C8B-B14F-4D97-AF65-F5344CB8AC3E}">
        <p14:creationId xmlns:p14="http://schemas.microsoft.com/office/powerpoint/2010/main" val="71201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21FA14E-05A8-F901-B641-002F6843F8A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CDB094C-166E-4A6A-B8B3-6357FA0343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9725C8C-4EA1-1C3A-E9E7-4C3FA8D76F04}"/>
              </a:ext>
            </a:extLst>
          </p:cNvPr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>
            <a:extLst>
              <a:ext uri="{FF2B5EF4-FFF2-40B4-BE49-F238E27FC236}">
                <a16:creationId xmlns:a16="http://schemas.microsoft.com/office/drawing/2014/main" id="{EA7BCDE1-3C58-DB04-D029-C88ED5833A5A}"/>
              </a:ext>
            </a:extLst>
          </p:cNvPr>
          <p:cNvSpPr txBox="1"/>
          <p:nvPr/>
        </p:nvSpPr>
        <p:spPr bwMode="auto">
          <a:xfrm>
            <a:off x="717980" y="1947029"/>
            <a:ext cx="10429323" cy="4698722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2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Catastro Urbano y el Observatorio </a:t>
            </a:r>
            <a:r>
              <a:rPr lang="es-ES" sz="3200" dirty="0">
                <a:latin typeface="CircularXX TT"/>
                <a:cs typeface="CircularXX TT"/>
              </a:rPr>
              <a:t>Urbano</a:t>
            </a: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PE" sz="3200" dirty="0">
                <a:latin typeface="CircularXX TT"/>
                <a:cs typeface="CircularXX TT"/>
              </a:rPr>
              <a:t>Parte 1: Propuesta de Marco Conceptual</a:t>
            </a:r>
          </a:p>
          <a:p>
            <a:pPr defTabSz="1219169">
              <a:defRPr/>
            </a:pPr>
            <a:r>
              <a:rPr lang="es-PE" sz="3200" b="0" dirty="0">
                <a:latin typeface="CircularXX TT"/>
                <a:cs typeface="CircularXX TT"/>
              </a:rPr>
              <a:t>para la obtención de datos con fines de mantenimiento catastral y control urbano </a:t>
            </a:r>
          </a:p>
          <a:p>
            <a:pPr defTabSz="1219169">
              <a:defRPr/>
            </a:pPr>
            <a:endParaRPr lang="es-ES" sz="32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15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298905-783F-3CD5-7750-08098A2809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8B41D76-35BC-5393-EEFF-735E4F14C2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>
            <a:extLst>
              <a:ext uri="{FF2B5EF4-FFF2-40B4-BE49-F238E27FC236}">
                <a16:creationId xmlns:a16="http://schemas.microsoft.com/office/drawing/2014/main" id="{303870F2-E86B-DDD5-826F-734D6C0C7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D3166DA-E831-4849-1DD6-01BCD5A292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CC437A9-2037-21F0-28CA-E7E6E2680CB6}"/>
              </a:ext>
            </a:extLst>
          </p:cNvPr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6139CB6-CCE2-C4E1-C232-BC1FA2A92BC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/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Parte 1: Propuesta del Marco Conceptual</a:t>
            </a:r>
            <a:endParaRPr dirty="0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Definiciones sistemas involucrados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Integración de datos con enfoque de administración de tierras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Propuesta escalable de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Interoperabilidad del SICUN, OUN y PCF- finalidad y requerimientos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Datos requeridos para mantenimiento catastral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Datos para control urbano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Ejemplos de capas de información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Conclusiones y próximos pasos</a:t>
            </a:r>
            <a:endParaRPr lang="en-US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AE62BFB-792E-6BC3-4D55-09916C17A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4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5</a:t>
            </a:fld>
            <a:endParaRPr lang="de-CH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Sistema de Información del Catastro Urbano Nacional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(SICUN):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sistema informático de gestión y mantenimiento catastral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municipalidades (administrado por COFOPRI)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información alfanumérica y gráfica catastral (LADM-ISO 19152), registros fotográficos, ortofotos, imágenes satelitales, etc.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100% libre y de código abierto (FOSS)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Definición SICUN</a:t>
            </a:r>
          </a:p>
        </p:txBody>
      </p:sp>
    </p:spTree>
    <p:extLst>
      <p:ext uri="{BB962C8B-B14F-4D97-AF65-F5344CB8AC3E}">
        <p14:creationId xmlns:p14="http://schemas.microsoft.com/office/powerpoint/2010/main" val="66139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FFA-D6EE-05F7-CF9E-14FFED59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4FD4B37-2EA4-F345-05D7-46F000944C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6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1A36D54-10BF-3CEF-BAB3-F3B3167A06E2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Plataforma Catastro Fiscal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(PCF):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solución tecnológica para la gestión eficiente y automatizada de los datos relacionados con el Catastro Fiscal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municipios (administrado por la Dirección de Política de Descentralización Fiscal y Finanzas Subnacionales - DPDFFS)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base gráfica predial y padrón predial</a:t>
            </a:r>
            <a:endParaRPr lang="es-ES" sz="2000" dirty="0">
              <a:highlight>
                <a:srgbClr val="FFFF00"/>
              </a:highlight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hibrido (Angular, Django, ArcGIS, SQL Server)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4D942E4C-6D26-427D-E4FB-93614B9AD41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Definición Plataforma Catastro Fiscal</a:t>
            </a:r>
          </a:p>
        </p:txBody>
      </p:sp>
    </p:spTree>
    <p:extLst>
      <p:ext uri="{BB962C8B-B14F-4D97-AF65-F5344CB8AC3E}">
        <p14:creationId xmlns:p14="http://schemas.microsoft.com/office/powerpoint/2010/main" val="3059896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C6045-9F1F-8A55-022C-4A12DAA44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A31F4F-1B71-9231-E302-2680625841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7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E87E335-3B68-CD59-893B-3069FCF0EDFE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Observatorio Urbano Nacional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(OUN):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plataforma que permite generar almacenar, compartir, acceder, descargar, analizar y usar información urbana cualitativa y cuantitativa, así como la información geo-espacial de las ciudades y centros poblados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entidades del estado y gobiernos locales (administrado por DUDU-MVCS), también profesionales especialistas en planificación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información alfanumérica (estadística) y geo-espacial, datos ráster (ortofotos, imágenes satelitales), etc.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100% libre y de código abierto (FOSS)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E1F3E7FC-BEE6-6011-D800-6C8C125771D3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Definición Observatorio Urbano Nacional</a:t>
            </a:r>
          </a:p>
        </p:txBody>
      </p:sp>
    </p:spTree>
    <p:extLst>
      <p:ext uri="{BB962C8B-B14F-4D97-AF65-F5344CB8AC3E}">
        <p14:creationId xmlns:p14="http://schemas.microsoft.com/office/powerpoint/2010/main" val="3257177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CFFA-A541-292F-0B59-D81E0C5BA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7C7CD2B-44D1-F44F-4341-A1F43A62E5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8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1F6506A-AD33-A9DE-4774-147F699A5EA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Integrar datos con enfoque de administración de tierras</a:t>
            </a:r>
          </a:p>
        </p:txBody>
      </p:sp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F68DD081-F12F-C602-E2A6-F6FF731823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596258"/>
              </p:ext>
            </p:extLst>
          </p:nvPr>
        </p:nvGraphicFramePr>
        <p:xfrm>
          <a:off x="1055440" y="1844824"/>
          <a:ext cx="10810003" cy="273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057D7CA-FF5E-6B52-579C-07D617A13854}"/>
              </a:ext>
            </a:extLst>
          </p:cNvPr>
          <p:cNvSpPr txBox="1">
            <a:spLocks/>
          </p:cNvSpPr>
          <p:nvPr/>
        </p:nvSpPr>
        <p:spPr>
          <a:xfrm>
            <a:off x="874808" y="1196752"/>
            <a:ext cx="3312366" cy="11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600"/>
              </a:spcBef>
            </a:pPr>
            <a:r>
              <a:rPr lang="es-PE" sz="1400" dirty="0"/>
              <a:t>Registro de la Propiedad: SIR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Gráfica Registral: BGR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Catastral: SICUN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catastro fiscal: PCF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catastro rural: SICAR</a:t>
            </a:r>
            <a:endParaRPr lang="es-PE" sz="1200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509E12F-D6A1-DBBA-9617-5A40E6675F3A}"/>
              </a:ext>
            </a:extLst>
          </p:cNvPr>
          <p:cNvSpPr txBox="1">
            <a:spLocks/>
          </p:cNvSpPr>
          <p:nvPr/>
        </p:nvSpPr>
        <p:spPr>
          <a:xfrm>
            <a:off x="874808" y="3933056"/>
            <a:ext cx="3420992" cy="2105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b="1" dirty="0">
                <a:solidFill>
                  <a:srgbClr val="0070C0"/>
                </a:solidFill>
              </a:rPr>
              <a:t>Catastro urbano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rural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fiscal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Base gráfica predial (geomensura)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Planos de Títulos archivados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Contratos de compra venta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Escrituras de compra venta notariales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Mandatos judiciales / Constancias de posesión de municipalidades y juez de paz 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FCEF5FC7-0287-071B-3340-7CADB375F311}"/>
              </a:ext>
            </a:extLst>
          </p:cNvPr>
          <p:cNvSpPr txBox="1">
            <a:spLocks/>
          </p:cNvSpPr>
          <p:nvPr/>
        </p:nvSpPr>
        <p:spPr>
          <a:xfrm>
            <a:off x="4187174" y="1196753"/>
            <a:ext cx="2772922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Clasificación General de suelo: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Zonificación: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Sistema Vial: OUN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41745C9-5563-EA9D-96CE-A6EC6A0D63E2}"/>
              </a:ext>
            </a:extLst>
          </p:cNvPr>
          <p:cNvSpPr txBox="1">
            <a:spLocks/>
          </p:cNvSpPr>
          <p:nvPr/>
        </p:nvSpPr>
        <p:spPr>
          <a:xfrm>
            <a:off x="4192774" y="3933056"/>
            <a:ext cx="3487401" cy="1919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>
                <a:solidFill>
                  <a:srgbClr val="0070C0"/>
                </a:solidFill>
              </a:rPr>
              <a:t>Uso actual del suelo</a:t>
            </a:r>
            <a:r>
              <a:rPr lang="es-PE" sz="1400" dirty="0"/>
              <a:t>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Población y vivienda: INEI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>
                <a:solidFill>
                  <a:srgbClr val="0070C0"/>
                </a:solidFill>
              </a:rPr>
              <a:t>Actividades Económicas</a:t>
            </a:r>
            <a:r>
              <a:rPr lang="es-PE" sz="1400" dirty="0"/>
              <a:t>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>
                <a:solidFill>
                  <a:srgbClr val="0070C0"/>
                </a:solidFill>
              </a:rPr>
              <a:t>Equipamientos urbanos</a:t>
            </a:r>
            <a:r>
              <a:rPr lang="es-PE" sz="1400" dirty="0"/>
              <a:t>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Servicios públicos: Empresas,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>
                <a:solidFill>
                  <a:srgbClr val="0070C0"/>
                </a:solidFill>
              </a:rPr>
              <a:t>Componente urbano</a:t>
            </a:r>
            <a:r>
              <a:rPr lang="es-PE" sz="1400" dirty="0"/>
              <a:t>: Catastro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Restricciones de Derecho Público: MINCUL, DIGESPACR, SERNANP, ANA, SBN, CENEPRED, MINEM, SUNARP, etc.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F4BB7537-B365-4A6C-ECB5-1DFF8DBF2A26}"/>
              </a:ext>
            </a:extLst>
          </p:cNvPr>
          <p:cNvSpPr txBox="1">
            <a:spLocks/>
          </p:cNvSpPr>
          <p:nvPr/>
        </p:nvSpPr>
        <p:spPr>
          <a:xfrm>
            <a:off x="7571182" y="3933056"/>
            <a:ext cx="2917306" cy="1919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Valor de suelo: MEF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Cuadro de valores unitarios de edificación: MVCS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Cuadro de valores unitarios de obras complementarias: MVCS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>
                <a:solidFill>
                  <a:srgbClr val="0070C0"/>
                </a:solidFill>
              </a:rPr>
              <a:t>Base de datos del predio</a:t>
            </a:r>
            <a:r>
              <a:rPr lang="es-PE" sz="1400" dirty="0"/>
              <a:t>: SICUN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Fiscal: PCF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Declaración Jurada de  contribuyente: SAT Municipal</a:t>
            </a:r>
            <a:r>
              <a:rPr lang="es-PE" sz="1000" dirty="0"/>
              <a:t>.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C7370378-AF7D-09AA-CC39-548F45460778}"/>
              </a:ext>
            </a:extLst>
          </p:cNvPr>
          <p:cNvSpPr txBox="1">
            <a:spLocks/>
          </p:cNvSpPr>
          <p:nvPr/>
        </p:nvSpPr>
        <p:spPr>
          <a:xfrm>
            <a:off x="7488694" y="1196752"/>
            <a:ext cx="1981200" cy="923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/>
            <a:r>
              <a:rPr lang="es-PE" sz="1400" dirty="0"/>
              <a:t>Valor arancelario del predio (</a:t>
            </a:r>
            <a:r>
              <a:rPr lang="es-PE" sz="1400" dirty="0" err="1"/>
              <a:t>Autovalúo</a:t>
            </a:r>
            <a:r>
              <a:rPr lang="es-PE" sz="1400" dirty="0"/>
              <a:t>): SRTM, SAT Municipalidades</a:t>
            </a:r>
          </a:p>
        </p:txBody>
      </p:sp>
      <p:sp>
        <p:nvSpPr>
          <p:cNvPr id="12" name="Rectángulo 12">
            <a:extLst>
              <a:ext uri="{FF2B5EF4-FFF2-40B4-BE49-F238E27FC236}">
                <a16:creationId xmlns:a16="http://schemas.microsoft.com/office/drawing/2014/main" id="{D1953743-FB3B-FA05-8EF0-8A9B4560D4C8}"/>
              </a:ext>
            </a:extLst>
          </p:cNvPr>
          <p:cNvSpPr/>
          <p:nvPr/>
        </p:nvSpPr>
        <p:spPr>
          <a:xfrm>
            <a:off x="479377" y="1196752"/>
            <a:ext cx="282912" cy="128370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sz="1400" dirty="0">
                <a:solidFill>
                  <a:schemeClr val="bg1">
                    <a:lumMod val="50000"/>
                  </a:schemeClr>
                </a:solidFill>
              </a:rPr>
              <a:t>PRODUCTOS</a:t>
            </a:r>
          </a:p>
        </p:txBody>
      </p:sp>
      <p:sp>
        <p:nvSpPr>
          <p:cNvPr id="13" name="Rectángulo 13">
            <a:extLst>
              <a:ext uri="{FF2B5EF4-FFF2-40B4-BE49-F238E27FC236}">
                <a16:creationId xmlns:a16="http://schemas.microsoft.com/office/drawing/2014/main" id="{91C9DE3F-9F4B-19D9-FD4E-3C59679872C7}"/>
              </a:ext>
            </a:extLst>
          </p:cNvPr>
          <p:cNvSpPr/>
          <p:nvPr/>
        </p:nvSpPr>
        <p:spPr>
          <a:xfrm>
            <a:off x="479376" y="3861049"/>
            <a:ext cx="271037" cy="23762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400" dirty="0">
                <a:solidFill>
                  <a:schemeClr val="bg1">
                    <a:lumMod val="50000"/>
                  </a:schemeClr>
                </a:solidFill>
              </a:rPr>
              <a:t>INSUMOS</a:t>
            </a:r>
          </a:p>
        </p:txBody>
      </p:sp>
    </p:spTree>
    <p:extLst>
      <p:ext uri="{BB962C8B-B14F-4D97-AF65-F5344CB8AC3E}">
        <p14:creationId xmlns:p14="http://schemas.microsoft.com/office/powerpoint/2010/main" val="331749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D1894-FF07-EA2F-125B-87D27A33F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8062AC9-FEE3-EE11-77B2-825F41586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9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BFE3C3F-ABCD-F385-47E4-F77E99DFF274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Para la integración de datos de administraci</a:t>
            </a: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ón de tierras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, se propone un modelo de interoperabilidad por etapas: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Se enfoca en la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entre los sistemas de Catastro Urbano, Planificación Urbano Territorial y Valuación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, con el objetivo de mejorar la gestión del suelo urbano. Los actores clave son el MVCS, UE003 COFOPRI, Municipalidades y el MEF.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Amplía la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para incluir Catastro Urbano y Rural, Registro de la Propiedad, Formalización Urbana, Planificación Urbano Territorial y Valuación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. Esto busca una visión más integral, sumando a los actores anteriores a la SUNARP, MIDAGRI/DIGESPACR y COFOPRI.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Busca la interoperabilidad con enfoque de administración del territorio,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incorporando las Restricciones Públicas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a los elementos de la etapa anterior. Esto implica la participación de entidades sectoriales que establecen dichas restricciones (SENANP, ANA, etc.) junto con todos los actores previos.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092D1823-FA95-005D-9240-9A70A2637CEE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Propuesta escalable de interoperabilidad</a:t>
            </a:r>
          </a:p>
        </p:txBody>
      </p:sp>
      <p:pic>
        <p:nvPicPr>
          <p:cNvPr id="5" name="Grafik 4" descr="Marke 1 mit einfarbiger Füllung">
            <a:extLst>
              <a:ext uri="{FF2B5EF4-FFF2-40B4-BE49-F238E27FC236}">
                <a16:creationId xmlns:a16="http://schemas.microsoft.com/office/drawing/2014/main" id="{92F8D2E6-5CC4-F2C2-3C00-20D4AFB5F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238" y="2075512"/>
            <a:ext cx="914400" cy="914400"/>
          </a:xfrm>
          <a:prstGeom prst="rect">
            <a:avLst/>
          </a:prstGeom>
        </p:spPr>
      </p:pic>
      <p:pic>
        <p:nvPicPr>
          <p:cNvPr id="9" name="Grafik 8" descr="Abzeichen mit einfarbiger Füllung">
            <a:extLst>
              <a:ext uri="{FF2B5EF4-FFF2-40B4-BE49-F238E27FC236}">
                <a16:creationId xmlns:a16="http://schemas.microsoft.com/office/drawing/2014/main" id="{F2970268-065B-5EA0-BE9E-733113418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238" y="3358244"/>
            <a:ext cx="914400" cy="914400"/>
          </a:xfrm>
          <a:prstGeom prst="rect">
            <a:avLst/>
          </a:prstGeom>
        </p:spPr>
      </p:pic>
      <p:pic>
        <p:nvPicPr>
          <p:cNvPr id="11" name="Grafik 10" descr="Marke 3 mit einfarbiger Füllung">
            <a:extLst>
              <a:ext uri="{FF2B5EF4-FFF2-40B4-BE49-F238E27FC236}">
                <a16:creationId xmlns:a16="http://schemas.microsoft.com/office/drawing/2014/main" id="{F33ECEFF-A3C2-0F1A-5E28-19646EAF8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238" y="47273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09981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3_Basic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c9e737a-5a4d-4ef7-8ae7-55bce4dc728f}" enabled="1" method="Privileged" siteId="{18e27f59-6146-4e97-956d-0813c147747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1904</Words>
  <Application>Microsoft Office PowerPoint</Application>
  <DocSecurity>0</DocSecurity>
  <PresentationFormat>Breitbild</PresentationFormat>
  <Paragraphs>350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29</vt:i4>
      </vt:variant>
    </vt:vector>
  </HeadingPairs>
  <TitlesOfParts>
    <vt:vector size="38" baseType="lpstr">
      <vt:lpstr>Calibri</vt:lpstr>
      <vt:lpstr>Circular Pro Book</vt:lpstr>
      <vt:lpstr>CircularXX TT</vt:lpstr>
      <vt:lpstr>Helvetica Neue</vt:lpstr>
      <vt:lpstr>Helvetica Neue Medium</vt:lpstr>
      <vt:lpstr>HelveticaNeue LT 45 Light</vt:lpstr>
      <vt:lpstr>21_BasicWhite</vt:lpstr>
      <vt:lpstr>22_BasicWhite</vt:lpstr>
      <vt:lpstr>23_BasicWhite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Lorenz Jenni</dc:creator>
  <cp:keywords/>
  <dc:description/>
  <cp:lastModifiedBy>Lorenz Jenni</cp:lastModifiedBy>
  <cp:revision>412</cp:revision>
  <dcterms:created xsi:type="dcterms:W3CDTF">2022-11-29T16:42:02Z</dcterms:created>
  <dcterms:modified xsi:type="dcterms:W3CDTF">2025-05-19T07:04:19Z</dcterms:modified>
  <cp:category/>
  <dc:identifier/>
  <cp:contentStatus/>
  <dc:language/>
  <cp:version/>
</cp:coreProperties>
</file>