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5"/>
  </p:notesMasterIdLst>
  <p:sldIdLst>
    <p:sldId id="256" r:id="rId3"/>
    <p:sldId id="288" r:id="rId4"/>
    <p:sldId id="257" r:id="rId5"/>
    <p:sldId id="258" r:id="rId6"/>
    <p:sldId id="259" r:id="rId7"/>
    <p:sldId id="384" r:id="rId8"/>
    <p:sldId id="261" r:id="rId9"/>
    <p:sldId id="385" r:id="rId10"/>
    <p:sldId id="391" r:id="rId11"/>
    <p:sldId id="390" r:id="rId12"/>
    <p:sldId id="386" r:id="rId13"/>
    <p:sldId id="265" r:id="rId14"/>
    <p:sldId id="264" r:id="rId15"/>
    <p:sldId id="266" r:id="rId16"/>
    <p:sldId id="268" r:id="rId17"/>
    <p:sldId id="387" r:id="rId18"/>
    <p:sldId id="388" r:id="rId19"/>
    <p:sldId id="267" r:id="rId20"/>
    <p:sldId id="269" r:id="rId21"/>
    <p:sldId id="270" r:id="rId22"/>
    <p:sldId id="271" r:id="rId23"/>
    <p:sldId id="389" r:id="rId24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288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A2772C-8E45-E49C-2BE9-95EB7CD51472}" name="Moises Poyatos" initials="MP" userId="25116a8277636f59" providerId="Windows Live"/>
  <p188:author id="{3A175374-CF3C-5383-1B7D-7D08BB468AE5}" name="Lorenz Jenni" initials="LJ" userId="S::lorenz.jenni@landnetwork.ch::49e37a1c-7549-4756-885b-a2312917c9df" providerId="AD"/>
  <p188:author id="{70B4F395-A39C-E716-EE24-CCAD968AD462}" name="Jenni, Lorenz" initials="LJ" userId="S::lorenz.jenni@gopa.eu::a3a22b71-eab3-4d80-a35a-7bb1e2ae915e" providerId="AD"/>
  <p188:author id="{2A9A6B96-2F33-DA6C-73FA-6D56731E1D03}" name="Mariela Perez-Costa" initials="MP" userId="S::mperezcosta@worldbank.org::e1e1c151-a33f-4e9b-8dda-c53cb789de4c" providerId="AD"/>
  <p188:author id="{4BD879B7-8475-3BA7-AD8D-2E632683FCB2}" name="Fabian Mejia" initials="FM" userId="S::fmejia@fundacionacienciacierta.org::87936573-fe6d-4324-b2fb-985df1eae548" providerId="AD"/>
  <p188:author id="{9A997EE6-B883-7BB4-2B1B-D976C2D48EEA}" name="Lorenz Jenni (LOJN)" initials="LJ(" userId="S::LOJN@IP-CONSULT.DE::cd8c079b-44c5-478a-a0d6-47294d75cd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FBC2"/>
    <a:srgbClr val="3E83B2"/>
    <a:srgbClr val="026634"/>
    <a:srgbClr val="00317B"/>
    <a:srgbClr val="EEF6FE"/>
    <a:srgbClr val="1A384E"/>
    <a:srgbClr val="97AA71"/>
    <a:srgbClr val="778D50"/>
    <a:srgbClr val="BAD0E9"/>
    <a:srgbClr val="FDD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FD6DF4-CD59-3BD8-7AA2-553E24972027}">
  <a:tblStyle styleId="{A2FD6DF4-CD59-3BD8-7AA2-553E24972027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72" autoAdjust="0"/>
    <p:restoredTop sz="95822" autoAdjust="0"/>
  </p:normalViewPr>
  <p:slideViewPr>
    <p:cSldViewPr>
      <p:cViewPr varScale="1">
        <p:scale>
          <a:sx n="92" d="100"/>
          <a:sy n="92" d="100"/>
        </p:scale>
        <p:origin x="43" y="112"/>
      </p:cViewPr>
      <p:guideLst>
        <p:guide orient="horz" pos="3339"/>
        <p:guide pos="2887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BC229-16A4-4826-9ABD-A870BDB69EDD}" type="datetimeFigureOut">
              <a:rPr lang="de-CH" smtClean="0"/>
              <a:t>16.06.2026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01DEE-98C2-43AC-B4B1-A21BA5A7BEF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213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Explicar que el resumen ejecutivo es una promesa cumplida: se capacitó, se documentó, se construyó herramienta y se dejó una metodología. La recomendación principal para ejecutivos es pasar de “proyecto” a “uso institucional permanente”.</a:t>
            </a:r>
          </a:p>
        </p:txBody>
      </p:sp>
      <p:sp>
        <p:nvSpPr>
          <p:cNvPr id="384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0AE5194-8A31-48E3-AC37-CDC35DD80C9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Explicar que gobernanza evita riesgos: quién puede eliminar modelos, quién puede exportar, quién comparte información. Esto le da confianza a los ejecutivos para adoptar la herramienta sin sentir que pierden control institucional.</a:t>
            </a:r>
          </a:p>
        </p:txBody>
      </p:sp>
      <p:sp>
        <p:nvSpPr>
          <p:cNvPr id="411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A6C2CC4-1E9F-480C-8FED-340C76A028D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Decir con claridad que cada institución debe apropiarse del proceso. SAM deja la metodología y el ejemplo técnico; la adaptación requiere conocer los datos institucionales, sus dominios y sus modelos aprobados.</a:t>
            </a:r>
          </a:p>
        </p:txBody>
      </p:sp>
      <p:sp>
        <p:nvSpPr>
          <p:cNvPr id="417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DA17845-8D3B-4769-A5E4-F768B52BE51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6B016A4-BABE-42A7-8DC1-663E4872960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49A522C-ADAA-4DDA-86A9-96EC3CD0A87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44BD1FC-4678-4DEF-A5A1-0442A8356E4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Esta es una lámina de cierre parcial. Reforzar que la Medida 1 deja interoperabilidad habilitada, pero el impacto depende de que las instituciones la usen. No plantearlo como una obligación técnica, sino como una oportunidad de fortalecer coordinación y eficiencia.</a:t>
            </a:r>
          </a:p>
        </p:txBody>
      </p:sp>
      <p:sp>
        <p:nvSpPr>
          <p:cNvPr id="420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5291B78-2D9E-4FAB-8C78-F546B45E072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Convertir la lámina en llamado a la acción. Solicitar que cada institución nombre responsables, priorice modelos y defina un primer piloto de intercambio. Enfatizar que el costo de no usarlo es mantener duplicidad, esfuerzos manuales y baja trazabilidad.</a:t>
            </a:r>
          </a:p>
        </p:txBody>
      </p:sp>
      <p:sp>
        <p:nvSpPr>
          <p:cNvPr id="423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975B292-B55F-4CB8-B0D5-688757C4836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Explicar la siguiente versión sin repetir frases. El objetivo es que la interoperabilidad sea más automática: consultar modelos de otras instituciones y descargar XTF compartidos. Esto refuerza el valor de usar la app y mantener modelos actualizados desde ahora.</a:t>
            </a:r>
          </a:p>
        </p:txBody>
      </p:sp>
      <p:sp>
        <p:nvSpPr>
          <p:cNvPr id="426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95790B8-33F2-44AA-89F5-29C22A1281A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Usar una analogía: las instituciones no necesitan tener el mismo sistema para entenderse; necesitan un lenguaje común de intercambio. INTERLIS y XTF cumplen ese rol. Esto es útil para comparar, publicar y reutilizar información sin reingresar datos.</a:t>
            </a:r>
          </a:p>
        </p:txBody>
      </p:sp>
      <p:sp>
        <p:nvSpPr>
          <p:cNvPr id="387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A0C4D85-395B-4E07-BFD8-8A060EF8E19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Esta lámina ordena todo el trabajo para que no parezca una colección de actividades separadas. Explicar que capacitación, repositorio, herramienta y migración fueron diseñados como piezas complementarias.</a:t>
            </a:r>
          </a:p>
        </p:txBody>
      </p:sp>
      <p:sp>
        <p:nvSpPr>
          <p:cNvPr id="390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8F6CEC3-38D7-4957-8DD1-7AF4E90CB2C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Esta lámina ordena todo el trabajo para que no parezca una colección de actividades separadas. Explicar que capacitación, repositorio, herramienta y migración fueron diseñados como piezas complementarias.</a:t>
            </a:r>
          </a:p>
        </p:txBody>
      </p:sp>
      <p:sp>
        <p:nvSpPr>
          <p:cNvPr id="390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8F6CEC3-38D7-4957-8DD1-7AF4E90CB2C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0404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Enfatizar que la formación reduce el riesgo de que INTERLIS sea visto como algo externo o complejo. La institución ya tiene personas que pueden entender y operar la metodología. Pedir a ejecutivos que habiliten tiempo y responsables para usar estas capacidades.</a:t>
            </a:r>
          </a:p>
        </p:txBody>
      </p:sp>
      <p:sp>
        <p:nvSpPr>
          <p:cNvPr id="396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59F6118-7AC5-4492-BBFB-0C57CC199C5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Enfatizar que la formación reduce el riesgo de que INTERLIS sea visto como algo externo o complejo. La institución ya tiene personas que pueden entender y operar la metodología. Pedir a ejecutivos que habiliten tiempo y responsables para usar estas capacidades.</a:t>
            </a:r>
          </a:p>
        </p:txBody>
      </p:sp>
      <p:sp>
        <p:nvSpPr>
          <p:cNvPr id="396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59F6118-7AC5-4492-BBFB-0C57CC199C5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8270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Explicar que el repositorio central evita pérdida de versiones y reduce duplicidad. Es especialmente importante porque las instituciones pueden reutilizar modelos, entender dependencias y consultar una fuente común.</a:t>
            </a:r>
          </a:p>
        </p:txBody>
      </p:sp>
      <p:sp>
        <p:nvSpPr>
          <p:cNvPr id="402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454BCC0-EA51-4B8E-9645-85608A34189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4503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Resaltar que la app ayuda a que la interoperabilidad sea usable. Para un ejecutivo, lo más importante es que la institución puede administrar usuarios, modelos y exportaciones con control. Para técnicos, enfatizar schema import, importación, baskets y exportación XTF.</a:t>
            </a:r>
          </a:p>
        </p:txBody>
      </p:sp>
      <p:sp>
        <p:nvSpPr>
          <p:cNvPr id="408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EB853E2-C8B2-4E56-829D-8B94ED57B5E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7AF96D7-6EF4-4C11-AEC6-5BC1BF874FA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911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317008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9" name="| Author | Actual section of the presentation"/>
          <p:cNvSpPr txBox="1"/>
          <p:nvPr userDrawn="1"/>
        </p:nvSpPr>
        <p:spPr bwMode="auto">
          <a:xfrm>
            <a:off x="519763" y="6466548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Consulting Services </a:t>
            </a:r>
            <a:r>
              <a:rPr lang="de-CH" sz="1300" dirty="0" err="1"/>
              <a:t>for</a:t>
            </a:r>
            <a:r>
              <a:rPr lang="de-CH" sz="1300" dirty="0"/>
              <a:t> Cadastre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PCF – SICUN - OUN</a:t>
            </a:r>
            <a:endParaRPr sz="1300" dirty="0"/>
          </a:p>
        </p:txBody>
      </p:sp>
      <p:sp>
        <p:nvSpPr>
          <p:cNvPr id="10" name="Foliennummer"/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AF0611AF-3996-4E7E-D2E4-E059589FD443}"/>
              </a:ext>
            </a:extLst>
          </p:cNvPr>
          <p:cNvSpPr txBox="1"/>
          <p:nvPr userDrawn="1"/>
        </p:nvSpPr>
        <p:spPr bwMode="auto">
          <a:xfrm>
            <a:off x="6600056" y="6466549"/>
            <a:ext cx="5452411" cy="25135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de-CH" sz="1300" dirty="0" err="1"/>
              <a:t>Consortium</a:t>
            </a:r>
            <a:r>
              <a:rPr lang="de-CH" sz="1300" dirty="0"/>
              <a:t> Swiss Land Management Network</a:t>
            </a:r>
            <a:endParaRPr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9" name="| Author | Actual section of the presentation"/>
          <p:cNvSpPr txBox="1"/>
          <p:nvPr userDrawn="1"/>
        </p:nvSpPr>
        <p:spPr bwMode="auto">
          <a:xfrm>
            <a:off x="519763" y="6466548"/>
            <a:ext cx="6152301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Consulting Services </a:t>
            </a:r>
            <a:r>
              <a:rPr lang="de-CH" sz="1300" dirty="0" err="1"/>
              <a:t>for</a:t>
            </a:r>
            <a:r>
              <a:rPr lang="de-CH" sz="1300" dirty="0"/>
              <a:t> </a:t>
            </a:r>
            <a:r>
              <a:rPr lang="de-CH" sz="1300" dirty="0" err="1"/>
              <a:t>Cadastre</a:t>
            </a:r>
            <a:r>
              <a:rPr lang="de-CH" sz="1300" dirty="0"/>
              <a:t>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PCF – SICUN - OUN</a:t>
            </a:r>
            <a:endParaRPr sz="1300" dirty="0"/>
          </a:p>
        </p:txBody>
      </p:sp>
      <p:sp>
        <p:nvSpPr>
          <p:cNvPr id="10" name="Foliennummer"/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0C983A9B-35A3-0F7D-D657-333DA3976691}"/>
              </a:ext>
            </a:extLst>
          </p:cNvPr>
          <p:cNvSpPr txBox="1"/>
          <p:nvPr userDrawn="1"/>
        </p:nvSpPr>
        <p:spPr bwMode="auto">
          <a:xfrm>
            <a:off x="6600056" y="6466549"/>
            <a:ext cx="5452411" cy="25135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de-CH" sz="1300" dirty="0" err="1"/>
              <a:t>Consortium</a:t>
            </a:r>
            <a:r>
              <a:rPr lang="de-CH" sz="1300" dirty="0"/>
              <a:t> Swiss Land Management Network</a:t>
            </a:r>
            <a:endParaRPr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6FBEA56-0145-29CE-5583-1B7E60E91E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rgbClr val="276F8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s-CO" sz="3200" b="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/>
          <p:cNvSpPr txBox="1"/>
          <p:nvPr/>
        </p:nvSpPr>
        <p:spPr bwMode="auto">
          <a:xfrm>
            <a:off x="717980" y="3273951"/>
            <a:ext cx="10429323" cy="3282950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CO" sz="3600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Medida Complementaria </a:t>
            </a:r>
            <a:r>
              <a:rPr lang="es-CO" sz="3600" noProof="0" dirty="0">
                <a:latin typeface="CircularXX TT"/>
                <a:cs typeface="CircularXX TT"/>
              </a:rPr>
              <a:t>Interoperabilidad</a:t>
            </a:r>
            <a:endParaRPr lang="es-CO" sz="360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CO" sz="3200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Presentación proceso de intercambio de datos     SICUN – PCF – OUN</a:t>
            </a:r>
          </a:p>
          <a:p>
            <a:pPr defTabSz="1219169">
              <a:defRPr/>
            </a:pPr>
            <a:endParaRPr lang="es-CO" sz="3200" b="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CO" sz="2400" b="0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10 de junio 2026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s-CO" sz="5400" b="1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sp>
        <p:nvSpPr>
          <p:cNvPr id="148" name="Länzscape of northern countries"/>
          <p:cNvSpPr txBox="1"/>
          <p:nvPr/>
        </p:nvSpPr>
        <p:spPr bwMode="auto">
          <a:xfrm>
            <a:off x="710338" y="1816755"/>
            <a:ext cx="11074293" cy="103618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b">
            <a:spAutoFit/>
          </a:bodyPr>
          <a:lstStyle>
            <a:lvl1pPr algn="l">
              <a:defRPr sz="105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marL="0" marR="0" lvl="0" indent="0" algn="l" defTabSz="1219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«</a:t>
            </a:r>
            <a:r>
              <a:rPr kumimoji="0" lang="es-CO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Consulting</a:t>
            </a: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</a:t>
            </a:r>
            <a:r>
              <a:rPr kumimoji="0" lang="es-CO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Services</a:t>
            </a: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</a:t>
            </a:r>
            <a:r>
              <a:rPr kumimoji="0" lang="es-CO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for</a:t>
            </a: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Swiss </a:t>
            </a:r>
            <a:r>
              <a:rPr kumimoji="0" lang="es-CO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Accompanying</a:t>
            </a: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Measures (SAM) in SECO </a:t>
            </a:r>
            <a:r>
              <a:rPr kumimoji="0" lang="es-CO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Cadastre</a:t>
            </a: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</a:t>
            </a:r>
            <a:r>
              <a:rPr kumimoji="0" lang="es-CO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Projects</a:t>
            </a: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»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s-CO" sz="1800" b="1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 Swiss Land Management </a:t>
            </a:r>
            <a:r>
              <a:rPr lang="es-CO" sz="1800" b="1" i="0" u="none" strike="noStrike" cap="none" spc="0" noProof="0" dirty="0" err="1">
                <a:ln>
                  <a:noFill/>
                </a:ln>
                <a:solidFill>
                  <a:srgbClr val="FFFFFF"/>
                </a:solidFill>
                <a:latin typeface="CircularXX TT"/>
              </a:rPr>
              <a:t>Foundation</a:t>
            </a:r>
            <a:endParaRPr lang="es-CO" sz="1800" b="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5023CA0-9439-8DEA-BAAF-26CE250A06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06" y="908058"/>
            <a:ext cx="11670894" cy="538408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15826CD0-2457-F832-33C7-92F31B211284}"/>
              </a:ext>
            </a:extLst>
          </p:cNvPr>
          <p:cNvSpPr/>
          <p:nvPr/>
        </p:nvSpPr>
        <p:spPr>
          <a:xfrm>
            <a:off x="479376" y="164520"/>
            <a:ext cx="11521280" cy="45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Modelos de intercambio</a:t>
            </a:r>
          </a:p>
        </p:txBody>
      </p:sp>
    </p:spTree>
    <p:extLst>
      <p:ext uri="{BB962C8B-B14F-4D97-AF65-F5344CB8AC3E}">
        <p14:creationId xmlns:p14="http://schemas.microsoft.com/office/powerpoint/2010/main" val="633848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 1"/>
          <p:cNvSpPr/>
          <p:nvPr/>
        </p:nvSpPr>
        <p:spPr>
          <a:xfrm>
            <a:off x="479376" y="164520"/>
            <a:ext cx="9030024" cy="45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SAM </a:t>
            </a:r>
            <a:r>
              <a:rPr lang="es-CO" sz="3400" b="1" spc="-85" noProof="0" dirty="0" err="1">
                <a:solidFill>
                  <a:srgbClr val="1A384E"/>
                </a:solidFill>
                <a:latin typeface="CircularXX TT"/>
                <a:cs typeface="CircularXX TT"/>
              </a:rPr>
              <a:t>Interopeability</a:t>
            </a: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 Suite</a:t>
            </a:r>
          </a:p>
        </p:txBody>
      </p:sp>
      <p:sp>
        <p:nvSpPr>
          <p:cNvPr id="159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08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90203C3-D823-49C0-92B4-1A270E7C7B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04" b="8574"/>
          <a:stretch>
            <a:fillRect/>
          </a:stretch>
        </p:blipFill>
        <p:spPr>
          <a:xfrm>
            <a:off x="263352" y="905153"/>
            <a:ext cx="11377264" cy="4756096"/>
          </a:xfrm>
          <a:prstGeom prst="rect">
            <a:avLst/>
          </a:prstGeom>
        </p:spPr>
      </p:pic>
      <p:sp>
        <p:nvSpPr>
          <p:cNvPr id="3" name="Marcador de número de diapositiva 1">
            <a:extLst>
              <a:ext uri="{FF2B5EF4-FFF2-40B4-BE49-F238E27FC236}">
                <a16:creationId xmlns:a16="http://schemas.microsoft.com/office/drawing/2014/main" id="{F5CD6315-5FF0-3408-781A-C9B0171332DC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11</a:t>
            </a:fld>
            <a:endParaRPr lang="es-CO" noProof="0" dirty="0"/>
          </a:p>
        </p:txBody>
      </p:sp>
    </p:spTree>
    <p:extLst>
      <p:ext uri="{BB962C8B-B14F-4D97-AF65-F5344CB8AC3E}">
        <p14:creationId xmlns:p14="http://schemas.microsoft.com/office/powerpoint/2010/main" val="743855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 1"/>
          <p:cNvSpPr/>
          <p:nvPr/>
        </p:nvSpPr>
        <p:spPr>
          <a:xfrm>
            <a:off x="479376" y="164520"/>
            <a:ext cx="1116124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SAM </a:t>
            </a:r>
            <a:r>
              <a:rPr lang="es-CO" sz="3400" b="1" spc="-85" noProof="0" dirty="0" err="1">
                <a:solidFill>
                  <a:srgbClr val="1A384E"/>
                </a:solidFill>
                <a:latin typeface="CircularXX TT"/>
                <a:cs typeface="CircularXX TT"/>
              </a:rPr>
              <a:t>Interoperability</a:t>
            </a: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 Suite</a:t>
            </a:r>
          </a:p>
        </p:txBody>
      </p:sp>
      <p:sp>
        <p:nvSpPr>
          <p:cNvPr id="193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10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5"/>
          <p:cNvSpPr/>
          <p:nvPr/>
        </p:nvSpPr>
        <p:spPr>
          <a:xfrm>
            <a:off x="623392" y="914400"/>
            <a:ext cx="10669088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2000" noProof="0" dirty="0">
                <a:solidFill>
                  <a:srgbClr val="082B4E"/>
                </a:solidFill>
                <a:latin typeface="Aptos"/>
              </a:rPr>
              <a:t>La </a:t>
            </a:r>
            <a:r>
              <a:rPr lang="es-CO" sz="2000" noProof="0" dirty="0" err="1">
                <a:solidFill>
                  <a:srgbClr val="082B4E"/>
                </a:solidFill>
                <a:latin typeface="Aptos"/>
              </a:rPr>
              <a:t>Interoperability</a:t>
            </a:r>
            <a:r>
              <a:rPr lang="es-CO" sz="2000" noProof="0" dirty="0">
                <a:solidFill>
                  <a:srgbClr val="082B4E"/>
                </a:solidFill>
                <a:latin typeface="Aptos"/>
              </a:rPr>
              <a:t> Suite guía al usuario para gestionar modelos, crear esquemas, importar archivos XTF, recargar </a:t>
            </a:r>
            <a:r>
              <a:rPr lang="es-CO" sz="2000" noProof="0" dirty="0" err="1">
                <a:solidFill>
                  <a:srgbClr val="082B4E"/>
                </a:solidFill>
                <a:latin typeface="Aptos"/>
              </a:rPr>
              <a:t>baskets</a:t>
            </a:r>
            <a:r>
              <a:rPr lang="es-CO" sz="2000" noProof="0" dirty="0">
                <a:solidFill>
                  <a:srgbClr val="082B4E"/>
                </a:solidFill>
                <a:latin typeface="Aptos"/>
              </a:rPr>
              <a:t> y exportar información.</a:t>
            </a:r>
          </a:p>
        </p:txBody>
      </p:sp>
      <p:pic>
        <p:nvPicPr>
          <p:cNvPr id="195" name="Image 0" descr="/mnt/data/interlis_ppt_assets/inter/image6.png"/>
          <p:cNvPicPr/>
          <p:nvPr/>
        </p:nvPicPr>
        <p:blipFill>
          <a:blip r:embed="rId3"/>
          <a:stretch/>
        </p:blipFill>
        <p:spPr>
          <a:xfrm>
            <a:off x="889675" y="1645560"/>
            <a:ext cx="3052362" cy="328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Shape 6"/>
          <p:cNvSpPr/>
          <p:nvPr/>
        </p:nvSpPr>
        <p:spPr>
          <a:xfrm>
            <a:off x="4617720" y="1874520"/>
            <a:ext cx="2468520" cy="585000"/>
          </a:xfrm>
          <a:prstGeom prst="roundRect">
            <a:avLst>
              <a:gd name="adj" fmla="val 9375"/>
            </a:avLst>
          </a:prstGeom>
          <a:solidFill>
            <a:srgbClr val="DFF5F9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7"/>
          <p:cNvSpPr/>
          <p:nvPr/>
        </p:nvSpPr>
        <p:spPr>
          <a:xfrm>
            <a:off x="4782240" y="1993320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Modelos ILI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8"/>
          <p:cNvSpPr/>
          <p:nvPr/>
        </p:nvSpPr>
        <p:spPr>
          <a:xfrm>
            <a:off x="4782240" y="2132856"/>
            <a:ext cx="2249864" cy="3540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Publicar y consultar modelos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9"/>
          <p:cNvSpPr/>
          <p:nvPr/>
        </p:nvSpPr>
        <p:spPr>
          <a:xfrm>
            <a:off x="7498080" y="1874520"/>
            <a:ext cx="2468520" cy="585000"/>
          </a:xfrm>
          <a:prstGeom prst="roundRect">
            <a:avLst>
              <a:gd name="adj" fmla="val 9375"/>
            </a:avLst>
          </a:prstGeom>
          <a:solidFill>
            <a:srgbClr val="E9F7EE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10"/>
          <p:cNvSpPr/>
          <p:nvPr/>
        </p:nvSpPr>
        <p:spPr>
          <a:xfrm>
            <a:off x="7662600" y="1993320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Esquemas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11"/>
          <p:cNvSpPr/>
          <p:nvPr/>
        </p:nvSpPr>
        <p:spPr>
          <a:xfrm>
            <a:off x="7662600" y="2194200"/>
            <a:ext cx="2249824" cy="26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Separar datos por institución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Shape 12"/>
          <p:cNvSpPr/>
          <p:nvPr/>
        </p:nvSpPr>
        <p:spPr>
          <a:xfrm>
            <a:off x="4617720" y="2697480"/>
            <a:ext cx="2468520" cy="585000"/>
          </a:xfrm>
          <a:prstGeom prst="roundRect">
            <a:avLst>
              <a:gd name="adj" fmla="val 9375"/>
            </a:avLst>
          </a:prstGeom>
          <a:solidFill>
            <a:srgbClr val="DFF5F9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 13"/>
          <p:cNvSpPr/>
          <p:nvPr/>
        </p:nvSpPr>
        <p:spPr>
          <a:xfrm>
            <a:off x="4782240" y="2816280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Importar XTF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14"/>
          <p:cNvSpPr/>
          <p:nvPr/>
        </p:nvSpPr>
        <p:spPr>
          <a:xfrm>
            <a:off x="4782240" y="3099832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Validar y cargar información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5"/>
          <p:cNvSpPr/>
          <p:nvPr/>
        </p:nvSpPr>
        <p:spPr>
          <a:xfrm>
            <a:off x="7498080" y="2697480"/>
            <a:ext cx="2468520" cy="585000"/>
          </a:xfrm>
          <a:prstGeom prst="roundRect">
            <a:avLst>
              <a:gd name="adj" fmla="val 9375"/>
            </a:avLst>
          </a:prstGeom>
          <a:solidFill>
            <a:srgbClr val="E9F7EE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6"/>
          <p:cNvSpPr/>
          <p:nvPr/>
        </p:nvSpPr>
        <p:spPr>
          <a:xfrm>
            <a:off x="7662600" y="2816280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 err="1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Baskets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17"/>
          <p:cNvSpPr/>
          <p:nvPr/>
        </p:nvSpPr>
        <p:spPr>
          <a:xfrm>
            <a:off x="7662600" y="3099832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Organizar contenedores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Shape 18"/>
          <p:cNvSpPr/>
          <p:nvPr/>
        </p:nvSpPr>
        <p:spPr>
          <a:xfrm>
            <a:off x="4617720" y="3520440"/>
            <a:ext cx="2468520" cy="585000"/>
          </a:xfrm>
          <a:prstGeom prst="roundRect">
            <a:avLst>
              <a:gd name="adj" fmla="val 9375"/>
            </a:avLst>
          </a:prstGeom>
          <a:solidFill>
            <a:srgbClr val="DFF5F9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19"/>
          <p:cNvSpPr/>
          <p:nvPr/>
        </p:nvSpPr>
        <p:spPr>
          <a:xfrm>
            <a:off x="4782240" y="3639240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Exportar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20"/>
          <p:cNvSpPr/>
          <p:nvPr/>
        </p:nvSpPr>
        <p:spPr>
          <a:xfrm>
            <a:off x="4782240" y="3730680"/>
            <a:ext cx="2304000" cy="37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Generar XTF para intercambio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21"/>
          <p:cNvSpPr/>
          <p:nvPr/>
        </p:nvSpPr>
        <p:spPr>
          <a:xfrm>
            <a:off x="7498080" y="3520440"/>
            <a:ext cx="2468520" cy="585000"/>
          </a:xfrm>
          <a:prstGeom prst="roundRect">
            <a:avLst>
              <a:gd name="adj" fmla="val 9375"/>
            </a:avLst>
          </a:prstGeom>
          <a:solidFill>
            <a:srgbClr val="E9F7EE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 22"/>
          <p:cNvSpPr/>
          <p:nvPr/>
        </p:nvSpPr>
        <p:spPr>
          <a:xfrm>
            <a:off x="7662600" y="3639240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Usuarios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23"/>
          <p:cNvSpPr/>
          <p:nvPr/>
        </p:nvSpPr>
        <p:spPr>
          <a:xfrm>
            <a:off x="7662600" y="3922792"/>
            <a:ext cx="2057040" cy="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Controlar roles y permisos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6"/>
          <p:cNvSpPr/>
          <p:nvPr/>
        </p:nvSpPr>
        <p:spPr>
          <a:xfrm>
            <a:off x="839416" y="5440680"/>
            <a:ext cx="10453064" cy="511560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 27"/>
          <p:cNvSpPr/>
          <p:nvPr/>
        </p:nvSpPr>
        <p:spPr>
          <a:xfrm>
            <a:off x="899520" y="5523120"/>
            <a:ext cx="10392960" cy="35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noProof="0" dirty="0">
                <a:solidFill>
                  <a:srgbClr val="082B4E"/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→ </a:t>
            </a:r>
            <a:r>
              <a:rPr lang="es-CO" sz="1600" noProof="0" dirty="0">
                <a:solidFill>
                  <a:srgbClr val="082B4E"/>
                </a:solidFill>
                <a:latin typeface="Aptos"/>
              </a:rPr>
              <a:t>La </a:t>
            </a:r>
            <a:r>
              <a:rPr lang="es-CO" sz="1600" noProof="0" dirty="0" err="1">
                <a:solidFill>
                  <a:srgbClr val="082B4E"/>
                </a:solidFill>
                <a:latin typeface="Aptos"/>
              </a:rPr>
              <a:t>interoperability</a:t>
            </a:r>
            <a:r>
              <a:rPr lang="es-CO" sz="1600" noProof="0" dirty="0">
                <a:solidFill>
                  <a:srgbClr val="082B4E"/>
                </a:solidFill>
                <a:latin typeface="Aptos"/>
              </a:rPr>
              <a:t> suite permite interoperar con modelos de intercambio, esquemas y XTF controlados, sin reemplazar los sistemas actuales.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7C823B6-4417-FB06-67BD-2805EFCB9C88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12</a:t>
            </a:fld>
            <a:endParaRPr lang="es-CO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 1"/>
          <p:cNvSpPr/>
          <p:nvPr/>
        </p:nvSpPr>
        <p:spPr>
          <a:xfrm>
            <a:off x="479376" y="146160"/>
            <a:ext cx="10153128" cy="4745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SAM </a:t>
            </a:r>
            <a:r>
              <a:rPr lang="es-CO" sz="3400" b="1" spc="-85" noProof="0" dirty="0" err="1">
                <a:solidFill>
                  <a:srgbClr val="1A384E"/>
                </a:solidFill>
                <a:latin typeface="CircularXX TT"/>
                <a:cs typeface="CircularXX TT"/>
              </a:rPr>
              <a:t>Interoperability</a:t>
            </a: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 Suite – flujo operativo</a:t>
            </a:r>
          </a:p>
        </p:txBody>
      </p:sp>
      <p:sp>
        <p:nvSpPr>
          <p:cNvPr id="243" name="Text 4"/>
          <p:cNvSpPr/>
          <p:nvPr/>
        </p:nvSpPr>
        <p:spPr>
          <a:xfrm>
            <a:off x="11384280" y="6501240"/>
            <a:ext cx="383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850" b="1" u="none" strike="noStrike" noProof="0" dirty="0">
                <a:solidFill>
                  <a:srgbClr val="8AA2B5"/>
                </a:solidFill>
                <a:effectLst/>
                <a:uFillTx/>
                <a:latin typeface="Aptos"/>
              </a:rPr>
              <a:t>09</a:t>
            </a:r>
            <a:endParaRPr lang="es-CO" sz="85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 5"/>
          <p:cNvSpPr/>
          <p:nvPr/>
        </p:nvSpPr>
        <p:spPr>
          <a:xfrm>
            <a:off x="603250" y="980728"/>
            <a:ext cx="11181382" cy="6247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noProof="0" dirty="0">
                <a:solidFill>
                  <a:srgbClr val="082B4E"/>
                </a:solidFill>
                <a:latin typeface="Aptos"/>
              </a:rPr>
              <a:t>Permite registrar modelos, crear estructura, importar XTF, revisar </a:t>
            </a:r>
            <a:r>
              <a:rPr lang="es-CO" sz="1600" noProof="0" dirty="0" err="1">
                <a:solidFill>
                  <a:srgbClr val="082B4E"/>
                </a:solidFill>
                <a:latin typeface="Aptos"/>
              </a:rPr>
              <a:t>baskets</a:t>
            </a:r>
            <a:r>
              <a:rPr lang="es-CO" sz="1600" noProof="0" dirty="0">
                <a:solidFill>
                  <a:srgbClr val="082B4E"/>
                </a:solidFill>
                <a:latin typeface="Aptos"/>
              </a:rPr>
              <a:t>, generar exportaciones y administrar permisos.</a:t>
            </a:r>
          </a:p>
        </p:txBody>
      </p:sp>
      <p:sp>
        <p:nvSpPr>
          <p:cNvPr id="245" name="Shape 6"/>
          <p:cNvSpPr/>
          <p:nvPr/>
        </p:nvSpPr>
        <p:spPr>
          <a:xfrm>
            <a:off x="594360" y="1874520"/>
            <a:ext cx="3401280" cy="132552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  <a:effectLst>
            <a:outerShdw blurRad="12600" dist="50402" dir="2700000" algn="bl" rotWithShape="0">
              <a:srgbClr val="D8E2EA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6" name="Image 0" descr="/mnt/data/interlis_ppt_assets/inter/image9.png"/>
          <p:cNvPicPr/>
          <p:nvPr/>
        </p:nvPicPr>
        <p:blipFill>
          <a:blip r:embed="rId3"/>
          <a:srcRect t="33783" b="33783"/>
          <a:stretch/>
        </p:blipFill>
        <p:spPr>
          <a:xfrm>
            <a:off x="667440" y="1947600"/>
            <a:ext cx="3254760" cy="93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7" name="Text 7"/>
          <p:cNvSpPr/>
          <p:nvPr/>
        </p:nvSpPr>
        <p:spPr>
          <a:xfrm>
            <a:off x="649399" y="3317248"/>
            <a:ext cx="3254760" cy="1105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3E83B2"/>
                </a:solidFill>
                <a:effectLst/>
                <a:uFillTx/>
                <a:latin typeface="Aptos"/>
              </a:rPr>
              <a:t>Modelos ILI</a:t>
            </a:r>
            <a:endParaRPr lang="es-CO" sz="1600" b="0" u="none" strike="noStrike" noProof="0" dirty="0">
              <a:solidFill>
                <a:srgbClr val="3E83B2"/>
              </a:solidFill>
              <a:effectLst/>
              <a:uFillTx/>
              <a:latin typeface="Arial"/>
            </a:endParaRPr>
          </a:p>
        </p:txBody>
      </p:sp>
      <p:sp>
        <p:nvSpPr>
          <p:cNvPr id="248" name="Shape 8"/>
          <p:cNvSpPr/>
          <p:nvPr/>
        </p:nvSpPr>
        <p:spPr>
          <a:xfrm>
            <a:off x="4361760" y="1874520"/>
            <a:ext cx="3401280" cy="1338456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  <a:effectLst>
            <a:outerShdw blurRad="12600" dist="50402" dir="2700000" algn="bl" rotWithShape="0">
              <a:srgbClr val="D8E2EA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9" name="Image 1" descr="/mnt/data/interlis_ppt_assets/inter/image10.png"/>
          <p:cNvPicPr/>
          <p:nvPr/>
        </p:nvPicPr>
        <p:blipFill>
          <a:blip r:embed="rId4"/>
          <a:srcRect t="12220" b="12220"/>
          <a:stretch/>
        </p:blipFill>
        <p:spPr>
          <a:xfrm>
            <a:off x="4434840" y="1947600"/>
            <a:ext cx="3254760" cy="93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Text 9"/>
          <p:cNvSpPr/>
          <p:nvPr/>
        </p:nvSpPr>
        <p:spPr>
          <a:xfrm>
            <a:off x="4410921" y="3317248"/>
            <a:ext cx="3254760" cy="1105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3E83B2"/>
                </a:solidFill>
                <a:effectLst/>
                <a:uFillTx/>
                <a:latin typeface="Aptos"/>
              </a:rPr>
              <a:t>Esquemas</a:t>
            </a:r>
            <a:endParaRPr lang="es-CO" sz="1600" b="0" u="none" strike="noStrike" noProof="0" dirty="0">
              <a:solidFill>
                <a:srgbClr val="3E83B2"/>
              </a:solidFill>
              <a:effectLst/>
              <a:uFillTx/>
              <a:latin typeface="Arial"/>
            </a:endParaRPr>
          </a:p>
        </p:txBody>
      </p:sp>
      <p:sp>
        <p:nvSpPr>
          <p:cNvPr id="251" name="Shape 10"/>
          <p:cNvSpPr/>
          <p:nvPr/>
        </p:nvSpPr>
        <p:spPr>
          <a:xfrm>
            <a:off x="8129160" y="1874520"/>
            <a:ext cx="3401280" cy="132552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  <a:effectLst>
            <a:outerShdw blurRad="12600" dist="50402" dir="2700000" algn="bl" rotWithShape="0">
              <a:srgbClr val="D8E2EA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2" name="Image 2" descr="/mnt/data/interlis_ppt_assets/inter/image11.png"/>
          <p:cNvPicPr/>
          <p:nvPr/>
        </p:nvPicPr>
        <p:blipFill>
          <a:blip r:embed="rId5"/>
          <a:srcRect t="7948" b="7948"/>
          <a:stretch/>
        </p:blipFill>
        <p:spPr>
          <a:xfrm>
            <a:off x="8202240" y="1947600"/>
            <a:ext cx="3254760" cy="93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3" name="Text 11"/>
          <p:cNvSpPr/>
          <p:nvPr/>
        </p:nvSpPr>
        <p:spPr>
          <a:xfrm>
            <a:off x="8178321" y="3317248"/>
            <a:ext cx="3254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3E83B2"/>
                </a:solidFill>
                <a:effectLst/>
                <a:uFillTx/>
                <a:latin typeface="Aptos"/>
              </a:rPr>
              <a:t>Estructura</a:t>
            </a:r>
            <a:endParaRPr lang="es-CO" sz="1600" b="0" u="none" strike="noStrike" noProof="0" dirty="0">
              <a:solidFill>
                <a:srgbClr val="3E83B2"/>
              </a:solidFill>
              <a:effectLst/>
              <a:uFillTx/>
              <a:latin typeface="Arial"/>
            </a:endParaRPr>
          </a:p>
        </p:txBody>
      </p:sp>
      <p:sp>
        <p:nvSpPr>
          <p:cNvPr id="254" name="Shape 12"/>
          <p:cNvSpPr/>
          <p:nvPr/>
        </p:nvSpPr>
        <p:spPr>
          <a:xfrm>
            <a:off x="594360" y="3749040"/>
            <a:ext cx="3401280" cy="132552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  <a:effectLst>
            <a:outerShdw blurRad="12600" dist="50402" dir="2700000" algn="bl" rotWithShape="0">
              <a:srgbClr val="D8E2EA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5" name="Image 3" descr="/mnt/data/interlis_ppt_assets/inter/image13.png"/>
          <p:cNvPicPr/>
          <p:nvPr/>
        </p:nvPicPr>
        <p:blipFill>
          <a:blip r:embed="rId6"/>
          <a:srcRect t="5480" b="5480"/>
          <a:stretch/>
        </p:blipFill>
        <p:spPr>
          <a:xfrm>
            <a:off x="667440" y="3822120"/>
            <a:ext cx="3254760" cy="93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Text 13"/>
          <p:cNvSpPr/>
          <p:nvPr/>
        </p:nvSpPr>
        <p:spPr>
          <a:xfrm>
            <a:off x="667440" y="5191768"/>
            <a:ext cx="3254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3E83B2"/>
                </a:solidFill>
                <a:effectLst/>
                <a:uFillTx/>
                <a:latin typeface="Aptos"/>
              </a:rPr>
              <a:t>Importar XTF</a:t>
            </a:r>
            <a:endParaRPr lang="es-CO" sz="1600" b="0" u="none" strike="noStrike" noProof="0" dirty="0">
              <a:solidFill>
                <a:srgbClr val="3E83B2"/>
              </a:solidFill>
              <a:effectLst/>
              <a:uFillTx/>
              <a:latin typeface="Arial"/>
            </a:endParaRPr>
          </a:p>
        </p:txBody>
      </p:sp>
      <p:sp>
        <p:nvSpPr>
          <p:cNvPr id="257" name="Shape 14"/>
          <p:cNvSpPr/>
          <p:nvPr/>
        </p:nvSpPr>
        <p:spPr>
          <a:xfrm>
            <a:off x="4361760" y="3749040"/>
            <a:ext cx="3401280" cy="132552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  <a:effectLst>
            <a:outerShdw blurRad="12600" dist="50402" dir="2700000" algn="bl" rotWithShape="0">
              <a:srgbClr val="D8E2EA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8" name="Image 4" descr="/mnt/data/interlis_ppt_assets/inter/image14.png"/>
          <p:cNvPicPr/>
          <p:nvPr/>
        </p:nvPicPr>
        <p:blipFill>
          <a:blip r:embed="rId7"/>
          <a:srcRect t="22563" b="22563"/>
          <a:stretch/>
        </p:blipFill>
        <p:spPr>
          <a:xfrm>
            <a:off x="4434840" y="3822120"/>
            <a:ext cx="3254760" cy="93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9" name="Text 15"/>
          <p:cNvSpPr/>
          <p:nvPr/>
        </p:nvSpPr>
        <p:spPr>
          <a:xfrm>
            <a:off x="4434840" y="5191768"/>
            <a:ext cx="3254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 err="1">
                <a:solidFill>
                  <a:srgbClr val="3E83B2"/>
                </a:solidFill>
                <a:effectLst/>
                <a:uFillTx/>
                <a:latin typeface="Aptos"/>
              </a:rPr>
              <a:t>Baskets</a:t>
            </a:r>
            <a:r>
              <a:rPr lang="es-CO" sz="1600" b="1" u="none" strike="noStrike" noProof="0" dirty="0">
                <a:solidFill>
                  <a:srgbClr val="3E83B2"/>
                </a:solidFill>
                <a:effectLst/>
                <a:uFillTx/>
                <a:latin typeface="Aptos"/>
              </a:rPr>
              <a:t> / exportaciones</a:t>
            </a:r>
            <a:endParaRPr lang="es-CO" sz="1600" b="0" u="none" strike="noStrike" noProof="0" dirty="0">
              <a:solidFill>
                <a:srgbClr val="3E83B2"/>
              </a:solidFill>
              <a:effectLst/>
              <a:uFillTx/>
              <a:latin typeface="Arial"/>
            </a:endParaRPr>
          </a:p>
        </p:txBody>
      </p:sp>
      <p:sp>
        <p:nvSpPr>
          <p:cNvPr id="260" name="Shape 16"/>
          <p:cNvSpPr/>
          <p:nvPr/>
        </p:nvSpPr>
        <p:spPr>
          <a:xfrm>
            <a:off x="8129160" y="3749040"/>
            <a:ext cx="3401280" cy="132552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  <a:effectLst>
            <a:outerShdw blurRad="12600" dist="50402" dir="2700000" algn="bl" rotWithShape="0">
              <a:srgbClr val="D8E2EA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1" name="Image 5" descr="/mnt/data/interlis_ppt_assets/inter/image15.png"/>
          <p:cNvPicPr/>
          <p:nvPr/>
        </p:nvPicPr>
        <p:blipFill>
          <a:blip r:embed="rId8"/>
          <a:srcRect t="18502" b="18502"/>
          <a:stretch/>
        </p:blipFill>
        <p:spPr>
          <a:xfrm>
            <a:off x="8202240" y="3822120"/>
            <a:ext cx="3254760" cy="93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2" name="Text 17"/>
          <p:cNvSpPr/>
          <p:nvPr/>
        </p:nvSpPr>
        <p:spPr>
          <a:xfrm>
            <a:off x="8178321" y="5191768"/>
            <a:ext cx="3254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3E83B2"/>
                </a:solidFill>
                <a:effectLst/>
                <a:uFillTx/>
                <a:latin typeface="Aptos"/>
              </a:rPr>
              <a:t>Usuarios</a:t>
            </a:r>
            <a:endParaRPr lang="es-CO" sz="1600" b="0" u="none" strike="noStrike" noProof="0" dirty="0">
              <a:solidFill>
                <a:srgbClr val="3E83B2"/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E1DF338-1928-99A8-1671-6F778D19A59B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13</a:t>
            </a:fld>
            <a:endParaRPr lang="es-CO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 1"/>
          <p:cNvSpPr/>
          <p:nvPr/>
        </p:nvSpPr>
        <p:spPr>
          <a:xfrm>
            <a:off x="457200" y="164520"/>
            <a:ext cx="11183416" cy="45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SAM </a:t>
            </a:r>
            <a:r>
              <a:rPr lang="es-CO" sz="3400" b="1" spc="-85" noProof="0" dirty="0" err="1">
                <a:solidFill>
                  <a:srgbClr val="1A384E"/>
                </a:solidFill>
                <a:latin typeface="CircularXX TT"/>
                <a:cs typeface="CircularXX TT"/>
              </a:rPr>
              <a:t>Interoperability</a:t>
            </a: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 Suite – modelo de gobernanza</a:t>
            </a:r>
          </a:p>
        </p:txBody>
      </p:sp>
      <p:sp>
        <p:nvSpPr>
          <p:cNvPr id="222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11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5"/>
          <p:cNvSpPr/>
          <p:nvPr/>
        </p:nvSpPr>
        <p:spPr>
          <a:xfrm>
            <a:off x="658440" y="914400"/>
            <a:ext cx="10982176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20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La</a:t>
            </a:r>
            <a:r>
              <a:rPr lang="es-CO" sz="162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 </a:t>
            </a:r>
            <a:r>
              <a:rPr lang="es-CO" sz="1700" noProof="0" dirty="0">
                <a:solidFill>
                  <a:srgbClr val="082B4E"/>
                </a:solidFill>
                <a:latin typeface="Aptos"/>
              </a:rPr>
              <a:t>plataforma incorpora reglas operativas para evitar mezcla de información, accesos no autorizados o eliminación accidental de modelos y exportaciones.</a:t>
            </a:r>
          </a:p>
        </p:txBody>
      </p:sp>
      <p:sp>
        <p:nvSpPr>
          <p:cNvPr id="224" name="Shape 6"/>
          <p:cNvSpPr/>
          <p:nvPr/>
        </p:nvSpPr>
        <p:spPr>
          <a:xfrm>
            <a:off x="777240" y="1972040"/>
            <a:ext cx="3062880" cy="1096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Shape 7"/>
          <p:cNvSpPr/>
          <p:nvPr/>
        </p:nvSpPr>
        <p:spPr>
          <a:xfrm>
            <a:off x="777240" y="1972040"/>
            <a:ext cx="118440" cy="1096920"/>
          </a:xfrm>
          <a:prstGeom prst="rect">
            <a:avLst/>
          </a:prstGeom>
          <a:solidFill>
            <a:srgbClr val="082B4E"/>
          </a:solidFill>
          <a:ln w="12700">
            <a:solidFill>
              <a:srgbClr val="082B4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8"/>
          <p:cNvSpPr/>
          <p:nvPr/>
        </p:nvSpPr>
        <p:spPr>
          <a:xfrm>
            <a:off x="1033200" y="2132080"/>
            <a:ext cx="2651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Administrador global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 9"/>
          <p:cNvSpPr/>
          <p:nvPr/>
        </p:nvSpPr>
        <p:spPr>
          <a:xfrm>
            <a:off x="1033200" y="2474960"/>
            <a:ext cx="265140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Control total de plataforma, modelos, usuarios, esquemas y exportaciones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Shape 10"/>
          <p:cNvSpPr/>
          <p:nvPr/>
        </p:nvSpPr>
        <p:spPr>
          <a:xfrm>
            <a:off x="4572000" y="1972040"/>
            <a:ext cx="3062880" cy="1096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Shape 11"/>
          <p:cNvSpPr/>
          <p:nvPr/>
        </p:nvSpPr>
        <p:spPr>
          <a:xfrm>
            <a:off x="4572000" y="1972040"/>
            <a:ext cx="118440" cy="1096920"/>
          </a:xfrm>
          <a:prstGeom prst="rect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 12"/>
          <p:cNvSpPr/>
          <p:nvPr/>
        </p:nvSpPr>
        <p:spPr>
          <a:xfrm>
            <a:off x="4827960" y="2132080"/>
            <a:ext cx="2651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Administrador institucional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3"/>
          <p:cNvSpPr/>
          <p:nvPr/>
        </p:nvSpPr>
        <p:spPr>
          <a:xfrm>
            <a:off x="4827960" y="2474960"/>
            <a:ext cx="265140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Administra usuarios, esquemas y exportaciones de su institución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Shape 14"/>
          <p:cNvSpPr/>
          <p:nvPr/>
        </p:nvSpPr>
        <p:spPr>
          <a:xfrm>
            <a:off x="8366760" y="1972040"/>
            <a:ext cx="3062880" cy="1096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Shape 15"/>
          <p:cNvSpPr/>
          <p:nvPr/>
        </p:nvSpPr>
        <p:spPr>
          <a:xfrm>
            <a:off x="8366760" y="1972040"/>
            <a:ext cx="118440" cy="1096920"/>
          </a:xfrm>
          <a:prstGeom prst="rect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Text 16"/>
          <p:cNvSpPr/>
          <p:nvPr/>
        </p:nvSpPr>
        <p:spPr>
          <a:xfrm>
            <a:off x="8622720" y="2132080"/>
            <a:ext cx="2651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Operador / importador / exportador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17"/>
          <p:cNvSpPr/>
          <p:nvPr/>
        </p:nvSpPr>
        <p:spPr>
          <a:xfrm>
            <a:off x="8622720" y="2474960"/>
            <a:ext cx="265140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Ejecuta tareas diarias según permisos asignados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18"/>
          <p:cNvSpPr/>
          <p:nvPr/>
        </p:nvSpPr>
        <p:spPr>
          <a:xfrm>
            <a:off x="943352" y="3974192"/>
            <a:ext cx="4800240" cy="566640"/>
          </a:xfrm>
          <a:prstGeom prst="roundRect">
            <a:avLst>
              <a:gd name="adj" fmla="val 12903"/>
            </a:avLst>
          </a:prstGeom>
          <a:solidFill>
            <a:srgbClr val="F8FAFD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19"/>
          <p:cNvSpPr/>
          <p:nvPr/>
        </p:nvSpPr>
        <p:spPr>
          <a:xfrm>
            <a:off x="1087665" y="4208704"/>
            <a:ext cx="210276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Separación por institución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 20"/>
          <p:cNvSpPr/>
          <p:nvPr/>
        </p:nvSpPr>
        <p:spPr>
          <a:xfrm>
            <a:off x="3275072" y="4163788"/>
            <a:ext cx="2468520" cy="2218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Cada entidad trabaja en sus propios esquemas.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Shape 21"/>
          <p:cNvSpPr/>
          <p:nvPr/>
        </p:nvSpPr>
        <p:spPr>
          <a:xfrm>
            <a:off x="6384032" y="3974192"/>
            <a:ext cx="4800240" cy="566640"/>
          </a:xfrm>
          <a:prstGeom prst="roundRect">
            <a:avLst>
              <a:gd name="adj" fmla="val 12903"/>
            </a:avLst>
          </a:prstGeom>
          <a:solidFill>
            <a:srgbClr val="F8FAFD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 22"/>
          <p:cNvSpPr/>
          <p:nvPr/>
        </p:nvSpPr>
        <p:spPr>
          <a:xfrm>
            <a:off x="6528345" y="4208704"/>
            <a:ext cx="210276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Roles y permisos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23"/>
          <p:cNvSpPr/>
          <p:nvPr/>
        </p:nvSpPr>
        <p:spPr>
          <a:xfrm>
            <a:off x="8715752" y="4177640"/>
            <a:ext cx="2468520" cy="1440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Acceso según responsabilidad institucional.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24"/>
          <p:cNvSpPr/>
          <p:nvPr/>
        </p:nvSpPr>
        <p:spPr>
          <a:xfrm>
            <a:off x="943352" y="4797152"/>
            <a:ext cx="4800240" cy="566640"/>
          </a:xfrm>
          <a:prstGeom prst="roundRect">
            <a:avLst>
              <a:gd name="adj" fmla="val 12903"/>
            </a:avLst>
          </a:prstGeom>
          <a:solidFill>
            <a:srgbClr val="F8FAFD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25"/>
          <p:cNvSpPr/>
          <p:nvPr/>
        </p:nvSpPr>
        <p:spPr>
          <a:xfrm>
            <a:off x="1087665" y="5031664"/>
            <a:ext cx="210276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Exportaciones controladas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 26"/>
          <p:cNvSpPr/>
          <p:nvPr/>
        </p:nvSpPr>
        <p:spPr>
          <a:xfrm>
            <a:off x="3275072" y="4986748"/>
            <a:ext cx="2468520" cy="2218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Compartición autorizada y trazable.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Shape 27"/>
          <p:cNvSpPr/>
          <p:nvPr/>
        </p:nvSpPr>
        <p:spPr>
          <a:xfrm>
            <a:off x="6384032" y="4797152"/>
            <a:ext cx="4800240" cy="566640"/>
          </a:xfrm>
          <a:prstGeom prst="roundRect">
            <a:avLst>
              <a:gd name="adj" fmla="val 12903"/>
            </a:avLst>
          </a:prstGeom>
          <a:solidFill>
            <a:srgbClr val="F8FAFD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 28"/>
          <p:cNvSpPr/>
          <p:nvPr/>
        </p:nvSpPr>
        <p:spPr>
          <a:xfrm>
            <a:off x="6528345" y="5041024"/>
            <a:ext cx="210276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Respaldos y mantenimiento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29"/>
          <p:cNvSpPr/>
          <p:nvPr/>
        </p:nvSpPr>
        <p:spPr>
          <a:xfrm>
            <a:off x="8715752" y="5000600"/>
            <a:ext cx="2468520" cy="1440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Continuidad técnica de modelos y XTF.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FBBBEDF-2BDD-15EE-DC9A-69F8F421996A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14</a:t>
            </a:fld>
            <a:endParaRPr lang="es-CO" noProof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6">
            <a:extLst>
              <a:ext uri="{FF2B5EF4-FFF2-40B4-BE49-F238E27FC236}">
                <a16:creationId xmlns:a16="http://schemas.microsoft.com/office/drawing/2014/main" id="{B0F37864-3F3C-D9FB-40E1-FC43E2A056FA}"/>
              </a:ext>
            </a:extLst>
          </p:cNvPr>
          <p:cNvSpPr/>
          <p:nvPr/>
        </p:nvSpPr>
        <p:spPr>
          <a:xfrm>
            <a:off x="839416" y="5440680"/>
            <a:ext cx="10453064" cy="511560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1"/>
          <p:cNvSpPr/>
          <p:nvPr/>
        </p:nvSpPr>
        <p:spPr>
          <a:xfrm>
            <a:off x="479376" y="131864"/>
            <a:ext cx="11665296" cy="5296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Preparación datos a archivos de intercambio XTF</a:t>
            </a:r>
          </a:p>
        </p:txBody>
      </p:sp>
      <p:sp>
        <p:nvSpPr>
          <p:cNvPr id="254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13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 5"/>
          <p:cNvSpPr/>
          <p:nvPr/>
        </p:nvSpPr>
        <p:spPr>
          <a:xfrm>
            <a:off x="658440" y="914400"/>
            <a:ext cx="11109600" cy="5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noProof="0" dirty="0">
                <a:solidFill>
                  <a:srgbClr val="082B4E"/>
                </a:solidFill>
                <a:latin typeface="Aptos"/>
              </a:rPr>
              <a:t>Transformación de información institucional (Cuando aplique) para que cumpla el modelo de intercambio definido, incluyendo los dominios, rangos, restricciones, asociaciones, </a:t>
            </a:r>
            <a:r>
              <a:rPr lang="es-CO" sz="1600" noProof="0" dirty="0" err="1">
                <a:solidFill>
                  <a:srgbClr val="082B4E"/>
                </a:solidFill>
                <a:latin typeface="Aptos"/>
              </a:rPr>
              <a:t>dataset</a:t>
            </a:r>
            <a:r>
              <a:rPr lang="es-CO" sz="1600" noProof="0" dirty="0">
                <a:solidFill>
                  <a:srgbClr val="082B4E"/>
                </a:solidFill>
                <a:latin typeface="Aptos"/>
              </a:rPr>
              <a:t> y </a:t>
            </a:r>
            <a:r>
              <a:rPr lang="es-CO" sz="1600" noProof="0" dirty="0" err="1">
                <a:solidFill>
                  <a:srgbClr val="082B4E"/>
                </a:solidFill>
                <a:latin typeface="Aptos"/>
              </a:rPr>
              <a:t>basket</a:t>
            </a:r>
            <a:r>
              <a:rPr lang="es-CO" sz="1600" noProof="0" dirty="0">
                <a:solidFill>
                  <a:srgbClr val="082B4E"/>
                </a:solidFill>
                <a:latin typeface="Aptos"/>
              </a:rPr>
              <a:t>.</a:t>
            </a:r>
          </a:p>
        </p:txBody>
      </p:sp>
      <p:sp>
        <p:nvSpPr>
          <p:cNvPr id="256" name="Shape 6"/>
          <p:cNvSpPr/>
          <p:nvPr/>
        </p:nvSpPr>
        <p:spPr>
          <a:xfrm>
            <a:off x="777240" y="1965960"/>
            <a:ext cx="475200" cy="475200"/>
          </a:xfrm>
          <a:prstGeom prst="ellipse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7" name="Text 7"/>
          <p:cNvSpPr/>
          <p:nvPr/>
        </p:nvSpPr>
        <p:spPr>
          <a:xfrm>
            <a:off x="777240" y="2112120"/>
            <a:ext cx="47520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1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 8"/>
          <p:cNvSpPr/>
          <p:nvPr/>
        </p:nvSpPr>
        <p:spPr>
          <a:xfrm>
            <a:off x="1344240" y="1956960"/>
            <a:ext cx="100548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Origen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 9"/>
          <p:cNvSpPr/>
          <p:nvPr/>
        </p:nvSpPr>
        <p:spPr>
          <a:xfrm>
            <a:off x="1344240" y="221292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Base institucional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Shape 10"/>
          <p:cNvSpPr/>
          <p:nvPr/>
        </p:nvSpPr>
        <p:spPr>
          <a:xfrm>
            <a:off x="2468880" y="2194560"/>
            <a:ext cx="36576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Shape 11"/>
          <p:cNvSpPr/>
          <p:nvPr/>
        </p:nvSpPr>
        <p:spPr>
          <a:xfrm>
            <a:off x="3017520" y="1965960"/>
            <a:ext cx="475200" cy="475200"/>
          </a:xfrm>
          <a:prstGeom prst="ellipse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 12"/>
          <p:cNvSpPr/>
          <p:nvPr/>
        </p:nvSpPr>
        <p:spPr>
          <a:xfrm>
            <a:off x="3017520" y="2112120"/>
            <a:ext cx="47520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2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 13"/>
          <p:cNvSpPr/>
          <p:nvPr/>
        </p:nvSpPr>
        <p:spPr>
          <a:xfrm>
            <a:off x="3584520" y="1956960"/>
            <a:ext cx="100548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Modelo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 14"/>
          <p:cNvSpPr/>
          <p:nvPr/>
        </p:nvSpPr>
        <p:spPr>
          <a:xfrm>
            <a:off x="3584520" y="221292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ILI + esquema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Shape 15"/>
          <p:cNvSpPr/>
          <p:nvPr/>
        </p:nvSpPr>
        <p:spPr>
          <a:xfrm>
            <a:off x="4709160" y="2194560"/>
            <a:ext cx="36576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Shape 16"/>
          <p:cNvSpPr/>
          <p:nvPr/>
        </p:nvSpPr>
        <p:spPr>
          <a:xfrm>
            <a:off x="5257800" y="1965960"/>
            <a:ext cx="475200" cy="475200"/>
          </a:xfrm>
          <a:prstGeom prst="ellipse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 17"/>
          <p:cNvSpPr/>
          <p:nvPr/>
        </p:nvSpPr>
        <p:spPr>
          <a:xfrm>
            <a:off x="5257800" y="2112120"/>
            <a:ext cx="47520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3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Text 18"/>
          <p:cNvSpPr/>
          <p:nvPr/>
        </p:nvSpPr>
        <p:spPr>
          <a:xfrm>
            <a:off x="5824800" y="1956960"/>
            <a:ext cx="100548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ETL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 19"/>
          <p:cNvSpPr/>
          <p:nvPr/>
        </p:nvSpPr>
        <p:spPr>
          <a:xfrm>
            <a:off x="5824800" y="221292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Mapeo y limpieza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Shape 20"/>
          <p:cNvSpPr/>
          <p:nvPr/>
        </p:nvSpPr>
        <p:spPr>
          <a:xfrm>
            <a:off x="6949440" y="2194560"/>
            <a:ext cx="36576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Shape 21"/>
          <p:cNvSpPr/>
          <p:nvPr/>
        </p:nvSpPr>
        <p:spPr>
          <a:xfrm>
            <a:off x="7498080" y="1965960"/>
            <a:ext cx="475200" cy="475200"/>
          </a:xfrm>
          <a:prstGeom prst="ellipse">
            <a:avLst/>
          </a:prstGeom>
          <a:solidFill>
            <a:srgbClr val="F28C28"/>
          </a:solidFill>
          <a:ln w="12700">
            <a:solidFill>
              <a:srgbClr val="F28C2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22"/>
          <p:cNvSpPr/>
          <p:nvPr/>
        </p:nvSpPr>
        <p:spPr>
          <a:xfrm>
            <a:off x="7498080" y="2112120"/>
            <a:ext cx="47520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4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Text 23"/>
          <p:cNvSpPr/>
          <p:nvPr/>
        </p:nvSpPr>
        <p:spPr>
          <a:xfrm>
            <a:off x="8065080" y="1956960"/>
            <a:ext cx="100548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Basket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24"/>
          <p:cNvSpPr/>
          <p:nvPr/>
        </p:nvSpPr>
        <p:spPr>
          <a:xfrm>
            <a:off x="8065080" y="221292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Carga ordenada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Shape 25"/>
          <p:cNvSpPr/>
          <p:nvPr/>
        </p:nvSpPr>
        <p:spPr>
          <a:xfrm>
            <a:off x="9189720" y="2194560"/>
            <a:ext cx="36576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Shape 26"/>
          <p:cNvSpPr/>
          <p:nvPr/>
        </p:nvSpPr>
        <p:spPr>
          <a:xfrm>
            <a:off x="9738360" y="1965960"/>
            <a:ext cx="475200" cy="475200"/>
          </a:xfrm>
          <a:prstGeom prst="ellipse">
            <a:avLst/>
          </a:prstGeom>
          <a:solidFill>
            <a:srgbClr val="082B4E"/>
          </a:solidFill>
          <a:ln w="12700">
            <a:solidFill>
              <a:srgbClr val="082B4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27"/>
          <p:cNvSpPr/>
          <p:nvPr/>
        </p:nvSpPr>
        <p:spPr>
          <a:xfrm>
            <a:off x="9738360" y="2112120"/>
            <a:ext cx="47520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5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28"/>
          <p:cNvSpPr/>
          <p:nvPr/>
        </p:nvSpPr>
        <p:spPr>
          <a:xfrm>
            <a:off x="10305360" y="1956960"/>
            <a:ext cx="100548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XTF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29"/>
          <p:cNvSpPr/>
          <p:nvPr/>
        </p:nvSpPr>
        <p:spPr>
          <a:xfrm>
            <a:off x="10305360" y="221292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3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Salida interoperable</a:t>
            </a:r>
            <a:endParaRPr lang="es-CO" sz="13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Shape 30"/>
          <p:cNvSpPr/>
          <p:nvPr/>
        </p:nvSpPr>
        <p:spPr>
          <a:xfrm>
            <a:off x="914400" y="3291840"/>
            <a:ext cx="4571640" cy="15998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Shape 31"/>
          <p:cNvSpPr/>
          <p:nvPr/>
        </p:nvSpPr>
        <p:spPr>
          <a:xfrm>
            <a:off x="914400" y="3291840"/>
            <a:ext cx="118440" cy="1599840"/>
          </a:xfrm>
          <a:prstGeom prst="rect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 32"/>
          <p:cNvSpPr/>
          <p:nvPr/>
        </p:nvSpPr>
        <p:spPr>
          <a:xfrm>
            <a:off x="1170360" y="3474720"/>
            <a:ext cx="41601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Ventajas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33"/>
          <p:cNvSpPr/>
          <p:nvPr/>
        </p:nvSpPr>
        <p:spPr>
          <a:xfrm>
            <a:off x="1170360" y="3794760"/>
            <a:ext cx="4160160" cy="99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Reutiliza información ya levantada.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Evita recaptura de datos.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Documenta reglas de transformación.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Genera XTF para intercambio.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Shape 34"/>
          <p:cNvSpPr/>
          <p:nvPr/>
        </p:nvSpPr>
        <p:spPr>
          <a:xfrm>
            <a:off x="6400800" y="3291840"/>
            <a:ext cx="4571640" cy="15998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Shape 35"/>
          <p:cNvSpPr/>
          <p:nvPr/>
        </p:nvSpPr>
        <p:spPr>
          <a:xfrm>
            <a:off x="6400800" y="3291840"/>
            <a:ext cx="118440" cy="159984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Text 36"/>
          <p:cNvSpPr/>
          <p:nvPr/>
        </p:nvSpPr>
        <p:spPr>
          <a:xfrm>
            <a:off x="6656760" y="3474720"/>
            <a:ext cx="41601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Consideraciones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 37"/>
          <p:cNvSpPr/>
          <p:nvPr/>
        </p:nvSpPr>
        <p:spPr>
          <a:xfrm>
            <a:off x="6656760" y="3794760"/>
            <a:ext cx="4160160" cy="99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10000"/>
          </a:bodyPr>
          <a:lstStyle/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Cada institución debe definir sus transformaciones (cuando se requiera).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Debe mapear dominios y relaciones.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Se debe validar antes de exportar.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450" indent="-1714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La calidad del XTF depende del modelo y del ETL.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 38"/>
          <p:cNvSpPr/>
          <p:nvPr/>
        </p:nvSpPr>
        <p:spPr>
          <a:xfrm>
            <a:off x="1005840" y="5623560"/>
            <a:ext cx="10058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10000"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es-CO" sz="1500" noProof="0" dirty="0">
                <a:solidFill>
                  <a:srgbClr val="082B4E"/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→ M</a:t>
            </a:r>
            <a:r>
              <a:rPr lang="es-CO" sz="1500" noProof="0" dirty="0">
                <a:solidFill>
                  <a:srgbClr val="082B4E"/>
                </a:solidFill>
                <a:latin typeface="Aptos"/>
              </a:rPr>
              <a:t>etodología replicable para nuevas transformaciones.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C53691C-AF81-7856-D088-837D22B52AA6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15</a:t>
            </a:fld>
            <a:endParaRPr lang="es-CO" noProof="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 1"/>
          <p:cNvSpPr/>
          <p:nvPr/>
        </p:nvSpPr>
        <p:spPr>
          <a:xfrm>
            <a:off x="479376" y="146160"/>
            <a:ext cx="11449272" cy="49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Transformación (Ejemplo): flujo general PG a modelos INTERLIS</a:t>
            </a:r>
          </a:p>
        </p:txBody>
      </p:sp>
      <p:sp>
        <p:nvSpPr>
          <p:cNvPr id="267" name="Text 4"/>
          <p:cNvSpPr/>
          <p:nvPr/>
        </p:nvSpPr>
        <p:spPr>
          <a:xfrm>
            <a:off x="11384280" y="6501240"/>
            <a:ext cx="383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850" b="1" u="none" strike="noStrike" noProof="0" dirty="0">
                <a:solidFill>
                  <a:srgbClr val="8AA2B5"/>
                </a:solidFill>
                <a:effectLst/>
                <a:uFillTx/>
                <a:latin typeface="Aptos"/>
              </a:rPr>
              <a:t>10</a:t>
            </a:r>
            <a:endParaRPr lang="es-CO" sz="85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9" name="Image 0" descr="/mnt/data/interlis_ppt_assets/mig/image6.png"/>
          <p:cNvPicPr/>
          <p:nvPr/>
        </p:nvPicPr>
        <p:blipFill rotWithShape="1">
          <a:blip r:embed="rId3"/>
          <a:srcRect t="13310" b="17873"/>
          <a:stretch>
            <a:fillRect/>
          </a:stretch>
        </p:blipFill>
        <p:spPr>
          <a:xfrm>
            <a:off x="515181" y="897465"/>
            <a:ext cx="11161638" cy="432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0" name="Shape 6"/>
          <p:cNvSpPr/>
          <p:nvPr/>
        </p:nvSpPr>
        <p:spPr>
          <a:xfrm>
            <a:off x="1097280" y="5413320"/>
            <a:ext cx="2011320" cy="493560"/>
          </a:xfrm>
          <a:prstGeom prst="roundRect">
            <a:avLst>
              <a:gd name="adj" fmla="val 14815"/>
            </a:avLst>
          </a:prstGeom>
          <a:solidFill>
            <a:srgbClr val="EEF7FB"/>
          </a:solidFill>
          <a:ln w="12700">
            <a:solidFill>
              <a:srgbClr val="CDEBF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Text 7"/>
          <p:cNvSpPr/>
          <p:nvPr/>
        </p:nvSpPr>
        <p:spPr>
          <a:xfrm>
            <a:off x="1188720" y="555948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B2D4F"/>
                </a:solidFill>
                <a:effectLst/>
                <a:uFillTx/>
                <a:latin typeface="Aptos"/>
              </a:rPr>
              <a:t>Modelo ILI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8"/>
          <p:cNvSpPr/>
          <p:nvPr/>
        </p:nvSpPr>
        <p:spPr>
          <a:xfrm>
            <a:off x="1188720" y="573284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637083"/>
                </a:solidFill>
                <a:effectLst/>
                <a:uFillTx/>
                <a:latin typeface="Aptos"/>
              </a:rPr>
              <a:t>clases y dominios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Shape 9"/>
          <p:cNvSpPr/>
          <p:nvPr/>
        </p:nvSpPr>
        <p:spPr>
          <a:xfrm>
            <a:off x="3749040" y="5413320"/>
            <a:ext cx="2011320" cy="493560"/>
          </a:xfrm>
          <a:prstGeom prst="roundRect">
            <a:avLst>
              <a:gd name="adj" fmla="val 14815"/>
            </a:avLst>
          </a:prstGeom>
          <a:solidFill>
            <a:srgbClr val="EEF7FB"/>
          </a:solidFill>
          <a:ln w="12700">
            <a:solidFill>
              <a:srgbClr val="CDEBF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10"/>
          <p:cNvSpPr/>
          <p:nvPr/>
        </p:nvSpPr>
        <p:spPr>
          <a:xfrm>
            <a:off x="3840480" y="555948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 err="1">
                <a:solidFill>
                  <a:srgbClr val="0B2D4F"/>
                </a:solidFill>
                <a:effectLst/>
                <a:uFillTx/>
                <a:latin typeface="Aptos"/>
              </a:rPr>
              <a:t>dblink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Text 11"/>
          <p:cNvSpPr/>
          <p:nvPr/>
        </p:nvSpPr>
        <p:spPr>
          <a:xfrm>
            <a:off x="3840480" y="573284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637083"/>
                </a:solidFill>
                <a:effectLst/>
                <a:uFillTx/>
                <a:latin typeface="Aptos"/>
              </a:rPr>
              <a:t>lectura origen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Shape 12"/>
          <p:cNvSpPr/>
          <p:nvPr/>
        </p:nvSpPr>
        <p:spPr>
          <a:xfrm>
            <a:off x="6400800" y="5413320"/>
            <a:ext cx="2011320" cy="493560"/>
          </a:xfrm>
          <a:prstGeom prst="roundRect">
            <a:avLst>
              <a:gd name="adj" fmla="val 14815"/>
            </a:avLst>
          </a:prstGeom>
          <a:solidFill>
            <a:srgbClr val="EEF7FB"/>
          </a:solidFill>
          <a:ln w="12700">
            <a:solidFill>
              <a:srgbClr val="CDEBF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13"/>
          <p:cNvSpPr/>
          <p:nvPr/>
        </p:nvSpPr>
        <p:spPr>
          <a:xfrm>
            <a:off x="6492240" y="555948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B2D4F"/>
                </a:solidFill>
                <a:effectLst/>
                <a:uFillTx/>
                <a:latin typeface="Aptos"/>
              </a:rPr>
              <a:t>ETL SQL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14"/>
          <p:cNvSpPr/>
          <p:nvPr/>
        </p:nvSpPr>
        <p:spPr>
          <a:xfrm>
            <a:off x="6492240" y="573284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637083"/>
                </a:solidFill>
                <a:effectLst/>
                <a:uFillTx/>
                <a:latin typeface="Aptos"/>
              </a:rPr>
              <a:t>transformación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Shape 15"/>
          <p:cNvSpPr/>
          <p:nvPr/>
        </p:nvSpPr>
        <p:spPr>
          <a:xfrm>
            <a:off x="9052560" y="5413320"/>
            <a:ext cx="2011320" cy="493560"/>
          </a:xfrm>
          <a:prstGeom prst="roundRect">
            <a:avLst>
              <a:gd name="adj" fmla="val 14815"/>
            </a:avLst>
          </a:prstGeom>
          <a:solidFill>
            <a:srgbClr val="EEF7FB"/>
          </a:solidFill>
          <a:ln w="12700">
            <a:solidFill>
              <a:srgbClr val="CDEBF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16"/>
          <p:cNvSpPr/>
          <p:nvPr/>
        </p:nvSpPr>
        <p:spPr>
          <a:xfrm>
            <a:off x="9144000" y="555948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B2D4F"/>
                </a:solidFill>
                <a:effectLst/>
                <a:uFillTx/>
                <a:latin typeface="Aptos"/>
              </a:rPr>
              <a:t>XTF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17"/>
          <p:cNvSpPr/>
          <p:nvPr/>
        </p:nvSpPr>
        <p:spPr>
          <a:xfrm>
            <a:off x="9144000" y="5732840"/>
            <a:ext cx="182844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637083"/>
                </a:solidFill>
                <a:effectLst/>
                <a:uFillTx/>
                <a:latin typeface="Aptos"/>
              </a:rPr>
              <a:t>intercambio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BA19135-32B8-89CF-922B-6C5C4D3EBD09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16</a:t>
            </a:fld>
            <a:endParaRPr lang="es-CO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6">
            <a:extLst>
              <a:ext uri="{FF2B5EF4-FFF2-40B4-BE49-F238E27FC236}">
                <a16:creationId xmlns:a16="http://schemas.microsoft.com/office/drawing/2014/main" id="{80FEF53E-4A1F-A446-37FF-E413F1495896}"/>
              </a:ext>
            </a:extLst>
          </p:cNvPr>
          <p:cNvSpPr/>
          <p:nvPr/>
        </p:nvSpPr>
        <p:spPr>
          <a:xfrm>
            <a:off x="839416" y="5440680"/>
            <a:ext cx="10453064" cy="511560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1"/>
          <p:cNvSpPr/>
          <p:nvPr/>
        </p:nvSpPr>
        <p:spPr>
          <a:xfrm>
            <a:off x="411480" y="123859"/>
            <a:ext cx="11356560" cy="5592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Transformación a nivel de BD: beneficios y controles</a:t>
            </a:r>
          </a:p>
        </p:txBody>
      </p:sp>
      <p:sp>
        <p:nvSpPr>
          <p:cNvPr id="286" name="Text 4"/>
          <p:cNvSpPr/>
          <p:nvPr/>
        </p:nvSpPr>
        <p:spPr>
          <a:xfrm>
            <a:off x="11384280" y="6501240"/>
            <a:ext cx="383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850" b="1" u="none" strike="noStrike" noProof="0" dirty="0">
                <a:solidFill>
                  <a:srgbClr val="8AA2B5"/>
                </a:solidFill>
                <a:effectLst/>
                <a:uFillTx/>
                <a:latin typeface="Aptos"/>
              </a:rPr>
              <a:t>11</a:t>
            </a:r>
            <a:endParaRPr lang="es-CO" sz="85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Shape 6"/>
          <p:cNvSpPr/>
          <p:nvPr/>
        </p:nvSpPr>
        <p:spPr>
          <a:xfrm>
            <a:off x="777240" y="1628800"/>
            <a:ext cx="4983120" cy="3337200"/>
          </a:xfrm>
          <a:prstGeom prst="roundRect">
            <a:avLst>
              <a:gd name="adj" fmla="val 2740"/>
            </a:avLst>
          </a:prstGeom>
          <a:solidFill>
            <a:srgbClr val="E9F8EF"/>
          </a:solidFill>
          <a:ln w="12700">
            <a:solidFill>
              <a:srgbClr val="BFE9D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Text 7"/>
          <p:cNvSpPr/>
          <p:nvPr/>
        </p:nvSpPr>
        <p:spPr>
          <a:xfrm>
            <a:off x="1005840" y="1903120"/>
            <a:ext cx="1561768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800" b="1" u="none" strike="noStrike" noProof="0" dirty="0">
                <a:solidFill>
                  <a:srgbClr val="3BAA73"/>
                </a:solidFill>
                <a:effectLst/>
                <a:uFillTx/>
                <a:latin typeface="Aptos"/>
              </a:rPr>
              <a:t>Beneficios</a:t>
            </a:r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 8"/>
          <p:cNvSpPr/>
          <p:nvPr/>
        </p:nvSpPr>
        <p:spPr>
          <a:xfrm>
            <a:off x="1033200" y="2360320"/>
            <a:ext cx="42516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✓ Procesa grandes volúmenes sin carga manual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Text 9"/>
          <p:cNvSpPr/>
          <p:nvPr/>
        </p:nvSpPr>
        <p:spPr>
          <a:xfrm>
            <a:off x="1033200" y="2863240"/>
            <a:ext cx="42516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✓ Mantiene trazabilidad técnica mediante SQL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 10"/>
          <p:cNvSpPr/>
          <p:nvPr/>
        </p:nvSpPr>
        <p:spPr>
          <a:xfrm>
            <a:off x="1033200" y="3366160"/>
            <a:ext cx="4558744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✓ Resuelve dominios y relaciones con reglas explícitas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Text 11"/>
          <p:cNvSpPr/>
          <p:nvPr/>
        </p:nvSpPr>
        <p:spPr>
          <a:xfrm>
            <a:off x="1033200" y="3869080"/>
            <a:ext cx="4486736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✓ Permite reprocesar y validar conteos antes del XTF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Shape 12"/>
          <p:cNvSpPr/>
          <p:nvPr/>
        </p:nvSpPr>
        <p:spPr>
          <a:xfrm>
            <a:off x="6400800" y="1628800"/>
            <a:ext cx="4983120" cy="3337200"/>
          </a:xfrm>
          <a:prstGeom prst="roundRect">
            <a:avLst>
              <a:gd name="adj" fmla="val 2740"/>
            </a:avLst>
          </a:prstGeom>
          <a:solidFill>
            <a:srgbClr val="FFF4E8"/>
          </a:solidFill>
          <a:ln w="12700">
            <a:solidFill>
              <a:srgbClr val="FFD8A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Text 13"/>
          <p:cNvSpPr/>
          <p:nvPr/>
        </p:nvSpPr>
        <p:spPr>
          <a:xfrm>
            <a:off x="6629400" y="1903120"/>
            <a:ext cx="21942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800" b="1" u="none" strike="noStrike" noProof="0" dirty="0">
                <a:solidFill>
                  <a:srgbClr val="F28C28"/>
                </a:solidFill>
                <a:effectLst/>
                <a:uFillTx/>
                <a:latin typeface="Aptos"/>
              </a:rPr>
              <a:t>Consideraciones</a:t>
            </a:r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Text 14"/>
          <p:cNvSpPr/>
          <p:nvPr/>
        </p:nvSpPr>
        <p:spPr>
          <a:xfrm>
            <a:off x="6656760" y="2360320"/>
            <a:ext cx="42516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! Requiere conocer el modelo y la estructura origen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Text 15"/>
          <p:cNvSpPr/>
          <p:nvPr/>
        </p:nvSpPr>
        <p:spPr>
          <a:xfrm>
            <a:off x="6656760" y="2863240"/>
            <a:ext cx="4623816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! Un dominio mal mapeado degrada la interoperabilidad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16"/>
          <p:cNvSpPr/>
          <p:nvPr/>
        </p:nvSpPr>
        <p:spPr>
          <a:xfrm>
            <a:off x="6656760" y="3471312"/>
            <a:ext cx="42516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! Las asociaciones dependen de claves o reglas confiables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Text 17"/>
          <p:cNvSpPr/>
          <p:nvPr/>
        </p:nvSpPr>
        <p:spPr>
          <a:xfrm>
            <a:off x="6656760" y="4075654"/>
            <a:ext cx="4251600" cy="18774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0" u="none" strike="noStrike" noProof="0" dirty="0">
                <a:solidFill>
                  <a:srgbClr val="122033"/>
                </a:solidFill>
                <a:effectLst/>
                <a:uFillTx/>
                <a:latin typeface="Aptos"/>
              </a:rPr>
              <a:t>! Debe ejecutarse con respaldo, validación y control de cambios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19"/>
          <p:cNvSpPr/>
          <p:nvPr/>
        </p:nvSpPr>
        <p:spPr>
          <a:xfrm>
            <a:off x="899520" y="5559480"/>
            <a:ext cx="10008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1" u="none" strike="noStrike" noProof="0" dirty="0">
                <a:solidFill>
                  <a:schemeClr val="tx1">
                    <a:lumMod val="50000"/>
                  </a:schemeClr>
                </a:solidFill>
                <a:effectLst/>
                <a:uFillTx/>
                <a:latin typeface="CircularXX TT" panose="020B0504010101010104" pitchFamily="34" charset="0"/>
                <a:cs typeface="CircularXX TT" panose="020B0504010101010104" pitchFamily="34" charset="0"/>
              </a:rPr>
              <a:t>→ </a:t>
            </a:r>
            <a:r>
              <a:rPr lang="es-CO" sz="1500" b="1" u="none" strike="noStrike" noProof="0" dirty="0"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/>
              </a:rPr>
              <a:t>Recomendación: usar una plantilla como base y crear una función principal por modelo institucional</a:t>
            </a:r>
            <a:endParaRPr lang="es-CO" sz="1500" b="0" u="none" strike="noStrike" noProof="0" dirty="0">
              <a:solidFill>
                <a:schemeClr val="tx1">
                  <a:lumMod val="50000"/>
                </a:schemeClr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E951901-542A-5C44-DD61-A1B4C9EFFD78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17</a:t>
            </a:fld>
            <a:endParaRPr lang="es-CO" noProof="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6">
            <a:extLst>
              <a:ext uri="{FF2B5EF4-FFF2-40B4-BE49-F238E27FC236}">
                <a16:creationId xmlns:a16="http://schemas.microsoft.com/office/drawing/2014/main" id="{ADBF79BE-3C02-0893-CD87-6181230C8AC1}"/>
              </a:ext>
            </a:extLst>
          </p:cNvPr>
          <p:cNvSpPr/>
          <p:nvPr/>
        </p:nvSpPr>
        <p:spPr>
          <a:xfrm>
            <a:off x="869468" y="5170844"/>
            <a:ext cx="10453064" cy="511560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Text 1"/>
          <p:cNvSpPr/>
          <p:nvPr/>
        </p:nvSpPr>
        <p:spPr>
          <a:xfrm>
            <a:off x="479376" y="146160"/>
            <a:ext cx="11233248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Método replicable para otros modelos INTERLIS</a:t>
            </a:r>
          </a:p>
        </p:txBody>
      </p:sp>
      <p:sp>
        <p:nvSpPr>
          <p:cNvPr id="306" name="Text 4"/>
          <p:cNvSpPr/>
          <p:nvPr/>
        </p:nvSpPr>
        <p:spPr>
          <a:xfrm>
            <a:off x="11384280" y="6501240"/>
            <a:ext cx="383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850" b="1" u="none" strike="noStrike" noProof="0" dirty="0">
                <a:solidFill>
                  <a:srgbClr val="8AA2B5"/>
                </a:solidFill>
                <a:effectLst/>
                <a:uFillTx/>
                <a:latin typeface="Aptos"/>
              </a:rPr>
              <a:t>12</a:t>
            </a:r>
            <a:endParaRPr lang="es-CO" sz="85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7" name="Image 0" descr="/mnt/data/flujo_de_trabajo_para_adaptar_migración_interlis.png"/>
          <p:cNvPicPr/>
          <p:nvPr/>
        </p:nvPicPr>
        <p:blipFill rotWithShape="1">
          <a:blip r:embed="rId3"/>
          <a:srcRect t="17144" b="19405"/>
          <a:stretch/>
        </p:blipFill>
        <p:spPr>
          <a:xfrm>
            <a:off x="839416" y="1052736"/>
            <a:ext cx="10082572" cy="3600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" name="Text 6"/>
          <p:cNvSpPr/>
          <p:nvPr/>
        </p:nvSpPr>
        <p:spPr>
          <a:xfrm>
            <a:off x="839416" y="5229200"/>
            <a:ext cx="10453064" cy="4532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s-CO" sz="1400" b="1" noProof="0" dirty="0">
                <a:solidFill>
                  <a:schemeClr val="tx1">
                    <a:lumMod val="5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→ </a:t>
            </a:r>
            <a:r>
              <a:rPr lang="es-CO" sz="1400" b="1" u="none" strike="noStrike" noProof="0" dirty="0">
                <a:solidFill>
                  <a:srgbClr val="0B2D4F"/>
                </a:solidFill>
                <a:effectLst/>
                <a:uFillTx/>
                <a:latin typeface="Aptos"/>
              </a:rPr>
              <a:t>La lógica se mantiene; lo que cambia es el mapeo de clases, dominios, asociaciones, SELECT, INSERT y validaciones.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44C9054-11FB-5E7D-60B4-9A915C344508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18</a:t>
            </a:fld>
            <a:endParaRPr lang="es-CO" noProof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ext 1"/>
          <p:cNvSpPr/>
          <p:nvPr/>
        </p:nvSpPr>
        <p:spPr>
          <a:xfrm>
            <a:off x="479376" y="225936"/>
            <a:ext cx="11593288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Evaluación resultados: interoperabilidad habilitada</a:t>
            </a:r>
          </a:p>
        </p:txBody>
      </p:sp>
      <p:sp>
        <p:nvSpPr>
          <p:cNvPr id="293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14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Text 5"/>
          <p:cNvSpPr/>
          <p:nvPr/>
        </p:nvSpPr>
        <p:spPr>
          <a:xfrm>
            <a:off x="658440" y="932760"/>
            <a:ext cx="10982176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700" noProof="0" dirty="0">
                <a:solidFill>
                  <a:srgbClr val="082B4E"/>
                </a:solidFill>
                <a:latin typeface="Aptos"/>
              </a:rPr>
              <a:t>Herramienta que permite el intercambio de información entre instituciones, generación de capacidades, uso de estándares, repositorio abierto, y metodología de transformación/disposición.</a:t>
            </a:r>
          </a:p>
        </p:txBody>
      </p:sp>
      <p:sp>
        <p:nvSpPr>
          <p:cNvPr id="295" name="Shape 6"/>
          <p:cNvSpPr/>
          <p:nvPr/>
        </p:nvSpPr>
        <p:spPr>
          <a:xfrm>
            <a:off x="777240" y="1874520"/>
            <a:ext cx="4800240" cy="95976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Shape 7"/>
          <p:cNvSpPr/>
          <p:nvPr/>
        </p:nvSpPr>
        <p:spPr>
          <a:xfrm>
            <a:off x="777240" y="1874520"/>
            <a:ext cx="118440" cy="959760"/>
          </a:xfrm>
          <a:prstGeom prst="rect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Text 8"/>
          <p:cNvSpPr/>
          <p:nvPr/>
        </p:nvSpPr>
        <p:spPr>
          <a:xfrm>
            <a:off x="1033200" y="2057400"/>
            <a:ext cx="4388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Capacitación ejecutada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9"/>
          <p:cNvSpPr/>
          <p:nvPr/>
        </p:nvSpPr>
        <p:spPr>
          <a:xfrm>
            <a:off x="1033200" y="2377440"/>
            <a:ext cx="4486736" cy="35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Equipos técnicos capacitados para implementar el proceso a nivel masivo (datos de los 22 municipalidades)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Shape 10"/>
          <p:cNvSpPr/>
          <p:nvPr/>
        </p:nvSpPr>
        <p:spPr>
          <a:xfrm>
            <a:off x="6263640" y="1874520"/>
            <a:ext cx="4800240" cy="95976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Shape 11"/>
          <p:cNvSpPr/>
          <p:nvPr/>
        </p:nvSpPr>
        <p:spPr>
          <a:xfrm>
            <a:off x="6263640" y="1874520"/>
            <a:ext cx="118440" cy="959760"/>
          </a:xfrm>
          <a:prstGeom prst="rect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12"/>
          <p:cNvSpPr/>
          <p:nvPr/>
        </p:nvSpPr>
        <p:spPr>
          <a:xfrm>
            <a:off x="6519600" y="2057400"/>
            <a:ext cx="4388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Repositorio central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13"/>
          <p:cNvSpPr/>
          <p:nvPr/>
        </p:nvSpPr>
        <p:spPr>
          <a:xfrm>
            <a:off x="6519600" y="2377440"/>
            <a:ext cx="4486736" cy="35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Modelos ILI disponibles para publicación, consulta y reutilización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Shape 14"/>
          <p:cNvSpPr/>
          <p:nvPr/>
        </p:nvSpPr>
        <p:spPr>
          <a:xfrm>
            <a:off x="777240" y="3200400"/>
            <a:ext cx="4800240" cy="95976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Shape 15"/>
          <p:cNvSpPr/>
          <p:nvPr/>
        </p:nvSpPr>
        <p:spPr>
          <a:xfrm>
            <a:off x="777240" y="3200400"/>
            <a:ext cx="118440" cy="959760"/>
          </a:xfrm>
          <a:prstGeom prst="rect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Text 16"/>
          <p:cNvSpPr/>
          <p:nvPr/>
        </p:nvSpPr>
        <p:spPr>
          <a:xfrm>
            <a:off x="1033200" y="3383280"/>
            <a:ext cx="4388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SAM </a:t>
            </a:r>
            <a:r>
              <a:rPr lang="es-CO" sz="1600" b="1" u="none" strike="noStrike" noProof="0" dirty="0" err="1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Interoperability</a:t>
            </a: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 Suite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Text 17"/>
          <p:cNvSpPr/>
          <p:nvPr/>
        </p:nvSpPr>
        <p:spPr>
          <a:xfrm>
            <a:off x="1033200" y="3703320"/>
            <a:ext cx="4486736" cy="35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Herramienta operativa para gestionar modelos, esquemas, XTF y usuarios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Shape 18"/>
          <p:cNvSpPr/>
          <p:nvPr/>
        </p:nvSpPr>
        <p:spPr>
          <a:xfrm>
            <a:off x="6263640" y="3200400"/>
            <a:ext cx="4800240" cy="95976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Shape 19"/>
          <p:cNvSpPr/>
          <p:nvPr/>
        </p:nvSpPr>
        <p:spPr>
          <a:xfrm>
            <a:off x="6263640" y="3200400"/>
            <a:ext cx="118440" cy="95976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Text 20"/>
          <p:cNvSpPr/>
          <p:nvPr/>
        </p:nvSpPr>
        <p:spPr>
          <a:xfrm>
            <a:off x="6519600" y="3383280"/>
            <a:ext cx="43887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Migración documentada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Text 21"/>
          <p:cNvSpPr/>
          <p:nvPr/>
        </p:nvSpPr>
        <p:spPr>
          <a:xfrm>
            <a:off x="6519600" y="3703320"/>
            <a:ext cx="4486736" cy="35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Manual y script para migrar bases existentes hacia modelos INTERLIS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Shape 22"/>
          <p:cNvSpPr/>
          <p:nvPr/>
        </p:nvSpPr>
        <p:spPr>
          <a:xfrm>
            <a:off x="5460531" y="4471888"/>
            <a:ext cx="822600" cy="822600"/>
          </a:xfrm>
          <a:prstGeom prst="ellipse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Text 23"/>
          <p:cNvSpPr/>
          <p:nvPr/>
        </p:nvSpPr>
        <p:spPr>
          <a:xfrm>
            <a:off x="5467596" y="4563148"/>
            <a:ext cx="822600" cy="64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40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✓</a:t>
            </a:r>
            <a:endParaRPr lang="es-CO" sz="40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EB26C09-2C79-BB29-7B4D-D7D9BAC920D8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19</a:t>
            </a:fld>
            <a:endParaRPr lang="es-CO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es-CO" noProof="0" smtClean="0"/>
              <a:t>2</a:t>
            </a:fld>
            <a:endParaRPr lang="es-CO" noProof="0" dirty="0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637548" y="1593936"/>
            <a:ext cx="7291100" cy="4104456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CO" sz="2000" noProof="0" dirty="0">
                <a:latin typeface="CircularXX TT"/>
                <a:ea typeface="Times New Roman" panose="02020603050405020304" pitchFamily="18" charset="0"/>
                <a:cs typeface="CircularXX TT"/>
              </a:rPr>
              <a:t>Proceso de intercambio de datos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endParaRPr lang="es-CO" sz="20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CO" sz="2000" noProof="0" dirty="0">
                <a:latin typeface="CircularXX TT"/>
                <a:ea typeface="Times New Roman" panose="02020603050405020304" pitchFamily="18" charset="0"/>
                <a:cs typeface="CircularXX TT"/>
              </a:rPr>
              <a:t>Metodología desarrollada – etapas, talleres y capacitación</a:t>
            </a: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304800" lvl="1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CO" sz="2000" noProof="0" dirty="0">
                <a:latin typeface="CircularXX TT"/>
                <a:ea typeface="Times New Roman" panose="02020603050405020304" pitchFamily="18" charset="0"/>
                <a:cs typeface="CircularXX TT"/>
              </a:rPr>
              <a:t>Repositorio central de modelos de interoperabilidad</a:t>
            </a: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304800" lvl="1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CO" sz="2000" noProof="0" dirty="0">
                <a:latin typeface="CircularXX TT"/>
                <a:cs typeface="CircularXX TT"/>
              </a:rPr>
              <a:t>Aplicación implementada para la interoperabilidad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endParaRPr lang="es-CO" sz="2000" noProof="0" dirty="0">
              <a:latin typeface="CircularXX TT"/>
              <a:cs typeface="CircularXX T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CO" sz="2000" noProof="0" dirty="0">
                <a:latin typeface="CircularXX TT"/>
                <a:cs typeface="CircularXX TT"/>
              </a:rPr>
              <a:t>Migración de la información al modelo de interoperabilidad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CO" sz="1800" noProof="0" dirty="0">
              <a:latin typeface="CircularXX TT"/>
              <a:cs typeface="CircularXX TT"/>
            </a:endParaRP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6099D5B-6D6E-FA75-B604-C5C5625F6F3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CO" sz="3400" spc="-85" noProof="0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Contenido de la presentación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3AD96F5-0DD9-5C31-5B5A-B6C88522E2D0}"/>
              </a:ext>
            </a:extLst>
          </p:cNvPr>
          <p:cNvGrpSpPr/>
          <p:nvPr/>
        </p:nvGrpSpPr>
        <p:grpSpPr>
          <a:xfrm>
            <a:off x="89931" y="1611158"/>
            <a:ext cx="3816424" cy="3818807"/>
            <a:chOff x="-180975" y="1389435"/>
            <a:chExt cx="3917909" cy="3920356"/>
          </a:xfrm>
        </p:grpSpPr>
        <p:sp>
          <p:nvSpPr>
            <p:cNvPr id="3" name="Google Shape;288;p19">
              <a:extLst>
                <a:ext uri="{FF2B5EF4-FFF2-40B4-BE49-F238E27FC236}">
                  <a16:creationId xmlns:a16="http://schemas.microsoft.com/office/drawing/2014/main" id="{144D75B2-C9A8-7514-6B24-14CD3A13FE5A}"/>
                </a:ext>
              </a:extLst>
            </p:cNvPr>
            <p:cNvSpPr/>
            <p:nvPr/>
          </p:nvSpPr>
          <p:spPr>
            <a:xfrm>
              <a:off x="-180975" y="1389435"/>
              <a:ext cx="3917909" cy="3920356"/>
            </a:xfrm>
            <a:custGeom>
              <a:avLst/>
              <a:gdLst/>
              <a:ahLst/>
              <a:cxnLst/>
              <a:rect l="l" t="t" r="r" b="b"/>
              <a:pathLst>
                <a:path w="1444" h="1444" extrusionOk="0">
                  <a:moveTo>
                    <a:pt x="1187" y="1187"/>
                  </a:moveTo>
                  <a:cubicBezTo>
                    <a:pt x="930" y="1444"/>
                    <a:pt x="513" y="1444"/>
                    <a:pt x="256" y="1187"/>
                  </a:cubicBezTo>
                  <a:cubicBezTo>
                    <a:pt x="0" y="930"/>
                    <a:pt x="0" y="513"/>
                    <a:pt x="256" y="256"/>
                  </a:cubicBezTo>
                  <a:cubicBezTo>
                    <a:pt x="513" y="0"/>
                    <a:pt x="930" y="0"/>
                    <a:pt x="1187" y="256"/>
                  </a:cubicBezTo>
                  <a:cubicBezTo>
                    <a:pt x="1444" y="513"/>
                    <a:pt x="1444" y="930"/>
                    <a:pt x="1187" y="1187"/>
                  </a:cubicBez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289;p19">
              <a:extLst>
                <a:ext uri="{FF2B5EF4-FFF2-40B4-BE49-F238E27FC236}">
                  <a16:creationId xmlns:a16="http://schemas.microsoft.com/office/drawing/2014/main" id="{308FC118-8418-8846-F0EC-0E09228CD047}"/>
                </a:ext>
              </a:extLst>
            </p:cNvPr>
            <p:cNvSpPr/>
            <p:nvPr/>
          </p:nvSpPr>
          <p:spPr>
            <a:xfrm>
              <a:off x="0" y="1991188"/>
              <a:ext cx="3136040" cy="3136040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950" y="950"/>
                  </a:moveTo>
                  <a:cubicBezTo>
                    <a:pt x="744" y="1155"/>
                    <a:pt x="411" y="1155"/>
                    <a:pt x="205" y="950"/>
                  </a:cubicBezTo>
                  <a:cubicBezTo>
                    <a:pt x="0" y="744"/>
                    <a:pt x="0" y="411"/>
                    <a:pt x="205" y="205"/>
                  </a:cubicBezTo>
                  <a:cubicBezTo>
                    <a:pt x="411" y="0"/>
                    <a:pt x="744" y="0"/>
                    <a:pt x="950" y="205"/>
                  </a:cubicBezTo>
                  <a:cubicBezTo>
                    <a:pt x="1156" y="411"/>
                    <a:pt x="1156" y="744"/>
                    <a:pt x="950" y="950"/>
                  </a:cubicBez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290;p19">
              <a:extLst>
                <a:ext uri="{FF2B5EF4-FFF2-40B4-BE49-F238E27FC236}">
                  <a16:creationId xmlns:a16="http://schemas.microsoft.com/office/drawing/2014/main" id="{8BFB759D-9593-8651-5208-560842AD8D55}"/>
                </a:ext>
              </a:extLst>
            </p:cNvPr>
            <p:cNvSpPr/>
            <p:nvPr/>
          </p:nvSpPr>
          <p:spPr>
            <a:xfrm>
              <a:off x="179387" y="2593669"/>
              <a:ext cx="2354171" cy="2354171"/>
            </a:xfrm>
            <a:custGeom>
              <a:avLst/>
              <a:gdLst/>
              <a:ahLst/>
              <a:cxnLst/>
              <a:rect l="l" t="t" r="r" b="b"/>
              <a:pathLst>
                <a:path w="868" h="867" extrusionOk="0">
                  <a:moveTo>
                    <a:pt x="713" y="713"/>
                  </a:moveTo>
                  <a:cubicBezTo>
                    <a:pt x="559" y="867"/>
                    <a:pt x="309" y="867"/>
                    <a:pt x="154" y="713"/>
                  </a:cubicBezTo>
                  <a:cubicBezTo>
                    <a:pt x="0" y="558"/>
                    <a:pt x="0" y="308"/>
                    <a:pt x="154" y="154"/>
                  </a:cubicBezTo>
                  <a:cubicBezTo>
                    <a:pt x="309" y="0"/>
                    <a:pt x="559" y="0"/>
                    <a:pt x="713" y="154"/>
                  </a:cubicBezTo>
                  <a:cubicBezTo>
                    <a:pt x="868" y="308"/>
                    <a:pt x="868" y="558"/>
                    <a:pt x="713" y="713"/>
                  </a:cubicBezTo>
                  <a:close/>
                </a:path>
              </a:pathLst>
            </a:custGeom>
            <a:solidFill>
              <a:srgbClr val="62D9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91;p19">
              <a:extLst>
                <a:ext uri="{FF2B5EF4-FFF2-40B4-BE49-F238E27FC236}">
                  <a16:creationId xmlns:a16="http://schemas.microsoft.com/office/drawing/2014/main" id="{54CED528-161E-201A-D6AC-F1B1A378C0CC}"/>
                </a:ext>
              </a:extLst>
            </p:cNvPr>
            <p:cNvSpPr/>
            <p:nvPr/>
          </p:nvSpPr>
          <p:spPr>
            <a:xfrm>
              <a:off x="358776" y="3195786"/>
              <a:ext cx="1573526" cy="1571079"/>
            </a:xfrm>
            <a:custGeom>
              <a:avLst/>
              <a:gdLst/>
              <a:ahLst/>
              <a:cxnLst/>
              <a:rect l="l" t="t" r="r" b="b"/>
              <a:pathLst>
                <a:path w="580" h="579" extrusionOk="0">
                  <a:moveTo>
                    <a:pt x="477" y="476"/>
                  </a:moveTo>
                  <a:cubicBezTo>
                    <a:pt x="374" y="579"/>
                    <a:pt x="206" y="579"/>
                    <a:pt x="103" y="476"/>
                  </a:cubicBezTo>
                  <a:cubicBezTo>
                    <a:pt x="0" y="373"/>
                    <a:pt x="0" y="206"/>
                    <a:pt x="103" y="103"/>
                  </a:cubicBezTo>
                  <a:cubicBezTo>
                    <a:pt x="206" y="0"/>
                    <a:pt x="374" y="0"/>
                    <a:pt x="477" y="103"/>
                  </a:cubicBezTo>
                  <a:cubicBezTo>
                    <a:pt x="580" y="206"/>
                    <a:pt x="580" y="373"/>
                    <a:pt x="477" y="476"/>
                  </a:cubicBezTo>
                  <a:close/>
                </a:path>
              </a:pathLst>
            </a:custGeom>
            <a:solidFill>
              <a:srgbClr val="A5F3F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91;p19">
              <a:extLst>
                <a:ext uri="{FF2B5EF4-FFF2-40B4-BE49-F238E27FC236}">
                  <a16:creationId xmlns:a16="http://schemas.microsoft.com/office/drawing/2014/main" id="{94C2609B-A7C2-2397-B594-EAD207C2AEA1}"/>
                </a:ext>
              </a:extLst>
            </p:cNvPr>
            <p:cNvSpPr/>
            <p:nvPr/>
          </p:nvSpPr>
          <p:spPr>
            <a:xfrm>
              <a:off x="459428" y="3521864"/>
              <a:ext cx="1182214" cy="1180375"/>
            </a:xfrm>
            <a:custGeom>
              <a:avLst/>
              <a:gdLst/>
              <a:ahLst/>
              <a:cxnLst/>
              <a:rect l="l" t="t" r="r" b="b"/>
              <a:pathLst>
                <a:path w="580" h="579" extrusionOk="0">
                  <a:moveTo>
                    <a:pt x="477" y="476"/>
                  </a:moveTo>
                  <a:cubicBezTo>
                    <a:pt x="374" y="579"/>
                    <a:pt x="206" y="579"/>
                    <a:pt x="103" y="476"/>
                  </a:cubicBezTo>
                  <a:cubicBezTo>
                    <a:pt x="0" y="373"/>
                    <a:pt x="0" y="206"/>
                    <a:pt x="103" y="103"/>
                  </a:cubicBezTo>
                  <a:cubicBezTo>
                    <a:pt x="206" y="0"/>
                    <a:pt x="374" y="0"/>
                    <a:pt x="477" y="103"/>
                  </a:cubicBezTo>
                  <a:cubicBezTo>
                    <a:pt x="580" y="206"/>
                    <a:pt x="580" y="373"/>
                    <a:pt x="477" y="476"/>
                  </a:cubicBezTo>
                  <a:close/>
                </a:path>
              </a:pathLst>
            </a:custGeom>
            <a:solidFill>
              <a:srgbClr val="A5FB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Google Shape;296;p19">
            <a:extLst>
              <a:ext uri="{FF2B5EF4-FFF2-40B4-BE49-F238E27FC236}">
                <a16:creationId xmlns:a16="http://schemas.microsoft.com/office/drawing/2014/main" id="{3799603D-1B2C-ED1B-467D-A516C8E0EB06}"/>
              </a:ext>
            </a:extLst>
          </p:cNvPr>
          <p:cNvSpPr txBox="1"/>
          <p:nvPr/>
        </p:nvSpPr>
        <p:spPr>
          <a:xfrm flipH="1">
            <a:off x="4564367" y="2404018"/>
            <a:ext cx="45719" cy="318004"/>
          </a:xfrm>
          <a:prstGeom prst="rect">
            <a:avLst/>
          </a:prstGeom>
          <a:solidFill>
            <a:srgbClr val="87E5E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ircularXX TT" panose="020B0504010101010104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97;p19">
            <a:extLst>
              <a:ext uri="{FF2B5EF4-FFF2-40B4-BE49-F238E27FC236}">
                <a16:creationId xmlns:a16="http://schemas.microsoft.com/office/drawing/2014/main" id="{F1367C68-260D-D44F-3AF6-D4C79DEE2F72}"/>
              </a:ext>
            </a:extLst>
          </p:cNvPr>
          <p:cNvSpPr txBox="1"/>
          <p:nvPr/>
        </p:nvSpPr>
        <p:spPr>
          <a:xfrm flipH="1">
            <a:off x="4579919" y="3134335"/>
            <a:ext cx="45719" cy="317396"/>
          </a:xfrm>
          <a:prstGeom prst="rect">
            <a:avLst/>
          </a:prstGeom>
          <a:solidFill>
            <a:srgbClr val="55C8D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ircularXX TT" panose="020B0504010101010104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98;p19">
            <a:extLst>
              <a:ext uri="{FF2B5EF4-FFF2-40B4-BE49-F238E27FC236}">
                <a16:creationId xmlns:a16="http://schemas.microsoft.com/office/drawing/2014/main" id="{C9690450-DBFB-494E-1956-CCF1A089D4D6}"/>
              </a:ext>
            </a:extLst>
          </p:cNvPr>
          <p:cNvSpPr txBox="1"/>
          <p:nvPr/>
        </p:nvSpPr>
        <p:spPr>
          <a:xfrm flipH="1">
            <a:off x="4579918" y="3864045"/>
            <a:ext cx="45719" cy="318004"/>
          </a:xfrm>
          <a:prstGeom prst="rect">
            <a:avLst/>
          </a:prstGeom>
          <a:solidFill>
            <a:srgbClr val="31A8D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ircularXX TT" panose="020B0504010101010104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299;p19">
            <a:extLst>
              <a:ext uri="{FF2B5EF4-FFF2-40B4-BE49-F238E27FC236}">
                <a16:creationId xmlns:a16="http://schemas.microsoft.com/office/drawing/2014/main" id="{C7F6CAE2-C8BE-F0FD-F9FE-E200E538120E}"/>
              </a:ext>
            </a:extLst>
          </p:cNvPr>
          <p:cNvSpPr txBox="1"/>
          <p:nvPr/>
        </p:nvSpPr>
        <p:spPr>
          <a:xfrm flipH="1">
            <a:off x="4582624" y="4594362"/>
            <a:ext cx="45719" cy="317396"/>
          </a:xfrm>
          <a:prstGeom prst="rect">
            <a:avLst/>
          </a:prstGeom>
          <a:solidFill>
            <a:srgbClr val="06528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ircularXX TT" panose="020B0504010101010104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296;p19">
            <a:extLst>
              <a:ext uri="{FF2B5EF4-FFF2-40B4-BE49-F238E27FC236}">
                <a16:creationId xmlns:a16="http://schemas.microsoft.com/office/drawing/2014/main" id="{AE7845CF-C7E2-8C92-6AF6-C4A150476923}"/>
              </a:ext>
            </a:extLst>
          </p:cNvPr>
          <p:cNvSpPr txBox="1"/>
          <p:nvPr/>
        </p:nvSpPr>
        <p:spPr>
          <a:xfrm flipH="1">
            <a:off x="4564367" y="1673700"/>
            <a:ext cx="45719" cy="318004"/>
          </a:xfrm>
          <a:prstGeom prst="rect">
            <a:avLst/>
          </a:prstGeom>
          <a:solidFill>
            <a:srgbClr val="A5FBC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ircularXX TT" panose="020B0504010101010104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736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6">
            <a:extLst>
              <a:ext uri="{FF2B5EF4-FFF2-40B4-BE49-F238E27FC236}">
                <a16:creationId xmlns:a16="http://schemas.microsoft.com/office/drawing/2014/main" id="{AF6516D1-77F4-2F68-0EDC-8486BE30FB87}"/>
              </a:ext>
            </a:extLst>
          </p:cNvPr>
          <p:cNvSpPr/>
          <p:nvPr/>
        </p:nvSpPr>
        <p:spPr>
          <a:xfrm>
            <a:off x="869468" y="5170844"/>
            <a:ext cx="10453064" cy="511560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Text 1"/>
          <p:cNvSpPr/>
          <p:nvPr/>
        </p:nvSpPr>
        <p:spPr>
          <a:xfrm>
            <a:off x="457200" y="221670"/>
            <a:ext cx="113994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Intercambio de datos – hacia un proceso sostenible</a:t>
            </a:r>
          </a:p>
        </p:txBody>
      </p:sp>
      <p:sp>
        <p:nvSpPr>
          <p:cNvPr id="318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15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Text 5"/>
          <p:cNvSpPr/>
          <p:nvPr/>
        </p:nvSpPr>
        <p:spPr>
          <a:xfrm>
            <a:off x="658440" y="914400"/>
            <a:ext cx="10679760" cy="5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700" noProof="0" dirty="0">
                <a:solidFill>
                  <a:srgbClr val="082B4E"/>
                </a:solidFill>
                <a:latin typeface="Aptos"/>
              </a:rPr>
              <a:t>Para que el trabajo realizado genere impacto, cada institución debe convertir el proceso de intercambio en una práctica recurrente de gestión de modelos y datos.</a:t>
            </a:r>
          </a:p>
        </p:txBody>
      </p:sp>
      <p:sp>
        <p:nvSpPr>
          <p:cNvPr id="320" name="Shape 6"/>
          <p:cNvSpPr/>
          <p:nvPr/>
        </p:nvSpPr>
        <p:spPr>
          <a:xfrm>
            <a:off x="914400" y="1965960"/>
            <a:ext cx="3017160" cy="27428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Shape 7"/>
          <p:cNvSpPr/>
          <p:nvPr/>
        </p:nvSpPr>
        <p:spPr>
          <a:xfrm>
            <a:off x="914400" y="1965960"/>
            <a:ext cx="3017160" cy="502560"/>
          </a:xfrm>
          <a:prstGeom prst="rect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Text 8"/>
          <p:cNvSpPr/>
          <p:nvPr/>
        </p:nvSpPr>
        <p:spPr>
          <a:xfrm>
            <a:off x="1097280" y="2139840"/>
            <a:ext cx="26514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30 días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Text 9"/>
          <p:cNvSpPr/>
          <p:nvPr/>
        </p:nvSpPr>
        <p:spPr>
          <a:xfrm>
            <a:off x="1207080" y="2798505"/>
            <a:ext cx="2377080" cy="1062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Designar responsables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Revisar modelos ILI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Validar accesos a la app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Shape 10"/>
          <p:cNvSpPr/>
          <p:nvPr/>
        </p:nvSpPr>
        <p:spPr>
          <a:xfrm>
            <a:off x="4617720" y="1965960"/>
            <a:ext cx="3017160" cy="27428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Shape 11"/>
          <p:cNvSpPr/>
          <p:nvPr/>
        </p:nvSpPr>
        <p:spPr>
          <a:xfrm>
            <a:off x="4617720" y="1965960"/>
            <a:ext cx="3017160" cy="502560"/>
          </a:xfrm>
          <a:prstGeom prst="rect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6" name="Text 12"/>
          <p:cNvSpPr/>
          <p:nvPr/>
        </p:nvSpPr>
        <p:spPr>
          <a:xfrm>
            <a:off x="4800600" y="2139840"/>
            <a:ext cx="26514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60 días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Text 13"/>
          <p:cNvSpPr/>
          <p:nvPr/>
        </p:nvSpPr>
        <p:spPr>
          <a:xfrm>
            <a:off x="4910400" y="2870513"/>
            <a:ext cx="2377080" cy="13895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Publicar modelos prioritarios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Crear/revisar esquemas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Preparar primeros archivos XTF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Shape 14"/>
          <p:cNvSpPr/>
          <p:nvPr/>
        </p:nvSpPr>
        <p:spPr>
          <a:xfrm>
            <a:off x="8321040" y="1965960"/>
            <a:ext cx="3017160" cy="27428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Shape 15"/>
          <p:cNvSpPr/>
          <p:nvPr/>
        </p:nvSpPr>
        <p:spPr>
          <a:xfrm>
            <a:off x="8321040" y="1965960"/>
            <a:ext cx="3017160" cy="502560"/>
          </a:xfrm>
          <a:prstGeom prst="rect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 16"/>
          <p:cNvSpPr/>
          <p:nvPr/>
        </p:nvSpPr>
        <p:spPr>
          <a:xfrm>
            <a:off x="8503920" y="2139840"/>
            <a:ext cx="26514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90 días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Text 17"/>
          <p:cNvSpPr/>
          <p:nvPr/>
        </p:nvSpPr>
        <p:spPr>
          <a:xfrm>
            <a:off x="8607840" y="2852936"/>
            <a:ext cx="2547480" cy="13895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10000"/>
          </a:bodyPr>
          <a:lstStyle/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Integrar la migración al proceso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Validar intercambio piloto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Documentar operación institucional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 18"/>
          <p:cNvSpPr/>
          <p:nvPr/>
        </p:nvSpPr>
        <p:spPr>
          <a:xfrm>
            <a:off x="1127900" y="5308004"/>
            <a:ext cx="100580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CircularXX TT" panose="020B0504010101010104" pitchFamily="34" charset="0"/>
                <a:ea typeface="Aptos"/>
                <a:cs typeface="CircularXX TT" panose="020B0504010101010104" pitchFamily="34" charset="0"/>
              </a:rPr>
              <a:t>→ </a:t>
            </a: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Decisión ejecutiva requerida: priorizar modelos, responsables y tiempos de implementación.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AEE9A01-9611-5F92-4D3F-FC1718CA4E13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20</a:t>
            </a:fld>
            <a:endParaRPr lang="es-CO" noProof="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 1"/>
          <p:cNvSpPr/>
          <p:nvPr/>
        </p:nvSpPr>
        <p:spPr>
          <a:xfrm>
            <a:off x="457200" y="164520"/>
            <a:ext cx="11183416" cy="45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Siguiente versión: interoperabilidad federada</a:t>
            </a:r>
          </a:p>
        </p:txBody>
      </p:sp>
      <p:sp>
        <p:nvSpPr>
          <p:cNvPr id="337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16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EC5413E6-22CB-4847-B8EE-D402FB518B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6" t="14546" r="3295" b="30259"/>
          <a:stretch>
            <a:fillRect/>
          </a:stretch>
        </p:blipFill>
        <p:spPr>
          <a:xfrm>
            <a:off x="695400" y="1412776"/>
            <a:ext cx="10159880" cy="331236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E514F47-7E4F-CBBD-EBCA-5AB1BC65A606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21</a:t>
            </a:fld>
            <a:endParaRPr lang="es-CO" noProof="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10137-BC87-700A-DBAA-39C0029D7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F487596-87FE-6DD5-3923-51A3AFB1E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es-CO" noProof="0" smtClean="0"/>
              <a:t>22</a:t>
            </a:fld>
            <a:endParaRPr lang="es-CO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0926763A-0BC7-3D92-4F37-310ADD1D7DF2}"/>
              </a:ext>
            </a:extLst>
          </p:cNvPr>
          <p:cNvSpPr txBox="1"/>
          <p:nvPr/>
        </p:nvSpPr>
        <p:spPr bwMode="auto">
          <a:xfrm>
            <a:off x="417241" y="1196752"/>
            <a:ext cx="10863335" cy="4608512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CO" sz="2000" noProof="0" dirty="0">
                <a:latin typeface="CircularXX TT"/>
                <a:ea typeface="Times New Roman" panose="02020603050405020304" pitchFamily="18" charset="0"/>
                <a:cs typeface="CircularXX TT"/>
              </a:rPr>
              <a:t>Finalizar el modelado de información del SICUN – adaptado a la versión final de sistema  </a:t>
            </a: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CO" sz="2000" noProof="0" dirty="0">
                <a:latin typeface="CircularXX TT"/>
                <a:ea typeface="Times New Roman" panose="02020603050405020304" pitchFamily="18" charset="0"/>
                <a:cs typeface="CircularXX TT"/>
              </a:rPr>
              <a:t>Identificar municipio idóneo para pilotar el proceso de intercambio, usando datos catastro urbano, fiscal y de planificación </a:t>
            </a: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CO" sz="1800" noProof="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CO" sz="2000" noProof="0" dirty="0">
                <a:latin typeface="CircularXX TT"/>
                <a:cs typeface="CircularXX TT"/>
              </a:rPr>
              <a:t>Escalamiento del mecanismo de intercambio a otros municipios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CO" sz="2000" noProof="0" dirty="0">
              <a:latin typeface="CircularXX TT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CO" sz="2000" noProof="0" dirty="0">
                <a:latin typeface="CircularXX TT"/>
                <a:cs typeface="CircularXX TT"/>
              </a:rPr>
              <a:t>Automatizar el proceso de intercambio (nueva fase) y nuevas funcionalidades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CO" sz="2000" noProof="0" dirty="0">
              <a:latin typeface="CircularXX TT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CO" sz="2000" noProof="0" dirty="0">
                <a:latin typeface="CircularXX TT"/>
                <a:cs typeface="CircularXX TT"/>
              </a:rPr>
              <a:t>Involucrar a otros actores de la administración del territorio, incluyendo la PCM - IDEP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CO" sz="1800" noProof="0" dirty="0">
              <a:latin typeface="CircularXX TT"/>
              <a:cs typeface="CircularXX TT"/>
            </a:endParaRP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5DDC05BC-1249-9499-51D4-212A4ACBF8C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CO" sz="3400" spc="-85" noProof="0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Siguientes pasos</a:t>
            </a:r>
          </a:p>
        </p:txBody>
      </p:sp>
    </p:spTree>
    <p:extLst>
      <p:ext uri="{BB962C8B-B14F-4D97-AF65-F5344CB8AC3E}">
        <p14:creationId xmlns:p14="http://schemas.microsoft.com/office/powerpoint/2010/main" val="217295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1"/>
          <p:cNvSpPr/>
          <p:nvPr/>
        </p:nvSpPr>
        <p:spPr>
          <a:xfrm>
            <a:off x="457200" y="164520"/>
            <a:ext cx="9098280" cy="521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Resumen</a:t>
            </a:r>
          </a:p>
        </p:txBody>
      </p:sp>
      <p:sp>
        <p:nvSpPr>
          <p:cNvPr id="30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02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5"/>
          <p:cNvSpPr/>
          <p:nvPr/>
        </p:nvSpPr>
        <p:spPr>
          <a:xfrm>
            <a:off x="658440" y="987480"/>
            <a:ext cx="11126192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tabLst>
                <a:tab pos="0" algn="l"/>
              </a:tabLst>
            </a:pPr>
            <a:r>
              <a:rPr lang="es-CO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Base operativa creada para la interoperabilidad: personas capacitadas, modelos de datos compartidos, una plataforma y un método de migración.</a:t>
            </a:r>
            <a:endParaRPr lang="es-CO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6"/>
          <p:cNvSpPr/>
          <p:nvPr/>
        </p:nvSpPr>
        <p:spPr>
          <a:xfrm>
            <a:off x="731520" y="2019256"/>
            <a:ext cx="3348256" cy="155376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7"/>
          <p:cNvSpPr/>
          <p:nvPr/>
        </p:nvSpPr>
        <p:spPr>
          <a:xfrm>
            <a:off x="731520" y="2019256"/>
            <a:ext cx="100440" cy="1536120"/>
          </a:xfrm>
          <a:prstGeom prst="rect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8"/>
          <p:cNvSpPr/>
          <p:nvPr/>
        </p:nvSpPr>
        <p:spPr>
          <a:xfrm>
            <a:off x="987480" y="2202136"/>
            <a:ext cx="3164304" cy="24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1. Capacidades desarrolladas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9"/>
          <p:cNvSpPr/>
          <p:nvPr/>
        </p:nvSpPr>
        <p:spPr>
          <a:xfrm>
            <a:off x="987480" y="2522176"/>
            <a:ext cx="2880000" cy="102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Personal</a:t>
            </a: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 designado de MEF, SICUN y OUN fue </a:t>
            </a:r>
            <a:r>
              <a:rPr lang="es-CO" sz="1400" b="1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capacitado</a:t>
            </a: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 para comprender, crear y operar modelos INTERLIS.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10"/>
          <p:cNvSpPr/>
          <p:nvPr/>
        </p:nvSpPr>
        <p:spPr>
          <a:xfrm>
            <a:off x="4434840" y="2019256"/>
            <a:ext cx="3291480" cy="155376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1"/>
          <p:cNvSpPr/>
          <p:nvPr/>
        </p:nvSpPr>
        <p:spPr>
          <a:xfrm>
            <a:off x="4434840" y="2019256"/>
            <a:ext cx="100440" cy="1536120"/>
          </a:xfrm>
          <a:prstGeom prst="rect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2"/>
          <p:cNvSpPr/>
          <p:nvPr/>
        </p:nvSpPr>
        <p:spPr>
          <a:xfrm>
            <a:off x="4690800" y="2202136"/>
            <a:ext cx="28800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2. Repositorio central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3"/>
          <p:cNvSpPr/>
          <p:nvPr/>
        </p:nvSpPr>
        <p:spPr>
          <a:xfrm>
            <a:off x="4690800" y="2522176"/>
            <a:ext cx="2880000" cy="102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Repositorio central </a:t>
            </a: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de modelos INTERLIS en servidor SAM para publicar, consultar y reutilizar modelos.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4"/>
          <p:cNvSpPr/>
          <p:nvPr/>
        </p:nvSpPr>
        <p:spPr>
          <a:xfrm>
            <a:off x="8138160" y="2019256"/>
            <a:ext cx="3291480" cy="155376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5"/>
          <p:cNvSpPr/>
          <p:nvPr/>
        </p:nvSpPr>
        <p:spPr>
          <a:xfrm>
            <a:off x="8138160" y="2019256"/>
            <a:ext cx="100440" cy="1536120"/>
          </a:xfrm>
          <a:prstGeom prst="rect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6"/>
          <p:cNvSpPr/>
          <p:nvPr/>
        </p:nvSpPr>
        <p:spPr>
          <a:xfrm>
            <a:off x="8394120" y="2202136"/>
            <a:ext cx="28800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3. Herramienta operativa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7"/>
          <p:cNvSpPr/>
          <p:nvPr/>
        </p:nvSpPr>
        <p:spPr>
          <a:xfrm>
            <a:off x="8394120" y="2522176"/>
            <a:ext cx="2880000" cy="95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 err="1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Interoperability</a:t>
            </a:r>
            <a:r>
              <a:rPr lang="es-CO" sz="1400" b="1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 Suite </a:t>
            </a: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permite gestionar modelos, esquemas, importaciones, </a:t>
            </a:r>
            <a:r>
              <a:rPr lang="es-CO" sz="1400" b="0" u="none" strike="noStrike" noProof="0" dirty="0" err="1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baskets</a:t>
            </a: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, exportaciones y usuarios.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8"/>
          <p:cNvSpPr/>
          <p:nvPr/>
        </p:nvSpPr>
        <p:spPr>
          <a:xfrm>
            <a:off x="1783080" y="4691936"/>
            <a:ext cx="132588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9"/>
          <p:cNvSpPr/>
          <p:nvPr/>
        </p:nvSpPr>
        <p:spPr>
          <a:xfrm>
            <a:off x="1097280" y="4454336"/>
            <a:ext cx="475200" cy="475200"/>
          </a:xfrm>
          <a:prstGeom prst="ellipse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20"/>
          <p:cNvSpPr/>
          <p:nvPr/>
        </p:nvSpPr>
        <p:spPr>
          <a:xfrm>
            <a:off x="1097280" y="4509480"/>
            <a:ext cx="475200" cy="3466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1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1"/>
          <p:cNvSpPr/>
          <p:nvPr/>
        </p:nvSpPr>
        <p:spPr>
          <a:xfrm>
            <a:off x="786240" y="5094416"/>
            <a:ext cx="10969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Capacitar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2"/>
          <p:cNvSpPr/>
          <p:nvPr/>
        </p:nvSpPr>
        <p:spPr>
          <a:xfrm>
            <a:off x="3931920" y="4691936"/>
            <a:ext cx="132588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Shape 23"/>
          <p:cNvSpPr/>
          <p:nvPr/>
        </p:nvSpPr>
        <p:spPr>
          <a:xfrm>
            <a:off x="3246120" y="4454336"/>
            <a:ext cx="475200" cy="475200"/>
          </a:xfrm>
          <a:prstGeom prst="ellipse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4"/>
          <p:cNvSpPr/>
          <p:nvPr/>
        </p:nvSpPr>
        <p:spPr>
          <a:xfrm>
            <a:off x="3246120" y="4509480"/>
            <a:ext cx="475200" cy="3466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2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25"/>
          <p:cNvSpPr/>
          <p:nvPr/>
        </p:nvSpPr>
        <p:spPr>
          <a:xfrm>
            <a:off x="2935080" y="5094416"/>
            <a:ext cx="10969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Modelar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Shape 26"/>
          <p:cNvSpPr/>
          <p:nvPr/>
        </p:nvSpPr>
        <p:spPr>
          <a:xfrm>
            <a:off x="6080760" y="4691936"/>
            <a:ext cx="132588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Shape 27"/>
          <p:cNvSpPr/>
          <p:nvPr/>
        </p:nvSpPr>
        <p:spPr>
          <a:xfrm>
            <a:off x="5394960" y="4454336"/>
            <a:ext cx="475200" cy="475200"/>
          </a:xfrm>
          <a:prstGeom prst="ellipse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28"/>
          <p:cNvSpPr/>
          <p:nvPr/>
        </p:nvSpPr>
        <p:spPr>
          <a:xfrm>
            <a:off x="5394960" y="4509480"/>
            <a:ext cx="475200" cy="3466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3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29"/>
          <p:cNvSpPr/>
          <p:nvPr/>
        </p:nvSpPr>
        <p:spPr>
          <a:xfrm>
            <a:off x="5083920" y="5094416"/>
            <a:ext cx="10969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Publicar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Shape 30"/>
          <p:cNvSpPr/>
          <p:nvPr/>
        </p:nvSpPr>
        <p:spPr>
          <a:xfrm>
            <a:off x="8229600" y="4691936"/>
            <a:ext cx="1325880" cy="360"/>
          </a:xfrm>
          <a:prstGeom prst="line">
            <a:avLst/>
          </a:prstGeom>
          <a:ln w="17780">
            <a:solidFill>
              <a:srgbClr val="A8BED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31"/>
          <p:cNvSpPr/>
          <p:nvPr/>
        </p:nvSpPr>
        <p:spPr>
          <a:xfrm>
            <a:off x="7543800" y="4454336"/>
            <a:ext cx="475200" cy="475200"/>
          </a:xfrm>
          <a:prstGeom prst="ellipse">
            <a:avLst/>
          </a:prstGeom>
          <a:solidFill>
            <a:srgbClr val="F28C28"/>
          </a:solidFill>
          <a:ln w="12700">
            <a:solidFill>
              <a:srgbClr val="F28C2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32"/>
          <p:cNvSpPr/>
          <p:nvPr/>
        </p:nvSpPr>
        <p:spPr>
          <a:xfrm>
            <a:off x="7543800" y="4509480"/>
            <a:ext cx="475200" cy="3466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4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Text 33"/>
          <p:cNvSpPr/>
          <p:nvPr/>
        </p:nvSpPr>
        <p:spPr>
          <a:xfrm>
            <a:off x="7232760" y="5094416"/>
            <a:ext cx="10969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Migrar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34"/>
          <p:cNvSpPr/>
          <p:nvPr/>
        </p:nvSpPr>
        <p:spPr>
          <a:xfrm>
            <a:off x="9692640" y="4454336"/>
            <a:ext cx="475200" cy="475200"/>
          </a:xfrm>
          <a:prstGeom prst="ellipse">
            <a:avLst/>
          </a:prstGeom>
          <a:solidFill>
            <a:srgbClr val="082B4E"/>
          </a:solidFill>
          <a:ln w="12700">
            <a:solidFill>
              <a:srgbClr val="082B4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35"/>
          <p:cNvSpPr/>
          <p:nvPr/>
        </p:nvSpPr>
        <p:spPr>
          <a:xfrm>
            <a:off x="9692640" y="4509480"/>
            <a:ext cx="475200" cy="3466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5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36"/>
          <p:cNvSpPr/>
          <p:nvPr/>
        </p:nvSpPr>
        <p:spPr>
          <a:xfrm>
            <a:off x="9381600" y="5020400"/>
            <a:ext cx="1178896" cy="20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Intercambiar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Marcador de número de diapositiva 1">
            <a:extLst>
              <a:ext uri="{FF2B5EF4-FFF2-40B4-BE49-F238E27FC236}">
                <a16:creationId xmlns:a16="http://schemas.microsoft.com/office/drawing/2014/main" id="{F83E9B8F-7C45-7B57-36C2-26E8F6469AC3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3</a:t>
            </a:fld>
            <a:endParaRPr lang="es-CO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6">
            <a:extLst>
              <a:ext uri="{FF2B5EF4-FFF2-40B4-BE49-F238E27FC236}">
                <a16:creationId xmlns:a16="http://schemas.microsoft.com/office/drawing/2014/main" id="{D28EED1F-3B6E-D9A1-6A03-09EC2525BE30}"/>
              </a:ext>
            </a:extLst>
          </p:cNvPr>
          <p:cNvSpPr/>
          <p:nvPr/>
        </p:nvSpPr>
        <p:spPr>
          <a:xfrm>
            <a:off x="551384" y="5229200"/>
            <a:ext cx="11089232" cy="796131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"/>
          <p:cNvSpPr/>
          <p:nvPr/>
        </p:nvSpPr>
        <p:spPr>
          <a:xfrm>
            <a:off x="457200" y="195828"/>
            <a:ext cx="1139944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La idea: de datos aislados al intercambio confiable</a:t>
            </a:r>
          </a:p>
        </p:txBody>
      </p:sp>
      <p:sp>
        <p:nvSpPr>
          <p:cNvPr id="69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03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6"/>
          <p:cNvSpPr/>
          <p:nvPr/>
        </p:nvSpPr>
        <p:spPr>
          <a:xfrm>
            <a:off x="868680" y="2011680"/>
            <a:ext cx="19656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9D8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Shape 7"/>
          <p:cNvSpPr/>
          <p:nvPr/>
        </p:nvSpPr>
        <p:spPr>
          <a:xfrm>
            <a:off x="1033200" y="2194560"/>
            <a:ext cx="292320" cy="292320"/>
          </a:xfrm>
          <a:prstGeom prst="ellipse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8"/>
          <p:cNvSpPr/>
          <p:nvPr/>
        </p:nvSpPr>
        <p:spPr>
          <a:xfrm>
            <a:off x="1435680" y="2194560"/>
            <a:ext cx="91404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MEF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9"/>
          <p:cNvSpPr/>
          <p:nvPr/>
        </p:nvSpPr>
        <p:spPr>
          <a:xfrm>
            <a:off x="1435680" y="2395800"/>
            <a:ext cx="109692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datos propios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Shape 10"/>
          <p:cNvSpPr/>
          <p:nvPr/>
        </p:nvSpPr>
        <p:spPr>
          <a:xfrm>
            <a:off x="868680" y="3063240"/>
            <a:ext cx="19656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9D8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11"/>
          <p:cNvSpPr/>
          <p:nvPr/>
        </p:nvSpPr>
        <p:spPr>
          <a:xfrm>
            <a:off x="1033200" y="3246120"/>
            <a:ext cx="292320" cy="292320"/>
          </a:xfrm>
          <a:prstGeom prst="ellipse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12"/>
          <p:cNvSpPr/>
          <p:nvPr/>
        </p:nvSpPr>
        <p:spPr>
          <a:xfrm>
            <a:off x="1435680" y="3246120"/>
            <a:ext cx="91404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SICUN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13"/>
          <p:cNvSpPr/>
          <p:nvPr/>
        </p:nvSpPr>
        <p:spPr>
          <a:xfrm>
            <a:off x="1435680" y="3447360"/>
            <a:ext cx="109692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datos propios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Shape 14"/>
          <p:cNvSpPr/>
          <p:nvPr/>
        </p:nvSpPr>
        <p:spPr>
          <a:xfrm>
            <a:off x="868680" y="4114800"/>
            <a:ext cx="19656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9D8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Shape 15"/>
          <p:cNvSpPr/>
          <p:nvPr/>
        </p:nvSpPr>
        <p:spPr>
          <a:xfrm>
            <a:off x="1033200" y="4297680"/>
            <a:ext cx="292320" cy="292320"/>
          </a:xfrm>
          <a:prstGeom prst="ellipse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16"/>
          <p:cNvSpPr/>
          <p:nvPr/>
        </p:nvSpPr>
        <p:spPr>
          <a:xfrm>
            <a:off x="1435680" y="4297680"/>
            <a:ext cx="91404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OUN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17"/>
          <p:cNvSpPr/>
          <p:nvPr/>
        </p:nvSpPr>
        <p:spPr>
          <a:xfrm>
            <a:off x="1435680" y="4498920"/>
            <a:ext cx="109692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datos propios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Shape 18"/>
          <p:cNvSpPr/>
          <p:nvPr/>
        </p:nvSpPr>
        <p:spPr>
          <a:xfrm>
            <a:off x="3200040" y="3429000"/>
            <a:ext cx="1284680" cy="0"/>
          </a:xfrm>
          <a:prstGeom prst="line">
            <a:avLst/>
          </a:prstGeom>
          <a:ln w="25400">
            <a:solidFill>
              <a:srgbClr val="1BA6B7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19"/>
          <p:cNvSpPr/>
          <p:nvPr/>
        </p:nvSpPr>
        <p:spPr>
          <a:xfrm>
            <a:off x="4709160" y="2240280"/>
            <a:ext cx="2331360" cy="2258640"/>
          </a:xfrm>
          <a:prstGeom prst="roundRect">
            <a:avLst>
              <a:gd name="adj" fmla="val 5106"/>
            </a:avLst>
          </a:prstGeom>
          <a:solidFill>
            <a:srgbClr val="082B4E"/>
          </a:solidFill>
          <a:ln w="12700">
            <a:solidFill>
              <a:srgbClr val="082B4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" name="Text 20"/>
          <p:cNvSpPr/>
          <p:nvPr/>
        </p:nvSpPr>
        <p:spPr>
          <a:xfrm>
            <a:off x="5026117" y="2420888"/>
            <a:ext cx="16639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INTERLIS</a:t>
            </a:r>
            <a:endParaRPr lang="es-CO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21"/>
          <p:cNvSpPr/>
          <p:nvPr/>
        </p:nvSpPr>
        <p:spPr>
          <a:xfrm>
            <a:off x="4943872" y="3246120"/>
            <a:ext cx="1872208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2000" b="0" u="none" strike="noStrike" noProof="0" dirty="0">
                <a:solidFill>
                  <a:srgbClr val="DDEBF5"/>
                </a:solidFill>
                <a:effectLst/>
                <a:uFillTx/>
                <a:latin typeface="Aptos"/>
                <a:ea typeface="Aptos"/>
              </a:rPr>
              <a:t>Modelo ILI</a:t>
            </a:r>
            <a:endParaRPr lang="es-CO" sz="20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2000" b="0" u="none" strike="noStrike" noProof="0" dirty="0">
                <a:solidFill>
                  <a:srgbClr val="DDEBF5"/>
                </a:solidFill>
                <a:effectLst/>
                <a:uFillTx/>
                <a:latin typeface="Aptos"/>
                <a:ea typeface="Aptos"/>
              </a:rPr>
              <a:t>+ reglas comunes</a:t>
            </a:r>
            <a:endParaRPr lang="es-CO" sz="20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2000" b="0" u="none" strike="noStrike" noProof="0" dirty="0">
                <a:solidFill>
                  <a:srgbClr val="DDEBF5"/>
                </a:solidFill>
                <a:effectLst/>
                <a:uFillTx/>
                <a:latin typeface="Aptos"/>
                <a:ea typeface="Aptos"/>
              </a:rPr>
              <a:t>+ archivo de intercambio XTF</a:t>
            </a:r>
            <a:endParaRPr lang="es-CO" sz="20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Shape 22"/>
          <p:cNvSpPr/>
          <p:nvPr/>
        </p:nvSpPr>
        <p:spPr>
          <a:xfrm>
            <a:off x="7315200" y="3429000"/>
            <a:ext cx="1229072" cy="0"/>
          </a:xfrm>
          <a:prstGeom prst="line">
            <a:avLst/>
          </a:prstGeom>
          <a:ln w="25400">
            <a:solidFill>
              <a:srgbClr val="1BA6B7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23"/>
          <p:cNvSpPr/>
          <p:nvPr/>
        </p:nvSpPr>
        <p:spPr>
          <a:xfrm>
            <a:off x="8915400" y="2103120"/>
            <a:ext cx="2468520" cy="658080"/>
          </a:xfrm>
          <a:prstGeom prst="roundRect">
            <a:avLst>
              <a:gd name="adj" fmla="val 11111"/>
            </a:avLst>
          </a:prstGeom>
          <a:solidFill>
            <a:srgbClr val="DFF5F9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 24"/>
          <p:cNvSpPr/>
          <p:nvPr/>
        </p:nvSpPr>
        <p:spPr>
          <a:xfrm>
            <a:off x="9079920" y="2267652"/>
            <a:ext cx="2148480" cy="33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Datos comparables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Shape 25"/>
          <p:cNvSpPr/>
          <p:nvPr/>
        </p:nvSpPr>
        <p:spPr>
          <a:xfrm>
            <a:off x="8915400" y="3063240"/>
            <a:ext cx="2468520" cy="658080"/>
          </a:xfrm>
          <a:prstGeom prst="roundRect">
            <a:avLst>
              <a:gd name="adj" fmla="val 11111"/>
            </a:avLst>
          </a:prstGeom>
          <a:solidFill>
            <a:srgbClr val="E9F7EE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26"/>
          <p:cNvSpPr/>
          <p:nvPr/>
        </p:nvSpPr>
        <p:spPr>
          <a:xfrm>
            <a:off x="9079920" y="3145320"/>
            <a:ext cx="2148480" cy="5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Intercambio controlado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27"/>
          <p:cNvSpPr/>
          <p:nvPr/>
        </p:nvSpPr>
        <p:spPr>
          <a:xfrm>
            <a:off x="8915400" y="4023360"/>
            <a:ext cx="2468520" cy="658080"/>
          </a:xfrm>
          <a:prstGeom prst="roundRect">
            <a:avLst>
              <a:gd name="adj" fmla="val 11111"/>
            </a:avLst>
          </a:prstGeom>
          <a:solidFill>
            <a:srgbClr val="FFF6E8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28"/>
          <p:cNvSpPr/>
          <p:nvPr/>
        </p:nvSpPr>
        <p:spPr>
          <a:xfrm>
            <a:off x="9079920" y="4220740"/>
            <a:ext cx="2148480" cy="25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Gobernanza técnica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29"/>
          <p:cNvSpPr/>
          <p:nvPr/>
        </p:nvSpPr>
        <p:spPr>
          <a:xfrm>
            <a:off x="658440" y="5301208"/>
            <a:ext cx="11126192" cy="61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noProof="0" dirty="0">
                <a:solidFill>
                  <a:srgbClr val="082B4E"/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→ </a:t>
            </a:r>
            <a:r>
              <a:rPr lang="es-CO" noProof="0" dirty="0">
                <a:solidFill>
                  <a:srgbClr val="082B4E"/>
                </a:solidFill>
                <a:latin typeface="Aptos"/>
              </a:rPr>
              <a:t>Bajo este enfoque no se reemplazan los sistemas institucionales; se crea una capa común para compartir información con reglas verificables.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41EE151-FA0E-FC11-513D-0552A78F409A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4</a:t>
            </a:fld>
            <a:endParaRPr lang="es-CO" noProof="0" dirty="0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7149CCD6-DA9B-F1CF-816A-27524915736F}"/>
              </a:ext>
            </a:extLst>
          </p:cNvPr>
          <p:cNvSpPr/>
          <p:nvPr/>
        </p:nvSpPr>
        <p:spPr>
          <a:xfrm>
            <a:off x="658440" y="987480"/>
            <a:ext cx="11126192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tabLst>
                <a:tab pos="0" algn="l"/>
              </a:tabLst>
            </a:pPr>
            <a:r>
              <a:rPr lang="es-CO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Cada institución puede tener información útil, pero si los modelos, dominios y estructuras no son comparables, el intercambio exige trabajo manual y pierde trazabilidad.</a:t>
            </a:r>
            <a:endParaRPr lang="es-CO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6">
            <a:extLst>
              <a:ext uri="{FF2B5EF4-FFF2-40B4-BE49-F238E27FC236}">
                <a16:creationId xmlns:a16="http://schemas.microsoft.com/office/drawing/2014/main" id="{F3B3AA8E-43A1-0274-9806-1B3E1B8CE135}"/>
              </a:ext>
            </a:extLst>
          </p:cNvPr>
          <p:cNvSpPr/>
          <p:nvPr/>
        </p:nvSpPr>
        <p:spPr>
          <a:xfrm>
            <a:off x="407368" y="5230625"/>
            <a:ext cx="11521280" cy="511560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 1"/>
          <p:cNvSpPr/>
          <p:nvPr/>
        </p:nvSpPr>
        <p:spPr>
          <a:xfrm>
            <a:off x="457200" y="164520"/>
            <a:ext cx="90522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Etapas en el proceso realizado</a:t>
            </a:r>
          </a:p>
        </p:txBody>
      </p:sp>
      <p:sp>
        <p:nvSpPr>
          <p:cNvPr id="99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04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6"/>
          <p:cNvSpPr/>
          <p:nvPr/>
        </p:nvSpPr>
        <p:spPr>
          <a:xfrm>
            <a:off x="681568" y="1188715"/>
            <a:ext cx="2395440" cy="150840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7"/>
          <p:cNvSpPr/>
          <p:nvPr/>
        </p:nvSpPr>
        <p:spPr>
          <a:xfrm>
            <a:off x="681568" y="1188715"/>
            <a:ext cx="118440" cy="1508400"/>
          </a:xfrm>
          <a:prstGeom prst="rect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8"/>
          <p:cNvSpPr/>
          <p:nvPr/>
        </p:nvSpPr>
        <p:spPr>
          <a:xfrm>
            <a:off x="937528" y="1371595"/>
            <a:ext cx="19839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Talleres y capacitación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9"/>
          <p:cNvSpPr/>
          <p:nvPr/>
        </p:nvSpPr>
        <p:spPr>
          <a:xfrm>
            <a:off x="937528" y="1691635"/>
            <a:ext cx="198396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En INTERLIS, QGIS Model Baker, modelos, dominios, asociaciones y XTF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Shape 10"/>
          <p:cNvSpPr/>
          <p:nvPr/>
        </p:nvSpPr>
        <p:spPr>
          <a:xfrm>
            <a:off x="3104728" y="1938235"/>
            <a:ext cx="320040" cy="360"/>
          </a:xfrm>
          <a:prstGeom prst="line">
            <a:avLst/>
          </a:prstGeom>
          <a:ln w="15240">
            <a:solidFill>
              <a:srgbClr val="C9D8E6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Shape 11"/>
          <p:cNvSpPr/>
          <p:nvPr/>
        </p:nvSpPr>
        <p:spPr>
          <a:xfrm>
            <a:off x="3470488" y="1188715"/>
            <a:ext cx="2395440" cy="150840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Shape 12"/>
          <p:cNvSpPr/>
          <p:nvPr/>
        </p:nvSpPr>
        <p:spPr>
          <a:xfrm>
            <a:off x="3470488" y="1188715"/>
            <a:ext cx="118440" cy="1508400"/>
          </a:xfrm>
          <a:prstGeom prst="rect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3"/>
          <p:cNvSpPr/>
          <p:nvPr/>
        </p:nvSpPr>
        <p:spPr>
          <a:xfrm>
            <a:off x="3726448" y="1371595"/>
            <a:ext cx="19839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Repositorio central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14"/>
          <p:cNvSpPr/>
          <p:nvPr/>
        </p:nvSpPr>
        <p:spPr>
          <a:xfrm>
            <a:off x="3726448" y="1691635"/>
            <a:ext cx="202968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Modelos ILI disponibles en infraestructura SAM para consulta y reutilización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Shape 15"/>
          <p:cNvSpPr/>
          <p:nvPr/>
        </p:nvSpPr>
        <p:spPr>
          <a:xfrm>
            <a:off x="5893648" y="1938235"/>
            <a:ext cx="320040" cy="360"/>
          </a:xfrm>
          <a:prstGeom prst="line">
            <a:avLst/>
          </a:prstGeom>
          <a:ln w="15240">
            <a:solidFill>
              <a:srgbClr val="C9D8E6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16"/>
          <p:cNvSpPr/>
          <p:nvPr/>
        </p:nvSpPr>
        <p:spPr>
          <a:xfrm>
            <a:off x="6259408" y="1188715"/>
            <a:ext cx="2395440" cy="150840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Shape 17"/>
          <p:cNvSpPr/>
          <p:nvPr/>
        </p:nvSpPr>
        <p:spPr>
          <a:xfrm>
            <a:off x="6259408" y="1188715"/>
            <a:ext cx="118440" cy="1508400"/>
          </a:xfrm>
          <a:prstGeom prst="rect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18"/>
          <p:cNvSpPr/>
          <p:nvPr/>
        </p:nvSpPr>
        <p:spPr>
          <a:xfrm>
            <a:off x="6515368" y="1371595"/>
            <a:ext cx="19839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Aplicación SAM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19"/>
          <p:cNvSpPr/>
          <p:nvPr/>
        </p:nvSpPr>
        <p:spPr>
          <a:xfrm>
            <a:off x="6515368" y="1691635"/>
            <a:ext cx="212148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Herramienta para gestionar modelos, esquemas, importación/exportación y usuarios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20"/>
          <p:cNvSpPr/>
          <p:nvPr/>
        </p:nvSpPr>
        <p:spPr>
          <a:xfrm>
            <a:off x="8682568" y="1938235"/>
            <a:ext cx="320040" cy="360"/>
          </a:xfrm>
          <a:prstGeom prst="line">
            <a:avLst/>
          </a:prstGeom>
          <a:ln w="15240">
            <a:solidFill>
              <a:srgbClr val="C9D8E6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Shape 21"/>
          <p:cNvSpPr/>
          <p:nvPr/>
        </p:nvSpPr>
        <p:spPr>
          <a:xfrm>
            <a:off x="9048328" y="1188715"/>
            <a:ext cx="2395440" cy="150840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Shape 22"/>
          <p:cNvSpPr/>
          <p:nvPr/>
        </p:nvSpPr>
        <p:spPr>
          <a:xfrm>
            <a:off x="9048328" y="1188715"/>
            <a:ext cx="118440" cy="150840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23"/>
          <p:cNvSpPr/>
          <p:nvPr/>
        </p:nvSpPr>
        <p:spPr>
          <a:xfrm>
            <a:off x="9304288" y="1371595"/>
            <a:ext cx="19839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Migración técnica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24"/>
          <p:cNvSpPr/>
          <p:nvPr/>
        </p:nvSpPr>
        <p:spPr>
          <a:xfrm>
            <a:off x="9304288" y="1691635"/>
            <a:ext cx="198396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Método y scripts para transformar bases institucionales hacia modelos INTERLIS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25"/>
          <p:cNvSpPr/>
          <p:nvPr/>
        </p:nvSpPr>
        <p:spPr>
          <a:xfrm>
            <a:off x="816456" y="3613050"/>
            <a:ext cx="3062880" cy="959760"/>
          </a:xfrm>
          <a:prstGeom prst="roundRect">
            <a:avLst>
              <a:gd name="adj" fmla="val 7619"/>
            </a:avLst>
          </a:prstGeom>
          <a:solidFill>
            <a:srgbClr val="F7FAFD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26"/>
          <p:cNvSpPr/>
          <p:nvPr/>
        </p:nvSpPr>
        <p:spPr>
          <a:xfrm>
            <a:off x="980976" y="3850650"/>
            <a:ext cx="456840" cy="456840"/>
          </a:xfrm>
          <a:prstGeom prst="ellipse">
            <a:avLst/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27"/>
          <p:cNvSpPr/>
          <p:nvPr/>
        </p:nvSpPr>
        <p:spPr>
          <a:xfrm>
            <a:off x="1566336" y="3795930"/>
            <a:ext cx="9140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MEF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28"/>
          <p:cNvSpPr/>
          <p:nvPr/>
        </p:nvSpPr>
        <p:spPr>
          <a:xfrm>
            <a:off x="1566336" y="3997890"/>
            <a:ext cx="22492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Capacitación, modelado, repositorio, app y ruta de migración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Shape 29"/>
          <p:cNvSpPr/>
          <p:nvPr/>
        </p:nvSpPr>
        <p:spPr>
          <a:xfrm>
            <a:off x="4428336" y="3613050"/>
            <a:ext cx="3062880" cy="959760"/>
          </a:xfrm>
          <a:prstGeom prst="roundRect">
            <a:avLst>
              <a:gd name="adj" fmla="val 7619"/>
            </a:avLst>
          </a:prstGeom>
          <a:solidFill>
            <a:srgbClr val="F7FAFD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30"/>
          <p:cNvSpPr/>
          <p:nvPr/>
        </p:nvSpPr>
        <p:spPr>
          <a:xfrm>
            <a:off x="4592856" y="3850650"/>
            <a:ext cx="456840" cy="456840"/>
          </a:xfrm>
          <a:prstGeom prst="ellipse">
            <a:avLst/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31"/>
          <p:cNvSpPr/>
          <p:nvPr/>
        </p:nvSpPr>
        <p:spPr>
          <a:xfrm>
            <a:off x="5178216" y="3795930"/>
            <a:ext cx="9140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SICUN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33"/>
          <p:cNvSpPr/>
          <p:nvPr/>
        </p:nvSpPr>
        <p:spPr>
          <a:xfrm>
            <a:off x="8040216" y="3613050"/>
            <a:ext cx="3062880" cy="959760"/>
          </a:xfrm>
          <a:prstGeom prst="roundRect">
            <a:avLst>
              <a:gd name="adj" fmla="val 7619"/>
            </a:avLst>
          </a:prstGeom>
          <a:solidFill>
            <a:srgbClr val="F7FAFD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Shape 34"/>
          <p:cNvSpPr/>
          <p:nvPr/>
        </p:nvSpPr>
        <p:spPr>
          <a:xfrm>
            <a:off x="8204736" y="3850650"/>
            <a:ext cx="456840" cy="456840"/>
          </a:xfrm>
          <a:prstGeom prst="ellipse">
            <a:avLst/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35"/>
          <p:cNvSpPr/>
          <p:nvPr/>
        </p:nvSpPr>
        <p:spPr>
          <a:xfrm>
            <a:off x="8790096" y="3795930"/>
            <a:ext cx="9140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500" b="1" u="none" strike="noStrike" noProof="0" dirty="0">
                <a:solidFill>
                  <a:srgbClr val="082B4E"/>
                </a:solidFill>
                <a:effectLst/>
                <a:uFillTx/>
                <a:latin typeface="Aptos"/>
                <a:ea typeface="Aptos"/>
              </a:rPr>
              <a:t>OUN</a:t>
            </a:r>
            <a:endParaRPr lang="es-CO" sz="15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37"/>
          <p:cNvSpPr/>
          <p:nvPr/>
        </p:nvSpPr>
        <p:spPr>
          <a:xfrm>
            <a:off x="496900" y="5287065"/>
            <a:ext cx="11342216" cy="4389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noProof="0" dirty="0">
                <a:solidFill>
                  <a:srgbClr val="082B4E"/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→</a:t>
            </a:r>
            <a:r>
              <a:rPr lang="es-CO" noProof="0" dirty="0">
                <a:solidFill>
                  <a:srgbClr val="082B4E"/>
                </a:solidFill>
                <a:latin typeface="Aptos"/>
              </a:rPr>
              <a:t> cada institución cuenta con una ruta concreta para aplicar implementar el proceso desde su propia realidad operativa.</a:t>
            </a:r>
          </a:p>
        </p:txBody>
      </p:sp>
      <p:sp>
        <p:nvSpPr>
          <p:cNvPr id="40" name="Text 28">
            <a:extLst>
              <a:ext uri="{FF2B5EF4-FFF2-40B4-BE49-F238E27FC236}">
                <a16:creationId xmlns:a16="http://schemas.microsoft.com/office/drawing/2014/main" id="{32310F49-F813-4904-B20E-242107E75304}"/>
              </a:ext>
            </a:extLst>
          </p:cNvPr>
          <p:cNvSpPr/>
          <p:nvPr/>
        </p:nvSpPr>
        <p:spPr>
          <a:xfrm>
            <a:off x="5172576" y="4070250"/>
            <a:ext cx="2249280" cy="30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Capacitación, modelado, repositorio, app y ruta de migración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28">
            <a:extLst>
              <a:ext uri="{FF2B5EF4-FFF2-40B4-BE49-F238E27FC236}">
                <a16:creationId xmlns:a16="http://schemas.microsoft.com/office/drawing/2014/main" id="{A7FD176C-5425-4400-9B10-C66B840C47D8}"/>
              </a:ext>
            </a:extLst>
          </p:cNvPr>
          <p:cNvSpPr/>
          <p:nvPr/>
        </p:nvSpPr>
        <p:spPr>
          <a:xfrm>
            <a:off x="8790096" y="4070250"/>
            <a:ext cx="2249280" cy="30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400" b="0" u="none" strike="noStrike" noProof="0" dirty="0">
                <a:solidFill>
                  <a:srgbClr val="5A6B7C"/>
                </a:solidFill>
                <a:effectLst/>
                <a:uFillTx/>
                <a:latin typeface="Aptos"/>
                <a:ea typeface="Aptos"/>
              </a:rPr>
              <a:t>Capacitación, modelado, repositorio, app y ruta de migración</a:t>
            </a:r>
            <a:endParaRPr lang="es-CO" sz="14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FCE7565-F572-B4C4-AEA5-78DFAC908313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5</a:t>
            </a:fld>
            <a:endParaRPr lang="es-CO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1"/>
          <p:cNvSpPr/>
          <p:nvPr/>
        </p:nvSpPr>
        <p:spPr>
          <a:xfrm>
            <a:off x="479376" y="164520"/>
            <a:ext cx="9030024" cy="45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Capacitación y talleres realizados</a:t>
            </a:r>
          </a:p>
        </p:txBody>
      </p:sp>
      <p:sp>
        <p:nvSpPr>
          <p:cNvPr id="99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04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9" name="Image 0" descr="/mnt/data/infografía_de_capacitación_y_capacidades_instalada.png">
            <a:extLst>
              <a:ext uri="{FF2B5EF4-FFF2-40B4-BE49-F238E27FC236}">
                <a16:creationId xmlns:a16="http://schemas.microsoft.com/office/drawing/2014/main" id="{E4CFA04D-0797-40B0-85FB-F19E6FDAF873}"/>
              </a:ext>
            </a:extLst>
          </p:cNvPr>
          <p:cNvPicPr/>
          <p:nvPr/>
        </p:nvPicPr>
        <p:blipFill rotWithShape="1">
          <a:blip r:embed="rId3"/>
          <a:srcRect t="19665" b="24"/>
          <a:stretch>
            <a:fillRect/>
          </a:stretch>
        </p:blipFill>
        <p:spPr>
          <a:xfrm>
            <a:off x="263352" y="908720"/>
            <a:ext cx="11138795" cy="5034342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479468D-ED21-4937-85F5-DBFDD8FF6EDD}"/>
              </a:ext>
            </a:extLst>
          </p:cNvPr>
          <p:cNvCxnSpPr>
            <a:cxnSpLocks/>
          </p:cNvCxnSpPr>
          <p:nvPr/>
        </p:nvCxnSpPr>
        <p:spPr bwMode="auto">
          <a:xfrm>
            <a:off x="1546116" y="1412776"/>
            <a:ext cx="1" cy="2692761"/>
          </a:xfrm>
          <a:prstGeom prst="line">
            <a:avLst/>
          </a:prstGeom>
          <a:noFill/>
          <a:ln w="57150" cap="flat">
            <a:solidFill>
              <a:srgbClr val="00317B"/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2ADF363-26DF-F9D4-ECD1-5567009BF045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6</a:t>
            </a:fld>
            <a:endParaRPr lang="es-CO" noProof="0" dirty="0"/>
          </a:p>
        </p:txBody>
      </p:sp>
    </p:spTree>
    <p:extLst>
      <p:ext uri="{BB962C8B-B14F-4D97-AF65-F5344CB8AC3E}">
        <p14:creationId xmlns:p14="http://schemas.microsoft.com/office/powerpoint/2010/main" val="336644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6">
            <a:extLst>
              <a:ext uri="{FF2B5EF4-FFF2-40B4-BE49-F238E27FC236}">
                <a16:creationId xmlns:a16="http://schemas.microsoft.com/office/drawing/2014/main" id="{26743B7B-74C2-94BC-25CA-A5A552AFAC87}"/>
              </a:ext>
            </a:extLst>
          </p:cNvPr>
          <p:cNvSpPr/>
          <p:nvPr/>
        </p:nvSpPr>
        <p:spPr>
          <a:xfrm>
            <a:off x="479376" y="5376666"/>
            <a:ext cx="10904904" cy="511560"/>
          </a:xfrm>
          <a:prstGeom prst="roundRect">
            <a:avLst>
              <a:gd name="adj" fmla="val 14286"/>
            </a:avLst>
          </a:prstGeom>
          <a:solidFill>
            <a:srgbClr val="DFF5F9"/>
          </a:solidFill>
          <a:ln w="127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1"/>
          <p:cNvSpPr/>
          <p:nvPr/>
        </p:nvSpPr>
        <p:spPr>
          <a:xfrm>
            <a:off x="479376" y="164520"/>
            <a:ext cx="9030024" cy="42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Capacitación y talleres realizados</a:t>
            </a:r>
          </a:p>
        </p:txBody>
      </p:sp>
      <p:sp>
        <p:nvSpPr>
          <p:cNvPr id="138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06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6"/>
          <p:cNvSpPr/>
          <p:nvPr/>
        </p:nvSpPr>
        <p:spPr>
          <a:xfrm>
            <a:off x="822960" y="1965960"/>
            <a:ext cx="3154320" cy="292572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7"/>
          <p:cNvSpPr/>
          <p:nvPr/>
        </p:nvSpPr>
        <p:spPr>
          <a:xfrm>
            <a:off x="1143000" y="2176200"/>
            <a:ext cx="2514240" cy="282960"/>
          </a:xfrm>
          <a:prstGeom prst="roundRect">
            <a:avLst>
              <a:gd name="adj" fmla="val 25806"/>
            </a:avLst>
          </a:prstGeom>
          <a:solidFill>
            <a:srgbClr val="1BA6B7"/>
          </a:solidFill>
          <a:ln w="12700">
            <a:solidFill>
              <a:srgbClr val="1BA6B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8"/>
          <p:cNvSpPr/>
          <p:nvPr/>
        </p:nvSpPr>
        <p:spPr>
          <a:xfrm>
            <a:off x="1216080" y="2263320"/>
            <a:ext cx="236808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Fundamentos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9"/>
          <p:cNvSpPr/>
          <p:nvPr/>
        </p:nvSpPr>
        <p:spPr>
          <a:xfrm>
            <a:off x="1051560" y="2764789"/>
            <a:ext cx="2668176" cy="150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Fundamentos de INTERLIS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Clases, atributos y asociaciones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Dominios y restricciones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XTF como formato de transferencia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10"/>
          <p:cNvSpPr/>
          <p:nvPr/>
        </p:nvSpPr>
        <p:spPr>
          <a:xfrm>
            <a:off x="4572000" y="1965960"/>
            <a:ext cx="3154320" cy="292572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Shape 11"/>
          <p:cNvSpPr/>
          <p:nvPr/>
        </p:nvSpPr>
        <p:spPr>
          <a:xfrm>
            <a:off x="4892040" y="2176200"/>
            <a:ext cx="2514240" cy="282960"/>
          </a:xfrm>
          <a:prstGeom prst="roundRect">
            <a:avLst>
              <a:gd name="adj" fmla="val 25806"/>
            </a:avLst>
          </a:prstGeom>
          <a:solidFill>
            <a:srgbClr val="1C5C8C"/>
          </a:solidFill>
          <a:ln w="12700">
            <a:solidFill>
              <a:srgbClr val="1C5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12"/>
          <p:cNvSpPr/>
          <p:nvPr/>
        </p:nvSpPr>
        <p:spPr>
          <a:xfrm>
            <a:off x="4965120" y="2263320"/>
            <a:ext cx="2368080" cy="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Ejercicios prácticos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13"/>
          <p:cNvSpPr/>
          <p:nvPr/>
        </p:nvSpPr>
        <p:spPr>
          <a:xfrm>
            <a:off x="4800600" y="2877865"/>
            <a:ext cx="2663552" cy="150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Generación y ajuste de modelos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Uso de QGIS / QGIS Model Baker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Validación de estructuras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Comprensión de errores frecuentes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14"/>
          <p:cNvSpPr/>
          <p:nvPr/>
        </p:nvSpPr>
        <p:spPr>
          <a:xfrm>
            <a:off x="8321040" y="1965960"/>
            <a:ext cx="3154320" cy="292572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DE7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Shape 15"/>
          <p:cNvSpPr/>
          <p:nvPr/>
        </p:nvSpPr>
        <p:spPr>
          <a:xfrm>
            <a:off x="8641080" y="2176200"/>
            <a:ext cx="2514240" cy="282960"/>
          </a:xfrm>
          <a:prstGeom prst="roundRect">
            <a:avLst>
              <a:gd name="adj" fmla="val 25806"/>
            </a:avLst>
          </a:prstGeom>
          <a:solidFill>
            <a:srgbClr val="167B45"/>
          </a:solidFill>
          <a:ln w="12700">
            <a:solidFill>
              <a:srgbClr val="167B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CO" sz="1800" b="0" u="none" strike="noStrike" noProof="0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16"/>
          <p:cNvSpPr/>
          <p:nvPr/>
        </p:nvSpPr>
        <p:spPr>
          <a:xfrm>
            <a:off x="8688288" y="2245004"/>
            <a:ext cx="2441160" cy="11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1600" b="1" u="none" strike="noStrike" noProof="0" dirty="0">
                <a:solidFill>
                  <a:srgbClr val="FFFFFF"/>
                </a:solidFill>
                <a:effectLst/>
                <a:uFillTx/>
                <a:latin typeface="Aptos"/>
              </a:rPr>
              <a:t>Siguientes pasos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17"/>
          <p:cNvSpPr/>
          <p:nvPr/>
        </p:nvSpPr>
        <p:spPr>
          <a:xfrm>
            <a:off x="8549640" y="2769249"/>
            <a:ext cx="2730936" cy="10721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0000"/>
          </a:bodyPr>
          <a:lstStyle/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Mantener modelos ILI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Consultar repositorio central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Operar la app SAM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s-CO" sz="1600" b="0" u="none" strike="noStrike" noProof="0" dirty="0">
                <a:solidFill>
                  <a:srgbClr val="142033"/>
                </a:solidFill>
                <a:effectLst/>
                <a:uFillTx/>
                <a:latin typeface="Aptos"/>
                <a:ea typeface="Aptos"/>
              </a:rPr>
              <a:t>Preparar migraciones hacia XTF</a:t>
            </a:r>
            <a:endParaRPr lang="es-CO" sz="160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19"/>
          <p:cNvSpPr/>
          <p:nvPr/>
        </p:nvSpPr>
        <p:spPr>
          <a:xfrm>
            <a:off x="658440" y="5373216"/>
            <a:ext cx="11126192" cy="4973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CO" noProof="0" dirty="0">
                <a:solidFill>
                  <a:srgbClr val="082B4E"/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→ Transferencia de conocimiento, transferencia tecnológica, estrategias de sostenibilidad de las intervenciones</a:t>
            </a:r>
            <a:endParaRPr lang="es-CO" noProof="0" dirty="0">
              <a:solidFill>
                <a:srgbClr val="082B4E"/>
              </a:solidFill>
              <a:latin typeface="Aptos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E1DD23C-DC37-F7F8-3D48-4507A8A98D75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7</a:t>
            </a:fld>
            <a:endParaRPr lang="es-CO" noProof="0" dirty="0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62424CBE-CC6C-DB03-0D2A-7F41956023EF}"/>
              </a:ext>
            </a:extLst>
          </p:cNvPr>
          <p:cNvSpPr/>
          <p:nvPr/>
        </p:nvSpPr>
        <p:spPr>
          <a:xfrm>
            <a:off x="658440" y="987480"/>
            <a:ext cx="11126192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noProof="0" dirty="0">
                <a:solidFill>
                  <a:srgbClr val="082B4E"/>
                </a:solidFill>
                <a:latin typeface="Aptos"/>
              </a:rPr>
              <a:t>Los talleres sobre el estándar INTERLIS y mecanismos de intercambio propuestos. </a:t>
            </a:r>
            <a:br>
              <a:rPr lang="es-CO" noProof="0" dirty="0">
                <a:solidFill>
                  <a:srgbClr val="082B4E"/>
                </a:solidFill>
                <a:latin typeface="Aptos"/>
              </a:rPr>
            </a:br>
            <a:r>
              <a:rPr lang="es-CO" noProof="0" dirty="0">
                <a:solidFill>
                  <a:srgbClr val="082B4E"/>
                </a:solidFill>
                <a:latin typeface="Aptos"/>
              </a:rPr>
              <a:t>Análisis, generación, revisión de modelos de forma conjunta.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 1"/>
          <p:cNvSpPr/>
          <p:nvPr/>
        </p:nvSpPr>
        <p:spPr>
          <a:xfrm>
            <a:off x="479376" y="164520"/>
            <a:ext cx="11521280" cy="45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Repositorio central de modelos de intercambio</a:t>
            </a:r>
          </a:p>
        </p:txBody>
      </p:sp>
      <p:sp>
        <p:nvSpPr>
          <p:cNvPr id="138" name="Text 4"/>
          <p:cNvSpPr/>
          <p:nvPr/>
        </p:nvSpPr>
        <p:spPr>
          <a:xfrm>
            <a:off x="11384280" y="6556320"/>
            <a:ext cx="3837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s-CO" sz="780" b="0" u="none" strike="noStrike" noProof="0" dirty="0">
                <a:solidFill>
                  <a:srgbClr val="7F9AB1"/>
                </a:solidFill>
                <a:effectLst/>
                <a:uFillTx/>
                <a:latin typeface="Aptos"/>
              </a:rPr>
              <a:t>06</a:t>
            </a:r>
            <a:endParaRPr lang="es-CO" sz="780" b="0" u="none" strike="noStrike" noProof="0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" name="Image 0" descr="/mnt/data/repositorio_central_de_modelos_interlis.png">
            <a:extLst>
              <a:ext uri="{FF2B5EF4-FFF2-40B4-BE49-F238E27FC236}">
                <a16:creationId xmlns:a16="http://schemas.microsoft.com/office/drawing/2014/main" id="{2A612A2E-717C-4ACB-ADEC-D8A02DDF8C38}"/>
              </a:ext>
            </a:extLst>
          </p:cNvPr>
          <p:cNvPicPr/>
          <p:nvPr/>
        </p:nvPicPr>
        <p:blipFill rotWithShape="1">
          <a:blip r:embed="rId3"/>
          <a:srcRect t="18065" b="28499"/>
          <a:stretch/>
        </p:blipFill>
        <p:spPr>
          <a:xfrm>
            <a:off x="440427" y="1556792"/>
            <a:ext cx="11277849" cy="339143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8362D9-B8F6-1510-6FA7-8FE225DB9934}"/>
              </a:ext>
            </a:extLst>
          </p:cNvPr>
          <p:cNvSpPr txBox="1">
            <a:spLocks/>
          </p:cNvSpPr>
          <p:nvPr/>
        </p:nvSpPr>
        <p:spPr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s-CO" noProof="0" smtClean="0"/>
              <a:pPr/>
              <a:t>8</a:t>
            </a:fld>
            <a:endParaRPr lang="es-CO" noProof="0" dirty="0"/>
          </a:p>
        </p:txBody>
      </p:sp>
    </p:spTree>
    <p:extLst>
      <p:ext uri="{BB962C8B-B14F-4D97-AF65-F5344CB8AC3E}">
        <p14:creationId xmlns:p14="http://schemas.microsoft.com/office/powerpoint/2010/main" val="984793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85252F65-3261-35E5-D993-28ED7A5742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250" y="1397903"/>
            <a:ext cx="5797560" cy="25718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847C2F2-8E9D-5E0D-2A5A-5B8843BFA1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8795" y="3478634"/>
            <a:ext cx="5673273" cy="26778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5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85AD5527-B11F-523E-8313-1F5DBC5C69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0217" y="320178"/>
            <a:ext cx="2880320" cy="3131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3">
            <a:extLst>
              <a:ext uri="{FF2B5EF4-FFF2-40B4-BE49-F238E27FC236}">
                <a16:creationId xmlns:a16="http://schemas.microsoft.com/office/drawing/2014/main" id="{D2FBD494-9DBE-1424-23B0-239A38E4A8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9456" y="4293096"/>
            <a:ext cx="3372544" cy="2001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9B31DC25-7FE5-E236-EEFE-D7D06AF9D108}"/>
              </a:ext>
            </a:extLst>
          </p:cNvPr>
          <p:cNvSpPr/>
          <p:nvPr/>
        </p:nvSpPr>
        <p:spPr>
          <a:xfrm>
            <a:off x="479376" y="164520"/>
            <a:ext cx="11521280" cy="456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s-CO" sz="3400" b="1" spc="-85" noProof="0" dirty="0">
                <a:solidFill>
                  <a:srgbClr val="1A384E"/>
                </a:solidFill>
                <a:latin typeface="CircularXX TT"/>
                <a:cs typeface="CircularXX TT"/>
              </a:rPr>
              <a:t>Modelos de intercambio</a:t>
            </a:r>
          </a:p>
        </p:txBody>
      </p:sp>
    </p:spTree>
    <p:extLst>
      <p:ext uri="{BB962C8B-B14F-4D97-AF65-F5344CB8AC3E}">
        <p14:creationId xmlns:p14="http://schemas.microsoft.com/office/powerpoint/2010/main" val="2691453007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c9e737a-5a4d-4ef7-8ae7-55bce4dc728f}" enabled="1" method="Privileged" siteId="{18e27f59-6146-4e97-956d-0813c147747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1795</Words>
  <Application>Microsoft Office PowerPoint</Application>
  <DocSecurity>0</DocSecurity>
  <PresentationFormat>Breitbild</PresentationFormat>
  <Paragraphs>282</Paragraphs>
  <Slides>22</Slides>
  <Notes>17</Notes>
  <HiddenSlides>3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22</vt:i4>
      </vt:variant>
    </vt:vector>
  </HeadingPairs>
  <TitlesOfParts>
    <vt:vector size="34" baseType="lpstr">
      <vt:lpstr>Aptos</vt:lpstr>
      <vt:lpstr>Arial</vt:lpstr>
      <vt:lpstr>Calibri</vt:lpstr>
      <vt:lpstr>Circular Pro Book</vt:lpstr>
      <vt:lpstr>CircularXX TT</vt:lpstr>
      <vt:lpstr>Helvetica Neue</vt:lpstr>
      <vt:lpstr>Helvetica Neue Medium</vt:lpstr>
      <vt:lpstr>Symbol</vt:lpstr>
      <vt:lpstr>Times New Roman</vt:lpstr>
      <vt:lpstr>Wingdings</vt:lpstr>
      <vt:lpstr>21_BasicWhite</vt:lpstr>
      <vt:lpstr>22_BasicWhite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Lorenz Jenni</dc:creator>
  <cp:keywords/>
  <dc:description/>
  <cp:lastModifiedBy>Jenni, Lorenz</cp:lastModifiedBy>
  <cp:revision>450</cp:revision>
  <dcterms:created xsi:type="dcterms:W3CDTF">2022-11-29T16:42:02Z</dcterms:created>
  <dcterms:modified xsi:type="dcterms:W3CDTF">2026-06-16T07:20:27Z</dcterms:modified>
  <cp:category/>
  <dc:identifier/>
  <cp:contentStatus/>
  <dc:language/>
  <cp:version/>
</cp:coreProperties>
</file>