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0" r:id="rId6"/>
    <p:sldId id="265" r:id="rId7"/>
    <p:sldId id="259" r:id="rId8"/>
    <p:sldId id="262" r:id="rId9"/>
    <p:sldId id="261" r:id="rId10"/>
    <p:sldId id="266" r:id="rId11"/>
    <p:sldId id="263" r:id="rId12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D319-ADCE-81C1-0C2D-3459EBAEB2DA}" name="moises.poyatos" initials="" userId="S::moises.poyatos@landnetwork.ch::b19d1b1b-6fc4-45ca-bd63-90da899a0a6b" providerId="AD"/>
  <p188:author id="{00E1112E-DA6F-A4B8-BEB5-7C927F5F59A7}" name="Kaul Christian" initials="CK" userId="S::christian.kaul@achtgradost.ch::2bff1b6a-45d0-4c45-98d1-d58c429e441b" providerId="AD"/>
  <p188:author id="{3A175374-CF3C-5383-1B7D-7D08BB468AE5}" name="Lorenz Jenni" initials="LJ" userId="S::lorenz.jenni@landnetwork.ch::49e37a1c-7549-4756-885b-a2312917c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84E"/>
    <a:srgbClr val="BAD0E9"/>
    <a:srgbClr val="DEDFE0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3F935-65C0-48D8-A4A1-A907F9ACB12A}" v="13" dt="2024-06-15T15:51:16.098"/>
  </p1510:revLst>
</p1510:revInfo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2309" autoAdjust="0"/>
  </p:normalViewPr>
  <p:slideViewPr>
    <p:cSldViewPr>
      <p:cViewPr varScale="1">
        <p:scale>
          <a:sx n="69" d="100"/>
          <a:sy n="69" d="100"/>
        </p:scale>
        <p:origin x="1580" y="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43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14:48:29.2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1,'364'25,"17"1,311-7,-654-15,1-2,-1-2,0-2,70-11,-71 7,1 2,-1 1,55 4,-44 0,-26-1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14:48:31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2,'318'-1,"349"3,-362 11,128 1,-142-17,309 5,-471 13,-101-11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14:48:35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1,'1623'0,"-1151"13,-50 1,-342-14,-20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14:48:39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0,'2592'0'0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14:48:43.3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0,'1026'77'0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0T14:48:46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2,'154'-1,"169"3,-201 11,38 0,176 0,40-1,-323-12,-33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0T14:48:49.5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0,'2796'0'0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21.11.2025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2656" y="1055440"/>
            <a:ext cx="6272697" cy="35283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207869"/>
            <a:ext cx="5486400" cy="5712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swiss/en/dataset/amtliches-verzeichnis-der-gebaudeadress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eocat.ch/geonetwork/srv/eng/catalog.search#/metadata/150c38c5-2650-4018-b5c7-939e2cdd56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39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Mantenimiento de los datos lo más cerca posible del objeto real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Las direcciones son un tema muy dinámico.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Las </a:t>
            </a:r>
            <a:r>
              <a:rPr lang="es-CO" b="1" dirty="0"/>
              <a:t>autoridades locales y los agrimensores</a:t>
            </a:r>
            <a:r>
              <a:rPr lang="es-CO" dirty="0"/>
              <a:t> participan estrechamente en los cambios.</a:t>
            </a:r>
            <a:endParaRPr lang="en-US" dirty="0"/>
          </a:p>
          <a:p>
            <a:endParaRPr lang="en-US" dirty="0"/>
          </a:p>
          <a:p>
            <a:r>
              <a:rPr lang="es-CO" b="1" dirty="0"/>
              <a:t>Concepto de identificadores comunes y únicos para vincular bases de datos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Por razones históricas y también por consideraciones de contenido, a menudo es legítimo mantener </a:t>
            </a:r>
            <a:r>
              <a:rPr lang="es-CO" b="1" dirty="0"/>
              <a:t>múltiples unidades de almacenamiento de datos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En general, es más </a:t>
            </a:r>
            <a:r>
              <a:rPr lang="es-CO" b="1" dirty="0"/>
              <a:t>práctico vincularlas de manera sostenible mediante identificadores únicos</a:t>
            </a:r>
            <a:r>
              <a:rPr lang="es-CO" dirty="0"/>
              <a:t>, ya que la </a:t>
            </a:r>
            <a:r>
              <a:rPr lang="es-CO" b="1" dirty="0"/>
              <a:t>centralización suele fracasar</a:t>
            </a:r>
            <a:r>
              <a:rPr lang="es-CO" dirty="0"/>
              <a:t> debido a los diferentes requerimientos de uso.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s-CO" dirty="0"/>
              <a:t>Definiciones conjuntas de objetos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Los distintos actores tienen </a:t>
            </a:r>
            <a:r>
              <a:rPr lang="es-CO" b="1" dirty="0"/>
              <a:t>requisitos de contenido muy diferentes</a:t>
            </a:r>
            <a:r>
              <a:rPr lang="es-CO" dirty="0"/>
              <a:t> y cada uno tiene su </a:t>
            </a:r>
            <a:r>
              <a:rPr lang="es-CO" b="1" dirty="0"/>
              <a:t>propia visión sobre las direcciones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Estas diferencias suelen ser legítimas.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Para </a:t>
            </a:r>
            <a:r>
              <a:rPr lang="es-CO" b="1" dirty="0"/>
              <a:t>optimizar el beneficio global</a:t>
            </a:r>
            <a:r>
              <a:rPr lang="es-CO" dirty="0"/>
              <a:t> de las direcciones, </a:t>
            </a:r>
            <a:r>
              <a:rPr lang="es-CO" b="1" dirty="0"/>
              <a:t>todas las partes interesadas deben reunirse y acordar definiciones comunes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Esto </a:t>
            </a:r>
            <a:r>
              <a:rPr lang="es-CO" b="1" dirty="0"/>
              <a:t>no es fácil</a:t>
            </a:r>
            <a:r>
              <a:rPr lang="es-CO" dirty="0"/>
              <a:t>, pero </a:t>
            </a:r>
            <a:r>
              <a:rPr lang="es-CO" b="1" dirty="0"/>
              <a:t>tiene un gran impacto</a:t>
            </a:r>
            <a:r>
              <a:rPr lang="es-CO" dirty="0"/>
              <a:t>.</a:t>
            </a:r>
            <a:endParaRPr lang="en-US" dirty="0"/>
          </a:p>
          <a:p>
            <a:endParaRPr lang="en-US" dirty="0"/>
          </a:p>
          <a:p>
            <a:r>
              <a:rPr lang="es-CO" dirty="0"/>
              <a:t>Directrices comunes y vinculantes para todas las partes involucradas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Para una </a:t>
            </a:r>
            <a:r>
              <a:rPr lang="es-CO" b="1" dirty="0"/>
              <a:t>gestión eficiente de los datos</a:t>
            </a:r>
            <a:r>
              <a:rPr lang="es-CO" dirty="0"/>
              <a:t>, las actividades de los distintos actores deben estar </a:t>
            </a:r>
            <a:r>
              <a:rPr lang="es-CO" b="1" dirty="0"/>
              <a:t>bien coordinadas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Aún más importante, </a:t>
            </a:r>
            <a:r>
              <a:rPr lang="es-CO" b="1" dirty="0"/>
              <a:t>todas las partes deben cumplir las directrices comunes</a:t>
            </a:r>
            <a:r>
              <a:rPr lang="es-CO" dirty="0"/>
              <a:t>.</a:t>
            </a:r>
            <a:endParaRPr lang="en-US" dirty="0"/>
          </a:p>
          <a:p>
            <a:endParaRPr lang="en-US" dirty="0"/>
          </a:p>
          <a:p>
            <a:r>
              <a:rPr lang="es-CO" dirty="0"/>
              <a:t>Datos públicos de libre uso (Open </a:t>
            </a:r>
            <a:r>
              <a:rPr lang="es-CO" dirty="0" err="1"/>
              <a:t>Government</a:t>
            </a:r>
            <a:r>
              <a:rPr lang="es-CO" dirty="0"/>
              <a:t> Data). Las </a:t>
            </a:r>
            <a:r>
              <a:rPr lang="es-CO" b="1" dirty="0"/>
              <a:t>direcciones son el instrumento de localización más importante de un país</a:t>
            </a:r>
            <a:r>
              <a:rPr lang="es-CO" dirty="0"/>
              <a:t>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Su uso va mucho más allá del servicio postal o los servicios de emergencia.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Por ello, los </a:t>
            </a:r>
            <a:r>
              <a:rPr lang="es-CO" b="1" dirty="0"/>
              <a:t>datos de direcciones deben ser fácilmente accesibles y de libre uso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Esto puede </a:t>
            </a:r>
            <a:r>
              <a:rPr lang="es-CO" b="1" dirty="0"/>
              <a:t>reducir significativamente</a:t>
            </a:r>
            <a:r>
              <a:rPr lang="es-CO" dirty="0"/>
              <a:t> los errores de entrega, las ubicaciones confusas, los cruces de información, los </a:t>
            </a:r>
            <a:r>
              <a:rPr lang="es-CO" b="1" dirty="0"/>
              <a:t>rescates demorados</a:t>
            </a:r>
            <a:r>
              <a:rPr lang="es-CO" dirty="0"/>
              <a:t> y los </a:t>
            </a:r>
            <a:r>
              <a:rPr lang="es-CO" b="1" dirty="0"/>
              <a:t>esfuerzos adicionales de búsqueda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Cuando </a:t>
            </a:r>
            <a:r>
              <a:rPr lang="es-CO" b="1" dirty="0"/>
              <a:t>todos utilizan las mismas direcciones actualizadas</a:t>
            </a:r>
            <a:r>
              <a:rPr lang="es-CO" dirty="0"/>
              <a:t>, se obtienen </a:t>
            </a:r>
            <a:r>
              <a:rPr lang="es-CO" b="1" dirty="0"/>
              <a:t>claras ventajas económicas</a:t>
            </a:r>
            <a:r>
              <a:rPr lang="es-CO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77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22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 nivel legislativo, todos los temas relacionados con la nomenclatura, etc., se basan en las siguientes dos leyes:</a:t>
            </a:r>
          </a:p>
          <a:p>
            <a:r>
              <a:rPr lang="es-CO" b="1" dirty="0"/>
              <a:t>Ley de </a:t>
            </a:r>
            <a:r>
              <a:rPr lang="es-CO" b="1" dirty="0" err="1"/>
              <a:t>Geoinformación</a:t>
            </a:r>
            <a:endParaRPr lang="es-CO" dirty="0"/>
          </a:p>
          <a:p>
            <a:r>
              <a:rPr lang="es-CO" b="1" dirty="0"/>
              <a:t>Ley de Estadísticas</a:t>
            </a:r>
          </a:p>
          <a:p>
            <a:endParaRPr lang="es-CO" dirty="0"/>
          </a:p>
          <a:p>
            <a:r>
              <a:rPr lang="es-CO" dirty="0"/>
              <a:t>Existen tres ordenanzas que sirven como base concreta para la implementación:</a:t>
            </a:r>
          </a:p>
          <a:p>
            <a:r>
              <a:rPr lang="es-CO" b="1" dirty="0"/>
              <a:t>Nombres geográficos</a:t>
            </a:r>
            <a:endParaRPr lang="es-CO" dirty="0"/>
          </a:p>
          <a:p>
            <a:r>
              <a:rPr lang="es-CO" b="1" dirty="0"/>
              <a:t>Levantamiento catastral</a:t>
            </a:r>
            <a:endParaRPr lang="es-CO" dirty="0"/>
          </a:p>
          <a:p>
            <a:r>
              <a:rPr lang="es-CO" b="1" dirty="0"/>
              <a:t>Registro de edificios y viviendas</a:t>
            </a:r>
          </a:p>
          <a:p>
            <a:endParaRPr lang="es-CO" dirty="0"/>
          </a:p>
          <a:p>
            <a:r>
              <a:rPr lang="es-CO" dirty="0"/>
              <a:t>La </a:t>
            </a:r>
            <a:r>
              <a:rPr lang="es-CO" b="1" dirty="0"/>
              <a:t>Ordenanza sobre Nombres Geográficos</a:t>
            </a:r>
            <a:r>
              <a:rPr lang="es-CO" dirty="0"/>
              <a:t> define todos los temas relacionados con la nomenclatura y especifica las responsabilidades.</a:t>
            </a:r>
            <a:br>
              <a:rPr lang="es-CO" dirty="0"/>
            </a:br>
            <a:r>
              <a:rPr lang="es-CO" dirty="0"/>
              <a:t>Todos los nombres geográficos relevantes para el catastro se representan como objetos espaciales en el modelo de </a:t>
            </a:r>
            <a:r>
              <a:rPr lang="es-CO" dirty="0" err="1"/>
              <a:t>geodatos</a:t>
            </a:r>
            <a:r>
              <a:rPr lang="es-CO" dirty="0"/>
              <a:t> del levantamiento catastral.</a:t>
            </a:r>
          </a:p>
          <a:p>
            <a:endParaRPr lang="es-CO" dirty="0"/>
          </a:p>
          <a:p>
            <a:r>
              <a:rPr lang="es-CO" dirty="0"/>
              <a:t>El </a:t>
            </a:r>
            <a:r>
              <a:rPr lang="es-CO" b="1" dirty="0"/>
              <a:t>catálogo de atributos para los datos de edificaciones</a:t>
            </a:r>
            <a:r>
              <a:rPr lang="es-CO" dirty="0"/>
              <a:t> se ha definido con base en la Ordenanza sobre el Registro de Edificios y Viviendas.</a:t>
            </a:r>
            <a:br>
              <a:rPr lang="es-CO" dirty="0"/>
            </a:br>
            <a:r>
              <a:rPr lang="es-CO" dirty="0"/>
              <a:t>Este es un catálogo clásico de datos atributivos, no un modelo de </a:t>
            </a:r>
            <a:r>
              <a:rPr lang="es-CO" dirty="0" err="1"/>
              <a:t>geodatos</a:t>
            </a:r>
            <a:r>
              <a:rPr lang="es-CO" dirty="0"/>
              <a:t> espaciales.</a:t>
            </a:r>
          </a:p>
          <a:p>
            <a:br>
              <a:rPr lang="es-CO" dirty="0"/>
            </a:br>
            <a:r>
              <a:rPr lang="es-CO" dirty="0"/>
              <a:t>Este registro fue creado antes de que existieran los datos catastrales en formato digital. Este sistema paralelo, de origen histórico, se ha mantenido hasta la actualidad.</a:t>
            </a:r>
          </a:p>
          <a:p>
            <a:endParaRPr lang="es-CO" dirty="0"/>
          </a:p>
          <a:p>
            <a:r>
              <a:rPr lang="es-CO" dirty="0"/>
              <a:t>Para mantener relaciones estables entre los </a:t>
            </a:r>
            <a:r>
              <a:rPr lang="es-CO" dirty="0" err="1"/>
              <a:t>geodatos</a:t>
            </a:r>
            <a:r>
              <a:rPr lang="es-CO" dirty="0"/>
              <a:t> espaciales y los datos atributivos, se definieron </a:t>
            </a:r>
            <a:r>
              <a:rPr lang="es-CO" b="1" dirty="0"/>
              <a:t>identificadores federales únicos comunes</a:t>
            </a:r>
            <a:r>
              <a:rPr lang="es-CO" dirty="0"/>
              <a:t> para muchos objetos.</a:t>
            </a:r>
            <a:br>
              <a:rPr lang="es-CO" dirty="0"/>
            </a:br>
            <a:r>
              <a:rPr lang="es-CO" dirty="0"/>
              <a:t>Esto resultó relativamente sencillo, ya que todas las partes involucradas reconocieron de inmediato el valor de este enfoque.</a:t>
            </a:r>
          </a:p>
          <a:p>
            <a:endParaRPr lang="es-CO" dirty="0"/>
          </a:p>
          <a:p>
            <a:r>
              <a:rPr lang="es-CO" dirty="0"/>
              <a:t>En la práctica, se hizo evidente que también era fundamental contar con un entendimiento común de los objetos:</a:t>
            </a:r>
          </a:p>
          <a:p>
            <a:r>
              <a:rPr lang="es-CO" dirty="0"/>
              <a:t>¿Qué comprende un edificio?</a:t>
            </a:r>
          </a:p>
          <a:p>
            <a:r>
              <a:rPr lang="es-CO" dirty="0"/>
              <a:t>¿Cómo se definen las viviendas?</a:t>
            </a:r>
          </a:p>
          <a:p>
            <a:r>
              <a:rPr lang="es-CO" dirty="0"/>
              <a:t>¿Qué se considera una entrada y qué no?</a:t>
            </a:r>
          </a:p>
          <a:p>
            <a:r>
              <a:rPr lang="es-CO" dirty="0"/>
              <a:t>Debido a las tradiciones históricas, esta sincronización fue muy desafiante y tomó muchos años.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04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Un pequeño ejemplo con la </a:t>
            </a:r>
            <a:r>
              <a:rPr lang="es-CO" b="1" dirty="0"/>
              <a:t>entrada de un edificio</a:t>
            </a:r>
            <a:r>
              <a:rPr lang="es-CO" dirty="0"/>
              <a:t>:</a:t>
            </a:r>
          </a:p>
          <a:p>
            <a:endParaRPr lang="es-C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Los registros de datos están </a:t>
            </a:r>
            <a:r>
              <a:rPr lang="es-CO" b="1" dirty="0"/>
              <a:t>vinculados mediante el identificador federal de entrada</a:t>
            </a:r>
            <a:r>
              <a:rPr lang="es-CO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El </a:t>
            </a:r>
            <a:r>
              <a:rPr lang="es-CO" b="1" dirty="0"/>
              <a:t>número de entrada</a:t>
            </a:r>
            <a:r>
              <a:rPr lang="es-CO" dirty="0"/>
              <a:t> se toma del registro de edificios y se incorpora en los datos catastrales.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Las </a:t>
            </a:r>
            <a:r>
              <a:rPr lang="es-CO" b="1" dirty="0"/>
              <a:t>coordenadas de ubicación</a:t>
            </a:r>
            <a:r>
              <a:rPr lang="es-CO" dirty="0"/>
              <a:t> se toman del catastro y se incorporan en el registro de edificios.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904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Toda la información relacionada con la </a:t>
            </a:r>
            <a:r>
              <a:rPr lang="es-CO" b="1" dirty="0"/>
              <a:t>nomenclatura</a:t>
            </a:r>
            <a:r>
              <a:rPr lang="es-CO" dirty="0"/>
              <a:t> se gestiona como </a:t>
            </a:r>
            <a:r>
              <a:rPr lang="es-CO" b="1" dirty="0" err="1"/>
              <a:t>geodatos</a:t>
            </a:r>
            <a:r>
              <a:rPr lang="es-CO" b="1" dirty="0"/>
              <a:t> espaciales</a:t>
            </a:r>
            <a:r>
              <a:rPr lang="es-CO" dirty="0"/>
              <a:t> dentro del repositorio de datos del levantamiento catastral.</a:t>
            </a:r>
          </a:p>
          <a:p>
            <a:r>
              <a:rPr lang="es-CO" dirty="0"/>
              <a:t>Los </a:t>
            </a:r>
            <a:r>
              <a:rPr lang="es-CO" b="1" dirty="0"/>
              <a:t>procesos para todos los objetos de nomenclatura</a:t>
            </a:r>
            <a:r>
              <a:rPr lang="es-CO" dirty="0"/>
              <a:t> están definidos dentro de la organización oficial de catastro.</a:t>
            </a:r>
          </a:p>
          <a:p>
            <a:br>
              <a:rPr lang="es-CO" dirty="0"/>
            </a:br>
            <a:r>
              <a:rPr lang="es-CO" dirty="0"/>
              <a:t>El </a:t>
            </a:r>
            <a:r>
              <a:rPr lang="es-CO" b="1" dirty="0"/>
              <a:t>agrimensor responsable</a:t>
            </a:r>
            <a:r>
              <a:rPr lang="es-CO" dirty="0"/>
              <a:t> se encarga de todas las actualizaciones del conjunto de datos y también actúa como </a:t>
            </a:r>
            <a:r>
              <a:rPr lang="es-CO" b="1" dirty="0"/>
              <a:t>punto de coordinación</a:t>
            </a:r>
            <a:r>
              <a:rPr lang="es-CO" dirty="0"/>
              <a:t> para la comparación con las demás partes involucradas.</a:t>
            </a:r>
          </a:p>
          <a:p>
            <a:endParaRPr lang="es-CO" dirty="0"/>
          </a:p>
          <a:p>
            <a:r>
              <a:rPr lang="es-CO" dirty="0"/>
              <a:t>La </a:t>
            </a:r>
            <a:r>
              <a:rPr lang="es-CO" b="1" dirty="0"/>
              <a:t>administración municipal</a:t>
            </a:r>
            <a:r>
              <a:rPr lang="es-CO" dirty="0"/>
              <a:t> gestiona los datos en el </a:t>
            </a:r>
            <a:r>
              <a:rPr lang="es-CO" b="1" dirty="0"/>
              <a:t>registro de edificios y viviendas</a:t>
            </a:r>
            <a:r>
              <a:rPr lang="es-CO" dirty="0"/>
              <a:t>.</a:t>
            </a:r>
          </a:p>
          <a:p>
            <a:br>
              <a:rPr lang="es-CO" dirty="0"/>
            </a:br>
            <a:r>
              <a:rPr lang="es-CO" dirty="0"/>
              <a:t>Este conjunto de datos </a:t>
            </a:r>
            <a:r>
              <a:rPr lang="es-CO" b="1" dirty="0"/>
              <a:t>no es información espacial</a:t>
            </a:r>
            <a:br>
              <a:rPr lang="es-CO" dirty="0"/>
            </a:br>
            <a:r>
              <a:rPr lang="es-CO" dirty="0"/>
              <a:t>La información recibe </a:t>
            </a:r>
            <a:r>
              <a:rPr lang="es-CO" b="1" dirty="0"/>
              <a:t>referencia espacial</a:t>
            </a:r>
            <a:r>
              <a:rPr lang="es-CO" dirty="0"/>
              <a:t> dentro del conjunto de datos geográficos del catastro oficial predial.</a:t>
            </a:r>
            <a:br>
              <a:rPr lang="es-CO" dirty="0"/>
            </a:br>
            <a:r>
              <a:rPr lang="es-CO" dirty="0"/>
              <a:t>Ambos conjuntos de datos se </a:t>
            </a:r>
            <a:r>
              <a:rPr lang="es-CO" b="1" dirty="0"/>
              <a:t>concilian regularmente</a:t>
            </a:r>
            <a:r>
              <a:rPr lang="es-CO" dirty="0"/>
              <a:t> utilizando los </a:t>
            </a:r>
            <a:r>
              <a:rPr lang="es-CO" b="1" dirty="0"/>
              <a:t>identificadores comunes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/>
              <a:t>El </a:t>
            </a:r>
            <a:r>
              <a:rPr lang="es-CO" b="1" dirty="0"/>
              <a:t>servicio postal</a:t>
            </a:r>
            <a:r>
              <a:rPr lang="es-CO" dirty="0"/>
              <a:t> también debe ser consultado en lo relativo a </a:t>
            </a:r>
            <a:r>
              <a:rPr lang="es-CO" b="1" dirty="0"/>
              <a:t>localidades</a:t>
            </a:r>
            <a:r>
              <a:rPr lang="es-CO" dirty="0"/>
              <a:t>, y es el encargado de </a:t>
            </a:r>
            <a:r>
              <a:rPr lang="es-CO" b="1" dirty="0"/>
              <a:t>definir el código postal correspondiente</a:t>
            </a:r>
            <a:r>
              <a:rPr lang="es-CO" dirty="0"/>
              <a:t>.</a:t>
            </a:r>
          </a:p>
          <a:p>
            <a:r>
              <a:rPr lang="es-CO" dirty="0"/>
              <a:t>Para garantizar que esta </a:t>
            </a:r>
            <a:r>
              <a:rPr lang="es-CO" b="1" dirty="0"/>
              <a:t>cooperación entre las distintas partes involucradas</a:t>
            </a:r>
            <a:r>
              <a:rPr lang="es-CO" dirty="0"/>
              <a:t> funcione correctamente, se requieren </a:t>
            </a:r>
            <a:r>
              <a:rPr lang="es-CO" b="1" dirty="0"/>
              <a:t>directrices comunes y vinculantes</a:t>
            </a:r>
            <a:r>
              <a:rPr lang="es-CO" dirty="0"/>
              <a:t> sobre cómo deben gestionarse los objetos.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49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5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la </a:t>
            </a:r>
            <a:r>
              <a:rPr lang="es-CO" b="1" dirty="0"/>
              <a:t>actualización de datos</a:t>
            </a:r>
            <a:r>
              <a:rPr lang="es-CO" dirty="0"/>
              <a:t>, los </a:t>
            </a:r>
            <a:r>
              <a:rPr lang="es-CO" b="1" dirty="0"/>
              <a:t>procedimientos deben estar definidos</a:t>
            </a:r>
            <a:r>
              <a:rPr lang="es-CO" dirty="0"/>
              <a:t> para todas las partes involucradas, y </a:t>
            </a:r>
            <a:r>
              <a:rPr lang="es-CO" b="1" dirty="0"/>
              <a:t>todas ellas deben cumplirlos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/>
              <a:t>El ejemplo muestra el </a:t>
            </a:r>
            <a:r>
              <a:rPr lang="es-CO" b="1" dirty="0"/>
              <a:t>proceso de registro de direcciones de edificios</a:t>
            </a:r>
            <a:r>
              <a:rPr lang="es-CO" dirty="0"/>
              <a:t> para un </a:t>
            </a:r>
            <a:r>
              <a:rPr lang="es-CO" b="1" dirty="0"/>
              <a:t>nuevo proyecto de construcción en el cantón de Zúrich</a:t>
            </a:r>
            <a:r>
              <a:rPr lang="es-CO" dirty="0"/>
              <a:t>.</a:t>
            </a:r>
            <a:br>
              <a:rPr lang="es-CO" dirty="0"/>
            </a:br>
            <a:endParaRPr lang="es-CO" dirty="0"/>
          </a:p>
          <a:p>
            <a:r>
              <a:rPr lang="es-CO" dirty="0"/>
              <a:t>Muchos de los pasos relacionados con las </a:t>
            </a:r>
            <a:r>
              <a:rPr lang="es-CO" b="1" dirty="0"/>
              <a:t>direcciones de los edificios</a:t>
            </a:r>
            <a:r>
              <a:rPr lang="es-CO" dirty="0"/>
              <a:t> dependen del </a:t>
            </a:r>
            <a:r>
              <a:rPr lang="es-CO" b="1" dirty="0"/>
              <a:t>estado del proyecto de construcción o del propio edificio</a:t>
            </a:r>
            <a:r>
              <a:rPr lang="es-CO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65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Los </a:t>
            </a:r>
            <a:r>
              <a:rPr lang="es-CO" b="1" dirty="0"/>
              <a:t>datos consolidados de publicación</a:t>
            </a:r>
            <a:r>
              <a:rPr lang="es-CO" dirty="0"/>
              <a:t> se </a:t>
            </a:r>
            <a:r>
              <a:rPr lang="es-CO" b="1" dirty="0"/>
              <a:t>extraen y agregan de las dos bases de datos cada noche</a:t>
            </a:r>
            <a:r>
              <a:rPr lang="es-CO" dirty="0"/>
              <a:t>.</a:t>
            </a:r>
          </a:p>
          <a:p>
            <a:br>
              <a:rPr lang="es-CO" dirty="0"/>
            </a:br>
            <a:r>
              <a:rPr lang="es-CO" dirty="0"/>
              <a:t>Este proceso se realiza </a:t>
            </a:r>
            <a:r>
              <a:rPr lang="es-CO" b="1" dirty="0"/>
              <a:t>de manera centralizada a nivel federal</a:t>
            </a:r>
            <a:r>
              <a:rPr lang="es-CO" dirty="0"/>
              <a:t> por la </a:t>
            </a:r>
            <a:r>
              <a:rPr lang="es-CO" b="1" dirty="0"/>
              <a:t>Oficina Federal de Topografía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/>
              <a:t>Estos conjuntos de datos publicados constituyen </a:t>
            </a:r>
            <a:r>
              <a:rPr lang="es-CO" b="1" dirty="0"/>
              <a:t>conjuntos de </a:t>
            </a:r>
            <a:r>
              <a:rPr lang="es-CO" b="1" dirty="0" err="1"/>
              <a:t>geodatos</a:t>
            </a:r>
            <a:r>
              <a:rPr lang="es-CO" b="1" dirty="0"/>
              <a:t> independientes</a:t>
            </a:r>
            <a:r>
              <a:rPr lang="es-CO" dirty="0"/>
              <a:t>, de acuerdo con la </a:t>
            </a:r>
            <a:r>
              <a:rPr lang="es-CO" b="1" dirty="0"/>
              <a:t>Ley de </a:t>
            </a:r>
            <a:r>
              <a:rPr lang="es-CO" b="1" dirty="0" err="1"/>
              <a:t>Geoinformación</a:t>
            </a:r>
            <a:r>
              <a:rPr lang="es-CO" dirty="0"/>
              <a:t>.</a:t>
            </a:r>
          </a:p>
          <a:p>
            <a:br>
              <a:rPr lang="es-CO" dirty="0"/>
            </a:br>
            <a:r>
              <a:rPr lang="es-CO" dirty="0"/>
              <a:t>La publicación se realiza en forma de </a:t>
            </a:r>
            <a:r>
              <a:rPr lang="es-CO" b="1" dirty="0"/>
              <a:t>datos gubernamentales abiertos (OGD)</a:t>
            </a:r>
            <a:r>
              <a:rPr lang="es-CO" dirty="0"/>
              <a:t>, y la información está </a:t>
            </a:r>
            <a:r>
              <a:rPr lang="es-CO" b="1" dirty="0"/>
              <a:t>disponible para uso gratuito</a:t>
            </a:r>
            <a:r>
              <a:rPr lang="es-CO" dirty="0"/>
              <a:t> por parte de todas las personas interesadas.</a:t>
            </a:r>
          </a:p>
          <a:p>
            <a:r>
              <a:rPr lang="es-CO" dirty="0"/>
              <a:t>Esta </a:t>
            </a:r>
            <a:r>
              <a:rPr lang="es-CO" b="1" dirty="0"/>
              <a:t>forma de publicación centralizada</a:t>
            </a:r>
            <a:r>
              <a:rPr lang="es-CO" dirty="0"/>
              <a:t> solo fue posible gracias a un </a:t>
            </a:r>
            <a:r>
              <a:rPr lang="es-CO" b="1" dirty="0"/>
              <a:t>cambio legislativo en 2017</a:t>
            </a:r>
            <a:r>
              <a:rPr lang="es-CO" dirty="0"/>
              <a:t>, y su implementación se completó </a:t>
            </a:r>
            <a:r>
              <a:rPr lang="es-CO" b="1" dirty="0"/>
              <a:t>hasta 2022</a:t>
            </a:r>
            <a:r>
              <a:rPr lang="es-CO" dirty="0"/>
              <a:t>.</a:t>
            </a:r>
          </a:p>
          <a:p>
            <a:br>
              <a:rPr lang="es-CO" dirty="0"/>
            </a:br>
            <a:r>
              <a:rPr lang="es-CO" dirty="0"/>
              <a:t>Anteriormente, el </a:t>
            </a:r>
            <a:r>
              <a:rPr lang="es-CO" b="1" dirty="0"/>
              <a:t>uso generalizado</a:t>
            </a:r>
            <a:r>
              <a:rPr lang="es-CO" dirty="0"/>
              <a:t> a menudo fracasaba debido a </a:t>
            </a:r>
            <a:r>
              <a:rPr lang="es-CO" b="1" dirty="0"/>
              <a:t>restricciones cantonales</a:t>
            </a:r>
            <a:r>
              <a:rPr lang="es-CO" dirty="0"/>
              <a:t> sobre el uso y a </a:t>
            </a:r>
            <a:r>
              <a:rPr lang="es-CO" b="1" dirty="0"/>
              <a:t>regulaciones de tarifas</a:t>
            </a:r>
            <a:r>
              <a:rPr lang="es-CO" dirty="0"/>
              <a:t> aplicadas a los datos catastrales.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24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3375" y="1055688"/>
            <a:ext cx="6272213" cy="35274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Official directory of building addresses | </a:t>
            </a:r>
            <a:r>
              <a:rPr lang="en-US" dirty="0" err="1">
                <a:hlinkClick r:id="rId3"/>
              </a:rPr>
              <a:t>opendata.swiss</a:t>
            </a:r>
            <a:endParaRPr lang="en-US" dirty="0"/>
          </a:p>
          <a:p>
            <a:endParaRPr lang="en-US" dirty="0"/>
          </a:p>
          <a:p>
            <a:r>
              <a:rPr lang="de-CH" dirty="0">
                <a:hlinkClick r:id="rId4"/>
              </a:rPr>
              <a:t>geocat.ch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3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‹Nr.›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 für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9" name="| Author | Actual section of the presentation"/>
          <p:cNvSpPr txBox="1"/>
          <p:nvPr userDrawn="1"/>
        </p:nvSpPr>
        <p:spPr bwMode="auto">
          <a:xfrm>
            <a:off x="519763" y="6458854"/>
            <a:ext cx="759246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es-CO" sz="1400" b="0" dirty="0">
                <a:latin typeface="CircularXX TT"/>
                <a:cs typeface="CircularXX TT"/>
              </a:rPr>
              <a:t>Gestión de Nomenclaturas en Suiza</a:t>
            </a:r>
            <a:endParaRPr lang="de-CH" sz="14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‹Nr.›</a:t>
            </a:fld>
            <a:endParaRPr lang="de-CH"/>
          </a:p>
        </p:txBody>
      </p:sp>
      <p:sp>
        <p:nvSpPr>
          <p:cNvPr id="4" name="| Author | Actual section of the presentation">
            <a:extLst>
              <a:ext uri="{FF2B5EF4-FFF2-40B4-BE49-F238E27FC236}">
                <a16:creationId xmlns:a16="http://schemas.microsoft.com/office/drawing/2014/main" id="{AF0611AF-3996-4E7E-D2E4-E059589FD443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/>
              <a:t>Consorcio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8D49AC-660D-B3E9-33ED-FE005AD34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BAD0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944"/>
            <a:ext cx="12192000" cy="65440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CO" sz="3200" b="0" i="0" u="none" strike="noStrike" cap="none" spc="0" noProof="0" dirty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Lorenz Jenni, Ohio, 24.12.2020"/>
          <p:cNvSpPr txBox="1"/>
          <p:nvPr/>
        </p:nvSpPr>
        <p:spPr bwMode="auto">
          <a:xfrm>
            <a:off x="717980" y="2479343"/>
            <a:ext cx="10429323" cy="3313728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61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CO" sz="4000" b="1" i="0" u="none" strike="noStrike" cap="none" spc="0" noProof="0" dirty="0">
              <a:ln>
                <a:noFill/>
              </a:ln>
              <a:solidFill>
                <a:srgbClr val="FFFFFF"/>
              </a:solidFill>
              <a:latin typeface="CircularXX TT"/>
              <a:cs typeface="Circular Pro Book"/>
            </a:endParaRPr>
          </a:p>
          <a:p>
            <a:pPr defTabSz="1219169">
              <a:defRPr/>
            </a:pPr>
            <a:endParaRPr lang="es-CO" sz="5400" b="0" i="0" u="none" strike="noStrike" cap="none" spc="0" noProof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CO" sz="5400" b="0" noProof="0" dirty="0">
                <a:latin typeface="CircularXX TT"/>
                <a:cs typeface="CircularXX TT"/>
              </a:rPr>
              <a:t>Colombia</a:t>
            </a:r>
            <a:r>
              <a:rPr lang="es-CO" sz="5400" b="0" i="0" u="none" strike="noStrike" cap="none" spc="0" noProof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 </a:t>
            </a:r>
          </a:p>
          <a:p>
            <a:pPr defTabSz="1219169">
              <a:defRPr/>
            </a:pPr>
            <a:r>
              <a:rPr lang="es-CO" sz="3200" noProof="0" dirty="0"/>
              <a:t>Gestión de Nomenclaturas en Suiza</a:t>
            </a:r>
            <a:br>
              <a:rPr lang="es-CO" sz="3200" noProof="0" dirty="0"/>
            </a:br>
            <a:r>
              <a:rPr lang="es-CO" sz="3200" b="0" noProof="0" dirty="0"/>
              <a:t>con enfoque en las direcciones de edificaciones</a:t>
            </a:r>
            <a:endParaRPr lang="es-CO" sz="3200" b="0" i="0" u="none" strike="noStrike" cap="none" spc="0" noProof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sp>
        <p:nvSpPr>
          <p:cNvPr id="148" name="Länzscape of northern countries"/>
          <p:cNvSpPr txBox="1"/>
          <p:nvPr/>
        </p:nvSpPr>
        <p:spPr bwMode="auto">
          <a:xfrm>
            <a:off x="710338" y="2154772"/>
            <a:ext cx="1107429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«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Consulting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Services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for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Swiss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Accompanying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Measures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(SAM) in SECO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Cadastre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es-CO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Projects</a:t>
            </a:r>
            <a:r>
              <a:rPr kumimoji="0" lang="es-CO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»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710339" y="6325687"/>
            <a:ext cx="54802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CO" sz="1800" b="1" i="0" u="none" strike="noStrike" cap="none" spc="0" noProof="0" dirty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SLM Swiss </a:t>
            </a:r>
            <a:r>
              <a:rPr lang="es-CO" sz="1800" b="1" i="0" u="none" strike="noStrike" cap="none" spc="0" noProof="0" dirty="0" err="1">
                <a:ln>
                  <a:noFill/>
                </a:ln>
                <a:solidFill>
                  <a:srgbClr val="FFFFFF"/>
                </a:solidFill>
                <a:latin typeface="CircularXX TT"/>
              </a:rPr>
              <a:t>Land</a:t>
            </a:r>
            <a:r>
              <a:rPr lang="es-CO" sz="1800" b="1" i="0" u="none" strike="noStrike" cap="none" spc="0" noProof="0" dirty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 Management </a:t>
            </a:r>
            <a:r>
              <a:rPr lang="es-CO" sz="1800" b="1" i="0" u="none" strike="noStrike" cap="none" spc="0" noProof="0" dirty="0" err="1">
                <a:ln>
                  <a:noFill/>
                </a:ln>
                <a:solidFill>
                  <a:srgbClr val="FFFFFF"/>
                </a:solidFill>
                <a:latin typeface="CircularXX TT"/>
              </a:rPr>
              <a:t>Foundation</a:t>
            </a:r>
            <a:endParaRPr lang="es-CO" sz="1800" b="0" i="0" u="none" strike="noStrike" cap="none" spc="0" noProof="0" dirty="0">
              <a:ln>
                <a:noFill/>
              </a:ln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73988" y="6233652"/>
            <a:ext cx="557857" cy="55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A356758-9C8D-CEFF-4AB8-5FA1CA0DD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10</a:t>
            </a:fld>
            <a:endParaRPr lang="es-CO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1FBDCA-15B3-1D14-A422-47219F59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0" y="0"/>
            <a:ext cx="5776853" cy="63415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A40B66-19B1-CED8-78B6-FCCA18B9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869"/>
          <a:stretch>
            <a:fillRect/>
          </a:stretch>
        </p:blipFill>
        <p:spPr>
          <a:xfrm>
            <a:off x="6556810" y="0"/>
            <a:ext cx="5162048" cy="63415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9196FD-F793-1CBE-7C4D-5183939F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235" b="68982"/>
          <a:stretch>
            <a:fillRect/>
          </a:stretch>
        </p:blipFill>
        <p:spPr>
          <a:xfrm>
            <a:off x="9831518" y="-1529"/>
            <a:ext cx="1887340" cy="19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1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56D6D3A-11C4-760A-01B5-52172BCFB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11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0ED994-D093-2D6D-9236-CEC99AD1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Conclusiones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81D2FD-88B8-6272-C8C7-419367DACB4B}"/>
              </a:ext>
            </a:extLst>
          </p:cNvPr>
          <p:cNvSpPr txBox="1"/>
          <p:nvPr/>
        </p:nvSpPr>
        <p:spPr bwMode="auto">
          <a:xfrm>
            <a:off x="335360" y="1268760"/>
            <a:ext cx="11521280" cy="39018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400" noProof="0" dirty="0"/>
              <a:t>Esta interacción se ha desarrollado sobre un largo período de tiempo.</a:t>
            </a:r>
            <a:br>
              <a:rPr lang="es-CO" sz="2400" noProof="0" dirty="0"/>
            </a:br>
            <a:r>
              <a:rPr lang="es-CO" sz="2400" noProof="0" dirty="0"/>
              <a:t>Elementos clave para el éxito son: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/>
              <a:t>Mantener los datos lo más cercanos posible al objeto real.</a:t>
            </a:r>
            <a:endParaRPr lang="es-CO" sz="2400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/>
              <a:t>Concepto de </a:t>
            </a:r>
            <a:r>
              <a:rPr lang="es-CO" sz="2400" b="1" dirty="0"/>
              <a:t>identificadores comunes y únicos </a:t>
            </a:r>
            <a:r>
              <a:rPr lang="es-CO" sz="2400" dirty="0"/>
              <a:t>para vincular bases de datos.</a:t>
            </a:r>
            <a:endParaRPr lang="es-CO" sz="2400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b="1" dirty="0"/>
              <a:t>Definiciones comunes </a:t>
            </a:r>
            <a:r>
              <a:rPr lang="es-CO" sz="2400" dirty="0"/>
              <a:t>de objetos.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b="1" noProof="0" dirty="0"/>
              <a:t>Directrices conjuntas</a:t>
            </a:r>
            <a:r>
              <a:rPr lang="es-CO" sz="2400" noProof="0" dirty="0"/>
              <a:t> y vinculantes para todas las partes involucradas.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/>
              <a:t>Datos públicos de libre uso (</a:t>
            </a:r>
            <a:r>
              <a:rPr lang="es-CO" sz="2400" b="1" dirty="0"/>
              <a:t>Open </a:t>
            </a:r>
            <a:r>
              <a:rPr lang="es-CO" sz="2400" b="1" dirty="0" err="1"/>
              <a:t>Government</a:t>
            </a:r>
            <a:r>
              <a:rPr lang="es-CO" sz="2400" b="1" dirty="0"/>
              <a:t> Data</a:t>
            </a:r>
            <a:r>
              <a:rPr lang="es-CO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3820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F292ED2-F80D-6372-5688-46BDD5993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2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DB9D33-1406-5EEA-5543-481AD9E9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Descripción general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B98DBA0-81CA-1EC0-3A0F-5A825F81C737}"/>
              </a:ext>
            </a:extLst>
          </p:cNvPr>
          <p:cNvSpPr/>
          <p:nvPr/>
        </p:nvSpPr>
        <p:spPr bwMode="auto">
          <a:xfrm>
            <a:off x="244716" y="1157752"/>
            <a:ext cx="4319948" cy="15052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noProof="0" dirty="0"/>
              <a:t>Base Legal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458892D-21CA-99D1-9359-D8179C14F8C0}"/>
              </a:ext>
            </a:extLst>
          </p:cNvPr>
          <p:cNvSpPr/>
          <p:nvPr/>
        </p:nvSpPr>
        <p:spPr bwMode="auto">
          <a:xfrm>
            <a:off x="244716" y="2966506"/>
            <a:ext cx="4319948" cy="15052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noProof="0" dirty="0"/>
              <a:t>Gestión de Datos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5B105ED-6C38-2179-058C-FD0E14AC87C6}"/>
              </a:ext>
            </a:extLst>
          </p:cNvPr>
          <p:cNvSpPr/>
          <p:nvPr/>
        </p:nvSpPr>
        <p:spPr bwMode="auto">
          <a:xfrm>
            <a:off x="244716" y="4765768"/>
            <a:ext cx="4319948" cy="15052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noProof="0" dirty="0"/>
              <a:t>Publicidad</a:t>
            </a:r>
          </a:p>
        </p:txBody>
      </p:sp>
      <p:grpSp>
        <p:nvGrpSpPr>
          <p:cNvPr id="93" name="Grupo 92">
            <a:extLst>
              <a:ext uri="{FF2B5EF4-FFF2-40B4-BE49-F238E27FC236}">
                <a16:creationId xmlns:a16="http://schemas.microsoft.com/office/drawing/2014/main" id="{C7CF73BA-E599-0364-8D02-2FF165383E7C}"/>
              </a:ext>
            </a:extLst>
          </p:cNvPr>
          <p:cNvGrpSpPr/>
          <p:nvPr/>
        </p:nvGrpSpPr>
        <p:grpSpPr>
          <a:xfrm>
            <a:off x="5169080" y="805488"/>
            <a:ext cx="7022920" cy="5461769"/>
            <a:chOff x="5243568" y="805488"/>
            <a:chExt cx="7022920" cy="5461769"/>
          </a:xfrm>
        </p:grpSpPr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4BA80072-6510-9076-0952-2A6F00AF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25438"/>
            <a:stretch>
              <a:fillRect/>
            </a:stretch>
          </p:blipFill>
          <p:spPr>
            <a:xfrm>
              <a:off x="6456040" y="4589391"/>
              <a:ext cx="4438510" cy="1677866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81E270A-034F-8099-FFF1-AB5BA6E70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43568" y="805488"/>
              <a:ext cx="5349434" cy="1899208"/>
            </a:xfrm>
            <a:prstGeom prst="rect">
              <a:avLst/>
            </a:prstGeom>
          </p:spPr>
        </p:pic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89C67B29-04BC-CACB-F16E-031EC38BB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27787"/>
            <a:stretch>
              <a:fillRect/>
            </a:stretch>
          </p:blipFill>
          <p:spPr>
            <a:xfrm>
              <a:off x="5243568" y="2704696"/>
              <a:ext cx="7022920" cy="2011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4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896FBA-9F4F-B1C8-DD30-528BCE03B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3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C23462-FE2C-3758-EBA3-7109DEA6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Base legal y especificaciones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39E3AB-4CF9-78BE-C411-0A04B8C8C027}"/>
              </a:ext>
            </a:extLst>
          </p:cNvPr>
          <p:cNvSpPr txBox="1"/>
          <p:nvPr/>
        </p:nvSpPr>
        <p:spPr bwMode="auto">
          <a:xfrm>
            <a:off x="1556856" y="1039978"/>
            <a:ext cx="3993401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noProof="0" dirty="0"/>
              <a:t>Ley Federal sobre </a:t>
            </a:r>
            <a:r>
              <a:rPr lang="es-CO" b="1" noProof="0" dirty="0" err="1"/>
              <a:t>Geoinformación</a:t>
            </a:r>
            <a:endParaRPr lang="es-CO" b="1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4C9AFB-2275-BD9C-40A9-F72761D00FC3}"/>
              </a:ext>
            </a:extLst>
          </p:cNvPr>
          <p:cNvSpPr txBox="1"/>
          <p:nvPr/>
        </p:nvSpPr>
        <p:spPr bwMode="auto">
          <a:xfrm>
            <a:off x="8123898" y="1039978"/>
            <a:ext cx="3082895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noProof="0" dirty="0"/>
              <a:t>Ley Federal de Estadística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C72F2-B392-E750-AB2D-E2594B3236A3}"/>
              </a:ext>
            </a:extLst>
          </p:cNvPr>
          <p:cNvSpPr txBox="1"/>
          <p:nvPr/>
        </p:nvSpPr>
        <p:spPr bwMode="auto">
          <a:xfrm>
            <a:off x="242184" y="2060848"/>
            <a:ext cx="2339102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CO" b="1" noProof="0" dirty="0"/>
              <a:t>Ordenanza </a:t>
            </a:r>
            <a:r>
              <a:rPr lang="es-CO" noProof="0" dirty="0"/>
              <a:t>sobre </a:t>
            </a:r>
          </a:p>
          <a:p>
            <a:pPr algn="ctr"/>
            <a:r>
              <a:rPr lang="es-CO" noProof="0" dirty="0"/>
              <a:t>nombres geográficos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2390D7-C039-6915-547D-ADD734FD4616}"/>
              </a:ext>
            </a:extLst>
          </p:cNvPr>
          <p:cNvSpPr txBox="1"/>
          <p:nvPr/>
        </p:nvSpPr>
        <p:spPr bwMode="auto">
          <a:xfrm>
            <a:off x="3362401" y="2059631"/>
            <a:ext cx="363432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CO" b="1" noProof="0" dirty="0"/>
              <a:t>Ordenanza sobre </a:t>
            </a:r>
          </a:p>
          <a:p>
            <a:pPr algn="ctr"/>
            <a:r>
              <a:rPr lang="es-CO" noProof="0" dirty="0"/>
              <a:t>el Levantamiento Catastral Oficial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2C76A9-FF1B-B1D9-817A-C3D43400A6CD}"/>
              </a:ext>
            </a:extLst>
          </p:cNvPr>
          <p:cNvSpPr txBox="1"/>
          <p:nvPr/>
        </p:nvSpPr>
        <p:spPr bwMode="auto">
          <a:xfrm>
            <a:off x="7902218" y="2059631"/>
            <a:ext cx="3531736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CO" b="1" noProof="0" dirty="0"/>
              <a:t>Ordenanza sobre </a:t>
            </a:r>
          </a:p>
          <a:p>
            <a:pPr algn="ctr"/>
            <a:r>
              <a:rPr lang="es-CO" noProof="0" dirty="0"/>
              <a:t>Registro de Edificios y Viviendas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FB15EE-2476-F2AA-E7E3-EED5CC562BF3}"/>
              </a:ext>
            </a:extLst>
          </p:cNvPr>
          <p:cNvSpPr txBox="1"/>
          <p:nvPr/>
        </p:nvSpPr>
        <p:spPr bwMode="auto">
          <a:xfrm>
            <a:off x="8091839" y="3645023"/>
            <a:ext cx="314701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Catálogo </a:t>
            </a:r>
            <a:r>
              <a:rPr lang="es-CO" noProof="0" dirty="0">
                <a:solidFill>
                  <a:schemeClr val="accent5"/>
                </a:solidFill>
              </a:rPr>
              <a:t>de características </a:t>
            </a:r>
          </a:p>
          <a:p>
            <a:pPr algn="ctr"/>
            <a:r>
              <a:rPr lang="es-CO" noProof="0" dirty="0">
                <a:solidFill>
                  <a:schemeClr val="accent5"/>
                </a:solidFill>
              </a:rPr>
              <a:t>de los datos de edificaciones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5835FE-E494-D3B1-330B-C6DECD32BF37}"/>
              </a:ext>
            </a:extLst>
          </p:cNvPr>
          <p:cNvSpPr txBox="1"/>
          <p:nvPr/>
        </p:nvSpPr>
        <p:spPr bwMode="auto">
          <a:xfrm>
            <a:off x="182704" y="2996952"/>
            <a:ext cx="245451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CO" noProof="0" dirty="0"/>
              <a:t>con especificación de </a:t>
            </a:r>
          </a:p>
          <a:p>
            <a:pPr algn="ctr"/>
            <a:r>
              <a:rPr lang="es-CO" noProof="0" dirty="0"/>
              <a:t>Nombres Geográficos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5FCCAA-6519-828A-EC27-CD8A1B32A50A}"/>
              </a:ext>
            </a:extLst>
          </p:cNvPr>
          <p:cNvSpPr txBox="1"/>
          <p:nvPr/>
        </p:nvSpPr>
        <p:spPr bwMode="auto">
          <a:xfrm>
            <a:off x="3481506" y="3648991"/>
            <a:ext cx="3390672" cy="646331"/>
          </a:xfrm>
          <a:prstGeom prst="rect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 anchor="ctr">
            <a:spAutoFit/>
          </a:bodyPr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Modelo de Datos</a:t>
            </a:r>
          </a:p>
          <a:p>
            <a:pPr algn="ctr"/>
            <a:r>
              <a:rPr lang="es-CO" noProof="0" dirty="0">
                <a:solidFill>
                  <a:schemeClr val="accent1">
                    <a:lumMod val="75000"/>
                  </a:schemeClr>
                </a:solidFill>
              </a:rPr>
              <a:t>Levantamiento Catastral Oficial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84E068-9195-05BF-A54F-1E466055093E}"/>
              </a:ext>
            </a:extLst>
          </p:cNvPr>
          <p:cNvSpPr txBox="1"/>
          <p:nvPr/>
        </p:nvSpPr>
        <p:spPr bwMode="auto">
          <a:xfrm>
            <a:off x="280655" y="3642305"/>
            <a:ext cx="3068469" cy="132343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/>
              <a:t>Municipios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/>
              <a:t>Localidades / Código postal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/>
              <a:t>Calles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/>
              <a:t>Direcciones de edificaciones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/>
              <a:t>Estaciones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0CE9AC-AC95-7686-3532-CDBA7FE6D49D}"/>
              </a:ext>
            </a:extLst>
          </p:cNvPr>
          <p:cNvSpPr txBox="1"/>
          <p:nvPr/>
        </p:nvSpPr>
        <p:spPr bwMode="auto">
          <a:xfrm>
            <a:off x="3481506" y="4379561"/>
            <a:ext cx="7757348" cy="1477328"/>
          </a:xfrm>
          <a:prstGeom prst="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Concepto de </a:t>
            </a:r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identificadores federales comunes y únicos 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CO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) para</a:t>
            </a:r>
          </a:p>
          <a:p>
            <a:pPr algn="ctr"/>
            <a:endParaRPr lang="es-CO" noProof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CO" noProof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CO" noProof="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CO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89158D-32B1-0600-96D2-79E78999F127}"/>
              </a:ext>
            </a:extLst>
          </p:cNvPr>
          <p:cNvSpPr txBox="1"/>
          <p:nvPr/>
        </p:nvSpPr>
        <p:spPr bwMode="auto">
          <a:xfrm>
            <a:off x="4799857" y="4714857"/>
            <a:ext cx="2989921" cy="1077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Municipios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Localidades / Código postal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Calles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Estaciones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C451EE-17CC-2AFC-85C9-0163906CFD11}"/>
              </a:ext>
            </a:extLst>
          </p:cNvPr>
          <p:cNvSpPr txBox="1"/>
          <p:nvPr/>
        </p:nvSpPr>
        <p:spPr bwMode="auto">
          <a:xfrm>
            <a:off x="8024290" y="4714857"/>
            <a:ext cx="3068469" cy="1077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Predios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Edificaciones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Entradas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noProof="0" dirty="0">
                <a:solidFill>
                  <a:schemeClr val="accent3">
                    <a:lumMod val="75000"/>
                  </a:schemeClr>
                </a:solidFill>
              </a:rPr>
              <a:t>Direcciones de edificaciones</a:t>
            </a:r>
          </a:p>
        </p:txBody>
      </p: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0373BF1E-A1AB-2A1A-F0FC-DEC768C6F126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2637222" y="3320118"/>
            <a:ext cx="1493840" cy="328873"/>
          </a:xfrm>
          <a:prstGeom prst="bentConnector3">
            <a:avLst>
              <a:gd name="adj1" fmla="val 99287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970E9E29-9014-E053-37E4-A1B46FA0644C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 bwMode="auto">
          <a:xfrm rot="5400000">
            <a:off x="4706690" y="3176115"/>
            <a:ext cx="943029" cy="2723"/>
          </a:xfrm>
          <a:prstGeom prst="bentConnector3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03C2A3C2-67B3-613F-D6E0-A24E5E5656A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 rot="5400000">
            <a:off x="9197187" y="3174123"/>
            <a:ext cx="939061" cy="2739"/>
          </a:xfrm>
          <a:prstGeom prst="bentConnector3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B3FD4001-FF9A-E11F-5AF2-8940BAF63EB5}"/>
              </a:ext>
            </a:extLst>
          </p:cNvPr>
          <p:cNvSpPr txBox="1"/>
          <p:nvPr/>
        </p:nvSpPr>
        <p:spPr bwMode="auto">
          <a:xfrm>
            <a:off x="2855640" y="3012341"/>
            <a:ext cx="1218603" cy="3077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sz="1400" noProof="0" dirty="0">
                <a:solidFill>
                  <a:schemeClr val="accent1">
                    <a:lumMod val="50000"/>
                  </a:schemeClr>
                </a:solidFill>
              </a:rPr>
              <a:t>Modelado en</a:t>
            </a:r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98450437-206E-22F2-3CFA-A2AB91DF8204}"/>
              </a:ext>
            </a:extLst>
          </p:cNvPr>
          <p:cNvCxnSpPr>
            <a:stCxn id="6" idx="2"/>
            <a:endCxn id="10" idx="0"/>
          </p:cNvCxnSpPr>
          <p:nvPr/>
        </p:nvCxnSpPr>
        <p:spPr bwMode="auto">
          <a:xfrm rot="5400000">
            <a:off x="1265963" y="2851179"/>
            <a:ext cx="289773" cy="1772"/>
          </a:xfrm>
          <a:prstGeom prst="bentConnector3">
            <a:avLst/>
          </a:prstGeom>
          <a:noFill/>
          <a:ln w="2540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00B1C12-782A-8C76-A3EE-BAB2A1B83784}"/>
              </a:ext>
            </a:extLst>
          </p:cNvPr>
          <p:cNvCxnSpPr>
            <a:stCxn id="5" idx="2"/>
            <a:endCxn id="8" idx="0"/>
          </p:cNvCxnSpPr>
          <p:nvPr/>
        </p:nvCxnSpPr>
        <p:spPr bwMode="auto">
          <a:xfrm>
            <a:off x="9665346" y="1409310"/>
            <a:ext cx="2740" cy="650321"/>
          </a:xfrm>
          <a:prstGeom prst="straightConnector1">
            <a:avLst/>
          </a:prstGeom>
          <a:noFill/>
          <a:ln w="2540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C92C3FC3-DB25-DA47-4E4C-F8DE05A60494}"/>
              </a:ext>
            </a:extLst>
          </p:cNvPr>
          <p:cNvCxnSpPr>
            <a:stCxn id="4" idx="2"/>
            <a:endCxn id="7" idx="0"/>
          </p:cNvCxnSpPr>
          <p:nvPr/>
        </p:nvCxnSpPr>
        <p:spPr bwMode="auto">
          <a:xfrm rot="16200000" flipH="1">
            <a:off x="4041401" y="921466"/>
            <a:ext cx="650321" cy="1626008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88B51950-7036-3C56-4A72-EDEF4D9ECCE2}"/>
              </a:ext>
            </a:extLst>
          </p:cNvPr>
          <p:cNvCxnSpPr>
            <a:stCxn id="4" idx="2"/>
            <a:endCxn id="6" idx="0"/>
          </p:cNvCxnSpPr>
          <p:nvPr/>
        </p:nvCxnSpPr>
        <p:spPr bwMode="auto">
          <a:xfrm rot="5400000">
            <a:off x="2156877" y="664168"/>
            <a:ext cx="651538" cy="214182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719BF842-D1FA-81AB-B923-B001C083F7EF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6872178" y="3968189"/>
            <a:ext cx="1219661" cy="3968"/>
          </a:xfrm>
          <a:prstGeom prst="line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oval" w="med" len="med"/>
            <a:tailEnd type="oval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1ED7DEEE-A66C-F508-E8B6-F14DC186E49F}"/>
              </a:ext>
            </a:extLst>
          </p:cNvPr>
          <p:cNvSpPr txBox="1"/>
          <p:nvPr/>
        </p:nvSpPr>
        <p:spPr bwMode="auto">
          <a:xfrm>
            <a:off x="7024038" y="3621861"/>
            <a:ext cx="684803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endParaRPr lang="es-CO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0C05F70-6331-F925-573F-6334AB82E64B}"/>
              </a:ext>
            </a:extLst>
          </p:cNvPr>
          <p:cNvSpPr txBox="1"/>
          <p:nvPr/>
        </p:nvSpPr>
        <p:spPr bwMode="auto">
          <a:xfrm>
            <a:off x="3481505" y="5915371"/>
            <a:ext cx="7757348" cy="369332"/>
          </a:xfrm>
          <a:prstGeom prst="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Definición conjunta de objeto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s-CO" i="1" noProof="0" dirty="0">
                <a:solidFill>
                  <a:schemeClr val="accent3">
                    <a:lumMod val="75000"/>
                  </a:schemeClr>
                </a:solidFill>
              </a:rPr>
              <a:t>¿qué es un edificio?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20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D9A0B8-FDD0-2117-41D2-DCDD3CBBB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4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26010B-9D16-BD57-FDC0-8983B975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Ejemplo: Entrada de edificio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5385F3-77BA-3334-45EE-4F8F29435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59"/>
          <a:stretch>
            <a:fillRect/>
          </a:stretch>
        </p:blipFill>
        <p:spPr>
          <a:xfrm>
            <a:off x="89931" y="2497434"/>
            <a:ext cx="4714747" cy="3382743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2B6EFA45-469D-BF9A-E0B5-DE756CA6A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397" y="2860655"/>
            <a:ext cx="55446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Características de la entidad ‘Entrada de edificio’</a:t>
            </a:r>
          </a:p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noProof="0" dirty="0"/>
              <a:t>Identificador federal de dirección del edificio</a:t>
            </a:r>
            <a:endParaRPr kumimoji="0" lang="es-CO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Coordenada de la entrada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Dirección oficial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Número de entrada del edificio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Código postal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Identificador federal de entrada</a:t>
            </a:r>
            <a:endParaRPr lang="es-CO" noProof="0" dirty="0">
              <a:latin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9C690DD-AA23-4AEC-C19B-813343A0DA25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7628" y="4740008"/>
            <a:ext cx="3180769" cy="368697"/>
          </a:xfrm>
          <a:prstGeom prst="line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oval" w="med" len="med"/>
            <a:tailEnd type="oval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509EB30-B308-82B4-54F9-6A4CCC9F4276}"/>
              </a:ext>
            </a:extLst>
          </p:cNvPr>
          <p:cNvSpPr txBox="1"/>
          <p:nvPr/>
        </p:nvSpPr>
        <p:spPr bwMode="auto">
          <a:xfrm rot="21305563">
            <a:off x="5030249" y="4493899"/>
            <a:ext cx="684803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CO" b="1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endParaRPr lang="es-CO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7FA95C9-41D9-5E83-E8DE-A272D67C54A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5600" y="4172254"/>
            <a:ext cx="3432797" cy="35277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63C0BC6-C9C7-8052-1B99-A038590789DF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1544" y="3632854"/>
            <a:ext cx="3936853" cy="47633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feld 8">
            <a:extLst>
              <a:ext uri="{FF2B5EF4-FFF2-40B4-BE49-F238E27FC236}">
                <a16:creationId xmlns:a16="http://schemas.microsoft.com/office/drawing/2014/main" id="{4146E8E8-4F5A-A7E8-AFBC-34EE9D6650AF}"/>
              </a:ext>
            </a:extLst>
          </p:cNvPr>
          <p:cNvSpPr txBox="1"/>
          <p:nvPr/>
        </p:nvSpPr>
        <p:spPr bwMode="auto">
          <a:xfrm>
            <a:off x="7032104" y="1601262"/>
            <a:ext cx="314701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Catálogo </a:t>
            </a:r>
            <a:r>
              <a:rPr lang="es-CO" noProof="0" dirty="0">
                <a:solidFill>
                  <a:schemeClr val="accent5"/>
                </a:solidFill>
              </a:rPr>
              <a:t>de características </a:t>
            </a:r>
          </a:p>
          <a:p>
            <a:pPr algn="ctr"/>
            <a:r>
              <a:rPr lang="es-CO" noProof="0" dirty="0">
                <a:solidFill>
                  <a:schemeClr val="accent5"/>
                </a:solidFill>
              </a:rPr>
              <a:t>de los datos de edificaciones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D0908E7D-A3E7-F36E-F1A4-C25BAD954D9B}"/>
              </a:ext>
            </a:extLst>
          </p:cNvPr>
          <p:cNvSpPr txBox="1"/>
          <p:nvPr/>
        </p:nvSpPr>
        <p:spPr bwMode="auto">
          <a:xfrm>
            <a:off x="751968" y="1601262"/>
            <a:ext cx="3390672" cy="646331"/>
          </a:xfrm>
          <a:prstGeom prst="rect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 anchor="ctr">
            <a:spAutoFit/>
          </a:bodyPr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Modelo de Datos</a:t>
            </a:r>
          </a:p>
          <a:p>
            <a:pPr algn="ctr"/>
            <a:r>
              <a:rPr lang="es-CO" noProof="0" dirty="0">
                <a:solidFill>
                  <a:schemeClr val="accent1">
                    <a:lumMod val="75000"/>
                  </a:schemeClr>
                </a:solidFill>
              </a:rPr>
              <a:t>Levantamiento Catastral Oficial</a:t>
            </a:r>
          </a:p>
        </p:txBody>
      </p:sp>
    </p:spTree>
    <p:extLst>
      <p:ext uri="{BB962C8B-B14F-4D97-AF65-F5344CB8AC3E}">
        <p14:creationId xmlns:p14="http://schemas.microsoft.com/office/powerpoint/2010/main" val="1307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896FBA-9F4F-B1C8-DD30-528BCE03B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0281" y="6440900"/>
            <a:ext cx="513319" cy="302647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5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C23462-FE2C-3758-EBA3-7109DEA6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Gestión de Datos</a:t>
            </a:r>
          </a:p>
        </p:txBody>
      </p:sp>
      <p:sp>
        <p:nvSpPr>
          <p:cNvPr id="14" name="Zylinder 13">
            <a:extLst>
              <a:ext uri="{FF2B5EF4-FFF2-40B4-BE49-F238E27FC236}">
                <a16:creationId xmlns:a16="http://schemas.microsoft.com/office/drawing/2014/main" id="{8AE1B6F6-7A1B-B181-AACF-A6C380527242}"/>
              </a:ext>
            </a:extLst>
          </p:cNvPr>
          <p:cNvSpPr/>
          <p:nvPr/>
        </p:nvSpPr>
        <p:spPr bwMode="auto">
          <a:xfrm>
            <a:off x="2754709" y="1849895"/>
            <a:ext cx="2736304" cy="1219065"/>
          </a:xfrm>
          <a:prstGeom prst="can">
            <a:avLst>
              <a:gd name="adj" fmla="val 10123"/>
            </a:avLst>
          </a:prstGeom>
          <a:solidFill>
            <a:schemeClr val="bg1"/>
          </a:solidFill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Datos espaciales </a:t>
            </a:r>
            <a:r>
              <a:rPr lang="es-CO" noProof="0" dirty="0">
                <a:solidFill>
                  <a:schemeClr val="accent1">
                    <a:lumMod val="75000"/>
                  </a:schemeClr>
                </a:solidFill>
              </a:rPr>
              <a:t>del Catastro Oficial</a:t>
            </a:r>
          </a:p>
        </p:txBody>
      </p:sp>
      <p:sp>
        <p:nvSpPr>
          <p:cNvPr id="17" name="Zylinder 16">
            <a:extLst>
              <a:ext uri="{FF2B5EF4-FFF2-40B4-BE49-F238E27FC236}">
                <a16:creationId xmlns:a16="http://schemas.microsoft.com/office/drawing/2014/main" id="{AA10989D-ED45-8891-DAE7-73A65C42CA07}"/>
              </a:ext>
            </a:extLst>
          </p:cNvPr>
          <p:cNvSpPr/>
          <p:nvPr/>
        </p:nvSpPr>
        <p:spPr bwMode="auto">
          <a:xfrm>
            <a:off x="6558742" y="1844824"/>
            <a:ext cx="2736304" cy="1224136"/>
          </a:xfrm>
          <a:prstGeom prst="can">
            <a:avLst>
              <a:gd name="adj" fmla="val 17711"/>
            </a:avLst>
          </a:prstGeom>
          <a:solidFill>
            <a:schemeClr val="bg1"/>
          </a:solidFill>
          <a:ln w="28575" cap="flat">
            <a:solidFill>
              <a:schemeClr val="accent5"/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 anchorCtr="0"/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Registro </a:t>
            </a:r>
            <a:r>
              <a:rPr lang="es-CO" noProof="0" dirty="0">
                <a:solidFill>
                  <a:schemeClr val="accent5"/>
                </a:solidFill>
              </a:rPr>
              <a:t>de Edificios y Viviendas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D69AEEA-8742-967E-7BAE-BEE1A7D3E12D}"/>
              </a:ext>
            </a:extLst>
          </p:cNvPr>
          <p:cNvCxnSpPr>
            <a:cxnSpLocks/>
            <a:stCxn id="14" idx="4"/>
            <a:endCxn id="17" idx="2"/>
          </p:cNvCxnSpPr>
          <p:nvPr/>
        </p:nvCxnSpPr>
        <p:spPr bwMode="auto">
          <a:xfrm flipV="1">
            <a:off x="5491013" y="2456892"/>
            <a:ext cx="1067729" cy="2536"/>
          </a:xfrm>
          <a:prstGeom prst="line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oval" w="med" len="med"/>
            <a:tailEnd type="oval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35ECF83-255D-1EF3-9A11-B79F8975EC51}"/>
              </a:ext>
            </a:extLst>
          </p:cNvPr>
          <p:cNvSpPr txBox="1"/>
          <p:nvPr/>
        </p:nvSpPr>
        <p:spPr bwMode="auto">
          <a:xfrm>
            <a:off x="5696328" y="2061324"/>
            <a:ext cx="825189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CO" sz="2000" b="1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endParaRPr lang="es-CO" sz="2000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2D48519-5D15-682F-3336-7DB562F506B4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 flipH="1">
            <a:off x="4122861" y="1632527"/>
            <a:ext cx="925" cy="217368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DE5857A-B4E7-97A5-009C-BD70799E03EE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 flipH="1">
            <a:off x="7926894" y="1628559"/>
            <a:ext cx="1" cy="216265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5" name="Pfeil: nach oben 34">
            <a:extLst>
              <a:ext uri="{FF2B5EF4-FFF2-40B4-BE49-F238E27FC236}">
                <a16:creationId xmlns:a16="http://schemas.microsoft.com/office/drawing/2014/main" id="{AE51EEFD-9ED5-C273-1FFD-A4D571CA3AA0}"/>
              </a:ext>
            </a:extLst>
          </p:cNvPr>
          <p:cNvSpPr/>
          <p:nvPr/>
        </p:nvSpPr>
        <p:spPr bwMode="auto">
          <a:xfrm>
            <a:off x="6744742" y="3073502"/>
            <a:ext cx="2523912" cy="1080119"/>
          </a:xfrm>
          <a:prstGeom prst="upArrow">
            <a:avLst>
              <a:gd name="adj1" fmla="val 80768"/>
              <a:gd name="adj2" fmla="val 2001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Administración municipal</a:t>
            </a:r>
          </a:p>
        </p:txBody>
      </p:sp>
      <p:sp>
        <p:nvSpPr>
          <p:cNvPr id="36" name="Pfeil: nach oben 35">
            <a:extLst>
              <a:ext uri="{FF2B5EF4-FFF2-40B4-BE49-F238E27FC236}">
                <a16:creationId xmlns:a16="http://schemas.microsoft.com/office/drawing/2014/main" id="{90A8AD00-F8E9-EBC8-0A5E-FC7085899C6D}"/>
              </a:ext>
            </a:extLst>
          </p:cNvPr>
          <p:cNvSpPr/>
          <p:nvPr/>
        </p:nvSpPr>
        <p:spPr bwMode="auto">
          <a:xfrm>
            <a:off x="2886334" y="3073502"/>
            <a:ext cx="2523912" cy="1080119"/>
          </a:xfrm>
          <a:prstGeom prst="upArrow">
            <a:avLst>
              <a:gd name="adj1" fmla="val 80768"/>
              <a:gd name="adj2" fmla="val 2001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Oficina agrimensor certificado</a:t>
            </a:r>
          </a:p>
        </p:txBody>
      </p:sp>
      <p:pic>
        <p:nvPicPr>
          <p:cNvPr id="1034" name="Picture 10" descr="Die Schweizerische Post erhält ein neues Logo">
            <a:extLst>
              <a:ext uri="{FF2B5EF4-FFF2-40B4-BE49-F238E27FC236}">
                <a16:creationId xmlns:a16="http://schemas.microsoft.com/office/drawing/2014/main" id="{B4A699D1-0B8E-8646-BCED-FA33C54C7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5375" r="911" b="5373"/>
          <a:stretch>
            <a:fillRect/>
          </a:stretch>
        </p:blipFill>
        <p:spPr bwMode="auto">
          <a:xfrm>
            <a:off x="5579070" y="4360563"/>
            <a:ext cx="1030504" cy="8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5FF12012-E7CA-9F34-6F32-9B96DEDA3FF4}"/>
              </a:ext>
            </a:extLst>
          </p:cNvPr>
          <p:cNvCxnSpPr>
            <a:cxnSpLocks/>
          </p:cNvCxnSpPr>
          <p:nvPr/>
        </p:nvCxnSpPr>
        <p:spPr bwMode="auto">
          <a:xfrm>
            <a:off x="5184697" y="3717032"/>
            <a:ext cx="1800200" cy="0"/>
          </a:xfrm>
          <a:prstGeom prst="straightConnector1">
            <a:avLst/>
          </a:prstGeom>
          <a:noFill/>
          <a:ln w="25400" cap="flat">
            <a:solidFill>
              <a:schemeClr val="bg2">
                <a:lumMod val="50000"/>
              </a:schemeClr>
            </a:solidFill>
            <a:prstDash val="dash"/>
            <a:miter lim="400000"/>
            <a:headEnd type="triangle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E9FE8976-71C6-5B3C-E1E3-DC1369223264}"/>
              </a:ext>
            </a:extLst>
          </p:cNvPr>
          <p:cNvCxnSpPr>
            <a:stCxn id="35" idx="2"/>
            <a:endCxn id="1034" idx="3"/>
          </p:cNvCxnSpPr>
          <p:nvPr/>
        </p:nvCxnSpPr>
        <p:spPr bwMode="auto">
          <a:xfrm rot="5400000">
            <a:off x="7002169" y="3761026"/>
            <a:ext cx="611935" cy="1397124"/>
          </a:xfrm>
          <a:prstGeom prst="bentConnector2">
            <a:avLst/>
          </a:prstGeom>
          <a:noFill/>
          <a:ln w="25400" cap="flat">
            <a:solidFill>
              <a:schemeClr val="bg2">
                <a:lumMod val="50000"/>
              </a:schemeClr>
            </a:solidFill>
            <a:prstDash val="dash"/>
            <a:miter lim="400000"/>
            <a:headEnd type="triangle" w="med" len="med"/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3CC0AE45-1825-A07D-79CA-50600787334D}"/>
              </a:ext>
            </a:extLst>
          </p:cNvPr>
          <p:cNvCxnSpPr>
            <a:cxnSpLocks/>
            <a:stCxn id="36" idx="2"/>
            <a:endCxn id="1034" idx="1"/>
          </p:cNvCxnSpPr>
          <p:nvPr/>
        </p:nvCxnSpPr>
        <p:spPr bwMode="auto">
          <a:xfrm rot="16200000" flipH="1">
            <a:off x="4557713" y="3744198"/>
            <a:ext cx="611935" cy="1430780"/>
          </a:xfrm>
          <a:prstGeom prst="bentConnector2">
            <a:avLst/>
          </a:prstGeom>
          <a:noFill/>
          <a:ln w="25400" cap="flat">
            <a:solidFill>
              <a:schemeClr val="bg2">
                <a:lumMod val="50000"/>
              </a:schemeClr>
            </a:solidFill>
            <a:prstDash val="dash"/>
            <a:miter lim="400000"/>
            <a:headEnd type="triangle" w="med" len="med"/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BF52BAC2-D97F-97C5-CF96-F479070DF7BE}"/>
              </a:ext>
            </a:extLst>
          </p:cNvPr>
          <p:cNvSpPr txBox="1"/>
          <p:nvPr/>
        </p:nvSpPr>
        <p:spPr bwMode="auto">
          <a:xfrm>
            <a:off x="5112415" y="3704312"/>
            <a:ext cx="1944764" cy="5232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CO" sz="1400" noProof="0" dirty="0"/>
              <a:t>coordinadas por</a:t>
            </a:r>
          </a:p>
          <a:p>
            <a:pPr algn="ctr"/>
            <a:r>
              <a:rPr lang="es-CO" sz="1400" noProof="0" dirty="0"/>
              <a:t>agrimensor certificado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6AB1471-634D-ABF2-BA5F-6562B94F2EB2}"/>
              </a:ext>
            </a:extLst>
          </p:cNvPr>
          <p:cNvSpPr txBox="1"/>
          <p:nvPr/>
        </p:nvSpPr>
        <p:spPr bwMode="auto">
          <a:xfrm>
            <a:off x="2607986" y="5229200"/>
            <a:ext cx="7016406" cy="369332"/>
          </a:xfrm>
          <a:prstGeom prst="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Directiva conjunta sobre el registro de edificaciones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CB4B531-081E-F4E4-5ED2-73520416A3A7}"/>
              </a:ext>
            </a:extLst>
          </p:cNvPr>
          <p:cNvSpPr txBox="1"/>
          <p:nvPr/>
        </p:nvSpPr>
        <p:spPr bwMode="auto">
          <a:xfrm>
            <a:off x="2607986" y="5665613"/>
            <a:ext cx="7016406" cy="646331"/>
          </a:xfrm>
          <a:prstGeom prst="rect">
            <a:avLst/>
          </a:prstGeom>
          <a:noFill/>
          <a:ln w="28575" cap="flat">
            <a:solidFill>
              <a:schemeClr val="accent3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Directiva conjunta sobre la escritura de nombres municipales y de localidades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F62541B-5F6F-2558-7E28-86270F39135E}"/>
              </a:ext>
            </a:extLst>
          </p:cNvPr>
          <p:cNvSpPr txBox="1"/>
          <p:nvPr/>
        </p:nvSpPr>
        <p:spPr bwMode="auto">
          <a:xfrm>
            <a:off x="9459321" y="2070291"/>
            <a:ext cx="2672526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/>
              <a:t>Gestionado por: Oficina </a:t>
            </a:r>
          </a:p>
          <a:p>
            <a:r>
              <a:rPr lang="es-CO" noProof="0" dirty="0"/>
              <a:t>Federal de Estadística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30145F7-3254-622E-5EB2-E286797C018B}"/>
              </a:ext>
            </a:extLst>
          </p:cNvPr>
          <p:cNvSpPr txBox="1"/>
          <p:nvPr/>
        </p:nvSpPr>
        <p:spPr bwMode="auto">
          <a:xfrm>
            <a:off x="-17972" y="1821989"/>
            <a:ext cx="2608406" cy="1200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r"/>
            <a:r>
              <a:rPr lang="es-CO" noProof="0" dirty="0"/>
              <a:t>Gestionado por: </a:t>
            </a:r>
          </a:p>
          <a:p>
            <a:pPr algn="r"/>
            <a:r>
              <a:rPr lang="es-CO" noProof="0" dirty="0"/>
              <a:t>organización </a:t>
            </a:r>
          </a:p>
          <a:p>
            <a:pPr algn="r"/>
            <a:r>
              <a:rPr lang="es-CO" b="1" noProof="0" dirty="0"/>
              <a:t>descentralizada</a:t>
            </a:r>
            <a:r>
              <a:rPr lang="es-CO" noProof="0" dirty="0"/>
              <a:t> de </a:t>
            </a:r>
          </a:p>
          <a:p>
            <a:pPr algn="r"/>
            <a:r>
              <a:rPr lang="es-CO" noProof="0" dirty="0"/>
              <a:t>levantamiento Catastral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CC38F73-50C8-FD2A-294B-F2C7E2F7EC47}"/>
              </a:ext>
            </a:extLst>
          </p:cNvPr>
          <p:cNvSpPr txBox="1"/>
          <p:nvPr/>
        </p:nvSpPr>
        <p:spPr bwMode="auto">
          <a:xfrm>
            <a:off x="9078701" y="3458087"/>
            <a:ext cx="2710999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/>
              <a:t>Mantenimiento de datos </a:t>
            </a:r>
          </a:p>
          <a:p>
            <a:r>
              <a:rPr lang="es-CO" noProof="0" dirty="0"/>
              <a:t>de edificaciones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B6A1F501-7CDA-37B1-5F2A-0CEF9315E419}"/>
              </a:ext>
            </a:extLst>
          </p:cNvPr>
          <p:cNvSpPr txBox="1"/>
          <p:nvPr/>
        </p:nvSpPr>
        <p:spPr bwMode="auto">
          <a:xfrm>
            <a:off x="191774" y="3334980"/>
            <a:ext cx="2951449" cy="892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r"/>
            <a:r>
              <a:rPr lang="es-CO" noProof="0" dirty="0"/>
              <a:t>Mantenimiento de datos </a:t>
            </a:r>
          </a:p>
          <a:p>
            <a:pPr algn="r"/>
            <a:r>
              <a:rPr lang="es-CO" noProof="0" dirty="0"/>
              <a:t>catastrales</a:t>
            </a:r>
          </a:p>
          <a:p>
            <a:pPr algn="r"/>
            <a:r>
              <a:rPr lang="es-CO" sz="1600" noProof="0" dirty="0"/>
              <a:t>Coordinación de correlaciones</a:t>
            </a:r>
          </a:p>
        </p:txBody>
      </p:sp>
      <p:sp>
        <p:nvSpPr>
          <p:cNvPr id="4" name="Textfeld 8">
            <a:extLst>
              <a:ext uri="{FF2B5EF4-FFF2-40B4-BE49-F238E27FC236}">
                <a16:creationId xmlns:a16="http://schemas.microsoft.com/office/drawing/2014/main" id="{763DB57A-022F-2576-3AF8-6696503C6827}"/>
              </a:ext>
            </a:extLst>
          </p:cNvPr>
          <p:cNvSpPr txBox="1"/>
          <p:nvPr/>
        </p:nvSpPr>
        <p:spPr bwMode="auto">
          <a:xfrm>
            <a:off x="6816080" y="978501"/>
            <a:ext cx="3147015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Catálogo </a:t>
            </a:r>
            <a:r>
              <a:rPr lang="es-CO" noProof="0" dirty="0">
                <a:solidFill>
                  <a:schemeClr val="accent5"/>
                </a:solidFill>
              </a:rPr>
              <a:t>de características </a:t>
            </a:r>
          </a:p>
          <a:p>
            <a:pPr algn="ctr"/>
            <a:r>
              <a:rPr lang="es-CO" noProof="0" dirty="0">
                <a:solidFill>
                  <a:schemeClr val="accent5"/>
                </a:solidFill>
              </a:rPr>
              <a:t>de los datos de edificaciones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970F24D0-DBBB-61A7-4E34-2BC4A0239BED}"/>
              </a:ext>
            </a:extLst>
          </p:cNvPr>
          <p:cNvSpPr txBox="1"/>
          <p:nvPr/>
        </p:nvSpPr>
        <p:spPr bwMode="auto">
          <a:xfrm>
            <a:off x="2205747" y="982469"/>
            <a:ext cx="3390672" cy="646331"/>
          </a:xfrm>
          <a:prstGeom prst="rect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 anchor="ctr">
            <a:spAutoFit/>
          </a:bodyPr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Modelo de Datos</a:t>
            </a:r>
          </a:p>
          <a:p>
            <a:pPr algn="ctr"/>
            <a:r>
              <a:rPr lang="es-CO" noProof="0" dirty="0">
                <a:solidFill>
                  <a:schemeClr val="accent1">
                    <a:lumMod val="75000"/>
                  </a:schemeClr>
                </a:solidFill>
              </a:rPr>
              <a:t>Levantamiento Catastral Oficial</a:t>
            </a:r>
          </a:p>
        </p:txBody>
      </p:sp>
      <p:cxnSp>
        <p:nvCxnSpPr>
          <p:cNvPr id="6" name="Gerader Verbinder 45">
            <a:extLst>
              <a:ext uri="{FF2B5EF4-FFF2-40B4-BE49-F238E27FC236}">
                <a16:creationId xmlns:a16="http://schemas.microsoft.com/office/drawing/2014/main" id="{962E07F4-2180-3A02-FBB4-ECCC8C733FBE}"/>
              </a:ext>
            </a:extLst>
          </p:cNvPr>
          <p:cNvCxnSpPr>
            <a:stCxn id="5" idx="3"/>
            <a:endCxn id="4" idx="1"/>
          </p:cNvCxnSpPr>
          <p:nvPr/>
        </p:nvCxnSpPr>
        <p:spPr bwMode="auto">
          <a:xfrm flipV="1">
            <a:off x="5596419" y="1301667"/>
            <a:ext cx="1219661" cy="3968"/>
          </a:xfrm>
          <a:prstGeom prst="line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oval" w="med" len="med"/>
            <a:tailEnd type="oval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7" name="Textfeld 46">
            <a:extLst>
              <a:ext uri="{FF2B5EF4-FFF2-40B4-BE49-F238E27FC236}">
                <a16:creationId xmlns:a16="http://schemas.microsoft.com/office/drawing/2014/main" id="{01C3A778-2FD3-CA7E-A3ED-0AB5A8CF6239}"/>
              </a:ext>
            </a:extLst>
          </p:cNvPr>
          <p:cNvSpPr txBox="1"/>
          <p:nvPr/>
        </p:nvSpPr>
        <p:spPr bwMode="auto">
          <a:xfrm>
            <a:off x="5748279" y="955339"/>
            <a:ext cx="684803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endParaRPr lang="es-CO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9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5968B2-3782-4694-1B4D-E2D7A2E3CC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6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F9B381-DF5C-19E6-4132-FBCC7A0B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Modelo de datos del catastro oficial (</a:t>
            </a:r>
            <a:r>
              <a:rPr lang="es-CO" i="1" noProof="0" dirty="0"/>
              <a:t>Extractos</a:t>
            </a:r>
            <a:r>
              <a:rPr lang="es-CO" noProof="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1ABA31-6841-9947-5450-CF5B695D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5" y="1869196"/>
            <a:ext cx="4413151" cy="29279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F0FF7E-D939-C029-514E-A7841816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772816"/>
            <a:ext cx="7536160" cy="37476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DB82879-FA71-F65A-C23E-FF8C8845232D}"/>
              </a:ext>
            </a:extLst>
          </p:cNvPr>
          <p:cNvSpPr txBox="1"/>
          <p:nvPr/>
        </p:nvSpPr>
        <p:spPr bwMode="auto">
          <a:xfrm>
            <a:off x="235140" y="1403484"/>
            <a:ext cx="4133809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CO" b="1" noProof="0" dirty="0"/>
              <a:t>Localidades y códigos postales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4923E1-E756-DBB2-15EE-6025B54E0C90}"/>
              </a:ext>
            </a:extLst>
          </p:cNvPr>
          <p:cNvSpPr txBox="1"/>
          <p:nvPr/>
        </p:nvSpPr>
        <p:spPr bwMode="auto">
          <a:xfrm>
            <a:off x="5447928" y="1403484"/>
            <a:ext cx="3888432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CO" b="1" noProof="0" dirty="0"/>
              <a:t>Direcciones de edificaciones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8D9D756-A337-443A-B731-08F27CCC8DC3}"/>
                  </a:ext>
                </a:extLst>
              </p14:cNvPr>
              <p14:cNvContentPartPr/>
              <p14:nvPr/>
            </p14:nvContentPartPr>
            <p14:xfrm>
              <a:off x="5458607" y="1974477"/>
              <a:ext cx="710280" cy="27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8D9D756-A337-443A-B731-08F27CCC8D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4607" y="1866477"/>
                <a:ext cx="8179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4E02DC-A740-3FFD-8F8C-96EEB07A64AE}"/>
                  </a:ext>
                </a:extLst>
              </p14:cNvPr>
              <p14:cNvContentPartPr/>
              <p14:nvPr/>
            </p14:nvContentPartPr>
            <p14:xfrm>
              <a:off x="8922167" y="2287677"/>
              <a:ext cx="997920" cy="17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4E02DC-A740-3FFD-8F8C-96EEB07A64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68167" y="2179677"/>
                <a:ext cx="11055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70F063B-857A-16FB-25C6-79712DCEF606}"/>
                  </a:ext>
                </a:extLst>
              </p14:cNvPr>
              <p14:cNvContentPartPr/>
              <p14:nvPr/>
            </p14:nvContentPartPr>
            <p14:xfrm>
              <a:off x="4821047" y="4080117"/>
              <a:ext cx="956880" cy="10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70F063B-857A-16FB-25C6-79712DCEF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7047" y="3972117"/>
                <a:ext cx="1064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444C719-5C5C-FC73-7FBE-08EA5A741ECB}"/>
                  </a:ext>
                </a:extLst>
              </p14:cNvPr>
              <p14:cNvContentPartPr/>
              <p14:nvPr/>
            </p14:nvContentPartPr>
            <p14:xfrm>
              <a:off x="7573607" y="4135557"/>
              <a:ext cx="93348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444C719-5C5C-FC73-7FBE-08EA5A741E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19607" y="4027557"/>
                <a:ext cx="104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3E5369-8DE5-86E4-0611-25B20C1E36B9}"/>
                  </a:ext>
                </a:extLst>
              </p14:cNvPr>
              <p14:cNvContentPartPr/>
              <p14:nvPr/>
            </p14:nvContentPartPr>
            <p14:xfrm>
              <a:off x="369287" y="2371557"/>
              <a:ext cx="369720" cy="28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3E5369-8DE5-86E4-0611-25B20C1E36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287" y="2263557"/>
                <a:ext cx="4773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BF69E-C2B1-25C0-857E-3D2D62CB6290}"/>
                  </a:ext>
                </a:extLst>
              </p14:cNvPr>
              <p14:cNvContentPartPr/>
              <p14:nvPr/>
            </p14:nvContentPartPr>
            <p14:xfrm>
              <a:off x="2890727" y="2509437"/>
              <a:ext cx="556560" cy="19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BF69E-C2B1-25C0-857E-3D2D62CB62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6692" y="2399437"/>
                <a:ext cx="664270" cy="239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D78D76C-88CA-07AE-43BB-8CA458283512}"/>
                  </a:ext>
                </a:extLst>
              </p14:cNvPr>
              <p14:cNvContentPartPr/>
              <p14:nvPr/>
            </p14:nvContentPartPr>
            <p14:xfrm>
              <a:off x="3112487" y="3784557"/>
              <a:ext cx="100692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D78D76C-88CA-07AE-43BB-8CA4582835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8487" y="3676557"/>
                <a:ext cx="1114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58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896FBA-9F4F-B1C8-DD30-528BCE03B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7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C23462-FE2C-3758-EBA3-7109DEA6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Ejemplo de dirección de edificio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7D2D7D-3B62-67B7-B2B1-85E241AECC02}"/>
              </a:ext>
            </a:extLst>
          </p:cNvPr>
          <p:cNvSpPr txBox="1"/>
          <p:nvPr/>
        </p:nvSpPr>
        <p:spPr bwMode="auto">
          <a:xfrm>
            <a:off x="198671" y="920020"/>
            <a:ext cx="8763938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/>
              <a:t>La información de la dirección del edificio está definida por las siguientes entidades: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893FC36-3C11-3A94-233B-3505AB540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64127"/>
              </p:ext>
            </p:extLst>
          </p:nvPr>
        </p:nvGraphicFramePr>
        <p:xfrm>
          <a:off x="304971" y="1656080"/>
          <a:ext cx="11373778" cy="354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7314">
                  <a:extLst>
                    <a:ext uri="{9D8B030D-6E8A-4147-A177-3AD203B41FA5}">
                      <a16:colId xmlns:a16="http://schemas.microsoft.com/office/drawing/2014/main" val="2433480509"/>
                    </a:ext>
                  </a:extLst>
                </a:gridCol>
                <a:gridCol w="1409771">
                  <a:extLst>
                    <a:ext uri="{9D8B030D-6E8A-4147-A177-3AD203B41FA5}">
                      <a16:colId xmlns:a16="http://schemas.microsoft.com/office/drawing/2014/main" val="22411901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09034264"/>
                    </a:ext>
                  </a:extLst>
                </a:gridCol>
                <a:gridCol w="1470549">
                  <a:extLst>
                    <a:ext uri="{9D8B030D-6E8A-4147-A177-3AD203B41FA5}">
                      <a16:colId xmlns:a16="http://schemas.microsoft.com/office/drawing/2014/main" val="148028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Definida por</a:t>
                      </a:r>
                    </a:p>
                    <a:p>
                      <a:pPr algn="l"/>
                      <a:r>
                        <a:rPr lang="es-CO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r>
                        <a:rPr lang="es-CO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Agrimensor certificado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oficiales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2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Identificador del edificio y de la entrada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1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la casa según la legislación cantonal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7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edificio, si posee un nombre especial reconocido oficialmente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1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del objeto “dirección de edificio”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9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Ubicación geográfica (punto de referencia)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4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calle correspondiente al registro oficial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5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localidad y el código postal correspondientes al registro oficial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y número del municipio correspondientes al registro oficial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30026"/>
                  </a:ext>
                </a:extLst>
              </a:tr>
            </a:tbl>
          </a:graphicData>
        </a:graphic>
      </p:graphicFrame>
      <p:sp>
        <p:nvSpPr>
          <p:cNvPr id="6" name="Zylinder 5">
            <a:extLst>
              <a:ext uri="{FF2B5EF4-FFF2-40B4-BE49-F238E27FC236}">
                <a16:creationId xmlns:a16="http://schemas.microsoft.com/office/drawing/2014/main" id="{F45832DF-EDEC-D5FC-F0DE-1740C91A7B07}"/>
              </a:ext>
            </a:extLst>
          </p:cNvPr>
          <p:cNvSpPr/>
          <p:nvPr/>
        </p:nvSpPr>
        <p:spPr bwMode="auto">
          <a:xfrm>
            <a:off x="479376" y="5448270"/>
            <a:ext cx="6768752" cy="609532"/>
          </a:xfrm>
          <a:prstGeom prst="can">
            <a:avLst>
              <a:gd name="adj" fmla="val 26196"/>
            </a:avLst>
          </a:prstGeom>
          <a:solidFill>
            <a:schemeClr val="bg1"/>
          </a:solidFill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Almacenado como Datos Espaciales del Catastro Oficial</a:t>
            </a:r>
          </a:p>
        </p:txBody>
      </p:sp>
    </p:spTree>
    <p:extLst>
      <p:ext uri="{BB962C8B-B14F-4D97-AF65-F5344CB8AC3E}">
        <p14:creationId xmlns:p14="http://schemas.microsoft.com/office/powerpoint/2010/main" val="124267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DAE0BA75-F039-CA12-1D7B-EACAAAAA95FE}"/>
              </a:ext>
            </a:extLst>
          </p:cNvPr>
          <p:cNvCxnSpPr/>
          <p:nvPr/>
        </p:nvCxnSpPr>
        <p:spPr bwMode="auto">
          <a:xfrm>
            <a:off x="125843" y="4864916"/>
            <a:ext cx="11588434" cy="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lgDash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A760F9-3695-5A1F-2E08-FC70C7FBB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8</a:t>
            </a:fld>
            <a:endParaRPr lang="es-CO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FE803-B571-18CE-1FD4-7C204E08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80800"/>
            <a:ext cx="10985500" cy="699928"/>
          </a:xfrm>
        </p:spPr>
        <p:txBody>
          <a:bodyPr>
            <a:normAutofit/>
          </a:bodyPr>
          <a:lstStyle/>
          <a:p>
            <a:r>
              <a:rPr lang="es-CO" noProof="0" dirty="0" err="1"/>
              <a:t>Gestion</a:t>
            </a:r>
            <a:r>
              <a:rPr lang="es-CO" noProof="0" dirty="0"/>
              <a:t> de Datos – Proceso de actualización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4FE9FA-4A6C-9589-6484-20A756180441}"/>
              </a:ext>
            </a:extLst>
          </p:cNvPr>
          <p:cNvSpPr txBox="1"/>
          <p:nvPr/>
        </p:nvSpPr>
        <p:spPr bwMode="auto">
          <a:xfrm>
            <a:off x="228432" y="916640"/>
            <a:ext cx="8686993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/>
              <a:t>Ejemplo: Cantón de Zúrich. Procedimiento para un nuevo proyecto de construcción</a:t>
            </a:r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7353930D-C230-5528-0901-971D828B7201}"/>
              </a:ext>
            </a:extLst>
          </p:cNvPr>
          <p:cNvSpPr/>
          <p:nvPr/>
        </p:nvSpPr>
        <p:spPr bwMode="auto">
          <a:xfrm rot="5400000">
            <a:off x="-545337" y="3361175"/>
            <a:ext cx="2258049" cy="749433"/>
          </a:xfrm>
          <a:prstGeom prst="upArrow">
            <a:avLst>
              <a:gd name="adj1" fmla="val 80768"/>
              <a:gd name="adj2" fmla="val 20017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Administra-</a:t>
            </a:r>
            <a:r>
              <a:rPr lang="es-CO" b="1" noProof="0" dirty="0" err="1">
                <a:solidFill>
                  <a:schemeClr val="accent5"/>
                </a:solidFill>
              </a:rPr>
              <a:t>ción</a:t>
            </a:r>
            <a:r>
              <a:rPr lang="es-CO" b="1" noProof="0" dirty="0">
                <a:solidFill>
                  <a:schemeClr val="accent5"/>
                </a:solidFill>
              </a:rPr>
              <a:t> municipal</a:t>
            </a:r>
          </a:p>
        </p:txBody>
      </p:sp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E84F8F2E-896F-68C8-9838-78B49D83B39A}"/>
              </a:ext>
            </a:extLst>
          </p:cNvPr>
          <p:cNvSpPr/>
          <p:nvPr/>
        </p:nvSpPr>
        <p:spPr bwMode="auto">
          <a:xfrm rot="5400000">
            <a:off x="-148671" y="5259647"/>
            <a:ext cx="1464717" cy="749433"/>
          </a:xfrm>
          <a:prstGeom prst="upArrow">
            <a:avLst>
              <a:gd name="adj1" fmla="val 87170"/>
              <a:gd name="adj2" fmla="val 2001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noProof="0" dirty="0">
                <a:solidFill>
                  <a:schemeClr val="accent1">
                    <a:lumMod val="75000"/>
                  </a:schemeClr>
                </a:solidFill>
              </a:rPr>
              <a:t>Agrimensor Certificado</a:t>
            </a:r>
          </a:p>
        </p:txBody>
      </p:sp>
      <p:sp>
        <p:nvSpPr>
          <p:cNvPr id="4" name="Flussdiagramm: Mehrere Dokumente 3">
            <a:extLst>
              <a:ext uri="{FF2B5EF4-FFF2-40B4-BE49-F238E27FC236}">
                <a16:creationId xmlns:a16="http://schemas.microsoft.com/office/drawing/2014/main" id="{C7996E19-904D-46F7-9E7F-D031B7C51220}"/>
              </a:ext>
            </a:extLst>
          </p:cNvPr>
          <p:cNvSpPr/>
          <p:nvPr/>
        </p:nvSpPr>
        <p:spPr bwMode="auto">
          <a:xfrm>
            <a:off x="1334236" y="1561084"/>
            <a:ext cx="1728192" cy="800447"/>
          </a:xfrm>
          <a:prstGeom prst="flowChartMultidocumen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Proyecto de construcción</a:t>
            </a:r>
            <a:endParaRPr lang="es-CO" noProof="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E99E9F8-593E-E961-5FE3-4A49D6491B03}"/>
              </a:ext>
            </a:extLst>
          </p:cNvPr>
          <p:cNvSpPr/>
          <p:nvPr/>
        </p:nvSpPr>
        <p:spPr bwMode="auto">
          <a:xfrm>
            <a:off x="1216123" y="2898086"/>
            <a:ext cx="1728192" cy="48498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noProof="0" dirty="0"/>
              <a:t>Revisión</a:t>
            </a:r>
          </a:p>
        </p:txBody>
      </p:sp>
      <p:sp>
        <p:nvSpPr>
          <p:cNvPr id="15" name="Flussdiagramm: Dokument 14">
            <a:extLst>
              <a:ext uri="{FF2B5EF4-FFF2-40B4-BE49-F238E27FC236}">
                <a16:creationId xmlns:a16="http://schemas.microsoft.com/office/drawing/2014/main" id="{412F93DB-11F4-A71E-8820-E84E8B367674}"/>
              </a:ext>
            </a:extLst>
          </p:cNvPr>
          <p:cNvSpPr/>
          <p:nvPr/>
        </p:nvSpPr>
        <p:spPr bwMode="auto">
          <a:xfrm>
            <a:off x="1184727" y="3737241"/>
            <a:ext cx="1800200" cy="576064"/>
          </a:xfrm>
          <a:prstGeom prst="flowChartDocumen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noProof="0" dirty="0"/>
              <a:t>Permiso de construcción</a:t>
            </a:r>
          </a:p>
        </p:txBody>
      </p:sp>
      <p:sp>
        <p:nvSpPr>
          <p:cNvPr id="16" name="Zylinder 15">
            <a:extLst>
              <a:ext uri="{FF2B5EF4-FFF2-40B4-BE49-F238E27FC236}">
                <a16:creationId xmlns:a16="http://schemas.microsoft.com/office/drawing/2014/main" id="{BD9AE7E7-0D1B-0C9E-B702-A58F5CA00DFB}"/>
              </a:ext>
            </a:extLst>
          </p:cNvPr>
          <p:cNvSpPr/>
          <p:nvPr/>
        </p:nvSpPr>
        <p:spPr bwMode="auto">
          <a:xfrm>
            <a:off x="3642110" y="3463846"/>
            <a:ext cx="1894420" cy="1114425"/>
          </a:xfrm>
          <a:prstGeom prst="can">
            <a:avLst>
              <a:gd name="adj" fmla="val 1353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noProof="0" dirty="0"/>
              <a:t>Registro edificio aprobado en el REV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2D8EFC5-3E86-EA9E-1B20-20EDAF84BBF3}"/>
              </a:ext>
            </a:extLst>
          </p:cNvPr>
          <p:cNvSpPr/>
          <p:nvPr/>
        </p:nvSpPr>
        <p:spPr bwMode="auto">
          <a:xfrm>
            <a:off x="3467072" y="5576878"/>
            <a:ext cx="2178206" cy="6669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Inclusión del edificio planificado</a:t>
            </a:r>
            <a:endParaRPr lang="es-CO" noProof="0" dirty="0"/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3DE54FA5-BD57-DDC2-73DE-E705BC56F4D8}"/>
              </a:ext>
            </a:extLst>
          </p:cNvPr>
          <p:cNvSpPr/>
          <p:nvPr/>
        </p:nvSpPr>
        <p:spPr bwMode="auto">
          <a:xfrm>
            <a:off x="3509633" y="4668718"/>
            <a:ext cx="2048454" cy="727267"/>
          </a:xfrm>
          <a:prstGeom prst="downArrow">
            <a:avLst>
              <a:gd name="adj1" fmla="val 75492"/>
              <a:gd name="adj2" fmla="val 217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 anchorCtr="0"/>
          <a:lstStyle/>
          <a:p>
            <a:pPr algn="ctr"/>
            <a:r>
              <a:rPr lang="es-CO" noProof="0" dirty="0"/>
              <a:t>ID Edificio</a:t>
            </a:r>
          </a:p>
          <a:p>
            <a:pPr algn="ctr"/>
            <a:r>
              <a:rPr lang="es-CO" noProof="0" dirty="0"/>
              <a:t>ID Entrada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6350C4F-EA6D-84DE-7BE2-9111E7975CE8}"/>
              </a:ext>
            </a:extLst>
          </p:cNvPr>
          <p:cNvGrpSpPr/>
          <p:nvPr/>
        </p:nvGrpSpPr>
        <p:grpSpPr>
          <a:xfrm>
            <a:off x="5879976" y="5169790"/>
            <a:ext cx="2029118" cy="1114425"/>
            <a:chOff x="5951984" y="4837657"/>
            <a:chExt cx="2029118" cy="1114425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4B91FA0-1A1E-CDB4-CD4E-3286FAA53239}"/>
                </a:ext>
              </a:extLst>
            </p:cNvPr>
            <p:cNvGrpSpPr/>
            <p:nvPr/>
          </p:nvGrpSpPr>
          <p:grpSpPr>
            <a:xfrm>
              <a:off x="5951984" y="4837657"/>
              <a:ext cx="1619250" cy="1114425"/>
              <a:chOff x="3973463" y="5013176"/>
              <a:chExt cx="1619250" cy="1114425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54BC1C94-7CE0-EBF0-F3C7-42DB19B89936}"/>
                  </a:ext>
                </a:extLst>
              </p:cNvPr>
              <p:cNvSpPr/>
              <p:nvPr/>
            </p:nvSpPr>
            <p:spPr bwMode="auto">
              <a:xfrm>
                <a:off x="3973463" y="5013176"/>
                <a:ext cx="1619250" cy="1114425"/>
              </a:xfrm>
              <a:custGeom>
                <a:avLst/>
                <a:gdLst>
                  <a:gd name="connsiteX0" fmla="*/ 0 w 1619250"/>
                  <a:gd name="connsiteY0" fmla="*/ 0 h 1114425"/>
                  <a:gd name="connsiteX1" fmla="*/ 1219200 w 1619250"/>
                  <a:gd name="connsiteY1" fmla="*/ 9525 h 1114425"/>
                  <a:gd name="connsiteX2" fmla="*/ 1219200 w 1619250"/>
                  <a:gd name="connsiteY2" fmla="*/ 657225 h 1114425"/>
                  <a:gd name="connsiteX3" fmla="*/ 1619250 w 1619250"/>
                  <a:gd name="connsiteY3" fmla="*/ 647700 h 1114425"/>
                  <a:gd name="connsiteX4" fmla="*/ 1609725 w 1619250"/>
                  <a:gd name="connsiteY4" fmla="*/ 1114425 h 1114425"/>
                  <a:gd name="connsiteX5" fmla="*/ 0 w 1619250"/>
                  <a:gd name="connsiteY5" fmla="*/ 1104900 h 1114425"/>
                  <a:gd name="connsiteX6" fmla="*/ 0 w 1619250"/>
                  <a:gd name="connsiteY6" fmla="*/ 0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0" h="1114425">
                    <a:moveTo>
                      <a:pt x="0" y="0"/>
                    </a:moveTo>
                    <a:lnTo>
                      <a:pt x="1219200" y="9525"/>
                    </a:lnTo>
                    <a:lnTo>
                      <a:pt x="1219200" y="657225"/>
                    </a:lnTo>
                    <a:lnTo>
                      <a:pt x="1619250" y="647700"/>
                    </a:lnTo>
                    <a:lnTo>
                      <a:pt x="1609725" y="1114425"/>
                    </a:lnTo>
                    <a:lnTo>
                      <a:pt x="0" y="11049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dash"/>
                <a:miter lim="400000"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  <p:txBody>
              <a:bodyPr rtlCol="0" anchor="ctr"/>
              <a:lstStyle/>
              <a:p>
                <a:pPr algn="ctr"/>
                <a:endParaRPr lang="es-CO" noProof="0" dirty="0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5FA9B3CA-3311-9083-FA76-72624871CD4F}"/>
                  </a:ext>
                </a:extLst>
              </p:cNvPr>
              <p:cNvSpPr/>
              <p:nvPr/>
            </p:nvSpPr>
            <p:spPr bwMode="auto">
              <a:xfrm>
                <a:off x="5015880" y="5259907"/>
                <a:ext cx="122362" cy="12236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noProof="0" dirty="0"/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238F0749-E319-EB82-CAD7-9454522B0744}"/>
                </a:ext>
              </a:extLst>
            </p:cNvPr>
            <p:cNvSpPr txBox="1"/>
            <p:nvPr/>
          </p:nvSpPr>
          <p:spPr bwMode="auto">
            <a:xfrm>
              <a:off x="7116763" y="4968295"/>
              <a:ext cx="86433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r>
                <a:rPr lang="es-CO" noProof="0" dirty="0">
                  <a:solidFill>
                    <a:schemeClr val="accent3">
                      <a:lumMod val="75000"/>
                    </a:schemeClr>
                  </a:solidFill>
                </a:rPr>
                <a:t>F-</a:t>
              </a:r>
              <a:r>
                <a:rPr lang="es-CO" b="1" noProof="0" dirty="0">
                  <a:solidFill>
                    <a:schemeClr val="accent3">
                      <a:lumMod val="75000"/>
                    </a:schemeClr>
                  </a:solidFill>
                </a:rPr>
                <a:t>E</a:t>
              </a:r>
              <a:r>
                <a:rPr lang="es-CO" noProof="0" dirty="0">
                  <a:solidFill>
                    <a:schemeClr val="accent3">
                      <a:lumMod val="75000"/>
                    </a:schemeClr>
                  </a:solidFill>
                </a:rPr>
                <a:t>-ID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BF4911C-A648-3B40-D537-206B4A07AA33}"/>
                </a:ext>
              </a:extLst>
            </p:cNvPr>
            <p:cNvSpPr txBox="1"/>
            <p:nvPr/>
          </p:nvSpPr>
          <p:spPr bwMode="auto">
            <a:xfrm>
              <a:off x="5954859" y="5542337"/>
              <a:ext cx="87716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r>
                <a:rPr lang="es-CO" noProof="0" dirty="0">
                  <a:solidFill>
                    <a:schemeClr val="accent3">
                      <a:lumMod val="75000"/>
                    </a:schemeClr>
                  </a:solidFill>
                </a:rPr>
                <a:t>F-</a:t>
              </a:r>
              <a:r>
                <a:rPr lang="es-CO" b="1" noProof="0" dirty="0">
                  <a:solidFill>
                    <a:schemeClr val="accent3">
                      <a:lumMod val="75000"/>
                    </a:schemeClr>
                  </a:solidFill>
                </a:rPr>
                <a:t>B</a:t>
              </a:r>
              <a:r>
                <a:rPr lang="es-CO" noProof="0" dirty="0">
                  <a:solidFill>
                    <a:schemeClr val="accent3">
                      <a:lumMod val="75000"/>
                    </a:schemeClr>
                  </a:solidFill>
                </a:rPr>
                <a:t>-ID</a:t>
              </a:r>
            </a:p>
          </p:txBody>
        </p:sp>
      </p:grp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8A09BEBF-AC8B-273F-74B8-5024B7F84F8C}"/>
              </a:ext>
            </a:extLst>
          </p:cNvPr>
          <p:cNvSpPr/>
          <p:nvPr/>
        </p:nvSpPr>
        <p:spPr bwMode="auto">
          <a:xfrm>
            <a:off x="8220236" y="3741268"/>
            <a:ext cx="2088232" cy="6999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noProof="0" dirty="0"/>
              <a:t>Aceptación final del edificio</a:t>
            </a:r>
          </a:p>
        </p:txBody>
      </p:sp>
      <p:sp>
        <p:nvSpPr>
          <p:cNvPr id="27" name="Pfeil: nach oben 26">
            <a:extLst>
              <a:ext uri="{FF2B5EF4-FFF2-40B4-BE49-F238E27FC236}">
                <a16:creationId xmlns:a16="http://schemas.microsoft.com/office/drawing/2014/main" id="{67463F7D-BAE6-DCB1-453C-F2878490064D}"/>
              </a:ext>
            </a:extLst>
          </p:cNvPr>
          <p:cNvSpPr/>
          <p:nvPr/>
        </p:nvSpPr>
        <p:spPr bwMode="auto">
          <a:xfrm rot="5400000">
            <a:off x="-129109" y="1677544"/>
            <a:ext cx="1464717" cy="749433"/>
          </a:xfrm>
          <a:prstGeom prst="upArrow">
            <a:avLst>
              <a:gd name="adj1" fmla="val 80768"/>
              <a:gd name="adj2" fmla="val 2001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noProof="0" dirty="0">
                <a:solidFill>
                  <a:schemeClr val="tx1">
                    <a:lumMod val="75000"/>
                  </a:schemeClr>
                </a:solidFill>
              </a:rPr>
              <a:t>Propietario del edificio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938F678-5B9B-8C64-8286-B540725BD118}"/>
              </a:ext>
            </a:extLst>
          </p:cNvPr>
          <p:cNvGrpSpPr/>
          <p:nvPr/>
        </p:nvGrpSpPr>
        <p:grpSpPr>
          <a:xfrm>
            <a:off x="5271225" y="1462015"/>
            <a:ext cx="2836751" cy="1114425"/>
            <a:chOff x="4799856" y="1571456"/>
            <a:chExt cx="2836751" cy="1114425"/>
          </a:xfrm>
        </p:grpSpPr>
        <p:sp>
          <p:nvSpPr>
            <p:cNvPr id="30" name="Flussdiagramm: Alternativer Prozess 29">
              <a:extLst>
                <a:ext uri="{FF2B5EF4-FFF2-40B4-BE49-F238E27FC236}">
                  <a16:creationId xmlns:a16="http://schemas.microsoft.com/office/drawing/2014/main" id="{4B5EF48F-F602-639C-6B1B-11A294C47CB4}"/>
                </a:ext>
              </a:extLst>
            </p:cNvPr>
            <p:cNvSpPr/>
            <p:nvPr/>
          </p:nvSpPr>
          <p:spPr bwMode="auto">
            <a:xfrm>
              <a:off x="4799856" y="1571456"/>
              <a:ext cx="2836751" cy="1114425"/>
            </a:xfrm>
            <a:prstGeom prst="flowChartAlternateProcess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noProof="0" dirty="0"/>
                <a:t>Ejecución</a:t>
              </a:r>
              <a:endParaRPr lang="es-CO" dirty="0"/>
            </a:p>
            <a:p>
              <a:r>
                <a:rPr lang="es-CO" noProof="0" dirty="0"/>
                <a:t>de la obra</a:t>
              </a: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4AFE8B0-E7D8-A6E5-6D1B-3AD597CB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535" y="1692374"/>
              <a:ext cx="1369389" cy="9129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9B3496E6-5210-D3C1-7921-49F91185859A}"/>
              </a:ext>
            </a:extLst>
          </p:cNvPr>
          <p:cNvSpPr/>
          <p:nvPr/>
        </p:nvSpPr>
        <p:spPr bwMode="auto">
          <a:xfrm>
            <a:off x="10198075" y="5134851"/>
            <a:ext cx="1482796" cy="1104900"/>
          </a:xfrm>
          <a:custGeom>
            <a:avLst/>
            <a:gdLst>
              <a:gd name="connsiteX0" fmla="*/ 0 w 1619250"/>
              <a:gd name="connsiteY0" fmla="*/ 0 h 1114425"/>
              <a:gd name="connsiteX1" fmla="*/ 1219200 w 1619250"/>
              <a:gd name="connsiteY1" fmla="*/ 9525 h 1114425"/>
              <a:gd name="connsiteX2" fmla="*/ 1219200 w 1619250"/>
              <a:gd name="connsiteY2" fmla="*/ 657225 h 1114425"/>
              <a:gd name="connsiteX3" fmla="*/ 1619250 w 1619250"/>
              <a:gd name="connsiteY3" fmla="*/ 647700 h 1114425"/>
              <a:gd name="connsiteX4" fmla="*/ 1609725 w 1619250"/>
              <a:gd name="connsiteY4" fmla="*/ 1114425 h 1114425"/>
              <a:gd name="connsiteX5" fmla="*/ 0 w 1619250"/>
              <a:gd name="connsiteY5" fmla="*/ 1104900 h 1114425"/>
              <a:gd name="connsiteX6" fmla="*/ 0 w 1619250"/>
              <a:gd name="connsiteY6" fmla="*/ 0 h 1114425"/>
              <a:gd name="connsiteX0" fmla="*/ 0 w 1609725"/>
              <a:gd name="connsiteY0" fmla="*/ 0 h 1114425"/>
              <a:gd name="connsiteX1" fmla="*/ 1219200 w 1609725"/>
              <a:gd name="connsiteY1" fmla="*/ 9525 h 1114425"/>
              <a:gd name="connsiteX2" fmla="*/ 1219200 w 1609725"/>
              <a:gd name="connsiteY2" fmla="*/ 657225 h 1114425"/>
              <a:gd name="connsiteX3" fmla="*/ 1462232 w 1609725"/>
              <a:gd name="connsiteY3" fmla="*/ 647700 h 1114425"/>
              <a:gd name="connsiteX4" fmla="*/ 1609725 w 1609725"/>
              <a:gd name="connsiteY4" fmla="*/ 1114425 h 1114425"/>
              <a:gd name="connsiteX5" fmla="*/ 0 w 1609725"/>
              <a:gd name="connsiteY5" fmla="*/ 1104900 h 1114425"/>
              <a:gd name="connsiteX6" fmla="*/ 0 w 1609725"/>
              <a:gd name="connsiteY6" fmla="*/ 0 h 1114425"/>
              <a:gd name="connsiteX0" fmla="*/ 0 w 1498888"/>
              <a:gd name="connsiteY0" fmla="*/ 0 h 1132898"/>
              <a:gd name="connsiteX1" fmla="*/ 1219200 w 1498888"/>
              <a:gd name="connsiteY1" fmla="*/ 9525 h 1132898"/>
              <a:gd name="connsiteX2" fmla="*/ 1219200 w 1498888"/>
              <a:gd name="connsiteY2" fmla="*/ 657225 h 1132898"/>
              <a:gd name="connsiteX3" fmla="*/ 1462232 w 1498888"/>
              <a:gd name="connsiteY3" fmla="*/ 647700 h 1132898"/>
              <a:gd name="connsiteX4" fmla="*/ 1498888 w 1498888"/>
              <a:gd name="connsiteY4" fmla="*/ 1132898 h 1132898"/>
              <a:gd name="connsiteX5" fmla="*/ 0 w 1498888"/>
              <a:gd name="connsiteY5" fmla="*/ 1104900 h 1132898"/>
              <a:gd name="connsiteX6" fmla="*/ 0 w 1498888"/>
              <a:gd name="connsiteY6" fmla="*/ 0 h 1132898"/>
              <a:gd name="connsiteX0" fmla="*/ 0 w 1462232"/>
              <a:gd name="connsiteY0" fmla="*/ 0 h 1132898"/>
              <a:gd name="connsiteX1" fmla="*/ 1219200 w 1462232"/>
              <a:gd name="connsiteY1" fmla="*/ 9525 h 1132898"/>
              <a:gd name="connsiteX2" fmla="*/ 1219200 w 1462232"/>
              <a:gd name="connsiteY2" fmla="*/ 657225 h 1132898"/>
              <a:gd name="connsiteX3" fmla="*/ 1462232 w 1462232"/>
              <a:gd name="connsiteY3" fmla="*/ 647700 h 1132898"/>
              <a:gd name="connsiteX4" fmla="*/ 1443470 w 1462232"/>
              <a:gd name="connsiteY4" fmla="*/ 1132898 h 1132898"/>
              <a:gd name="connsiteX5" fmla="*/ 0 w 1462232"/>
              <a:gd name="connsiteY5" fmla="*/ 1104900 h 1132898"/>
              <a:gd name="connsiteX6" fmla="*/ 0 w 1462232"/>
              <a:gd name="connsiteY6" fmla="*/ 0 h 1132898"/>
              <a:gd name="connsiteX0" fmla="*/ 0 w 1480415"/>
              <a:gd name="connsiteY0" fmla="*/ 0 h 1114425"/>
              <a:gd name="connsiteX1" fmla="*/ 1219200 w 1480415"/>
              <a:gd name="connsiteY1" fmla="*/ 9525 h 1114425"/>
              <a:gd name="connsiteX2" fmla="*/ 1219200 w 1480415"/>
              <a:gd name="connsiteY2" fmla="*/ 657225 h 1114425"/>
              <a:gd name="connsiteX3" fmla="*/ 1462232 w 1480415"/>
              <a:gd name="connsiteY3" fmla="*/ 647700 h 1114425"/>
              <a:gd name="connsiteX4" fmla="*/ 1480415 w 1480415"/>
              <a:gd name="connsiteY4" fmla="*/ 1114425 h 1114425"/>
              <a:gd name="connsiteX5" fmla="*/ 0 w 1480415"/>
              <a:gd name="connsiteY5" fmla="*/ 1104900 h 1114425"/>
              <a:gd name="connsiteX6" fmla="*/ 0 w 1480415"/>
              <a:gd name="connsiteY6" fmla="*/ 0 h 1114425"/>
              <a:gd name="connsiteX0" fmla="*/ 0 w 1508414"/>
              <a:gd name="connsiteY0" fmla="*/ 0 h 1114425"/>
              <a:gd name="connsiteX1" fmla="*/ 1219200 w 1508414"/>
              <a:gd name="connsiteY1" fmla="*/ 9525 h 1114425"/>
              <a:gd name="connsiteX2" fmla="*/ 1219200 w 1508414"/>
              <a:gd name="connsiteY2" fmla="*/ 657225 h 1114425"/>
              <a:gd name="connsiteX3" fmla="*/ 1508414 w 1508414"/>
              <a:gd name="connsiteY3" fmla="*/ 693882 h 1114425"/>
              <a:gd name="connsiteX4" fmla="*/ 1480415 w 1508414"/>
              <a:gd name="connsiteY4" fmla="*/ 1114425 h 1114425"/>
              <a:gd name="connsiteX5" fmla="*/ 0 w 1508414"/>
              <a:gd name="connsiteY5" fmla="*/ 1104900 h 1114425"/>
              <a:gd name="connsiteX6" fmla="*/ 0 w 1508414"/>
              <a:gd name="connsiteY6" fmla="*/ 0 h 1114425"/>
              <a:gd name="connsiteX0" fmla="*/ 0 w 1508414"/>
              <a:gd name="connsiteY0" fmla="*/ 0 h 1114425"/>
              <a:gd name="connsiteX1" fmla="*/ 1219200 w 1508414"/>
              <a:gd name="connsiteY1" fmla="*/ 9525 h 1114425"/>
              <a:gd name="connsiteX2" fmla="*/ 1221582 w 1508414"/>
              <a:gd name="connsiteY2" fmla="*/ 697706 h 1114425"/>
              <a:gd name="connsiteX3" fmla="*/ 1508414 w 1508414"/>
              <a:gd name="connsiteY3" fmla="*/ 693882 h 1114425"/>
              <a:gd name="connsiteX4" fmla="*/ 1480415 w 1508414"/>
              <a:gd name="connsiteY4" fmla="*/ 1114425 h 1114425"/>
              <a:gd name="connsiteX5" fmla="*/ 0 w 1508414"/>
              <a:gd name="connsiteY5" fmla="*/ 1104900 h 1114425"/>
              <a:gd name="connsiteX6" fmla="*/ 0 w 1508414"/>
              <a:gd name="connsiteY6" fmla="*/ 0 h 1114425"/>
              <a:gd name="connsiteX0" fmla="*/ 0 w 1480415"/>
              <a:gd name="connsiteY0" fmla="*/ 0 h 1114425"/>
              <a:gd name="connsiteX1" fmla="*/ 1219200 w 1480415"/>
              <a:gd name="connsiteY1" fmla="*/ 9525 h 1114425"/>
              <a:gd name="connsiteX2" fmla="*/ 1221582 w 1480415"/>
              <a:gd name="connsiteY2" fmla="*/ 697706 h 1114425"/>
              <a:gd name="connsiteX3" fmla="*/ 1479839 w 1480415"/>
              <a:gd name="connsiteY3" fmla="*/ 701026 h 1114425"/>
              <a:gd name="connsiteX4" fmla="*/ 1480415 w 1480415"/>
              <a:gd name="connsiteY4" fmla="*/ 1114425 h 1114425"/>
              <a:gd name="connsiteX5" fmla="*/ 0 w 1480415"/>
              <a:gd name="connsiteY5" fmla="*/ 1104900 h 1114425"/>
              <a:gd name="connsiteX6" fmla="*/ 0 w 1480415"/>
              <a:gd name="connsiteY6" fmla="*/ 0 h 1114425"/>
              <a:gd name="connsiteX0" fmla="*/ 0 w 1482796"/>
              <a:gd name="connsiteY0" fmla="*/ 78582 h 1104900"/>
              <a:gd name="connsiteX1" fmla="*/ 1221581 w 1482796"/>
              <a:gd name="connsiteY1" fmla="*/ 0 h 1104900"/>
              <a:gd name="connsiteX2" fmla="*/ 1223963 w 1482796"/>
              <a:gd name="connsiteY2" fmla="*/ 688181 h 1104900"/>
              <a:gd name="connsiteX3" fmla="*/ 1482220 w 1482796"/>
              <a:gd name="connsiteY3" fmla="*/ 691501 h 1104900"/>
              <a:gd name="connsiteX4" fmla="*/ 1482796 w 1482796"/>
              <a:gd name="connsiteY4" fmla="*/ 1104900 h 1104900"/>
              <a:gd name="connsiteX5" fmla="*/ 2381 w 1482796"/>
              <a:gd name="connsiteY5" fmla="*/ 1095375 h 1104900"/>
              <a:gd name="connsiteX6" fmla="*/ 0 w 1482796"/>
              <a:gd name="connsiteY6" fmla="*/ 78582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796" h="1104900">
                <a:moveTo>
                  <a:pt x="0" y="78582"/>
                </a:moveTo>
                <a:lnTo>
                  <a:pt x="1221581" y="0"/>
                </a:lnTo>
                <a:lnTo>
                  <a:pt x="1223963" y="688181"/>
                </a:lnTo>
                <a:lnTo>
                  <a:pt x="1482220" y="691501"/>
                </a:lnTo>
                <a:lnTo>
                  <a:pt x="1482796" y="1104900"/>
                </a:lnTo>
                <a:lnTo>
                  <a:pt x="2381" y="1095375"/>
                </a:lnTo>
                <a:cubicBezTo>
                  <a:pt x="1587" y="756444"/>
                  <a:pt x="794" y="417513"/>
                  <a:pt x="0" y="78582"/>
                </a:cubicBez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B61C75B-ACE2-9A3B-141E-DA1AE0604592}"/>
              </a:ext>
            </a:extLst>
          </p:cNvPr>
          <p:cNvSpPr/>
          <p:nvPr/>
        </p:nvSpPr>
        <p:spPr bwMode="auto">
          <a:xfrm>
            <a:off x="11242874" y="5446441"/>
            <a:ext cx="122362" cy="122362"/>
          </a:xfrm>
          <a:prstGeom prst="ellipse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2BCFF6-804A-8D32-B205-FC96908DF216}"/>
              </a:ext>
            </a:extLst>
          </p:cNvPr>
          <p:cNvSpPr txBox="1"/>
          <p:nvPr/>
        </p:nvSpPr>
        <p:spPr bwMode="auto">
          <a:xfrm>
            <a:off x="11365236" y="5300428"/>
            <a:ext cx="864339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F-</a:t>
            </a:r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-ID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4BAB63A-376F-7878-E816-0FF01E4D6A94}"/>
              </a:ext>
            </a:extLst>
          </p:cNvPr>
          <p:cNvSpPr txBox="1"/>
          <p:nvPr/>
        </p:nvSpPr>
        <p:spPr bwMode="auto">
          <a:xfrm>
            <a:off x="10203332" y="5830005"/>
            <a:ext cx="877163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F-</a:t>
            </a:r>
            <a:r>
              <a:rPr lang="es-CO" b="1" noProof="0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CO" noProof="0" dirty="0">
                <a:solidFill>
                  <a:schemeClr val="accent3">
                    <a:lumMod val="75000"/>
                  </a:schemeClr>
                </a:solidFill>
              </a:rPr>
              <a:t>-ID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4770B141-863C-A5E7-68B4-8CA416B1B53E}"/>
              </a:ext>
            </a:extLst>
          </p:cNvPr>
          <p:cNvSpPr/>
          <p:nvPr/>
        </p:nvSpPr>
        <p:spPr bwMode="auto">
          <a:xfrm>
            <a:off x="8031456" y="5501736"/>
            <a:ext cx="2110695" cy="6669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noProof="0" dirty="0"/>
              <a:t>Inclusión del edificio construido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E0EF24B1-368E-50DC-2CA8-3F481403E66E}"/>
              </a:ext>
            </a:extLst>
          </p:cNvPr>
          <p:cNvCxnSpPr>
            <a:stCxn id="4" idx="2"/>
            <a:endCxn id="14" idx="0"/>
          </p:cNvCxnSpPr>
          <p:nvPr/>
        </p:nvCxnSpPr>
        <p:spPr bwMode="auto">
          <a:xfrm>
            <a:off x="2078159" y="2331218"/>
            <a:ext cx="2060" cy="56686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0AA91724-5927-87E2-3F5E-2CDE02B9A2A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>
            <a:off x="2080219" y="3383069"/>
            <a:ext cx="4608" cy="35417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B7031124-A77D-E5C4-95BB-3B0A0902DF5A}"/>
              </a:ext>
            </a:extLst>
          </p:cNvPr>
          <p:cNvCxnSpPr>
            <a:cxnSpLocks/>
            <a:stCxn id="15" idx="3"/>
            <a:endCxn id="16" idx="2"/>
          </p:cNvCxnSpPr>
          <p:nvPr/>
        </p:nvCxnSpPr>
        <p:spPr bwMode="auto">
          <a:xfrm flipV="1">
            <a:off x="2984927" y="4021059"/>
            <a:ext cx="657183" cy="421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29F882BC-7DAA-BD59-5BCE-085480DE771C}"/>
              </a:ext>
            </a:extLst>
          </p:cNvPr>
          <p:cNvCxnSpPr>
            <a:stCxn id="15" idx="3"/>
            <a:endCxn id="30" idx="1"/>
          </p:cNvCxnSpPr>
          <p:nvPr/>
        </p:nvCxnSpPr>
        <p:spPr bwMode="auto">
          <a:xfrm flipV="1">
            <a:off x="2984927" y="2019228"/>
            <a:ext cx="2286298" cy="2006045"/>
          </a:xfrm>
          <a:prstGeom prst="bentConnector3">
            <a:avLst>
              <a:gd name="adj1" fmla="val 12833"/>
            </a:avLst>
          </a:prstGeom>
          <a:noFill/>
          <a:ln w="1905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C7DDFACB-FA24-1BE3-97A4-DC3E17B425E6}"/>
              </a:ext>
            </a:extLst>
          </p:cNvPr>
          <p:cNvCxnSpPr>
            <a:cxnSpLocks/>
            <a:stCxn id="30" idx="3"/>
            <a:endCxn id="24" idx="0"/>
          </p:cNvCxnSpPr>
          <p:nvPr/>
        </p:nvCxnSpPr>
        <p:spPr bwMode="auto">
          <a:xfrm>
            <a:off x="8107976" y="2019228"/>
            <a:ext cx="1156376" cy="1722040"/>
          </a:xfrm>
          <a:prstGeom prst="bentConnector2">
            <a:avLst/>
          </a:prstGeom>
          <a:noFill/>
          <a:ln w="1905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58" name="Pfeil: nach unten 57">
            <a:extLst>
              <a:ext uri="{FF2B5EF4-FFF2-40B4-BE49-F238E27FC236}">
                <a16:creationId xmlns:a16="http://schemas.microsoft.com/office/drawing/2014/main" id="{F1109EF3-A02A-A18D-4DA9-3C897446B14B}"/>
              </a:ext>
            </a:extLst>
          </p:cNvPr>
          <p:cNvSpPr/>
          <p:nvPr/>
        </p:nvSpPr>
        <p:spPr bwMode="auto">
          <a:xfrm>
            <a:off x="8214867" y="4578271"/>
            <a:ext cx="2048454" cy="636820"/>
          </a:xfrm>
          <a:prstGeom prst="downArrow">
            <a:avLst>
              <a:gd name="adj1" fmla="val 75492"/>
              <a:gd name="adj2" fmla="val 2171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b" anchorCtr="0"/>
          <a:lstStyle/>
          <a:p>
            <a:pPr algn="ctr"/>
            <a:r>
              <a:rPr lang="es-CO" noProof="0" dirty="0"/>
              <a:t>Mensaje de estado</a:t>
            </a:r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6781958D-83B9-66DC-697B-76A72F2B542B}"/>
              </a:ext>
            </a:extLst>
          </p:cNvPr>
          <p:cNvCxnSpPr/>
          <p:nvPr/>
        </p:nvCxnSpPr>
        <p:spPr bwMode="auto">
          <a:xfrm>
            <a:off x="199734" y="2747673"/>
            <a:ext cx="11588434" cy="0"/>
          </a:xfrm>
          <a:prstGeom prst="line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prstDash val="lgDash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62" name="Verbinder: gewinkelt 61">
            <a:extLst>
              <a:ext uri="{FF2B5EF4-FFF2-40B4-BE49-F238E27FC236}">
                <a16:creationId xmlns:a16="http://schemas.microsoft.com/office/drawing/2014/main" id="{D6513CAF-FD23-F309-1BED-7BF94E783D52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 bwMode="auto">
          <a:xfrm>
            <a:off x="2984927" y="4025273"/>
            <a:ext cx="482145" cy="1885067"/>
          </a:xfrm>
          <a:prstGeom prst="bentConnector3">
            <a:avLst>
              <a:gd name="adj1" fmla="val 61494"/>
            </a:avLst>
          </a:prstGeom>
          <a:noFill/>
          <a:ln w="19050" cap="flat">
            <a:solidFill>
              <a:schemeClr val="bg2">
                <a:lumMod val="50000"/>
              </a:schemeClr>
            </a:solidFill>
            <a:prstDash val="solid"/>
            <a:miter lim="400000"/>
            <a:tailEnd type="triangle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6673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C23462-FE2C-3758-EBA3-7109DEA6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Publicación en registros geográficos oficiales</a:t>
            </a:r>
          </a:p>
        </p:txBody>
      </p:sp>
      <p:sp>
        <p:nvSpPr>
          <p:cNvPr id="5" name="Rechteck: diagonal liegende Ecken abgerundet 4">
            <a:extLst>
              <a:ext uri="{FF2B5EF4-FFF2-40B4-BE49-F238E27FC236}">
                <a16:creationId xmlns:a16="http://schemas.microsoft.com/office/drawing/2014/main" id="{C105D471-78C1-F587-0F4B-FFA1364ADA7D}"/>
              </a:ext>
            </a:extLst>
          </p:cNvPr>
          <p:cNvSpPr/>
          <p:nvPr/>
        </p:nvSpPr>
        <p:spPr bwMode="auto">
          <a:xfrm>
            <a:off x="3206470" y="3807699"/>
            <a:ext cx="2520280" cy="8640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/>
              <a:t>Directorio oficial de direcciones de edificaciones</a:t>
            </a:r>
          </a:p>
        </p:txBody>
      </p:sp>
      <p:sp>
        <p:nvSpPr>
          <p:cNvPr id="6" name="Rechteck: diagonal liegende Ecken abgerundet 5">
            <a:extLst>
              <a:ext uri="{FF2B5EF4-FFF2-40B4-BE49-F238E27FC236}">
                <a16:creationId xmlns:a16="http://schemas.microsoft.com/office/drawing/2014/main" id="{93851072-70F0-99A8-8CCD-E8F2BDF34F61}"/>
              </a:ext>
            </a:extLst>
          </p:cNvPr>
          <p:cNvSpPr/>
          <p:nvPr/>
        </p:nvSpPr>
        <p:spPr bwMode="auto">
          <a:xfrm>
            <a:off x="6053536" y="3807699"/>
            <a:ext cx="2520280" cy="8640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/>
              <a:t>Directorio oficial de calles</a:t>
            </a:r>
          </a:p>
        </p:txBody>
      </p:sp>
      <p:sp>
        <p:nvSpPr>
          <p:cNvPr id="7" name="Rechteck: diagonal liegende Ecken abgerundet 6">
            <a:extLst>
              <a:ext uri="{FF2B5EF4-FFF2-40B4-BE49-F238E27FC236}">
                <a16:creationId xmlns:a16="http://schemas.microsoft.com/office/drawing/2014/main" id="{91E3DE73-1D4E-AE4F-025F-4B0909E0D4D6}"/>
              </a:ext>
            </a:extLst>
          </p:cNvPr>
          <p:cNvSpPr/>
          <p:nvPr/>
        </p:nvSpPr>
        <p:spPr bwMode="auto">
          <a:xfrm>
            <a:off x="325648" y="3819134"/>
            <a:ext cx="2520280" cy="8640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noProof="0" dirty="0"/>
              <a:t>Directorio oficial de localidades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FEB75B2-7B4E-CCC8-E1D1-5BB296F71230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H="1">
            <a:off x="1585788" y="2520061"/>
            <a:ext cx="1125836" cy="1299073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CFB9677-6D2D-9693-747D-BF9BDD623FEE}"/>
              </a:ext>
            </a:extLst>
          </p:cNvPr>
          <p:cNvCxnSpPr>
            <a:cxnSpLocks/>
            <a:endCxn id="5" idx="3"/>
          </p:cNvCxnSpPr>
          <p:nvPr/>
        </p:nvCxnSpPr>
        <p:spPr bwMode="auto">
          <a:xfrm>
            <a:off x="2711624" y="2520061"/>
            <a:ext cx="1754986" cy="1287638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DA9744E-747C-9582-4976-031A95302E2F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2711624" y="2520061"/>
            <a:ext cx="4602052" cy="1287638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331D817E-D49B-DD17-967B-712CD83A890D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H="1">
            <a:off x="1585788" y="2514989"/>
            <a:ext cx="4929869" cy="1304145"/>
          </a:xfrm>
          <a:prstGeom prst="straightConnector1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5B51F7C3-71CC-1A3C-D122-20629C479625}"/>
              </a:ext>
            </a:extLst>
          </p:cNvPr>
          <p:cNvCxnSpPr>
            <a:cxnSpLocks/>
            <a:endCxn id="5" idx="3"/>
          </p:cNvCxnSpPr>
          <p:nvPr/>
        </p:nvCxnSpPr>
        <p:spPr bwMode="auto">
          <a:xfrm flipH="1">
            <a:off x="4466610" y="2514989"/>
            <a:ext cx="2049047" cy="1292710"/>
          </a:xfrm>
          <a:prstGeom prst="straightConnector1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17CA9E36-259D-6CA9-99DE-E64688354206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515657" y="2514989"/>
            <a:ext cx="798019" cy="1292710"/>
          </a:xfrm>
          <a:prstGeom prst="straightConnector1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  <a:tailEnd type="triangle" w="lg" len="lg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32EA6CCF-BC2F-D8E2-5C75-0BC6FA3D1816}"/>
              </a:ext>
            </a:extLst>
          </p:cNvPr>
          <p:cNvSpPr txBox="1"/>
          <p:nvPr/>
        </p:nvSpPr>
        <p:spPr bwMode="auto">
          <a:xfrm>
            <a:off x="7883809" y="2627388"/>
            <a:ext cx="4095993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dirty="0"/>
              <a:t>Agregación automática diaria</a:t>
            </a:r>
            <a:br>
              <a:rPr lang="es-CO" dirty="0"/>
            </a:br>
            <a:r>
              <a:rPr lang="es-CO" dirty="0"/>
              <a:t>de los registros publicados</a:t>
            </a:r>
            <a:br>
              <a:rPr lang="es-CO" dirty="0"/>
            </a:br>
            <a:r>
              <a:rPr lang="es-CO" dirty="0"/>
              <a:t>por la </a:t>
            </a:r>
            <a:r>
              <a:rPr lang="es-CO" b="1" dirty="0"/>
              <a:t>Oficina Federal de Topografía</a:t>
            </a:r>
            <a:endParaRPr lang="es-CO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DDF3762-6B5D-D67E-B5DD-C8DEB58702B4}"/>
              </a:ext>
            </a:extLst>
          </p:cNvPr>
          <p:cNvSpPr txBox="1"/>
          <p:nvPr/>
        </p:nvSpPr>
        <p:spPr bwMode="auto">
          <a:xfrm>
            <a:off x="8679512" y="3830723"/>
            <a:ext cx="3416320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r>
              <a:rPr lang="es-CO" b="1" dirty="0"/>
              <a:t>Publicación como Datos </a:t>
            </a:r>
          </a:p>
          <a:p>
            <a:r>
              <a:rPr lang="es-CO" b="1" dirty="0"/>
              <a:t>Abiertos del Gobierno (OGD)</a:t>
            </a:r>
            <a:r>
              <a:rPr lang="es-CO" dirty="0"/>
              <a:t> </a:t>
            </a:r>
          </a:p>
          <a:p>
            <a:r>
              <a:rPr lang="es-CO" dirty="0"/>
              <a:t>para uso libre</a:t>
            </a:r>
            <a:endParaRPr lang="es-CO" noProof="0" dirty="0"/>
          </a:p>
        </p:txBody>
      </p:sp>
      <p:pic>
        <p:nvPicPr>
          <p:cNvPr id="2050" name="Picture 2" descr="Official directory of towns and cities">
            <a:extLst>
              <a:ext uri="{FF2B5EF4-FFF2-40B4-BE49-F238E27FC236}">
                <a16:creationId xmlns:a16="http://schemas.microsoft.com/office/drawing/2014/main" id="{9ACD3DDE-0FED-FC35-EAAC-D521A2A8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8" y="4763792"/>
            <a:ext cx="2520280" cy="7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fficial directory of building addresses">
            <a:extLst>
              <a:ext uri="{FF2B5EF4-FFF2-40B4-BE49-F238E27FC236}">
                <a16:creationId xmlns:a16="http://schemas.microsoft.com/office/drawing/2014/main" id="{CB61C44C-61C1-15A8-1AF5-B5D4FF0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83" y="4775202"/>
            <a:ext cx="2520281" cy="7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fficial street directory">
            <a:extLst>
              <a:ext uri="{FF2B5EF4-FFF2-40B4-BE49-F238E27FC236}">
                <a16:creationId xmlns:a16="http://schemas.microsoft.com/office/drawing/2014/main" id="{E75A3596-037A-7254-E98C-2DABD313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37" y="4784194"/>
            <a:ext cx="2520280" cy="7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56F32CCC-940F-1307-486F-17F825E5CA6F}"/>
              </a:ext>
            </a:extLst>
          </p:cNvPr>
          <p:cNvSpPr txBox="1"/>
          <p:nvPr/>
        </p:nvSpPr>
        <p:spPr bwMode="auto">
          <a:xfrm>
            <a:off x="8760296" y="4717133"/>
            <a:ext cx="2808312" cy="1477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Descarga en: </a:t>
            </a:r>
            <a:r>
              <a:rPr lang="es-CO" b="1" dirty="0"/>
              <a:t>CSV</a:t>
            </a:r>
            <a:r>
              <a:rPr lang="es-CO" dirty="0"/>
              <a:t>, </a:t>
            </a:r>
            <a:r>
              <a:rPr lang="es-CO" b="1" dirty="0"/>
              <a:t>ESRI-GDB</a:t>
            </a:r>
            <a:r>
              <a:rPr lang="es-CO" dirty="0"/>
              <a:t>, </a:t>
            </a:r>
            <a:r>
              <a:rPr lang="es-CO" b="1" dirty="0"/>
              <a:t>INTERLIS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noProof="0" dirty="0"/>
              <a:t>STAC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noProof="0" dirty="0"/>
              <a:t>SPARQL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noProof="0" dirty="0"/>
              <a:t>map.geo.admin.ch</a:t>
            </a:r>
          </a:p>
        </p:txBody>
      </p:sp>
      <p:sp>
        <p:nvSpPr>
          <p:cNvPr id="4" name="Zylinder 13">
            <a:extLst>
              <a:ext uri="{FF2B5EF4-FFF2-40B4-BE49-F238E27FC236}">
                <a16:creationId xmlns:a16="http://schemas.microsoft.com/office/drawing/2014/main" id="{A49F51A5-9B52-0A11-F122-95302A7D2E0F}"/>
              </a:ext>
            </a:extLst>
          </p:cNvPr>
          <p:cNvSpPr/>
          <p:nvPr/>
        </p:nvSpPr>
        <p:spPr bwMode="auto">
          <a:xfrm>
            <a:off x="1352352" y="1307373"/>
            <a:ext cx="2736304" cy="1219065"/>
          </a:xfrm>
          <a:prstGeom prst="can">
            <a:avLst>
              <a:gd name="adj" fmla="val 10123"/>
            </a:avLst>
          </a:prstGeom>
          <a:solidFill>
            <a:schemeClr val="bg1"/>
          </a:solidFill>
          <a:ln w="28575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r>
              <a:rPr lang="es-CO" b="1" noProof="0" dirty="0">
                <a:solidFill>
                  <a:schemeClr val="accent1">
                    <a:lumMod val="75000"/>
                  </a:schemeClr>
                </a:solidFill>
              </a:rPr>
              <a:t>Datos espaciales </a:t>
            </a:r>
            <a:r>
              <a:rPr lang="es-CO" noProof="0" dirty="0">
                <a:solidFill>
                  <a:schemeClr val="accent1">
                    <a:lumMod val="75000"/>
                  </a:schemeClr>
                </a:solidFill>
              </a:rPr>
              <a:t>del Catastro Oficial</a:t>
            </a:r>
          </a:p>
        </p:txBody>
      </p:sp>
      <p:sp>
        <p:nvSpPr>
          <p:cNvPr id="8" name="Zylinder 16">
            <a:extLst>
              <a:ext uri="{FF2B5EF4-FFF2-40B4-BE49-F238E27FC236}">
                <a16:creationId xmlns:a16="http://schemas.microsoft.com/office/drawing/2014/main" id="{F2B5794B-41FE-CE80-1025-EA525FE6E136}"/>
              </a:ext>
            </a:extLst>
          </p:cNvPr>
          <p:cNvSpPr/>
          <p:nvPr/>
        </p:nvSpPr>
        <p:spPr bwMode="auto">
          <a:xfrm>
            <a:off x="5156385" y="1302302"/>
            <a:ext cx="2736304" cy="1224136"/>
          </a:xfrm>
          <a:prstGeom prst="can">
            <a:avLst>
              <a:gd name="adj" fmla="val 17711"/>
            </a:avLst>
          </a:prstGeom>
          <a:solidFill>
            <a:schemeClr val="bg1"/>
          </a:solidFill>
          <a:ln w="28575" cap="flat">
            <a:solidFill>
              <a:schemeClr val="accent5"/>
            </a:solidFill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 anchorCtr="0"/>
          <a:lstStyle/>
          <a:p>
            <a:pPr algn="ctr"/>
            <a:r>
              <a:rPr lang="es-CO" b="1" noProof="0" dirty="0">
                <a:solidFill>
                  <a:schemeClr val="accent5"/>
                </a:solidFill>
              </a:rPr>
              <a:t>Registro </a:t>
            </a:r>
            <a:r>
              <a:rPr lang="es-CO" noProof="0" dirty="0">
                <a:solidFill>
                  <a:schemeClr val="accent5"/>
                </a:solidFill>
              </a:rPr>
              <a:t>de Edificios y Viviendas</a:t>
            </a:r>
          </a:p>
        </p:txBody>
      </p:sp>
      <p:cxnSp>
        <p:nvCxnSpPr>
          <p:cNvPr id="9" name="Gerader Verbinder 18">
            <a:extLst>
              <a:ext uri="{FF2B5EF4-FFF2-40B4-BE49-F238E27FC236}">
                <a16:creationId xmlns:a16="http://schemas.microsoft.com/office/drawing/2014/main" id="{0F3417E9-E96E-CFA5-9A95-8CF270F75CBA}"/>
              </a:ext>
            </a:extLst>
          </p:cNvPr>
          <p:cNvCxnSpPr>
            <a:cxnSpLocks/>
            <a:stCxn id="4" idx="4"/>
            <a:endCxn id="8" idx="2"/>
          </p:cNvCxnSpPr>
          <p:nvPr/>
        </p:nvCxnSpPr>
        <p:spPr bwMode="auto">
          <a:xfrm flipV="1">
            <a:off x="4088656" y="1914370"/>
            <a:ext cx="1067729" cy="2536"/>
          </a:xfrm>
          <a:prstGeom prst="line">
            <a:avLst/>
          </a:prstGeom>
          <a:noFill/>
          <a:ln w="381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oval" w="med" len="med"/>
            <a:tailEnd type="oval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1" name="Textfeld 19">
            <a:extLst>
              <a:ext uri="{FF2B5EF4-FFF2-40B4-BE49-F238E27FC236}">
                <a16:creationId xmlns:a16="http://schemas.microsoft.com/office/drawing/2014/main" id="{1307195D-BE48-4C33-6032-179193FF4B0B}"/>
              </a:ext>
            </a:extLst>
          </p:cNvPr>
          <p:cNvSpPr txBox="1"/>
          <p:nvPr/>
        </p:nvSpPr>
        <p:spPr bwMode="auto">
          <a:xfrm>
            <a:off x="4293971" y="1518802"/>
            <a:ext cx="825189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es-CO" sz="2000" b="1" noProof="0" dirty="0" err="1">
                <a:solidFill>
                  <a:schemeClr val="accent3">
                    <a:lumMod val="75000"/>
                  </a:schemeClr>
                </a:solidFill>
              </a:rPr>
              <a:t>FxID</a:t>
            </a:r>
            <a:endParaRPr lang="es-CO" sz="2000" b="1" noProof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Foliennummernplatzhalter 1">
            <a:extLst>
              <a:ext uri="{FF2B5EF4-FFF2-40B4-BE49-F238E27FC236}">
                <a16:creationId xmlns:a16="http://schemas.microsoft.com/office/drawing/2014/main" id="{ACAABF06-3660-5A8A-AAEF-54200FB60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931" y="6440900"/>
            <a:ext cx="513319" cy="302647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es-CO" noProof="0" smtClean="0"/>
              <a:t>9</a:t>
            </a:fld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4072420111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1629</Words>
  <Application>Microsoft Office PowerPoint</Application>
  <DocSecurity>0</DocSecurity>
  <PresentationFormat>Breitbild</PresentationFormat>
  <Paragraphs>239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Circular Pro Book</vt:lpstr>
      <vt:lpstr>CircularXX TT</vt:lpstr>
      <vt:lpstr>Helvetica Neue</vt:lpstr>
      <vt:lpstr>Helvetica Neue Medium</vt:lpstr>
      <vt:lpstr>21_BasicWhite</vt:lpstr>
      <vt:lpstr>PowerPoint-Präsentation</vt:lpstr>
      <vt:lpstr>Descripción general</vt:lpstr>
      <vt:lpstr>Base legal y especificaciones</vt:lpstr>
      <vt:lpstr>Ejemplo: Entrada de edificio</vt:lpstr>
      <vt:lpstr>Gestión de Datos</vt:lpstr>
      <vt:lpstr>Modelo de datos del catastro oficial (Extractos)</vt:lpstr>
      <vt:lpstr>Ejemplo de dirección de edificio</vt:lpstr>
      <vt:lpstr>Gestion de Datos – Proceso de actualización</vt:lpstr>
      <vt:lpstr>Publicación en registros geográficos oficiales</vt:lpstr>
      <vt:lpstr>PowerPoint-Präsentation</vt:lpstr>
      <vt:lpstr>Conclusiones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Lorenz Jenni</dc:creator>
  <cp:keywords/>
  <dc:description/>
  <cp:lastModifiedBy>Jenni, Lorenz</cp:lastModifiedBy>
  <cp:revision>269</cp:revision>
  <dcterms:created xsi:type="dcterms:W3CDTF">2022-11-29T16:42:02Z</dcterms:created>
  <dcterms:modified xsi:type="dcterms:W3CDTF">2025-11-21T10:34:05Z</dcterms:modified>
  <cp:category/>
  <dc:identifier/>
  <cp:contentStatus/>
  <dc:language/>
  <cp:version/>
</cp:coreProperties>
</file>