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0" r:id="rId2"/>
    <p:sldId id="323" r:id="rId3"/>
    <p:sldId id="321" r:id="rId4"/>
    <p:sldId id="603" r:id="rId5"/>
    <p:sldId id="692" r:id="rId6"/>
    <p:sldId id="707" r:id="rId7"/>
    <p:sldId id="715" r:id="rId8"/>
    <p:sldId id="716" r:id="rId9"/>
    <p:sldId id="717" r:id="rId10"/>
    <p:sldId id="719" r:id="rId11"/>
    <p:sldId id="722" r:id="rId12"/>
    <p:sldId id="727" r:id="rId13"/>
    <p:sldId id="718" r:id="rId14"/>
    <p:sldId id="698" r:id="rId15"/>
    <p:sldId id="714" r:id="rId16"/>
    <p:sldId id="723" r:id="rId17"/>
    <p:sldId id="725" r:id="rId18"/>
    <p:sldId id="726" r:id="rId19"/>
    <p:sldId id="705" r:id="rId20"/>
    <p:sldId id="724" r:id="rId21"/>
    <p:sldId id="728" r:id="rId22"/>
    <p:sldId id="729" r:id="rId23"/>
  </p:sldIdLst>
  <p:sldSz cx="12192000" cy="6858000"/>
  <p:notesSz cx="6889750" cy="10021888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1DD319-ADCE-81C1-0C2D-3459EBAEB2DA}" name="moises.poyatos@landnetwork.ch" initials="m" userId="S::moises.poyatos@landnetwork.ch::b19d1b1b-6fc4-45ca-bd63-90da899a0a6b" providerId="AD"/>
  <p188:author id="{3A175374-CF3C-5383-1B7D-7D08BB468AE5}" name="Lorenz Jenni" initials="LJ" userId="S::lorenz.jenni@landnetwork.ch::49e37a1c-7549-4756-885b-a2312917c9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0EB"/>
    <a:srgbClr val="CBE0FF"/>
    <a:srgbClr val="7093D2"/>
    <a:srgbClr val="E7F0FF"/>
    <a:srgbClr val="C5D4EA"/>
    <a:srgbClr val="B0CAFE"/>
    <a:srgbClr val="80E4FD"/>
    <a:srgbClr val="BFFDBD"/>
    <a:srgbClr val="AEFFFF"/>
    <a:srgbClr val="2AB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FD6DF4-CD59-3BD8-7AA2-553E24972027}">
  <a:tblStyle styleId="{A2FD6DF4-CD59-3BD8-7AA2-553E24972027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54" autoAdjust="0"/>
    <p:restoredTop sz="95033" autoAdjust="0"/>
  </p:normalViewPr>
  <p:slideViewPr>
    <p:cSldViewPr>
      <p:cViewPr varScale="1">
        <p:scale>
          <a:sx n="81" d="100"/>
          <a:sy n="81" d="100"/>
        </p:scale>
        <p:origin x="820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413"/>
    </p:cViewPr>
  </p:sorterViewPr>
  <p:notesViewPr>
    <p:cSldViewPr>
      <p:cViewPr varScale="1">
        <p:scale>
          <a:sx n="83" d="100"/>
          <a:sy n="83" d="100"/>
        </p:scale>
        <p:origin x="139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02398" y="0"/>
            <a:ext cx="2985558" cy="50109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1BCBE-D102-45C5-81F8-63D27E7C5791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518475"/>
            <a:ext cx="2985558" cy="5010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02398" y="9518475"/>
            <a:ext cx="2985558" cy="5010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30760-1976-4F32-ADFC-D5EBD4B93FA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746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34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398" y="0"/>
            <a:ext cx="2985558" cy="5034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BC229-16A4-4826-9ABD-A870BDB69EDD}" type="datetimeFigureOut">
              <a:rPr lang="de-CH" smtClean="0"/>
              <a:t>16.12.2025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823035"/>
            <a:ext cx="5511800" cy="394611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8476"/>
            <a:ext cx="2985558" cy="503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398" y="9518476"/>
            <a:ext cx="2985558" cy="503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01DEE-98C2-43AC-B4B1-A21BA5A7BEF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213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81CBD-0704-8828-A294-908D6EAF7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5F634F-C91B-C298-62A0-A9A5D8442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6388" y="695325"/>
            <a:ext cx="6338887" cy="35655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B8A2A68-BBD7-A321-8F6E-C26FFDC86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00E88E-8AA6-F4A8-5303-68DA25743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1DEE-98C2-43AC-B4B1-A21BA5A7BEF1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913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Content"/>
          <p:cNvSpPr txBox="1"/>
          <p:nvPr userDrawn="1"/>
        </p:nvSpPr>
        <p:spPr bwMode="auto">
          <a:xfrm>
            <a:off x="445092" y="819202"/>
            <a:ext cx="3004027" cy="97462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sz="6000"/>
              <a:t>Content</a:t>
            </a:r>
            <a:endParaRPr/>
          </a:p>
        </p:txBody>
      </p:sp>
      <p:sp>
        <p:nvSpPr>
          <p:cNvPr id="8" name="Content"/>
          <p:cNvSpPr txBox="1"/>
          <p:nvPr userDrawn="1"/>
        </p:nvSpPr>
        <p:spPr bwMode="auto">
          <a:xfrm>
            <a:off x="597492" y="971602"/>
            <a:ext cx="3004027" cy="97462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sz="6000"/>
              <a:t>Content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CH"/>
              <a:t>‹Nr.›</a:t>
            </a:fld>
            <a:endParaRPr lang="de-CH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234000" y="280800"/>
            <a:ext cx="10985500" cy="716582"/>
          </a:xfrm>
        </p:spPr>
        <p:txBody>
          <a:bodyPr anchor="ctr" anchorCtr="0"/>
          <a:lstStyle>
            <a:lvl1pPr>
              <a:defRPr>
                <a:solidFill>
                  <a:srgbClr val="1A384E"/>
                </a:solidFill>
              </a:defRPr>
            </a:lvl1pPr>
          </a:lstStyle>
          <a:p>
            <a:pPr>
              <a:defRPr/>
            </a:pPr>
            <a:r>
              <a:rPr lang="de-DE" dirty="0"/>
              <a:t>Mastertitelformat bearbeiten</a:t>
            </a:r>
            <a:endParaRPr lang="de-CH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/>
          </p:nvPr>
        </p:nvSpPr>
        <p:spPr bwMode="auto"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defRPr/>
            </a:pPr>
            <a:r>
              <a:t>Folientitel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 bwMode="auto"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defRPr/>
            </a:pPr>
            <a:r>
              <a:t>Text für Folienpunkt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7" name="Rechteck"/>
          <p:cNvSpPr/>
          <p:nvPr/>
        </p:nvSpPr>
        <p:spPr bwMode="auto">
          <a:xfrm>
            <a:off x="0" y="6367893"/>
            <a:ext cx="12193753" cy="490107"/>
          </a:xfrm>
          <a:prstGeom prst="rect">
            <a:avLst/>
          </a:prstGeom>
          <a:solidFill>
            <a:srgbClr val="F0F0F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600"/>
          </a:p>
        </p:txBody>
      </p:sp>
      <p:sp>
        <p:nvSpPr>
          <p:cNvPr id="9" name="| Author | Actual section of the presentation"/>
          <p:cNvSpPr txBox="1"/>
          <p:nvPr/>
        </p:nvSpPr>
        <p:spPr bwMode="auto">
          <a:xfrm>
            <a:off x="519763" y="6466549"/>
            <a:ext cx="6872381" cy="251351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3E83B2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algn="l">
              <a:defRPr/>
            </a:pPr>
            <a:r>
              <a:rPr sz="1300" dirty="0"/>
              <a:t>| </a:t>
            </a:r>
            <a:r>
              <a:rPr lang="de-CH" sz="1300" dirty="0"/>
              <a:t>SECO </a:t>
            </a:r>
            <a:r>
              <a:rPr lang="es-ES" sz="1300" dirty="0"/>
              <a:t>Servicios</a:t>
            </a:r>
            <a:r>
              <a:rPr lang="es-ES" sz="1300" baseline="0" dirty="0"/>
              <a:t> de Consultoría para </a:t>
            </a:r>
            <a:r>
              <a:rPr lang="es-ES" sz="1300" baseline="0" dirty="0">
                <a:solidFill>
                  <a:srgbClr val="3E83B2"/>
                </a:solidFill>
                <a:latin typeface="Circular Pro Book"/>
                <a:cs typeface="Circular Pro Book"/>
              </a:rPr>
              <a:t>Catastro | Coordinación Catastro y Registro en España</a:t>
            </a:r>
            <a:endParaRPr sz="1300" baseline="0" dirty="0"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  <p:sp>
        <p:nvSpPr>
          <p:cNvPr id="10" name="Foliennummer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89931" y="6440900"/>
            <a:ext cx="513319" cy="302647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3E83B2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fld id="{2AF5163B-E8FD-4607-9224-21842DA39860}" type="slidenum">
              <a:rPr lang="de-CH"/>
              <a:t>‹Nr.›</a:t>
            </a:fld>
            <a:endParaRPr lang="de-CH"/>
          </a:p>
        </p:txBody>
      </p:sp>
      <p:sp>
        <p:nvSpPr>
          <p:cNvPr id="4" name="| Author | Actual section of the presentation">
            <a:extLst>
              <a:ext uri="{FF2B5EF4-FFF2-40B4-BE49-F238E27FC236}">
                <a16:creationId xmlns:a16="http://schemas.microsoft.com/office/drawing/2014/main" id="{AF0611AF-3996-4E7E-D2E4-E059589FD443}"/>
              </a:ext>
            </a:extLst>
          </p:cNvPr>
          <p:cNvSpPr txBox="1"/>
          <p:nvPr/>
        </p:nvSpPr>
        <p:spPr bwMode="auto">
          <a:xfrm>
            <a:off x="6600056" y="6466549"/>
            <a:ext cx="5452411" cy="251350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3E83B2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algn="r">
              <a:defRPr/>
            </a:pPr>
            <a:r>
              <a:rPr lang="de-CH" sz="1300" dirty="0" err="1"/>
              <a:t>Consortium</a:t>
            </a:r>
            <a:r>
              <a:rPr lang="de-CH" sz="1300" dirty="0"/>
              <a:t> Swiss Land Management Network</a:t>
            </a:r>
            <a:endParaRPr sz="1300" dirty="0"/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610" y="5836341"/>
            <a:ext cx="489073" cy="4901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marL="0" marR="0" indent="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000" b="0" i="0" u="none" strike="noStrike" cap="none" spc="-85">
          <a:solidFill>
            <a:srgbClr val="002060"/>
          </a:solidFill>
          <a:latin typeface="CircularXX TT"/>
          <a:ea typeface="+mn-ea"/>
          <a:cs typeface="CircularXX TT"/>
        </a:defRPr>
      </a:lvl1pPr>
      <a:lvl2pPr marL="0" marR="0" indent="2286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4572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3pPr>
      <a:lvl4pPr marL="0" marR="0" indent="6858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9144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5pPr>
      <a:lvl6pPr marL="0" marR="0" indent="11430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6pPr>
      <a:lvl7pPr marL="0" marR="0" indent="13716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7pPr>
      <a:lvl8pPr marL="0" marR="0" indent="16002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8pPr>
      <a:lvl9pPr marL="0" marR="0" indent="18288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9pPr>
    </p:titleStyle>
    <p:bodyStyle>
      <a:lvl1pPr marL="3048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CircularXX TT"/>
          <a:ea typeface="+mn-ea"/>
          <a:cs typeface="CircularXX TT"/>
        </a:defRPr>
      </a:lvl1pPr>
      <a:lvl2pPr marL="6096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CircularXX TT"/>
          <a:ea typeface="+mn-ea"/>
          <a:cs typeface="CircularXX TT"/>
        </a:defRPr>
      </a:lvl2pPr>
      <a:lvl3pPr marL="9144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CircularXX TT"/>
          <a:ea typeface="+mn-ea"/>
          <a:cs typeface="CircularXX TT"/>
        </a:defRPr>
      </a:lvl3pPr>
      <a:lvl4pPr marL="12192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CircularXX TT"/>
          <a:ea typeface="+mn-ea"/>
          <a:cs typeface="CircularXX TT"/>
        </a:defRPr>
      </a:lvl4pPr>
      <a:lvl5pPr marL="15240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CircularXX TT"/>
          <a:ea typeface="+mn-ea"/>
          <a:cs typeface="CircularXX TT"/>
        </a:defRPr>
      </a:lvl5pPr>
      <a:lvl6pPr marL="18288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6pPr>
      <a:lvl7pPr marL="21336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7pPr>
      <a:lvl8pPr marL="24384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8pPr>
      <a:lvl9pPr marL="27432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lvl1pPr marL="0" marR="0" indent="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2286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4572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6858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9144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11430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13716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16002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18288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js.revistamapping.com/MAPPING/article/view/119" TargetMode="External"/><Relationship Id="rId2" Type="http://schemas.openxmlformats.org/officeDocument/2006/relationships/hyperlink" Target="https://www.mdpi.com/2073-445X/10/1/8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ojs.revistamapping.com/MAPPING/issue/view/23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oe.es/buscar/doc.php?id=BOE-A-2015-704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decatastro.gob.es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geoportal.registradores.org/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catastro.hacienda.gob.es/asistente_catreg/asistente_catreg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js.revistamapping.com/MAPPING/issue/view/23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a.upv.es/#/portal/video/f95268a0-936c-11ea-8668-77be231105fc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5D9F189-2116-10A7-70D1-25B186F83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276F8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1328"/>
            <a:ext cx="12192000" cy="5596672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0" y="0"/>
            <a:ext cx="12192000" cy="1256145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FFFFFF"/>
            </a:solidFill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32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47" name="Lorenz Jenni, Ohio, 24.12.2020"/>
          <p:cNvSpPr txBox="1"/>
          <p:nvPr/>
        </p:nvSpPr>
        <p:spPr bwMode="auto">
          <a:xfrm>
            <a:off x="717979" y="2340842"/>
            <a:ext cx="11074293" cy="3590727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61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4000" b="1" i="0" u="none" strike="noStrike" cap="none" spc="0" dirty="0">
              <a:ln>
                <a:noFill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69">
              <a:defRPr/>
            </a:pPr>
            <a:endParaRPr lang="es-ES" sz="5400" b="0" i="0" u="none" strike="noStrike" cap="none" spc="0" dirty="0">
              <a:ln>
                <a:noFill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69">
              <a:defRPr/>
            </a:pPr>
            <a:r>
              <a:rPr lang="es-ES" sz="3800" dirty="0">
                <a:latin typeface="Arial" panose="020B0604020202020204" pitchFamily="34" charset="0"/>
                <a:cs typeface="Arial" panose="020B0604020202020204" pitchFamily="34" charset="0"/>
              </a:rPr>
              <a:t>Seminario virtual Catastro y Registro </a:t>
            </a:r>
          </a:p>
          <a:p>
            <a:pPr defTabSz="1219169">
              <a:defRPr/>
            </a:pPr>
            <a:r>
              <a:rPr lang="de-CH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r>
              <a:rPr lang="de-CH" sz="32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Suiza</a:t>
            </a:r>
            <a:r>
              <a:rPr lang="de-CH" sz="3200" b="0" dirty="0">
                <a:latin typeface="Arial" panose="020B0604020202020204" pitchFamily="34" charset="0"/>
                <a:cs typeface="Arial" panose="020B0604020202020204" pitchFamily="34" charset="0"/>
              </a:rPr>
              <a:t> y de España</a:t>
            </a:r>
            <a:endParaRPr lang="es-ES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CH" sz="3200" b="0" dirty="0"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de-CH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Dezember 2025, 09.00 – 11.00</a:t>
            </a:r>
            <a:endParaRPr sz="3200" b="0" i="0" u="none" strike="noStrike" cap="none" spc="0" dirty="0">
              <a:ln>
                <a:noFill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Länzscape of northern countries"/>
          <p:cNvSpPr txBox="1"/>
          <p:nvPr/>
        </p:nvSpPr>
        <p:spPr bwMode="auto">
          <a:xfrm>
            <a:off x="710338" y="2216327"/>
            <a:ext cx="11074293" cy="12208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b">
            <a:spAutoFit/>
          </a:bodyPr>
          <a:lstStyle>
            <a:lvl1pPr algn="l">
              <a:defRPr sz="105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marL="0" marR="0" lvl="0" indent="0" algn="l" defTabSz="1219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«Consulting Services </a:t>
            </a:r>
            <a:r>
              <a:rPr kumimoji="0" lang="de-CH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0" lang="de-CH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Swiss 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Accompanying Measures (SAM) in SECO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Cadastre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CH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Projects»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218" y="219551"/>
            <a:ext cx="3548191" cy="72886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153489" y="259870"/>
            <a:ext cx="730244" cy="849121"/>
          </a:xfrm>
          <a:prstGeom prst="rect">
            <a:avLst/>
          </a:prstGeom>
        </p:spPr>
      </p:pic>
      <p:pic>
        <p:nvPicPr>
          <p:cNvPr id="16" name="Imagen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61189" y="423527"/>
            <a:ext cx="3109626" cy="390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662040" y="191501"/>
            <a:ext cx="1817988" cy="91748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 bwMode="auto">
          <a:xfrm>
            <a:off x="710339" y="6325687"/>
            <a:ext cx="5480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8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CircularXX TT"/>
              </a:rPr>
              <a:t>SLM Swiss Land Management Foundation</a:t>
            </a:r>
            <a:endParaRPr lang="en-GB" sz="18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73988" y="6233652"/>
            <a:ext cx="557857" cy="557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60B6DCF-FE90-F289-3DF2-68A3F996F2C8}"/>
              </a:ext>
            </a:extLst>
          </p:cNvPr>
          <p:cNvSpPr/>
          <p:nvPr/>
        </p:nvSpPr>
        <p:spPr bwMode="auto">
          <a:xfrm>
            <a:off x="398188" y="1844824"/>
            <a:ext cx="11530460" cy="3168352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10</a:t>
            </a:fld>
            <a:endParaRPr lang="de-CH"/>
          </a:p>
        </p:txBody>
      </p:sp>
      <p:sp>
        <p:nvSpPr>
          <p:cNvPr id="5" name="Content">
            <a:extLst>
              <a:ext uri="{FF2B5EF4-FFF2-40B4-BE49-F238E27FC236}">
                <a16:creationId xmlns:a16="http://schemas.microsoft.com/office/drawing/2014/main" id="{9403BF77-CA72-9F3E-9756-0CD06D855AA7}"/>
              </a:ext>
            </a:extLst>
          </p:cNvPr>
          <p:cNvSpPr txBox="1"/>
          <p:nvPr/>
        </p:nvSpPr>
        <p:spPr bwMode="auto">
          <a:xfrm>
            <a:off x="398188" y="136376"/>
            <a:ext cx="10162308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Ley 13/2015 coordinación gráfica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98188" y="965050"/>
            <a:ext cx="107383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Modificación de la Ley Hipotecaria en su redacción aprobada por Decreto de 8 de febrero de 1946.</a:t>
            </a:r>
          </a:p>
          <a:p>
            <a:pPr algn="just">
              <a:spcBef>
                <a:spcPts val="1200"/>
              </a:spcBef>
            </a:pPr>
            <a:r>
              <a:rPr lang="es-ES" sz="2400" b="1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Artículo 9:</a:t>
            </a:r>
          </a:p>
          <a:p>
            <a:pPr algn="just"/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b) Siempre que se </a:t>
            </a:r>
            <a:r>
              <a:rPr lang="es-ES" sz="2400" i="1" u="sng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inmatricule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una finca, o se realicen operaciones de </a:t>
            </a:r>
            <a:r>
              <a:rPr lang="es-ES" sz="2400" i="1" u="sng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parcelación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s-ES" sz="2400" i="1" u="sng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reparcelación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s-ES" sz="2400" i="1" u="sng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concentración parcelaria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s-ES" sz="2400" i="1" u="sng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segregación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s-ES" sz="2400" i="1" u="sng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división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s-ES" sz="2400" i="1" u="sng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agrupación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o </a:t>
            </a:r>
            <a:r>
              <a:rPr lang="es-ES" sz="2400" i="1" u="sng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agregación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s-ES" sz="2400" i="1" u="sng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expropiación forzosa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o </a:t>
            </a:r>
            <a:r>
              <a:rPr lang="es-ES" sz="2400" i="1" u="sng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deslinde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que determinen una reordenación de los terrenos, la </a:t>
            </a:r>
            <a:r>
              <a:rPr lang="es-ES" sz="2400" b="1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representación gráfica GEORREFERENCIADA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de la finca que complete su descripción literaria, expresándose, si constaren debidamente acreditadas, las coordenadas georreferenciadas de sus vértices.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271464" y="5229200"/>
            <a:ext cx="9145016" cy="83099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Representación Gráfica Georreferenciada (RGG)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Representación Gráfica Georreferenciada Alternativa (RGA)</a:t>
            </a:r>
          </a:p>
        </p:txBody>
      </p:sp>
    </p:spTree>
    <p:extLst>
      <p:ext uri="{BB962C8B-B14F-4D97-AF65-F5344CB8AC3E}">
        <p14:creationId xmlns:p14="http://schemas.microsoft.com/office/powerpoint/2010/main" val="2047321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11</a:t>
            </a:fld>
            <a:endParaRPr lang="de-CH"/>
          </a:p>
        </p:txBody>
      </p:sp>
      <p:sp>
        <p:nvSpPr>
          <p:cNvPr id="5" name="Content">
            <a:extLst>
              <a:ext uri="{FF2B5EF4-FFF2-40B4-BE49-F238E27FC236}">
                <a16:creationId xmlns:a16="http://schemas.microsoft.com/office/drawing/2014/main" id="{9403BF77-CA72-9F3E-9756-0CD06D855AA7}"/>
              </a:ext>
            </a:extLst>
          </p:cNvPr>
          <p:cNvSpPr txBox="1"/>
          <p:nvPr/>
        </p:nvSpPr>
        <p:spPr bwMode="auto">
          <a:xfrm>
            <a:off x="398188" y="136376"/>
            <a:ext cx="10162308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Ley 13/2015 coordinación gráfica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35360" y="2112526"/>
            <a:ext cx="11287455" cy="424731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Inscripción </a:t>
            </a:r>
            <a:r>
              <a:rPr lang="es-ES" sz="2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Representación Gráfica Georreferenciada Alternativa</a:t>
            </a: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(RGA): </a:t>
            </a:r>
          </a:p>
          <a:p>
            <a:pPr marL="800100" lvl="1" indent="-342900" algn="just">
              <a:spcBef>
                <a:spcPts val="1200"/>
              </a:spcBef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Aprobada expresamente por propietario finca.</a:t>
            </a:r>
          </a:p>
          <a:p>
            <a:pPr marL="800100" lvl="1" indent="-342900" algn="just">
              <a:spcBef>
                <a:spcPts val="1200"/>
              </a:spcBef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La delimitación geográfica de las fincas deberá realizarse mediante la expresión de las </a:t>
            </a:r>
            <a:r>
              <a:rPr lang="es-ES" sz="2200" u="sng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coordenadas georreferenciadas</a:t>
            </a: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de los vértices de todos sus elementos.</a:t>
            </a:r>
          </a:p>
          <a:p>
            <a:pPr marL="800100" lvl="1" indent="-342900" algn="just">
              <a:spcBef>
                <a:spcPts val="1200"/>
              </a:spcBef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Fichero informático, en </a:t>
            </a:r>
            <a:r>
              <a:rPr lang="es-ES" sz="2200" u="sng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formato GML</a:t>
            </a: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(propio de los SIG)</a:t>
            </a:r>
          </a:p>
          <a:p>
            <a:pPr marL="800100" lvl="1" indent="-342900" algn="just">
              <a:spcBef>
                <a:spcPts val="1200"/>
              </a:spcBef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Estar </a:t>
            </a:r>
            <a:r>
              <a:rPr lang="es-ES" sz="2200" u="sng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representada sobre la cartografía catastral</a:t>
            </a: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y respetar la delimitación de la finca matriz o del perímetro del conjunto de las fincas aportadas que resulte de la misma.</a:t>
            </a:r>
          </a:p>
          <a:p>
            <a:pPr marL="800100" lvl="1" indent="-342900" algn="just">
              <a:spcBef>
                <a:spcPts val="1200"/>
              </a:spcBef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es-ES" sz="2200" u="sng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Representación gráfica suscrita por técnico competente</a:t>
            </a: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, (o </a:t>
            </a:r>
            <a:r>
              <a:rPr lang="es-ES" sz="2200" u="sng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aprobada por autoridad correspondiente</a:t>
            </a: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), u </a:t>
            </a:r>
            <a:r>
              <a:rPr lang="es-ES" sz="2200" u="sng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obtenida mediante digitalización sobre la cartografía catastral</a:t>
            </a:r>
            <a:r>
              <a:rPr lang="es-E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35360" y="949486"/>
            <a:ext cx="11035021" cy="76944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Inscripción </a:t>
            </a:r>
            <a:r>
              <a:rPr lang="es-ES" sz="2200" b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Representación Gráfica Georreferenciada </a:t>
            </a:r>
            <a:r>
              <a:rPr lang="es-ES" sz="22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(RGG):</a:t>
            </a:r>
          </a:p>
          <a:p>
            <a:pPr marL="704850" lvl="1" indent="-342900" algn="just"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es-ES" sz="22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Coincide con la cartografía catastral (margen de tolerancia).</a:t>
            </a:r>
          </a:p>
        </p:txBody>
      </p:sp>
    </p:spTree>
    <p:extLst>
      <p:ext uri="{BB962C8B-B14F-4D97-AF65-F5344CB8AC3E}">
        <p14:creationId xmlns:p14="http://schemas.microsoft.com/office/powerpoint/2010/main" val="1719688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5F6DA-8FE1-CBF0-F9A1-62DEC1EEA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182443-CAE7-D472-F389-16BA1C2F6F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12</a:t>
            </a:fld>
            <a:endParaRPr lang="de-CH"/>
          </a:p>
        </p:txBody>
      </p:sp>
      <p:sp>
        <p:nvSpPr>
          <p:cNvPr id="5" name="Content">
            <a:extLst>
              <a:ext uri="{FF2B5EF4-FFF2-40B4-BE49-F238E27FC236}">
                <a16:creationId xmlns:a16="http://schemas.microsoft.com/office/drawing/2014/main" id="{34EE8351-5BA0-A915-7587-0ACEF3307CDD}"/>
              </a:ext>
            </a:extLst>
          </p:cNvPr>
          <p:cNvSpPr txBox="1"/>
          <p:nvPr/>
        </p:nvSpPr>
        <p:spPr bwMode="auto">
          <a:xfrm>
            <a:off x="398188" y="136376"/>
            <a:ext cx="10162308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Avances en la coordinación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id="{64414A3E-A2E2-4318-FCD9-64C8F17C314C}"/>
              </a:ext>
            </a:extLst>
          </p:cNvPr>
          <p:cNvSpPr txBox="1"/>
          <p:nvPr/>
        </p:nvSpPr>
        <p:spPr>
          <a:xfrm>
            <a:off x="2783632" y="3717032"/>
            <a:ext cx="9241844" cy="200054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buClr>
                <a:srgbClr val="7093D2"/>
              </a:buClr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Artículo de investigación: </a:t>
            </a:r>
          </a:p>
          <a:p>
            <a:pPr>
              <a:buClr>
                <a:srgbClr val="7093D2"/>
              </a:buClr>
            </a:pPr>
            <a:r>
              <a:rPr lang="es-ES" sz="2400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Advances</a:t>
            </a: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in </a:t>
            </a:r>
            <a:r>
              <a:rPr lang="es-ES" sz="2400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Coordination</a:t>
            </a: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between</a:t>
            </a: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Cadastre</a:t>
            </a: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es-ES" sz="2400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Land</a:t>
            </a: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Registry</a:t>
            </a:r>
            <a:endParaRPr lang="es-ES" sz="24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Revista </a:t>
            </a:r>
            <a:r>
              <a:rPr lang="es-ES" sz="24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Land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, 2021. En Inglés</a:t>
            </a:r>
          </a:p>
          <a:p>
            <a:r>
              <a:rPr lang="es-ES" sz="2400" u="sng" dirty="0">
                <a:hlinkClick r:id="rId2"/>
              </a:rPr>
              <a:t>https://www.mdpi.com/2073-445X/10/1/81</a:t>
            </a:r>
            <a:endParaRPr lang="es-ES" sz="2400" dirty="0">
              <a:cs typeface="Arial" panose="020B0604020202020204" pitchFamily="34" charset="0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8AECFD96-D992-6112-5ECB-3192A9038408}"/>
              </a:ext>
            </a:extLst>
          </p:cNvPr>
          <p:cNvSpPr txBox="1"/>
          <p:nvPr/>
        </p:nvSpPr>
        <p:spPr>
          <a:xfrm>
            <a:off x="374088" y="979323"/>
            <a:ext cx="9073664" cy="200054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buClr>
                <a:srgbClr val="7093D2"/>
              </a:buClr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Artículo de divulgación: </a:t>
            </a:r>
          </a:p>
          <a:p>
            <a:pPr>
              <a:buClr>
                <a:srgbClr val="7093D2"/>
              </a:buClr>
            </a:pP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La coordinación Catastro-Registro en España: aplicación y efectos de la Ley 13/2015</a:t>
            </a:r>
            <a:endParaRPr lang="es-ES" sz="24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Revista </a:t>
            </a:r>
            <a:r>
              <a:rPr lang="es-ES" sz="24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Mapping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, 2018. En español</a:t>
            </a:r>
          </a:p>
          <a:p>
            <a:r>
              <a:rPr lang="es-ES" sz="2400" dirty="0">
                <a:cs typeface="Arial" panose="020B0604020202020204" pitchFamily="34" charset="0"/>
                <a:hlinkClick r:id="rId3"/>
              </a:rPr>
              <a:t>https://ojs.revistamapping.com/MAPPING/article/view/119</a:t>
            </a:r>
            <a:r>
              <a:rPr lang="es-ES" sz="240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https://ccasat.webs.upv.es/wp-content/uploads/2024/12/Advances_in_the_Coordination_between_the_Cadastre.png">
            <a:extLst>
              <a:ext uri="{FF2B5EF4-FFF2-40B4-BE49-F238E27FC236}">
                <a16:creationId xmlns:a16="http://schemas.microsoft.com/office/drawing/2014/main" id="{1AF49B28-3418-DE56-739D-077BB89CA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7" y="3179605"/>
            <a:ext cx="2279075" cy="3038767"/>
          </a:xfrm>
          <a:prstGeom prst="rect">
            <a:avLst/>
          </a:prstGeom>
          <a:noFill/>
          <a:ln>
            <a:solidFill>
              <a:srgbClr val="7093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E877256E-36A3-D2C4-537A-5934F6D37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803225"/>
            <a:ext cx="2130305" cy="3016802"/>
          </a:xfrm>
          <a:prstGeom prst="rect">
            <a:avLst/>
          </a:prstGeom>
          <a:ln>
            <a:solidFill>
              <a:srgbClr val="7093D2"/>
            </a:solidFill>
          </a:ln>
        </p:spPr>
      </p:pic>
    </p:spTree>
    <p:extLst>
      <p:ext uri="{BB962C8B-B14F-4D97-AF65-F5344CB8AC3E}">
        <p14:creationId xmlns:p14="http://schemas.microsoft.com/office/powerpoint/2010/main" val="191255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13</a:t>
            </a:fld>
            <a:endParaRPr lang="de-CH"/>
          </a:p>
        </p:txBody>
      </p:sp>
      <p:sp>
        <p:nvSpPr>
          <p:cNvPr id="5" name="Content">
            <a:extLst>
              <a:ext uri="{FF2B5EF4-FFF2-40B4-BE49-F238E27FC236}">
                <a16:creationId xmlns:a16="http://schemas.microsoft.com/office/drawing/2014/main" id="{9403BF77-CA72-9F3E-9756-0CD06D855AA7}"/>
              </a:ext>
            </a:extLst>
          </p:cNvPr>
          <p:cNvSpPr txBox="1"/>
          <p:nvPr/>
        </p:nvSpPr>
        <p:spPr bwMode="auto">
          <a:xfrm>
            <a:off x="398188" y="136376"/>
            <a:ext cx="10162308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Avances en la coordinación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8188" y="1194842"/>
            <a:ext cx="6449021" cy="304698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buClr>
                <a:srgbClr val="7093D2"/>
              </a:buClr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Monográfico especial : </a:t>
            </a:r>
          </a:p>
          <a:p>
            <a:pPr>
              <a:buClr>
                <a:srgbClr val="7093D2"/>
              </a:buClr>
            </a:pP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Lecciones aprendidas tras 10 años de coordinación Catastro-Registro. Ley 13/2015</a:t>
            </a:r>
          </a:p>
          <a:p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Revista </a:t>
            </a:r>
            <a:r>
              <a:rPr lang="es-ES" sz="24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Mapping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Nº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220, 2025 </a:t>
            </a:r>
          </a:p>
          <a:p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En español</a:t>
            </a:r>
          </a:p>
          <a:p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  <a:hlinkClick r:id="rId2"/>
              </a:rPr>
              <a:t>https://ojs.revistamapping.com/MAPPING/issue/view/230</a:t>
            </a:r>
            <a:endParaRPr lang="es-ES" sz="24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Imagen 6" descr="Mapa&#10;&#10;El contenido generado por IA puede ser incorrecto.">
            <a:extLst>
              <a:ext uri="{FF2B5EF4-FFF2-40B4-BE49-F238E27FC236}">
                <a16:creationId xmlns:a16="http://schemas.microsoft.com/office/drawing/2014/main" id="{D66D98D1-8EE6-8738-4862-C4642DB68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260648"/>
            <a:ext cx="4299305" cy="61137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633476B-49CC-D54F-ACA4-F965F72ED354}"/>
              </a:ext>
            </a:extLst>
          </p:cNvPr>
          <p:cNvSpPr txBox="1"/>
          <p:nvPr/>
        </p:nvSpPr>
        <p:spPr bwMode="auto">
          <a:xfrm>
            <a:off x="1612575" y="5373216"/>
            <a:ext cx="5842603" cy="877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buClr>
                <a:srgbClr val="7093D2"/>
              </a:buClr>
            </a:pPr>
            <a:r>
              <a:rPr lang="es-ES" sz="17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Ley 13/2015</a:t>
            </a:r>
          </a:p>
          <a:p>
            <a:pPr>
              <a:buClr>
                <a:srgbClr val="7093D2"/>
              </a:buClr>
            </a:pPr>
            <a:r>
              <a:rPr lang="es-ES" sz="17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  <a:hlinkClick r:id="rId4"/>
              </a:rPr>
              <a:t>https://www.boe.es/buscar/doc.php?id=BOE-A-2015-7046</a:t>
            </a:r>
            <a:r>
              <a:rPr lang="es-ES" sz="17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7093D2"/>
              </a:buClr>
            </a:pPr>
            <a:r>
              <a:rPr lang="es-ES" sz="17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Entrada en vigor: 1/11/2015</a:t>
            </a:r>
          </a:p>
        </p:txBody>
      </p:sp>
    </p:spTree>
    <p:extLst>
      <p:ext uri="{BB962C8B-B14F-4D97-AF65-F5344CB8AC3E}">
        <p14:creationId xmlns:p14="http://schemas.microsoft.com/office/powerpoint/2010/main" val="2047321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3"/>
          <a:stretch>
            <a:fillRect/>
          </a:stretch>
        </p:blipFill>
        <p:spPr>
          <a:xfrm>
            <a:off x="4294973" y="879383"/>
            <a:ext cx="7262195" cy="5124568"/>
          </a:xfrm>
          <a:prstGeom prst="rect">
            <a:avLst/>
          </a:prstGeom>
        </p:spPr>
      </p:pic>
      <p:sp>
        <p:nvSpPr>
          <p:cNvPr id="6" name="Inhaltsplatzhalter 2"/>
          <p:cNvSpPr txBox="1"/>
          <p:nvPr/>
        </p:nvSpPr>
        <p:spPr bwMode="auto">
          <a:xfrm>
            <a:off x="418808" y="1286313"/>
            <a:ext cx="11005784" cy="4878991"/>
          </a:xfrm>
          <a:prstGeom prst="rect">
            <a:avLst/>
          </a:prstGeom>
        </p:spPr>
        <p:txBody>
          <a:bodyPr>
            <a:noAutofit/>
          </a:bodyPr>
          <a:lstStyle>
            <a:lvl1pPr marL="304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19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240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28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133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38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43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A384E"/>
              </a:buClr>
              <a:buSzPct val="100000"/>
              <a:buNone/>
              <a:defRPr/>
            </a:pPr>
            <a:endParaRPr lang="es-ES" sz="1800" dirty="0">
              <a:latin typeface="CircularXX TT"/>
              <a:cs typeface="CircularXX T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2C9952-5BEA-4624-73EA-916618421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9931" y="6440900"/>
            <a:ext cx="513319" cy="302647"/>
          </a:xfrm>
        </p:spPr>
        <p:txBody>
          <a:bodyPr/>
          <a:lstStyle/>
          <a:p>
            <a:pPr marL="0" marR="0" lvl="0" indent="0" algn="ctr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lang="de-CH" sz="1300" b="0" i="0" u="none" strike="noStrike" cap="none" spc="0">
                <a:ln>
                  <a:noFill/>
                </a:ln>
                <a:solidFill>
                  <a:srgbClr val="3E83B2"/>
                </a:solidFill>
                <a:latin typeface="Circular Pro Book"/>
                <a:cs typeface="Circular Pro Book"/>
              </a:rPr>
              <a:t>14</a:t>
            </a:fld>
            <a:endParaRPr lang="de-CH" sz="1300" b="0" i="0" u="none" strike="noStrike" cap="none" spc="0" dirty="0">
              <a:ln>
                <a:noFill/>
              </a:ln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  <p:sp>
        <p:nvSpPr>
          <p:cNvPr id="8" name="7 Rectángulo"/>
          <p:cNvSpPr/>
          <p:nvPr/>
        </p:nvSpPr>
        <p:spPr bwMode="auto">
          <a:xfrm>
            <a:off x="403565" y="2276872"/>
            <a:ext cx="3316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400" dirty="0">
                <a:solidFill>
                  <a:srgbClr val="1A384E"/>
                </a:solidFill>
                <a:latin typeface="Arial" panose="020B0604020202020204" pitchFamily="34" charset="0"/>
                <a:ea typeface="Circular Pro Book"/>
                <a:cs typeface="Arial" panose="020B0604020202020204" pitchFamily="34" charset="0"/>
              </a:rPr>
              <a:t>Sede Electrónica del Catastro (SEC)</a:t>
            </a:r>
          </a:p>
        </p:txBody>
      </p:sp>
      <p:sp>
        <p:nvSpPr>
          <p:cNvPr id="9" name="8 Rectángulo"/>
          <p:cNvSpPr/>
          <p:nvPr/>
        </p:nvSpPr>
        <p:spPr bwMode="auto">
          <a:xfrm>
            <a:off x="1629279" y="5980638"/>
            <a:ext cx="9289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92100">
              <a:defRPr/>
            </a:pPr>
            <a:endParaRPr lang="es-ES" dirty="0">
              <a:solidFill>
                <a:schemeClr val="dk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09200" y="3066131"/>
            <a:ext cx="33482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hlinkClick r:id="rId3"/>
              </a:rPr>
              <a:t>https://www.sedecatastro.gob.es</a:t>
            </a:r>
            <a:r>
              <a:rPr lang="es-ES" sz="1600" dirty="0"/>
              <a:t> </a:t>
            </a: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886CCC7A-01DC-29FA-9743-F1C57F9E1EDB}"/>
              </a:ext>
            </a:extLst>
          </p:cNvPr>
          <p:cNvSpPr txBox="1"/>
          <p:nvPr/>
        </p:nvSpPr>
        <p:spPr bwMode="auto">
          <a:xfrm>
            <a:off x="417601" y="187200"/>
            <a:ext cx="7190568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Catastro: SEC de la DGC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 txBox="1"/>
          <p:nvPr/>
        </p:nvSpPr>
        <p:spPr bwMode="auto">
          <a:xfrm>
            <a:off x="418808" y="1286313"/>
            <a:ext cx="11005784" cy="4878991"/>
          </a:xfrm>
          <a:prstGeom prst="rect">
            <a:avLst/>
          </a:prstGeom>
        </p:spPr>
        <p:txBody>
          <a:bodyPr>
            <a:noAutofit/>
          </a:bodyPr>
          <a:lstStyle>
            <a:lvl1pPr marL="304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19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240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28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133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38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43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A384E"/>
              </a:buClr>
              <a:buSzPct val="100000"/>
              <a:buNone/>
              <a:defRPr/>
            </a:pPr>
            <a:endParaRPr lang="es-ES" sz="1800" dirty="0">
              <a:latin typeface="CircularXX TT"/>
              <a:cs typeface="CircularXX T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2C9952-5BEA-4624-73EA-916618421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9931" y="6440900"/>
            <a:ext cx="513319" cy="302647"/>
          </a:xfrm>
        </p:spPr>
        <p:txBody>
          <a:bodyPr/>
          <a:lstStyle/>
          <a:p>
            <a:pPr marL="0" marR="0" lvl="0" indent="0" algn="ctr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lang="de-CH" sz="1300" b="0" i="0" u="none" strike="noStrike" cap="none" spc="0">
                <a:ln>
                  <a:noFill/>
                </a:ln>
                <a:solidFill>
                  <a:srgbClr val="3E83B2"/>
                </a:solidFill>
                <a:latin typeface="Circular Pro Book"/>
                <a:cs typeface="Circular Pro Book"/>
              </a:rPr>
              <a:t>15</a:t>
            </a:fld>
            <a:endParaRPr lang="de-CH" sz="1300" b="0" i="0" u="none" strike="noStrike" cap="none" spc="0" dirty="0">
              <a:ln>
                <a:noFill/>
              </a:ln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  <p:sp>
        <p:nvSpPr>
          <p:cNvPr id="8" name="7 Rectángulo"/>
          <p:cNvSpPr/>
          <p:nvPr/>
        </p:nvSpPr>
        <p:spPr bwMode="auto">
          <a:xfrm>
            <a:off x="403565" y="2276872"/>
            <a:ext cx="2812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400" dirty="0">
                <a:solidFill>
                  <a:srgbClr val="1A384E"/>
                </a:solidFill>
                <a:latin typeface="Arial" panose="020B0604020202020204" pitchFamily="34" charset="0"/>
                <a:ea typeface="Circular Pro Book"/>
                <a:cs typeface="Arial" panose="020B0604020202020204" pitchFamily="34" charset="0"/>
              </a:rPr>
              <a:t>Geoportal Registradores</a:t>
            </a:r>
          </a:p>
        </p:txBody>
      </p:sp>
      <p:sp>
        <p:nvSpPr>
          <p:cNvPr id="9" name="8 Rectángulo"/>
          <p:cNvSpPr/>
          <p:nvPr/>
        </p:nvSpPr>
        <p:spPr bwMode="auto">
          <a:xfrm>
            <a:off x="1629279" y="5980638"/>
            <a:ext cx="9289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92100">
              <a:defRPr/>
            </a:pPr>
            <a:endParaRPr lang="es-ES" dirty="0">
              <a:solidFill>
                <a:schemeClr val="dk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641335" y="5568181"/>
            <a:ext cx="33826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hlinkClick r:id="rId2"/>
              </a:rPr>
              <a:t>https://geoportal.registradores.org/</a:t>
            </a:r>
            <a:r>
              <a:rPr lang="es-ES" sz="1600" dirty="0"/>
              <a:t> </a:t>
            </a: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886CCC7A-01DC-29FA-9743-F1C57F9E1EDB}"/>
              </a:ext>
            </a:extLst>
          </p:cNvPr>
          <p:cNvSpPr txBox="1"/>
          <p:nvPr/>
        </p:nvSpPr>
        <p:spPr bwMode="auto">
          <a:xfrm>
            <a:off x="417600" y="187200"/>
            <a:ext cx="11511047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Registro: Geoportal registradores (CORPME)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5EDB109D-50AC-AFAB-B86B-BEB09730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174" y="1010717"/>
            <a:ext cx="9289032" cy="448384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75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 txBox="1"/>
          <p:nvPr/>
        </p:nvSpPr>
        <p:spPr bwMode="auto">
          <a:xfrm>
            <a:off x="418808" y="1286313"/>
            <a:ext cx="11005784" cy="4878991"/>
          </a:xfrm>
          <a:prstGeom prst="rect">
            <a:avLst/>
          </a:prstGeom>
        </p:spPr>
        <p:txBody>
          <a:bodyPr>
            <a:noAutofit/>
          </a:bodyPr>
          <a:lstStyle>
            <a:lvl1pPr marL="304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19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240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28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133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38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43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A384E"/>
              </a:buClr>
              <a:buSzPct val="100000"/>
              <a:buNone/>
              <a:defRPr/>
            </a:pPr>
            <a:endParaRPr lang="es-ES" sz="1800" dirty="0">
              <a:latin typeface="CircularXX TT"/>
              <a:cs typeface="CircularXX T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2C9952-5BEA-4624-73EA-916618421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9931" y="6440900"/>
            <a:ext cx="513319" cy="302647"/>
          </a:xfrm>
        </p:spPr>
        <p:txBody>
          <a:bodyPr/>
          <a:lstStyle/>
          <a:p>
            <a:pPr marL="0" marR="0" lvl="0" indent="0" algn="ctr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lang="de-CH" sz="1300" b="0" i="0" u="none" strike="noStrike" cap="none" spc="0">
                <a:ln>
                  <a:noFill/>
                </a:ln>
                <a:solidFill>
                  <a:srgbClr val="3E83B2"/>
                </a:solidFill>
                <a:latin typeface="Circular Pro Book"/>
                <a:cs typeface="Circular Pro Book"/>
              </a:rPr>
              <a:t>16</a:t>
            </a:fld>
            <a:endParaRPr lang="de-CH" sz="1300" b="0" i="0" u="none" strike="noStrike" cap="none" spc="0" dirty="0">
              <a:ln>
                <a:noFill/>
              </a:ln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  <p:sp>
        <p:nvSpPr>
          <p:cNvPr id="9" name="8 Rectángulo"/>
          <p:cNvSpPr/>
          <p:nvPr/>
        </p:nvSpPr>
        <p:spPr bwMode="auto">
          <a:xfrm>
            <a:off x="1629279" y="5980638"/>
            <a:ext cx="9289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92100">
              <a:defRPr/>
            </a:pPr>
            <a:endParaRPr lang="es-ES" dirty="0">
              <a:solidFill>
                <a:schemeClr val="dk1"/>
              </a:solidFill>
            </a:endParaRP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886CCC7A-01DC-29FA-9743-F1C57F9E1EDB}"/>
              </a:ext>
            </a:extLst>
          </p:cNvPr>
          <p:cNvSpPr txBox="1"/>
          <p:nvPr/>
        </p:nvSpPr>
        <p:spPr bwMode="auto">
          <a:xfrm>
            <a:off x="417600" y="187200"/>
            <a:ext cx="11511047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Finca coordinada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7A53F0C1-D60D-61F5-5B2C-D3869E4DD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1" y="854050"/>
            <a:ext cx="11223016" cy="5073579"/>
          </a:xfrm>
          <a:prstGeom prst="rect">
            <a:avLst/>
          </a:prstGeom>
          <a:ln>
            <a:solidFill>
              <a:srgbClr val="7093D2"/>
            </a:solidFill>
          </a:ln>
        </p:spPr>
      </p:pic>
    </p:spTree>
    <p:extLst>
      <p:ext uri="{BB962C8B-B14F-4D97-AF65-F5344CB8AC3E}">
        <p14:creationId xmlns:p14="http://schemas.microsoft.com/office/powerpoint/2010/main" val="15926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8D7BE79-B745-D233-A911-6EC9F5F3D28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B7DF26D-FE55-A983-E276-2657683429A4}"/>
              </a:ext>
            </a:extLst>
          </p:cNvPr>
          <p:cNvSpPr txBox="1"/>
          <p:nvPr/>
        </p:nvSpPr>
        <p:spPr bwMode="auto">
          <a:xfrm>
            <a:off x="418808" y="1286313"/>
            <a:ext cx="11005784" cy="4878991"/>
          </a:xfrm>
          <a:prstGeom prst="rect">
            <a:avLst/>
          </a:prstGeom>
        </p:spPr>
        <p:txBody>
          <a:bodyPr>
            <a:noAutofit/>
          </a:bodyPr>
          <a:lstStyle>
            <a:lvl1pPr marL="304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19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240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28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133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38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43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A384E"/>
              </a:buClr>
              <a:buSzPct val="100000"/>
              <a:buNone/>
              <a:defRPr/>
            </a:pPr>
            <a:endParaRPr lang="es-ES" sz="1800" dirty="0">
              <a:latin typeface="CircularXX TT"/>
              <a:cs typeface="CircularXX T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7962992-0289-923E-0BCF-F83D76F910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9931" y="6440900"/>
            <a:ext cx="513319" cy="302647"/>
          </a:xfrm>
        </p:spPr>
        <p:txBody>
          <a:bodyPr/>
          <a:lstStyle/>
          <a:p>
            <a:pPr marL="0" marR="0" lvl="0" indent="0" algn="ctr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lang="de-CH" sz="1300" b="0" i="0" u="none" strike="noStrike" cap="none" spc="0">
                <a:ln>
                  <a:noFill/>
                </a:ln>
                <a:solidFill>
                  <a:srgbClr val="3E83B2"/>
                </a:solidFill>
                <a:latin typeface="Circular Pro Book"/>
                <a:cs typeface="Circular Pro Book"/>
              </a:rPr>
              <a:t>17</a:t>
            </a:fld>
            <a:endParaRPr lang="de-CH" sz="1300" b="0" i="0" u="none" strike="noStrike" cap="none" spc="0" dirty="0">
              <a:ln>
                <a:noFill/>
              </a:ln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0BED0BE1-85CD-6C13-76D9-E1CAF1B5CC64}"/>
              </a:ext>
            </a:extLst>
          </p:cNvPr>
          <p:cNvSpPr/>
          <p:nvPr/>
        </p:nvSpPr>
        <p:spPr bwMode="auto">
          <a:xfrm>
            <a:off x="1629279" y="5980638"/>
            <a:ext cx="9289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92100">
              <a:defRPr/>
            </a:pPr>
            <a:endParaRPr lang="es-ES" dirty="0">
              <a:solidFill>
                <a:schemeClr val="dk1"/>
              </a:solidFill>
            </a:endParaRP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8CDD21C1-E41B-72D5-846D-77D9189F8F4B}"/>
              </a:ext>
            </a:extLst>
          </p:cNvPr>
          <p:cNvSpPr txBox="1"/>
          <p:nvPr/>
        </p:nvSpPr>
        <p:spPr bwMode="auto">
          <a:xfrm>
            <a:off x="417601" y="260648"/>
            <a:ext cx="2726072" cy="1282402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Finca coordinada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4670EEFB-2E9F-D27D-A1CE-712AFF6C7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05" y="44625"/>
            <a:ext cx="8942123" cy="6282502"/>
          </a:xfrm>
          <a:prstGeom prst="rect">
            <a:avLst/>
          </a:prstGeom>
          <a:ln>
            <a:solidFill>
              <a:srgbClr val="7093D2"/>
            </a:solidFill>
          </a:ln>
        </p:spPr>
      </p:pic>
    </p:spTree>
    <p:extLst>
      <p:ext uri="{BB962C8B-B14F-4D97-AF65-F5344CB8AC3E}">
        <p14:creationId xmlns:p14="http://schemas.microsoft.com/office/powerpoint/2010/main" val="6030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644F469-1583-CE2F-BA69-A1231E057AE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0063515-A3C2-EEC2-7042-A57F78879839}"/>
              </a:ext>
            </a:extLst>
          </p:cNvPr>
          <p:cNvSpPr txBox="1"/>
          <p:nvPr/>
        </p:nvSpPr>
        <p:spPr bwMode="auto">
          <a:xfrm>
            <a:off x="418808" y="1286313"/>
            <a:ext cx="11005784" cy="4878991"/>
          </a:xfrm>
          <a:prstGeom prst="rect">
            <a:avLst/>
          </a:prstGeom>
        </p:spPr>
        <p:txBody>
          <a:bodyPr>
            <a:noAutofit/>
          </a:bodyPr>
          <a:lstStyle>
            <a:lvl1pPr marL="304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19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240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28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133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38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43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A384E"/>
              </a:buClr>
              <a:buSzPct val="100000"/>
              <a:buNone/>
              <a:defRPr/>
            </a:pPr>
            <a:endParaRPr lang="es-ES" sz="1800" dirty="0">
              <a:latin typeface="CircularXX TT"/>
              <a:cs typeface="CircularXX T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C5A371E-3767-29AB-B5EF-0E92FBA7B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9931" y="6440900"/>
            <a:ext cx="513319" cy="302647"/>
          </a:xfrm>
        </p:spPr>
        <p:txBody>
          <a:bodyPr/>
          <a:lstStyle/>
          <a:p>
            <a:pPr marL="0" marR="0" lvl="0" indent="0" algn="ctr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lang="de-CH" sz="1300" b="0" i="0" u="none" strike="noStrike" cap="none" spc="0">
                <a:ln>
                  <a:noFill/>
                </a:ln>
                <a:solidFill>
                  <a:srgbClr val="3E83B2"/>
                </a:solidFill>
                <a:latin typeface="Circular Pro Book"/>
                <a:cs typeface="Circular Pro Book"/>
              </a:rPr>
              <a:t>18</a:t>
            </a:fld>
            <a:endParaRPr lang="de-CH" sz="1300" b="0" i="0" u="none" strike="noStrike" cap="none" spc="0" dirty="0">
              <a:ln>
                <a:noFill/>
              </a:ln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998FB6E1-2176-9C60-F34E-2EA6E42DACDD}"/>
              </a:ext>
            </a:extLst>
          </p:cNvPr>
          <p:cNvSpPr/>
          <p:nvPr/>
        </p:nvSpPr>
        <p:spPr bwMode="auto">
          <a:xfrm>
            <a:off x="1629279" y="5980638"/>
            <a:ext cx="9289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92100">
              <a:defRPr/>
            </a:pPr>
            <a:endParaRPr lang="es-ES" dirty="0">
              <a:solidFill>
                <a:schemeClr val="dk1"/>
              </a:solidFill>
            </a:endParaRP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87F51C0C-4948-527A-A322-8A0D076D7E61}"/>
              </a:ext>
            </a:extLst>
          </p:cNvPr>
          <p:cNvSpPr txBox="1"/>
          <p:nvPr/>
        </p:nvSpPr>
        <p:spPr bwMode="auto">
          <a:xfrm>
            <a:off x="417600" y="542677"/>
            <a:ext cx="5534383" cy="1282402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Informe de Validación Gráfica (IVG)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Diagrama&#10;&#10;El contenido generado por IA puede ser incorrecto.">
            <a:extLst>
              <a:ext uri="{FF2B5EF4-FFF2-40B4-BE49-F238E27FC236}">
                <a16:creationId xmlns:a16="http://schemas.microsoft.com/office/drawing/2014/main" id="{07298CC5-80DA-21B5-2B08-D0803F685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40" y="116632"/>
            <a:ext cx="4441480" cy="6161544"/>
          </a:xfrm>
          <a:prstGeom prst="rect">
            <a:avLst/>
          </a:prstGeom>
          <a:noFill/>
          <a:ln>
            <a:solidFill>
              <a:srgbClr val="7093D2"/>
            </a:solidFill>
          </a:ln>
        </p:spPr>
      </p:pic>
    </p:spTree>
    <p:extLst>
      <p:ext uri="{BB962C8B-B14F-4D97-AF65-F5344CB8AC3E}">
        <p14:creationId xmlns:p14="http://schemas.microsoft.com/office/powerpoint/2010/main" val="354062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 txBox="1"/>
          <p:nvPr/>
        </p:nvSpPr>
        <p:spPr bwMode="auto">
          <a:xfrm>
            <a:off x="418808" y="1286313"/>
            <a:ext cx="11005784" cy="4878991"/>
          </a:xfrm>
          <a:prstGeom prst="rect">
            <a:avLst/>
          </a:prstGeom>
        </p:spPr>
        <p:txBody>
          <a:bodyPr>
            <a:noAutofit/>
          </a:bodyPr>
          <a:lstStyle>
            <a:lvl1pPr marL="304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19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240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28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133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38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43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A384E"/>
              </a:buClr>
              <a:buSzPct val="100000"/>
              <a:buNone/>
              <a:defRPr/>
            </a:pPr>
            <a:endParaRPr lang="es-ES" sz="1800" dirty="0">
              <a:latin typeface="CircularXX TT"/>
              <a:cs typeface="CircularXX T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2C9952-5BEA-4624-73EA-916618421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9931" y="6440900"/>
            <a:ext cx="513319" cy="302647"/>
          </a:xfrm>
        </p:spPr>
        <p:txBody>
          <a:bodyPr/>
          <a:lstStyle/>
          <a:p>
            <a:pPr marL="0" marR="0" lvl="0" indent="0" algn="ctr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lang="de-CH" sz="1300" b="0" i="0" u="none" strike="noStrike" cap="none" spc="0">
                <a:ln>
                  <a:noFill/>
                </a:ln>
                <a:solidFill>
                  <a:srgbClr val="3E83B2"/>
                </a:solidFill>
                <a:latin typeface="Circular Pro Book"/>
                <a:cs typeface="Circular Pro Book"/>
              </a:rPr>
              <a:t>19</a:t>
            </a:fld>
            <a:endParaRPr lang="de-CH" sz="1300" b="0" i="0" u="none" strike="noStrike" cap="none" spc="0" dirty="0">
              <a:ln>
                <a:noFill/>
              </a:ln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91D9DC23-888C-F88A-818D-4FF7792F742C}"/>
              </a:ext>
            </a:extLst>
          </p:cNvPr>
          <p:cNvSpPr txBox="1"/>
          <p:nvPr/>
        </p:nvSpPr>
        <p:spPr bwMode="auto">
          <a:xfrm>
            <a:off x="417601" y="274390"/>
            <a:ext cx="3518160" cy="1282402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Situación actual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90300" y="3164775"/>
            <a:ext cx="2449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https://www.catastro.hacienda.gob.es/asistente_catreg/asistente_catreg.html</a:t>
            </a:r>
            <a:r>
              <a:rPr lang="es-ES" dirty="0"/>
              <a:t> </a:t>
            </a:r>
          </a:p>
        </p:txBody>
      </p:sp>
      <p:sp>
        <p:nvSpPr>
          <p:cNvPr id="8" name="7 Rectángulo"/>
          <p:cNvSpPr/>
          <p:nvPr/>
        </p:nvSpPr>
        <p:spPr bwMode="auto">
          <a:xfrm>
            <a:off x="390300" y="1772816"/>
            <a:ext cx="3545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400" b="1" dirty="0">
                <a:solidFill>
                  <a:srgbClr val="1A384E"/>
                </a:solidFill>
                <a:latin typeface="Arial" panose="020B0604020202020204" pitchFamily="34" charset="0"/>
                <a:ea typeface="Circular Pro Book"/>
                <a:cs typeface="Arial" panose="020B0604020202020204" pitchFamily="34" charset="0"/>
              </a:rPr>
              <a:t>Asistente Coordinación Catastro-Registro</a:t>
            </a:r>
          </a:p>
        </p:txBody>
      </p:sp>
      <p:pic>
        <p:nvPicPr>
          <p:cNvPr id="9" name="Imagen 8" descr="Interfaz de usuario gráfica, Texto, Sitio web&#10;&#10;El contenido generado por IA puede ser incorrecto.">
            <a:extLst>
              <a:ext uri="{FF2B5EF4-FFF2-40B4-BE49-F238E27FC236}">
                <a16:creationId xmlns:a16="http://schemas.microsoft.com/office/drawing/2014/main" id="{C338A8B2-C7AC-5BFE-1616-89E1FA314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1" y="164531"/>
            <a:ext cx="8928992" cy="61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E292562-C683-1AAC-EC73-A108F34F41E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0C270B1-5917-4E96-B946-3EC6344F8F75}"/>
              </a:ext>
            </a:extLst>
          </p:cNvPr>
          <p:cNvSpPr txBox="1"/>
          <p:nvPr/>
        </p:nvSpPr>
        <p:spPr bwMode="auto">
          <a:xfrm>
            <a:off x="418809" y="1268760"/>
            <a:ext cx="11653855" cy="4680520"/>
          </a:xfrm>
          <a:prstGeom prst="rect">
            <a:avLst/>
          </a:prstGeom>
          <a:ln>
            <a:noFill/>
          </a:ln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marL="304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19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240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28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133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38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43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  <a:buClr>
                <a:srgbClr val="1A384E"/>
              </a:buClr>
              <a:buSzPct val="100000"/>
              <a:tabLst>
                <a:tab pos="1974850" algn="l"/>
              </a:tabLst>
              <a:defRPr/>
            </a:pPr>
            <a:r>
              <a:rPr lang="de-CH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9:00-9:10	</a:t>
            </a:r>
            <a:r>
              <a:rPr lang="de-CH" sz="2000" b="1" dirty="0" err="1">
                <a:latin typeface="CircularXX TT" panose="020B0504010101010104" pitchFamily="34" charset="0"/>
                <a:cs typeface="CircularXX TT" panose="020B0504010101010104" pitchFamily="34" charset="0"/>
              </a:rPr>
              <a:t>Bienvenida</a:t>
            </a:r>
            <a:endParaRPr lang="de-CH" sz="2000" b="1" dirty="0">
              <a:latin typeface="CircularXX TT" panose="020B0504010101010104" pitchFamily="34" charset="0"/>
              <a:cs typeface="CircularXX TT" panose="020B0504010101010104" pitchFamily="34" charset="0"/>
            </a:endParaRPr>
          </a:p>
          <a:p>
            <a:pPr marL="0" lvl="6" indent="0">
              <a:lnSpc>
                <a:spcPct val="100000"/>
              </a:lnSpc>
              <a:spcBef>
                <a:spcPts val="800"/>
              </a:spcBef>
              <a:buClr>
                <a:srgbClr val="1A384E"/>
              </a:buClr>
              <a:buSzPct val="100000"/>
              <a:buNone/>
              <a:tabLst>
                <a:tab pos="1974850" algn="l"/>
              </a:tabLst>
              <a:defRPr/>
            </a:pPr>
            <a:r>
              <a:rPr lang="de-CH" sz="2000" b="1" dirty="0">
                <a:latin typeface="CircularXX TT" panose="020B0504010101010104" pitchFamily="34" charset="0"/>
                <a:cs typeface="CircularXX TT" panose="020B0504010101010104" pitchFamily="34" charset="0"/>
              </a:rPr>
              <a:t>	</a:t>
            </a:r>
            <a:r>
              <a:rPr lang="de-CH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Nathalie </a:t>
            </a:r>
            <a:r>
              <a:rPr lang="de-CH" sz="2000" dirty="0" err="1">
                <a:latin typeface="CircularXX TT" panose="020B0504010101010104" pitchFamily="34" charset="0"/>
                <a:cs typeface="CircularXX TT" panose="020B0504010101010104" pitchFamily="34" charset="0"/>
              </a:rPr>
              <a:t>Wyser</a:t>
            </a:r>
            <a:r>
              <a:rPr lang="de-CH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, </a:t>
            </a:r>
            <a:r>
              <a:rPr lang="de-CH" sz="2000" dirty="0" err="1">
                <a:latin typeface="CircularXX TT" panose="020B0504010101010104" pitchFamily="34" charset="0"/>
                <a:cs typeface="CircularXX TT" panose="020B0504010101010104" pitchFamily="34" charset="0"/>
              </a:rPr>
              <a:t>Gerente</a:t>
            </a:r>
            <a:r>
              <a:rPr lang="de-CH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 de </a:t>
            </a:r>
            <a:r>
              <a:rPr lang="de-CH" sz="2000" dirty="0" err="1">
                <a:latin typeface="CircularXX TT" panose="020B0504010101010104" pitchFamily="34" charset="0"/>
                <a:cs typeface="CircularXX TT" panose="020B0504010101010104" pitchFamily="34" charset="0"/>
              </a:rPr>
              <a:t>Portafolio</a:t>
            </a:r>
            <a:r>
              <a:rPr lang="de-CH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 Perú, SECO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1A384E"/>
              </a:buClr>
              <a:buSzPct val="100000"/>
              <a:defRPr/>
            </a:pPr>
            <a:endParaRPr lang="de-CH" sz="2000" dirty="0">
              <a:latin typeface="CircularXX TT" panose="020B0504010101010104" pitchFamily="34" charset="0"/>
              <a:cs typeface="CircularXX TT" panose="020B05040101010101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1A384E"/>
              </a:buClr>
              <a:buSzPct val="100000"/>
              <a:tabLst>
                <a:tab pos="1974850" algn="l"/>
              </a:tabLst>
              <a:defRPr/>
            </a:pPr>
            <a:r>
              <a:rPr lang="de-CH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09:10-10:05   	</a:t>
            </a:r>
            <a:r>
              <a:rPr lang="es-ES" sz="2000" b="1" dirty="0">
                <a:latin typeface="CircularXX TT" panose="020B0504010101010104" pitchFamily="34" charset="0"/>
                <a:cs typeface="CircularXX TT" panose="020B0504010101010104" pitchFamily="34" charset="0"/>
              </a:rPr>
              <a:t>El Catastro Predial y el Registro de la Propiedad</a:t>
            </a:r>
          </a:p>
          <a:p>
            <a:pPr marL="1828800" lvl="6" indent="0">
              <a:lnSpc>
                <a:spcPct val="100000"/>
              </a:lnSpc>
              <a:spcBef>
                <a:spcPts val="800"/>
              </a:spcBef>
              <a:buClr>
                <a:srgbClr val="1A384E"/>
              </a:buClr>
              <a:buSzPct val="100000"/>
              <a:buNone/>
              <a:tabLst>
                <a:tab pos="1974850" algn="l"/>
              </a:tabLst>
              <a:defRPr/>
            </a:pPr>
            <a:r>
              <a:rPr lang="es-ES" sz="2000" b="1" dirty="0">
                <a:latin typeface="CircularXX TT" panose="020B0504010101010104" pitchFamily="34" charset="0"/>
                <a:cs typeface="CircularXX TT" panose="020B0504010101010104" pitchFamily="34" charset="0"/>
              </a:rPr>
              <a:t>	</a:t>
            </a:r>
            <a:r>
              <a:rPr lang="es-ES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Christian Kaul, </a:t>
            </a:r>
            <a:r>
              <a:rPr lang="es-ES" sz="2000" dirty="0" err="1">
                <a:latin typeface="CircularXX TT" panose="020B0504010101010104" pitchFamily="34" charset="0"/>
                <a:cs typeface="CircularXX TT" panose="020B0504010101010104" pitchFamily="34" charset="0"/>
              </a:rPr>
              <a:t>Geometra</a:t>
            </a:r>
            <a:r>
              <a:rPr lang="es-ES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 	Patentado, </a:t>
            </a:r>
            <a:r>
              <a:rPr lang="es-ES" sz="2000" dirty="0" err="1">
                <a:latin typeface="CircularXX TT" panose="020B0504010101010104" pitchFamily="34" charset="0"/>
                <a:cs typeface="CircularXX TT" panose="020B0504010101010104" pitchFamily="34" charset="0"/>
              </a:rPr>
              <a:t>Acht</a:t>
            </a:r>
            <a:r>
              <a:rPr lang="es-ES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 </a:t>
            </a:r>
            <a:r>
              <a:rPr lang="es-ES" sz="2000" dirty="0" err="1">
                <a:latin typeface="CircularXX TT" panose="020B0504010101010104" pitchFamily="34" charset="0"/>
                <a:cs typeface="CircularXX TT" panose="020B0504010101010104" pitchFamily="34" charset="0"/>
              </a:rPr>
              <a:t>Grad</a:t>
            </a:r>
            <a:r>
              <a:rPr lang="es-ES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 </a:t>
            </a:r>
            <a:r>
              <a:rPr lang="es-ES" sz="2000" dirty="0" err="1">
                <a:latin typeface="CircularXX TT" panose="020B0504010101010104" pitchFamily="34" charset="0"/>
                <a:cs typeface="CircularXX TT" panose="020B0504010101010104" pitchFamily="34" charset="0"/>
              </a:rPr>
              <a:t>Ost</a:t>
            </a:r>
            <a:r>
              <a:rPr lang="es-ES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, Suiza</a:t>
            </a:r>
            <a:r>
              <a:rPr lang="de-CH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1A384E"/>
              </a:buClr>
              <a:buSzPct val="100000"/>
              <a:tabLst>
                <a:tab pos="1974850" algn="l"/>
              </a:tabLst>
              <a:defRPr/>
            </a:pPr>
            <a:endParaRPr lang="de-CH" sz="2000" dirty="0">
              <a:latin typeface="CircularXX TT" panose="020B0504010101010104" pitchFamily="34" charset="0"/>
              <a:cs typeface="CircularXX TT" panose="020B05040101010101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1A384E"/>
              </a:buClr>
              <a:buSzPct val="100000"/>
              <a:tabLst>
                <a:tab pos="1974850" algn="l"/>
              </a:tabLst>
              <a:defRPr/>
            </a:pPr>
            <a:r>
              <a:rPr lang="de-CH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10:05-11:00      	</a:t>
            </a:r>
            <a:r>
              <a:rPr lang="de-CH" sz="2000" b="1" dirty="0">
                <a:latin typeface="CircularXX TT" panose="020B0504010101010104" pitchFamily="34" charset="0"/>
                <a:cs typeface="CircularXX TT" panose="020B0504010101010104" pitchFamily="34" charset="0"/>
              </a:rPr>
              <a:t>L</a:t>
            </a:r>
            <a:r>
              <a:rPr lang="es-ES" sz="2000" b="1" dirty="0">
                <a:latin typeface="CircularXX TT" panose="020B0504010101010104" pitchFamily="34" charset="0"/>
                <a:cs typeface="CircularXX TT" panose="020B0504010101010104" pitchFamily="34" charset="0"/>
              </a:rPr>
              <a:t>a Coordinación entre Catastro y Registro en España</a:t>
            </a:r>
          </a:p>
          <a:p>
            <a:pPr marL="1828800" lvl="6" indent="0">
              <a:lnSpc>
                <a:spcPct val="100000"/>
              </a:lnSpc>
              <a:spcBef>
                <a:spcPts val="800"/>
              </a:spcBef>
              <a:buClr>
                <a:srgbClr val="1A384E"/>
              </a:buClr>
              <a:buSzPct val="100000"/>
              <a:buNone/>
              <a:tabLst>
                <a:tab pos="1974850" algn="l"/>
              </a:tabLst>
              <a:defRPr/>
            </a:pPr>
            <a:r>
              <a:rPr lang="es-ES" sz="2000" b="1" dirty="0">
                <a:latin typeface="CircularXX TT" panose="020B0504010101010104" pitchFamily="34" charset="0"/>
                <a:cs typeface="CircularXX TT" panose="020B0504010101010104" pitchFamily="34" charset="0"/>
              </a:rPr>
              <a:t>	</a:t>
            </a:r>
            <a:r>
              <a:rPr lang="es-ES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Profesora Dr. Carmen </a:t>
            </a:r>
            <a:r>
              <a:rPr lang="es-ES" sz="2000" dirty="0" err="1">
                <a:latin typeface="CircularXX TT" panose="020B0504010101010104" pitchFamily="34" charset="0"/>
                <a:cs typeface="CircularXX TT" panose="020B0504010101010104" pitchFamily="34" charset="0"/>
              </a:rPr>
              <a:t>Femenía</a:t>
            </a:r>
            <a:r>
              <a:rPr lang="es-ES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 Ribera, </a:t>
            </a:r>
            <a:r>
              <a:rPr lang="es-ES" sz="2000" dirty="0" err="1">
                <a:latin typeface="CircularXX TT" panose="020B0504010101010104" pitchFamily="34" charset="0"/>
                <a:cs typeface="CircularXX TT" panose="020B0504010101010104" pitchFamily="34" charset="0"/>
              </a:rPr>
              <a:t>Universitat</a:t>
            </a:r>
            <a:r>
              <a:rPr lang="es-ES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 </a:t>
            </a:r>
            <a:r>
              <a:rPr lang="es-ES" sz="2000" dirty="0" err="1">
                <a:latin typeface="CircularXX TT" panose="020B0504010101010104" pitchFamily="34" charset="0"/>
                <a:cs typeface="CircularXX TT" panose="020B0504010101010104" pitchFamily="34" charset="0"/>
              </a:rPr>
              <a:t>Politècnica</a:t>
            </a:r>
            <a:r>
              <a:rPr lang="es-ES" sz="2000" dirty="0">
                <a:latin typeface="CircularXX TT" panose="020B0504010101010104" pitchFamily="34" charset="0"/>
                <a:cs typeface="CircularXX TT" panose="020B0504010101010104" pitchFamily="34" charset="0"/>
              </a:rPr>
              <a:t> de València, España</a:t>
            </a:r>
            <a:endParaRPr lang="de-CH" sz="2000" dirty="0">
              <a:latin typeface="CircularXX TT" panose="020B0504010101010104" pitchFamily="34" charset="0"/>
              <a:cs typeface="CircularXX TT" panose="020B0504010101010104" pitchFamily="34" charset="0"/>
            </a:endParaRPr>
          </a:p>
        </p:txBody>
      </p:sp>
      <p:sp>
        <p:nvSpPr>
          <p:cNvPr id="5" name="Content">
            <a:extLst>
              <a:ext uri="{FF2B5EF4-FFF2-40B4-BE49-F238E27FC236}">
                <a16:creationId xmlns:a16="http://schemas.microsoft.com/office/drawing/2014/main" id="{BAE058B3-9327-BA1B-F9EF-16A9A3155884}"/>
              </a:ext>
            </a:extLst>
          </p:cNvPr>
          <p:cNvSpPr txBox="1"/>
          <p:nvPr/>
        </p:nvSpPr>
        <p:spPr bwMode="auto">
          <a:xfrm>
            <a:off x="418808" y="280022"/>
            <a:ext cx="11005783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defTabSz="1219169">
              <a:defRPr/>
            </a:pPr>
            <a:r>
              <a:rPr lang="es-ES" sz="4000" b="0" i="0" u="none" strike="noStrike" cap="none" spc="0" dirty="0">
                <a:ln>
                  <a:noFill/>
                </a:ln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s-ES" sz="4000" b="0" dirty="0">
              <a:solidFill>
                <a:srgbClr val="1A3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1BDCC84-7F92-04FD-37FC-11F2AD8849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9931" y="6440900"/>
            <a:ext cx="513319" cy="302647"/>
          </a:xfrm>
        </p:spPr>
        <p:txBody>
          <a:bodyPr/>
          <a:lstStyle/>
          <a:p>
            <a:pPr marL="0" marR="0" lvl="0" indent="0" algn="ctr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lang="de-CH" sz="1300" b="0" i="0" u="none" strike="noStrike" cap="none" spc="0">
                <a:ln>
                  <a:noFill/>
                </a:ln>
                <a:solidFill>
                  <a:srgbClr val="3E83B2"/>
                </a:solidFill>
                <a:latin typeface="Circular Pro Book"/>
                <a:cs typeface="Circular Pro Book"/>
              </a:rPr>
              <a:t>2</a:t>
            </a:fld>
            <a:endParaRPr lang="de-CH" sz="1300" b="0" i="0" u="none" strike="noStrike" cap="none" spc="0" dirty="0">
              <a:ln>
                <a:noFill/>
              </a:ln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</p:spTree>
    <p:extLst>
      <p:ext uri="{BB962C8B-B14F-4D97-AF65-F5344CB8AC3E}">
        <p14:creationId xmlns:p14="http://schemas.microsoft.com/office/powerpoint/2010/main" val="354544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 txBox="1"/>
          <p:nvPr/>
        </p:nvSpPr>
        <p:spPr bwMode="auto">
          <a:xfrm>
            <a:off x="418808" y="1286313"/>
            <a:ext cx="11005784" cy="4878991"/>
          </a:xfrm>
          <a:prstGeom prst="rect">
            <a:avLst/>
          </a:prstGeom>
        </p:spPr>
        <p:txBody>
          <a:bodyPr>
            <a:noAutofit/>
          </a:bodyPr>
          <a:lstStyle>
            <a:lvl1pPr marL="304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19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240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28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133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38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43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A384E"/>
              </a:buClr>
              <a:buSzPct val="100000"/>
              <a:buNone/>
              <a:defRPr/>
            </a:pPr>
            <a:endParaRPr lang="es-ES" sz="1800" dirty="0">
              <a:latin typeface="CircularXX TT"/>
              <a:cs typeface="CircularXX T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2C9952-5BEA-4624-73EA-916618421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9931" y="6440900"/>
            <a:ext cx="513319" cy="302647"/>
          </a:xfrm>
        </p:spPr>
        <p:txBody>
          <a:bodyPr/>
          <a:lstStyle/>
          <a:p>
            <a:pPr marL="0" marR="0" lvl="0" indent="0" algn="ctr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lang="de-CH" sz="1300" b="0" i="0" u="none" strike="noStrike" cap="none" spc="0">
                <a:ln>
                  <a:noFill/>
                </a:ln>
                <a:solidFill>
                  <a:srgbClr val="3E83B2"/>
                </a:solidFill>
                <a:latin typeface="Circular Pro Book"/>
                <a:cs typeface="Circular Pro Book"/>
              </a:rPr>
              <a:t>20</a:t>
            </a:fld>
            <a:endParaRPr lang="de-CH" sz="1300" b="0" i="0" u="none" strike="noStrike" cap="none" spc="0" dirty="0">
              <a:ln>
                <a:noFill/>
              </a:ln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91D9DC23-888C-F88A-818D-4FF7792F742C}"/>
              </a:ext>
            </a:extLst>
          </p:cNvPr>
          <p:cNvSpPr txBox="1"/>
          <p:nvPr/>
        </p:nvSpPr>
        <p:spPr bwMode="auto">
          <a:xfrm>
            <a:off x="417600" y="187200"/>
            <a:ext cx="11655064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Lecciones aprendidas: propuestas de mejora</a:t>
            </a:r>
          </a:p>
        </p:txBody>
      </p:sp>
      <p:pic>
        <p:nvPicPr>
          <p:cNvPr id="1026" name="Picture 2" descr="Marco para la Administración Efectiva del Territorio">
            <a:extLst>
              <a:ext uri="{FF2B5EF4-FFF2-40B4-BE49-F238E27FC236}">
                <a16:creationId xmlns:a16="http://schemas.microsoft.com/office/drawing/2014/main" id="{3896683E-6248-6CEB-B2CF-9B0CDD92A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1" y="1196752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7 CuadroTexto">
            <a:extLst>
              <a:ext uri="{FF2B5EF4-FFF2-40B4-BE49-F238E27FC236}">
                <a16:creationId xmlns:a16="http://schemas.microsoft.com/office/drawing/2014/main" id="{BF86A850-D655-5A2F-B3F9-7787ED0B6BF4}"/>
              </a:ext>
            </a:extLst>
          </p:cNvPr>
          <p:cNvSpPr txBox="1"/>
          <p:nvPr/>
        </p:nvSpPr>
        <p:spPr>
          <a:xfrm>
            <a:off x="5735959" y="1556792"/>
            <a:ext cx="5946955" cy="181588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buClr>
                <a:srgbClr val="7093D2"/>
              </a:buClr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Marco para la Administración Efectiva del Territorio (FELA) 2020, de UN-GGIM LA</a:t>
            </a:r>
          </a:p>
          <a:p>
            <a:pPr>
              <a:buClr>
                <a:srgbClr val="7093D2"/>
              </a:buClr>
            </a:pPr>
            <a:endParaRPr lang="es-ES" sz="24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  <a:hlinkClick r:id="rId3"/>
              </a:rPr>
              <a:t>https://ggim.un.org/documents/Marco_para_la_Administracion_Efectiva_del_Territorio.pdf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0C3AC3-D3D2-2C9F-0CDE-D93862856633}"/>
              </a:ext>
            </a:extLst>
          </p:cNvPr>
          <p:cNvSpPr txBox="1"/>
          <p:nvPr/>
        </p:nvSpPr>
        <p:spPr bwMode="auto">
          <a:xfrm>
            <a:off x="377894" y="3933056"/>
            <a:ext cx="504056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GB" dirty="0"/>
              <a:t>(8)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4A7073-5855-FABD-A959-6E06C4EEA1CC}"/>
              </a:ext>
            </a:extLst>
          </p:cNvPr>
          <p:cNvSpPr txBox="1"/>
          <p:nvPr/>
        </p:nvSpPr>
        <p:spPr bwMode="auto">
          <a:xfrm>
            <a:off x="1055440" y="5013176"/>
            <a:ext cx="504056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GB" dirty="0"/>
              <a:t>(7)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A81BF0-D7F5-33FE-4C9E-01BB41CC9EA1}"/>
              </a:ext>
            </a:extLst>
          </p:cNvPr>
          <p:cNvSpPr txBox="1"/>
          <p:nvPr/>
        </p:nvSpPr>
        <p:spPr bwMode="auto">
          <a:xfrm>
            <a:off x="551384" y="2082732"/>
            <a:ext cx="504056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GB" dirty="0"/>
              <a:t>(9)</a:t>
            </a:r>
          </a:p>
        </p:txBody>
      </p:sp>
    </p:spTree>
    <p:extLst>
      <p:ext uri="{BB962C8B-B14F-4D97-AF65-F5344CB8AC3E}">
        <p14:creationId xmlns:p14="http://schemas.microsoft.com/office/powerpoint/2010/main" val="19135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4C9D2E2-CBF1-6E01-13B1-FB0B49EEFB3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9" name="Tabla 4">
            <a:extLst>
              <a:ext uri="{FF2B5EF4-FFF2-40B4-BE49-F238E27FC236}">
                <a16:creationId xmlns:a16="http://schemas.microsoft.com/office/drawing/2014/main" id="{907EA710-1D86-7B14-4DC4-1809DE18D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997571"/>
              </p:ext>
            </p:extLst>
          </p:nvPr>
        </p:nvGraphicFramePr>
        <p:xfrm>
          <a:off x="464660" y="836712"/>
          <a:ext cx="11680012" cy="5486400"/>
        </p:xfrm>
        <a:graphic>
          <a:graphicData uri="http://schemas.openxmlformats.org/drawingml/2006/table">
            <a:tbl>
              <a:tblPr firstRow="1" firstCol="1" bandRow="1">
                <a:tableStyleId>{A2FD6DF4-CD59-3BD8-7AA2-553E24972027}</a:tableStyleId>
              </a:tblPr>
              <a:tblGrid>
                <a:gridCol w="1780490">
                  <a:extLst>
                    <a:ext uri="{9D8B030D-6E8A-4147-A177-3AD203B41FA5}">
                      <a16:colId xmlns:a16="http://schemas.microsoft.com/office/drawing/2014/main" val="2736157882"/>
                    </a:ext>
                  </a:extLst>
                </a:gridCol>
                <a:gridCol w="5127810">
                  <a:extLst>
                    <a:ext uri="{9D8B030D-6E8A-4147-A177-3AD203B41FA5}">
                      <a16:colId xmlns:a16="http://schemas.microsoft.com/office/drawing/2014/main" val="4093687121"/>
                    </a:ext>
                  </a:extLst>
                </a:gridCol>
                <a:gridCol w="4771712">
                  <a:extLst>
                    <a:ext uri="{9D8B030D-6E8A-4147-A177-3AD203B41FA5}">
                      <a16:colId xmlns:a16="http://schemas.microsoft.com/office/drawing/2014/main" val="242466970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E" sz="2000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Actores</a:t>
                      </a:r>
                    </a:p>
                  </a:txBody>
                  <a:tcPr marL="42859" marR="42859" marT="0" marB="0">
                    <a:solidFill>
                      <a:srgbClr val="B5D0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E" sz="20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Retos</a:t>
                      </a:r>
                    </a:p>
                  </a:txBody>
                  <a:tcPr marL="42859" marR="42859" marT="0" marB="0">
                    <a:solidFill>
                      <a:srgbClr val="B5D0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PE" sz="20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Propuesta</a:t>
                      </a:r>
                    </a:p>
                  </a:txBody>
                  <a:tcPr marL="42859" marR="42859" marT="0" marB="0">
                    <a:solidFill>
                      <a:srgbClr val="B5D0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9932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Catastro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Exigencia de mayor precisión técnica de la cartografía catastral.</a:t>
                      </a:r>
                    </a:p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Adaptación software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s-PE" sz="2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Mejora de la calidad de la cartografía</a:t>
                      </a:r>
                    </a:p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s-PE" sz="2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Preparación previa herramientas. Facilidad de uso. Gratuitas. Mismos criterios que Registro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9860"/>
                  </a:ext>
                </a:extLst>
              </a:tr>
              <a:tr h="789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Registro</a:t>
                      </a:r>
                      <a:endParaRPr lang="es-PE" sz="20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Obligación. Necesidad de formación técnica. Adaptación software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Formación previa. Mismos criterios que Catastro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031016"/>
                  </a:ext>
                </a:extLst>
              </a:tr>
              <a:tr h="15355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Municipios</a:t>
                      </a:r>
                      <a:r>
                        <a:rPr lang="es-PE" sz="20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PE" sz="20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Distintas normativas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Compatibilizar normativas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770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Técnicos</a:t>
                      </a:r>
                      <a:endParaRPr lang="es-PE" sz="20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Desconocimiento aspectos técnicos, GML</a:t>
                      </a:r>
                    </a:p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 de formación jurídica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Formación previa.</a:t>
                      </a:r>
                    </a:p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Fase transición antes de aplicación de la ley. Herramientas gratuitas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19271"/>
                  </a:ext>
                </a:extLst>
              </a:tr>
              <a:tr h="10171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Ciudadano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s-PE" sz="20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Percepción de mayores costes.</a:t>
                      </a:r>
                    </a:p>
                    <a:p>
                      <a:pPr marL="180975" marR="0" lvl="0" indent="-180975" algn="l" defTabSz="2921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PE" sz="2000" b="0" i="0" u="none" strike="noStrike" cap="none" spc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Desconocimiento de la utilidad de la ley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Campaña de publicidad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962574"/>
                  </a:ext>
                </a:extLst>
              </a:tr>
              <a:tr h="1395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Academia</a:t>
                      </a:r>
                      <a:endParaRPr lang="es-PE" sz="20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Falta de material de formación.</a:t>
                      </a:r>
                    </a:p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Falta estudios y técnicos especializados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PE" sz="20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Apoyo a la formación. Implantación estudios</a:t>
                      </a:r>
                    </a:p>
                  </a:txBody>
                  <a:tcPr marL="42859" marR="4285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077733"/>
                  </a:ext>
                </a:extLst>
              </a:tr>
            </a:tbl>
          </a:graphicData>
        </a:graphic>
      </p:graphicFrame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40570B8-BE3E-00E4-C604-5E2F955B6DD8}"/>
              </a:ext>
            </a:extLst>
          </p:cNvPr>
          <p:cNvSpPr txBox="1"/>
          <p:nvPr/>
        </p:nvSpPr>
        <p:spPr bwMode="auto">
          <a:xfrm>
            <a:off x="418808" y="1286313"/>
            <a:ext cx="11005784" cy="4878991"/>
          </a:xfrm>
          <a:prstGeom prst="rect">
            <a:avLst/>
          </a:prstGeom>
        </p:spPr>
        <p:txBody>
          <a:bodyPr>
            <a:noAutofit/>
          </a:bodyPr>
          <a:lstStyle>
            <a:lvl1pPr marL="304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19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240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28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133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38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43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A384E"/>
              </a:buClr>
              <a:buSzPct val="100000"/>
              <a:buNone/>
              <a:defRPr/>
            </a:pPr>
            <a:endParaRPr lang="es-ES" sz="1800" dirty="0">
              <a:latin typeface="CircularXX TT"/>
              <a:cs typeface="CircularXX T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C775D7D-1F96-CCE5-D17F-10DE5BE7B6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9931" y="6440900"/>
            <a:ext cx="513319" cy="302647"/>
          </a:xfrm>
        </p:spPr>
        <p:txBody>
          <a:bodyPr/>
          <a:lstStyle/>
          <a:p>
            <a:pPr marL="0" marR="0" lvl="0" indent="0" algn="ctr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lang="de-CH" sz="1300" b="0" i="0" u="none" strike="noStrike" cap="none" spc="0">
                <a:ln>
                  <a:noFill/>
                </a:ln>
                <a:solidFill>
                  <a:srgbClr val="3E83B2"/>
                </a:solidFill>
                <a:latin typeface="Circular Pro Book"/>
                <a:cs typeface="Circular Pro Book"/>
              </a:rPr>
              <a:t>21</a:t>
            </a:fld>
            <a:endParaRPr lang="de-CH" sz="1300" b="0" i="0" u="none" strike="noStrike" cap="none" spc="0" dirty="0">
              <a:ln>
                <a:noFill/>
              </a:ln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CA7F072E-5554-7A12-2A6A-0713AD683984}"/>
              </a:ext>
            </a:extLst>
          </p:cNvPr>
          <p:cNvSpPr txBox="1"/>
          <p:nvPr/>
        </p:nvSpPr>
        <p:spPr bwMode="auto">
          <a:xfrm>
            <a:off x="417600" y="187200"/>
            <a:ext cx="11655064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Lecciones aprendidas: propuestas de mejora</a:t>
            </a:r>
          </a:p>
        </p:txBody>
      </p:sp>
    </p:spTree>
    <p:extLst>
      <p:ext uri="{BB962C8B-B14F-4D97-AF65-F5344CB8AC3E}">
        <p14:creationId xmlns:p14="http://schemas.microsoft.com/office/powerpoint/2010/main" val="12289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1682FA3-864E-D779-69D8-0C27662D1D7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B238EFE-B26D-CF5E-059F-0A9CA2E68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276F8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1328"/>
            <a:ext cx="12192000" cy="559667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3EE443A-B4AC-3324-30F2-0239DA8678DC}"/>
              </a:ext>
            </a:extLst>
          </p:cNvPr>
          <p:cNvSpPr/>
          <p:nvPr/>
        </p:nvSpPr>
        <p:spPr bwMode="auto">
          <a:xfrm>
            <a:off x="0" y="0"/>
            <a:ext cx="12192000" cy="1256145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FFFFFF"/>
            </a:solidFill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32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47" name="Lorenz Jenni, Ohio, 24.12.2020">
            <a:extLst>
              <a:ext uri="{FF2B5EF4-FFF2-40B4-BE49-F238E27FC236}">
                <a16:creationId xmlns:a16="http://schemas.microsoft.com/office/drawing/2014/main" id="{C3853CE5-882D-2180-B8F9-BE574B530F72}"/>
              </a:ext>
            </a:extLst>
          </p:cNvPr>
          <p:cNvSpPr txBox="1"/>
          <p:nvPr/>
        </p:nvSpPr>
        <p:spPr bwMode="auto">
          <a:xfrm>
            <a:off x="717979" y="2167989"/>
            <a:ext cx="11074293" cy="3621504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61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4000" b="1" i="0" u="none" strike="noStrike" cap="none" spc="0" dirty="0">
              <a:ln>
                <a:noFill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69">
              <a:defRPr/>
            </a:pPr>
            <a:endParaRPr lang="es-ES" sz="5400" b="0" i="0" u="none" strike="noStrike" cap="none" spc="0" dirty="0">
              <a:ln>
                <a:noFill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69">
              <a:defRPr/>
            </a:pP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Avances en la coordinación Catastro y Registro en España tras 10 años de implantación</a:t>
            </a:r>
          </a:p>
          <a:p>
            <a:pPr defTabSz="1219169">
              <a:spcBef>
                <a:spcPts val="1200"/>
              </a:spcBef>
              <a:defRPr/>
            </a:pPr>
            <a:r>
              <a:rPr lang="it-IT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Dra</a:t>
            </a:r>
            <a:r>
              <a:rPr lang="it-IT" sz="3200" b="0" dirty="0">
                <a:latin typeface="Arial" panose="020B0604020202020204" pitchFamily="34" charset="0"/>
                <a:cs typeface="Arial" panose="020B0604020202020204" pitchFamily="34" charset="0"/>
              </a:rPr>
              <a:t>. Carmen </a:t>
            </a:r>
            <a:r>
              <a:rPr lang="it-IT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Femenia</a:t>
            </a:r>
            <a:r>
              <a:rPr lang="it-IT" sz="3200" b="0" dirty="0">
                <a:latin typeface="Arial" panose="020B0604020202020204" pitchFamily="34" charset="0"/>
                <a:cs typeface="Arial" panose="020B0604020202020204" pitchFamily="34" charset="0"/>
              </a:rPr>
              <a:t> Ribera, CCASAT </a:t>
            </a:r>
            <a:r>
              <a:rPr lang="it-IT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Universitat</a:t>
            </a:r>
            <a:r>
              <a:rPr lang="it-IT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Politècnica</a:t>
            </a:r>
            <a:r>
              <a:rPr lang="it-IT" sz="32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it-IT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València</a:t>
            </a:r>
            <a:endParaRPr lang="es-ES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Länzscape of northern countries">
            <a:extLst>
              <a:ext uri="{FF2B5EF4-FFF2-40B4-BE49-F238E27FC236}">
                <a16:creationId xmlns:a16="http://schemas.microsoft.com/office/drawing/2014/main" id="{188B9E75-7E8E-FED1-283D-9096E5CA3074}"/>
              </a:ext>
            </a:extLst>
          </p:cNvPr>
          <p:cNvSpPr txBox="1"/>
          <p:nvPr/>
        </p:nvSpPr>
        <p:spPr bwMode="auto">
          <a:xfrm>
            <a:off x="710338" y="2204864"/>
            <a:ext cx="11074293" cy="636072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b">
            <a:spAutoFit/>
          </a:bodyPr>
          <a:lstStyle>
            <a:lvl1pPr algn="l">
              <a:defRPr sz="105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defTabSz="1219169">
              <a:defRPr/>
            </a:pPr>
            <a:r>
              <a:rPr lang="es-ES" sz="3800" dirty="0">
                <a:latin typeface="Arial" panose="020B0604020202020204" pitchFamily="34" charset="0"/>
                <a:cs typeface="Arial" panose="020B0604020202020204" pitchFamily="34" charset="0"/>
              </a:rPr>
              <a:t>Seminario virtual Catastro y Registro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3B0DEAB-B23D-7CF3-B662-148061169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218" y="219551"/>
            <a:ext cx="3548191" cy="7288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A55430B-EF44-DC7C-22E6-6AEEE8DA1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153489" y="259870"/>
            <a:ext cx="730244" cy="849121"/>
          </a:xfrm>
          <a:prstGeom prst="rect">
            <a:avLst/>
          </a:prstGeom>
        </p:spPr>
      </p:pic>
      <p:pic>
        <p:nvPicPr>
          <p:cNvPr id="16" name="Imagen 9">
            <a:extLst>
              <a:ext uri="{FF2B5EF4-FFF2-40B4-BE49-F238E27FC236}">
                <a16:creationId xmlns:a16="http://schemas.microsoft.com/office/drawing/2014/main" id="{813E3727-50EE-8B98-D1D4-F69AB850D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61189" y="423527"/>
            <a:ext cx="3109626" cy="390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4C298DD-1C24-9277-6413-A832634DE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662040" y="191501"/>
            <a:ext cx="1817988" cy="91748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C3B7D07-A98E-4BAE-37A3-2F056436F2DD}"/>
              </a:ext>
            </a:extLst>
          </p:cNvPr>
          <p:cNvSpPr txBox="1"/>
          <p:nvPr/>
        </p:nvSpPr>
        <p:spPr bwMode="auto">
          <a:xfrm>
            <a:off x="710339" y="6325687"/>
            <a:ext cx="5480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8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CircularXX TT"/>
              </a:rPr>
              <a:t>SLM Swiss Land Management Foundation</a:t>
            </a:r>
            <a:endParaRPr lang="en-GB" sz="18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1B8C2BD-97B7-987D-2A2C-B1D04BFC89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73988" y="6233652"/>
            <a:ext cx="557857" cy="5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1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CABF7EA-6FC8-64E7-8976-AB67EA08BCA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5C68813-6B13-8085-E99B-BFC3D26A2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276F8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1328"/>
            <a:ext cx="12192000" cy="559667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B8F6D5D-56C1-8CE9-65A3-485704AECB2C}"/>
              </a:ext>
            </a:extLst>
          </p:cNvPr>
          <p:cNvSpPr/>
          <p:nvPr/>
        </p:nvSpPr>
        <p:spPr bwMode="auto">
          <a:xfrm>
            <a:off x="0" y="0"/>
            <a:ext cx="12192000" cy="1256145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FFFFFF"/>
            </a:solidFill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32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47" name="Lorenz Jenni, Ohio, 24.12.2020">
            <a:extLst>
              <a:ext uri="{FF2B5EF4-FFF2-40B4-BE49-F238E27FC236}">
                <a16:creationId xmlns:a16="http://schemas.microsoft.com/office/drawing/2014/main" id="{E46F35A5-5F59-B883-45E1-A2CF2FCF28BF}"/>
              </a:ext>
            </a:extLst>
          </p:cNvPr>
          <p:cNvSpPr txBox="1"/>
          <p:nvPr/>
        </p:nvSpPr>
        <p:spPr bwMode="auto">
          <a:xfrm>
            <a:off x="717979" y="1844824"/>
            <a:ext cx="11074293" cy="4267835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61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4000" b="1" i="0" u="none" strike="noStrike" cap="none" spc="0" dirty="0">
              <a:ln>
                <a:noFill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69">
              <a:defRPr/>
            </a:pPr>
            <a:endParaRPr lang="es-ES" sz="5400" b="0" i="0" u="none" strike="noStrike" cap="none" spc="0" dirty="0">
              <a:ln>
                <a:noFill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69">
              <a:defRPr/>
            </a:pP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Avances en la coordinación Catastro y Registro en España tras 10 años de implantación</a:t>
            </a:r>
          </a:p>
          <a:p>
            <a:pPr defTabSz="1219169">
              <a:spcBef>
                <a:spcPts val="1200"/>
              </a:spcBef>
              <a:defRPr/>
            </a:pPr>
            <a:r>
              <a:rPr lang="it-IT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Dra</a:t>
            </a:r>
            <a:r>
              <a:rPr lang="it-IT" sz="3200" b="0" dirty="0">
                <a:latin typeface="Arial" panose="020B0604020202020204" pitchFamily="34" charset="0"/>
                <a:cs typeface="Arial" panose="020B0604020202020204" pitchFamily="34" charset="0"/>
              </a:rPr>
              <a:t>. Carmen </a:t>
            </a:r>
            <a:r>
              <a:rPr lang="it-IT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Femenia</a:t>
            </a:r>
            <a:r>
              <a:rPr lang="it-IT" sz="3200" b="0" dirty="0">
                <a:latin typeface="Arial" panose="020B0604020202020204" pitchFamily="34" charset="0"/>
                <a:cs typeface="Arial" panose="020B0604020202020204" pitchFamily="34" charset="0"/>
              </a:rPr>
              <a:t> Ribera, CCASAT </a:t>
            </a:r>
            <a:r>
              <a:rPr lang="it-IT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Universitat</a:t>
            </a:r>
            <a:r>
              <a:rPr lang="it-IT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Politècnica</a:t>
            </a:r>
            <a:r>
              <a:rPr lang="it-IT" sz="32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it-IT" sz="3200" b="0" dirty="0" err="1">
                <a:latin typeface="Arial" panose="020B0604020202020204" pitchFamily="34" charset="0"/>
                <a:cs typeface="Arial" panose="020B0604020202020204" pitchFamily="34" charset="0"/>
              </a:rPr>
              <a:t>València</a:t>
            </a:r>
            <a:endParaRPr lang="es-ES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CH" sz="2800" b="0" dirty="0"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de-CH" sz="28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Dezember 2025, </a:t>
            </a:r>
            <a:r>
              <a:rPr lang="de-CH" sz="2800" b="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CH" sz="28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.05 – 11.00</a:t>
            </a:r>
            <a:endParaRPr sz="2800" b="0" i="0" u="none" strike="noStrike" cap="none" spc="0" dirty="0">
              <a:ln>
                <a:noFill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Länzscape of northern countries">
            <a:extLst>
              <a:ext uri="{FF2B5EF4-FFF2-40B4-BE49-F238E27FC236}">
                <a16:creationId xmlns:a16="http://schemas.microsoft.com/office/drawing/2014/main" id="{09EF54D7-195F-9552-605D-4F0538AE717F}"/>
              </a:ext>
            </a:extLst>
          </p:cNvPr>
          <p:cNvSpPr txBox="1"/>
          <p:nvPr/>
        </p:nvSpPr>
        <p:spPr bwMode="auto">
          <a:xfrm>
            <a:off x="710338" y="2204864"/>
            <a:ext cx="11074293" cy="636072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b">
            <a:spAutoFit/>
          </a:bodyPr>
          <a:lstStyle>
            <a:lvl1pPr algn="l">
              <a:defRPr sz="105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defTabSz="1219169">
              <a:defRPr/>
            </a:pPr>
            <a:r>
              <a:rPr lang="es-ES" sz="3800" dirty="0">
                <a:latin typeface="Arial" panose="020B0604020202020204" pitchFamily="34" charset="0"/>
                <a:cs typeface="Arial" panose="020B0604020202020204" pitchFamily="34" charset="0"/>
              </a:rPr>
              <a:t>Seminario virtual Catastro y Registro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650CCC-B741-3C32-C130-34044E72B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218" y="219551"/>
            <a:ext cx="3548191" cy="7288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1513799-8330-A0AB-AF65-077A04D06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153489" y="259870"/>
            <a:ext cx="730244" cy="849121"/>
          </a:xfrm>
          <a:prstGeom prst="rect">
            <a:avLst/>
          </a:prstGeom>
        </p:spPr>
      </p:pic>
      <p:pic>
        <p:nvPicPr>
          <p:cNvPr id="16" name="Imagen 9">
            <a:extLst>
              <a:ext uri="{FF2B5EF4-FFF2-40B4-BE49-F238E27FC236}">
                <a16:creationId xmlns:a16="http://schemas.microsoft.com/office/drawing/2014/main" id="{B67142E8-033C-ED20-57C6-C851E39A4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61189" y="423527"/>
            <a:ext cx="3109626" cy="390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C16039-9172-3087-1EA9-BC3EA82F6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662040" y="191501"/>
            <a:ext cx="1817988" cy="91748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DA6F6BC-6C29-B186-1365-04A9C34A0F17}"/>
              </a:ext>
            </a:extLst>
          </p:cNvPr>
          <p:cNvSpPr txBox="1"/>
          <p:nvPr/>
        </p:nvSpPr>
        <p:spPr bwMode="auto">
          <a:xfrm>
            <a:off x="710339" y="6325687"/>
            <a:ext cx="5480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8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CircularXX TT"/>
              </a:rPr>
              <a:t>SLM Swiss Land Management Foundation</a:t>
            </a:r>
            <a:endParaRPr lang="en-GB" sz="18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BBE2B8D-7378-6895-2FE8-C9FC1F7DC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73988" y="6233652"/>
            <a:ext cx="557857" cy="5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Content"/>
          <p:cNvSpPr txBox="1"/>
          <p:nvPr/>
        </p:nvSpPr>
        <p:spPr bwMode="auto">
          <a:xfrm>
            <a:off x="418808" y="280022"/>
            <a:ext cx="11447451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de-CH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 presentación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nhaltsplatzhalter 2"/>
          <p:cNvSpPr txBox="1"/>
          <p:nvPr/>
        </p:nvSpPr>
        <p:spPr bwMode="auto">
          <a:xfrm>
            <a:off x="418808" y="1286313"/>
            <a:ext cx="11005784" cy="4878991"/>
          </a:xfrm>
          <a:prstGeom prst="rect">
            <a:avLst/>
          </a:prstGeom>
        </p:spPr>
        <p:txBody>
          <a:bodyPr>
            <a:noAutofit/>
          </a:bodyPr>
          <a:lstStyle>
            <a:lvl1pPr marL="304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19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240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28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133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38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43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A384E"/>
              </a:buClr>
              <a:buSzPct val="100000"/>
              <a:buNone/>
              <a:defRPr/>
            </a:pPr>
            <a:endParaRPr lang="es-ES" sz="1800" dirty="0">
              <a:latin typeface="CircularXX TT"/>
              <a:cs typeface="CircularXX T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2C9952-5BEA-4624-73EA-916618421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9931" y="6440900"/>
            <a:ext cx="513319" cy="302647"/>
          </a:xfrm>
        </p:spPr>
        <p:txBody>
          <a:bodyPr/>
          <a:lstStyle/>
          <a:p>
            <a:pPr marL="0" marR="0" lvl="0" indent="0" algn="ctr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lang="de-CH" sz="1300" b="0" i="0" u="none" strike="noStrike" cap="none" spc="0">
                <a:ln>
                  <a:noFill/>
                </a:ln>
                <a:solidFill>
                  <a:srgbClr val="3E83B2"/>
                </a:solidFill>
                <a:latin typeface="Circular Pro Book"/>
                <a:cs typeface="Circular Pro Book"/>
              </a:rPr>
              <a:t>4</a:t>
            </a:fld>
            <a:endParaRPr lang="de-CH" sz="1300" b="0" i="0" u="none" strike="noStrike" cap="none" spc="0" dirty="0">
              <a:ln>
                <a:noFill/>
              </a:ln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07E282-7F9E-472A-C570-B7D312C88F15}"/>
              </a:ext>
            </a:extLst>
          </p:cNvPr>
          <p:cNvSpPr txBox="1"/>
          <p:nvPr/>
        </p:nvSpPr>
        <p:spPr bwMode="auto">
          <a:xfrm>
            <a:off x="335360" y="1382573"/>
            <a:ext cx="11737304" cy="406265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ircular Pro Book"/>
                <a:cs typeface="Arial" panose="020B0604020202020204" pitchFamily="34" charset="0"/>
              </a:rPr>
              <a:t>España: Contexto general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ircular Pro Book"/>
                <a:cs typeface="Arial" panose="020B0604020202020204" pitchFamily="34" charset="0"/>
              </a:rPr>
              <a:t>Comparativa Catastro-Registro en España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ircular Pro Book"/>
                <a:cs typeface="Arial" panose="020B0604020202020204" pitchFamily="34" charset="0"/>
              </a:rPr>
              <a:t>Antecedentes Coordinación Catastro-Registro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ircular Pro Book"/>
                <a:cs typeface="Arial" panose="020B0604020202020204" pitchFamily="34" charset="0"/>
              </a:rPr>
              <a:t>Ley 13/2015 (coordinación gráfica)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ircular Pro Book"/>
                <a:cs typeface="Arial" panose="020B0604020202020204" pitchFamily="34" charset="0"/>
              </a:rPr>
              <a:t>Finca coordinada en SEC y geoportal registradores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ircular Pro Book"/>
                <a:cs typeface="Arial" panose="020B0604020202020204" pitchFamily="34" charset="0"/>
              </a:rPr>
              <a:t>Situación actual</a:t>
            </a:r>
          </a:p>
          <a:p>
            <a:pPr marL="457200" indent="-457200">
              <a:spcAft>
                <a:spcPts val="1800"/>
              </a:spcAft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ircular Pro Book"/>
                <a:cs typeface="Arial" panose="020B0604020202020204" pitchFamily="34" charset="0"/>
              </a:rPr>
              <a:t>Lecciones aprendidas: propuestas de mejora</a:t>
            </a:r>
            <a:endParaRPr lang="es-ES" sz="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Circular Pro Book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6 Imagen" descr="Mapa&#10;&#10;Descripción generada automáticamente con confianza medi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1" y="680232"/>
            <a:ext cx="4757379" cy="3856116"/>
          </a:xfrm>
          <a:prstGeom prst="rect">
            <a:avLst/>
          </a:prstGeom>
          <a:noFill/>
        </p:spPr>
      </p:pic>
      <p:sp>
        <p:nvSpPr>
          <p:cNvPr id="5" name="Content"/>
          <p:cNvSpPr txBox="1"/>
          <p:nvPr/>
        </p:nvSpPr>
        <p:spPr bwMode="auto">
          <a:xfrm>
            <a:off x="417601" y="187200"/>
            <a:ext cx="7190568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España: Contexto general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nhaltsplatzhalter 2"/>
          <p:cNvSpPr txBox="1"/>
          <p:nvPr/>
        </p:nvSpPr>
        <p:spPr bwMode="auto">
          <a:xfrm>
            <a:off x="418808" y="1286313"/>
            <a:ext cx="11005784" cy="4878991"/>
          </a:xfrm>
          <a:prstGeom prst="rect">
            <a:avLst/>
          </a:prstGeom>
        </p:spPr>
        <p:txBody>
          <a:bodyPr>
            <a:noAutofit/>
          </a:bodyPr>
          <a:lstStyle>
            <a:lvl1pPr marL="304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09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19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240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288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1336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4384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743200" marR="0" indent="-304800" algn="l" defTabSz="1219169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defRPr sz="2400" b="0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A384E"/>
              </a:buClr>
              <a:buSzPct val="100000"/>
              <a:buNone/>
              <a:defRPr/>
            </a:pPr>
            <a:endParaRPr lang="es-ES" sz="1800" dirty="0">
              <a:latin typeface="CircularXX TT"/>
              <a:cs typeface="CircularXX T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2C9952-5BEA-4624-73EA-916618421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9931" y="6440900"/>
            <a:ext cx="513319" cy="302647"/>
          </a:xfrm>
        </p:spPr>
        <p:txBody>
          <a:bodyPr/>
          <a:lstStyle/>
          <a:p>
            <a:pPr marL="0" marR="0" lvl="0" indent="0" algn="ctr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lang="de-CH" sz="1300" b="0" i="0" u="none" strike="noStrike" cap="none" spc="0">
                <a:ln>
                  <a:noFill/>
                </a:ln>
                <a:solidFill>
                  <a:srgbClr val="3E83B2"/>
                </a:solidFill>
                <a:latin typeface="Circular Pro Book"/>
                <a:cs typeface="Circular Pro Book"/>
              </a:rPr>
              <a:t>5</a:t>
            </a:fld>
            <a:endParaRPr lang="de-CH" sz="1300" b="0" i="0" u="none" strike="noStrike" cap="none" spc="0" dirty="0">
              <a:ln>
                <a:noFill/>
              </a:ln>
              <a:solidFill>
                <a:srgbClr val="3E83B2"/>
              </a:solidFill>
              <a:latin typeface="Circular Pro Book"/>
              <a:cs typeface="Circular Pro Book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17601" y="1196752"/>
            <a:ext cx="870273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000" b="1" dirty="0">
                <a:solidFill>
                  <a:srgbClr val="1A384E"/>
                </a:solidFill>
                <a:latin typeface="CircularXX TT"/>
                <a:ea typeface="Circular Pro Book"/>
                <a:cs typeface="CircularXX TT"/>
              </a:rPr>
              <a:t>Contexto:</a:t>
            </a:r>
          </a:p>
          <a:p>
            <a:pPr marL="285750" lvl="0" indent="-285750" defTabSz="292100"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Superficie total: 505.000 km</a:t>
            </a:r>
            <a:r>
              <a:rPr lang="es-ES" baseline="30000" dirty="0">
                <a:solidFill>
                  <a:schemeClr val="tx1">
                    <a:lumMod val="50000"/>
                  </a:schemeClr>
                </a:solidFill>
              </a:rPr>
              <a:t>2</a:t>
            </a:r>
          </a:p>
          <a:p>
            <a:pPr marL="285750" lvl="0" indent="-285750" defTabSz="292100"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Población: 47’4 millones de habitantes</a:t>
            </a:r>
          </a:p>
          <a:p>
            <a:pPr marL="285750" lvl="0" indent="-285750" defTabSz="292100"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Miembro de la UE desde 1986</a:t>
            </a:r>
          </a:p>
          <a:p>
            <a:pPr marL="285750" lvl="0" indent="-285750" defTabSz="292100"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17 comunidades autónomas, 50 provincias y 8.131 municipios</a:t>
            </a:r>
          </a:p>
        </p:txBody>
      </p:sp>
      <p:sp>
        <p:nvSpPr>
          <p:cNvPr id="8" name="7 Rectángulo"/>
          <p:cNvSpPr/>
          <p:nvPr/>
        </p:nvSpPr>
        <p:spPr bwMode="auto">
          <a:xfrm>
            <a:off x="417601" y="2852936"/>
            <a:ext cx="563277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000" b="1" dirty="0">
                <a:solidFill>
                  <a:schemeClr val="tx1">
                    <a:lumMod val="50000"/>
                  </a:schemeClr>
                </a:solidFill>
                <a:latin typeface="CircularXX TT"/>
                <a:ea typeface="Circular Pro Book"/>
                <a:cs typeface="CircularXX TT"/>
              </a:rPr>
              <a:t>Cartografía:</a:t>
            </a:r>
          </a:p>
          <a:p>
            <a:pPr marL="285750" lvl="0" indent="-285750" defTabSz="292100"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Sistema de referencia: ETRS89 y REGAN</a:t>
            </a:r>
            <a:endParaRPr lang="es-ES" baseline="30000" dirty="0">
              <a:solidFill>
                <a:schemeClr val="tx1">
                  <a:lumMod val="50000"/>
                </a:schemeClr>
              </a:solidFill>
            </a:endParaRPr>
          </a:p>
          <a:p>
            <a:pPr marL="285750" lvl="0" indent="-285750" defTabSz="292100"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Proyección: UTM</a:t>
            </a:r>
          </a:p>
          <a:p>
            <a:pPr lvl="0" defTabSz="292100">
              <a:defRPr/>
            </a:pP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Instituto Geográfico Nacional (IGN)</a:t>
            </a:r>
          </a:p>
          <a:p>
            <a:pPr lvl="0" defTabSz="292100">
              <a:defRPr/>
            </a:pP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Institutos y organismos autonómicos</a:t>
            </a:r>
          </a:p>
        </p:txBody>
      </p:sp>
      <p:sp>
        <p:nvSpPr>
          <p:cNvPr id="9" name="8 Rectángulo"/>
          <p:cNvSpPr/>
          <p:nvPr/>
        </p:nvSpPr>
        <p:spPr bwMode="auto">
          <a:xfrm>
            <a:off x="417602" y="4581128"/>
            <a:ext cx="1115585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000" b="1" dirty="0">
                <a:solidFill>
                  <a:schemeClr val="tx1">
                    <a:lumMod val="50000"/>
                  </a:schemeClr>
                </a:solidFill>
                <a:latin typeface="CircularXX TT"/>
                <a:ea typeface="Circular Pro Book"/>
                <a:cs typeface="CircularXX TT"/>
              </a:rPr>
              <a:t>Sistema de Administración del Territorio:</a:t>
            </a:r>
          </a:p>
          <a:p>
            <a:pPr marL="285750" lvl="0" indent="-285750" defTabSz="292100"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chemeClr val="tx1">
                    <a:lumMod val="50000"/>
                  </a:schemeClr>
                </a:solidFill>
              </a:rPr>
              <a:t>Catastro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(Dirección General del Catastro - DGC y ...)</a:t>
            </a:r>
            <a:endParaRPr lang="es-ES" baseline="30000" dirty="0">
              <a:solidFill>
                <a:schemeClr val="tx1">
                  <a:lumMod val="50000"/>
                </a:schemeClr>
              </a:solidFill>
            </a:endParaRPr>
          </a:p>
          <a:p>
            <a:pPr marL="285750" lvl="0" indent="-285750" defTabSz="292100"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chemeClr val="tx1">
                    <a:lumMod val="50000"/>
                  </a:schemeClr>
                </a:solidFill>
              </a:rPr>
              <a:t>Registro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y </a:t>
            </a:r>
            <a:r>
              <a:rPr lang="es-ES" b="1" dirty="0">
                <a:solidFill>
                  <a:schemeClr val="tx1">
                    <a:lumMod val="50000"/>
                  </a:schemeClr>
                </a:solidFill>
              </a:rPr>
              <a:t>Notariado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 (Colegio Oficial de Registradores de la Propiedad y Mercantiles de España, CORPME; y Consejo General del Notariado, CGN)</a:t>
            </a:r>
          </a:p>
        </p:txBody>
      </p:sp>
    </p:spTree>
    <p:extLst>
      <p:ext uri="{BB962C8B-B14F-4D97-AF65-F5344CB8AC3E}">
        <p14:creationId xmlns:p14="http://schemas.microsoft.com/office/powerpoint/2010/main" val="18530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auto">
          <a:xfrm>
            <a:off x="911424" y="1124744"/>
            <a:ext cx="10585176" cy="4392488"/>
          </a:xfrm>
          <a:prstGeom prst="rect">
            <a:avLst/>
          </a:prstGeom>
          <a:solidFill>
            <a:srgbClr val="E7F0FF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6</a:t>
            </a:fld>
            <a:endParaRPr lang="de-CH"/>
          </a:p>
        </p:txBody>
      </p:sp>
      <p:sp>
        <p:nvSpPr>
          <p:cNvPr id="5" name="Content">
            <a:extLst>
              <a:ext uri="{FF2B5EF4-FFF2-40B4-BE49-F238E27FC236}">
                <a16:creationId xmlns:a16="http://schemas.microsoft.com/office/drawing/2014/main" id="{9403BF77-CA72-9F3E-9756-0CD06D855AA7}"/>
              </a:ext>
            </a:extLst>
          </p:cNvPr>
          <p:cNvSpPr txBox="1"/>
          <p:nvPr/>
        </p:nvSpPr>
        <p:spPr bwMode="auto">
          <a:xfrm>
            <a:off x="398188" y="136376"/>
            <a:ext cx="11962508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Comparativa Catastro-Registro en España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55440" y="1228284"/>
            <a:ext cx="4824536" cy="421653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CATASTRO</a:t>
            </a:r>
          </a:p>
          <a:p>
            <a:pPr algn="ctr"/>
            <a:endParaRPr lang="es-ES" sz="26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Fiscal (Ministerio Hacienda)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Cobro IBI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Obligatorio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Datos protegidos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Administración pública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LCI 1906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Gráfico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Parcela Catastral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Referencia Catastral</a:t>
            </a:r>
            <a:endParaRPr lang="es-ES" sz="2600" dirty="0">
              <a:solidFill>
                <a:schemeClr val="tx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023992" y="1228284"/>
            <a:ext cx="5328592" cy="421653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REGISTRO DE LA PROPIEDAD</a:t>
            </a:r>
          </a:p>
          <a:p>
            <a:pPr algn="ctr"/>
            <a:endParaRPr lang="es-ES" sz="2600" b="1" dirty="0">
              <a:solidFill>
                <a:srgbClr val="00B050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Jurídico (Ministerio Justicia)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Inscripción derechos</a:t>
            </a:r>
          </a:p>
          <a:p>
            <a:pPr marL="342900" indent="-34290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Voluntario (hipotecas)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Público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Gestión privada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LH 1846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“Literal”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Finca Registral</a:t>
            </a:r>
          </a:p>
          <a:p>
            <a:pPr marL="285750" indent="-285750">
              <a:buFontTx/>
              <a:buChar char="-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Nº finca / IDUFIR / CRU</a:t>
            </a:r>
            <a:endParaRPr lang="es-ES" sz="2600" dirty="0">
              <a:solidFill>
                <a:schemeClr val="tx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5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7</a:t>
            </a:fld>
            <a:endParaRPr lang="de-CH"/>
          </a:p>
        </p:txBody>
      </p:sp>
      <p:sp>
        <p:nvSpPr>
          <p:cNvPr id="5" name="Content">
            <a:extLst>
              <a:ext uri="{FF2B5EF4-FFF2-40B4-BE49-F238E27FC236}">
                <a16:creationId xmlns:a16="http://schemas.microsoft.com/office/drawing/2014/main" id="{9403BF77-CA72-9F3E-9756-0CD06D855AA7}"/>
              </a:ext>
            </a:extLst>
          </p:cNvPr>
          <p:cNvSpPr txBox="1"/>
          <p:nvPr/>
        </p:nvSpPr>
        <p:spPr bwMode="auto">
          <a:xfrm>
            <a:off x="263352" y="136376"/>
            <a:ext cx="11737304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Antecedentes Coordinación Catastro-Registro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9263" y="1196752"/>
            <a:ext cx="1152128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Catastro gráfico fin fiscal 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  <a:sym typeface="Wingdings"/>
              </a:rPr>
              <a:t> 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Registro literal fin jurídico</a:t>
            </a:r>
          </a:p>
          <a:p>
            <a:endParaRPr lang="es-ES" sz="2400" dirty="0">
              <a:solidFill>
                <a:schemeClr val="tx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Intentos de coordinación desde sus inicios: Declaraciones de intenciones, normativas</a:t>
            </a:r>
          </a:p>
          <a:p>
            <a:endParaRPr lang="es-ES" sz="2400" dirty="0">
              <a:solidFill>
                <a:schemeClr val="tx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Nexo de unión Catastro-Registro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: Referencia Catastral (Ley 1996)</a:t>
            </a:r>
          </a:p>
          <a:p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Incluir RC en documentos notariales y registrales</a:t>
            </a:r>
          </a:p>
          <a:p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El Registro empieza a incorporar información gráfica catastral (proyecto </a:t>
            </a:r>
            <a:r>
              <a:rPr lang="es-ES" sz="2400" dirty="0" err="1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Geobase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)</a:t>
            </a:r>
          </a:p>
          <a:p>
            <a:r>
              <a:rPr lang="es-ES" sz="2400" dirty="0">
                <a:latin typeface="+mj-lt"/>
                <a:cs typeface="Arial" panose="020B0604020202020204" pitchFamily="34" charset="0"/>
                <a:hlinkClick r:id="rId2"/>
              </a:rPr>
              <a:t>https://media.upv.es/#/portal/video/f95268a0-936c-11ea-8668-77be231105fc</a:t>
            </a:r>
            <a:r>
              <a:rPr lang="es-ES" sz="24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4269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FDF8EC96-2E50-348D-1367-ED8172E1FC82}"/>
              </a:ext>
            </a:extLst>
          </p:cNvPr>
          <p:cNvSpPr/>
          <p:nvPr/>
        </p:nvSpPr>
        <p:spPr bwMode="auto">
          <a:xfrm>
            <a:off x="398188" y="2708920"/>
            <a:ext cx="11530460" cy="2304256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8</a:t>
            </a:fld>
            <a:endParaRPr lang="de-CH"/>
          </a:p>
        </p:txBody>
      </p:sp>
      <p:sp>
        <p:nvSpPr>
          <p:cNvPr id="5" name="Content">
            <a:extLst>
              <a:ext uri="{FF2B5EF4-FFF2-40B4-BE49-F238E27FC236}">
                <a16:creationId xmlns:a16="http://schemas.microsoft.com/office/drawing/2014/main" id="{9403BF77-CA72-9F3E-9756-0CD06D855AA7}"/>
              </a:ext>
            </a:extLst>
          </p:cNvPr>
          <p:cNvSpPr txBox="1"/>
          <p:nvPr/>
        </p:nvSpPr>
        <p:spPr bwMode="auto">
          <a:xfrm>
            <a:off x="398188" y="136376"/>
            <a:ext cx="10162308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Ley 13/2015 (coordinación gráfica)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75516" y="1196752"/>
            <a:ext cx="115686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Gran cambio: parcelas del Catastro (gráficas) se van a coordinar con fincas del Registro (descritas modo literario); en el momento en que están inscritas y coordinadas adquieren “legitimación gráfica”. </a:t>
            </a:r>
          </a:p>
          <a:p>
            <a:pPr algn="just"/>
            <a:endParaRPr lang="es-ES_tradnl" sz="2400" dirty="0">
              <a:solidFill>
                <a:schemeClr val="tx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s-ES_tradnl" sz="2400" b="1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Artículo 10 Ley Hipotecaria (LH):</a:t>
            </a:r>
          </a:p>
          <a:p>
            <a:pPr algn="just"/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“5. Alcanzada la coordinación gráfica con el Catastro e inscrita la representación gráfica de la finca en el Registro, se presumirá, con arreglo a lo dispuesto en el </a:t>
            </a:r>
            <a:r>
              <a:rPr lang="es-ES" sz="2400" b="1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artículo 38</a:t>
            </a:r>
            <a:r>
              <a:rPr lang="es-E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, que la finca objeto de los derechos inscritos tiene la ubicación y delimitación geográfica expresada en la representación gráfica catastral que ha quedado incorporada al folio real”.</a:t>
            </a:r>
          </a:p>
        </p:txBody>
      </p:sp>
      <p:sp>
        <p:nvSpPr>
          <p:cNvPr id="11" name="10 CuadroTexto"/>
          <p:cNvSpPr txBox="1"/>
          <p:nvPr/>
        </p:nvSpPr>
        <p:spPr>
          <a:xfrm rot="20885137">
            <a:off x="8847309" y="5457395"/>
            <a:ext cx="2736304" cy="430887"/>
          </a:xfrm>
          <a:prstGeom prst="rect">
            <a:avLst/>
          </a:prstGeom>
          <a:solidFill>
            <a:srgbClr val="E7F0FF"/>
          </a:solidFill>
          <a:ln>
            <a:solidFill>
              <a:srgbClr val="7093D2"/>
            </a:solidFill>
          </a:ln>
        </p:spPr>
        <p:txBody>
          <a:bodyPr wrap="square" rtlCol="0">
            <a:spAutoFit/>
          </a:bodyPr>
          <a:lstStyle/>
          <a:p>
            <a:pPr algn="r">
              <a:buClr>
                <a:schemeClr val="accent2">
                  <a:lumMod val="75000"/>
                </a:schemeClr>
              </a:buClr>
            </a:pPr>
            <a:r>
              <a:rPr lang="es-ES" sz="22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Ley “revolucionaria”</a:t>
            </a:r>
            <a:endParaRPr lang="es-ES" sz="2200" u="sng" dirty="0">
              <a:solidFill>
                <a:schemeClr val="tx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343472" y="5157192"/>
            <a:ext cx="84969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1">
                    <a:lumMod val="50000"/>
                  </a:schemeClr>
                </a:solidFill>
              </a:rPr>
              <a:t>Notificaciones a titulares colindantes 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sym typeface="Wingdings"/>
              </a:rPr>
              <a:t> Si no se oponen</a:t>
            </a:r>
            <a:endParaRPr lang="es-ES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69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9</a:t>
            </a:fld>
            <a:endParaRPr lang="de-CH"/>
          </a:p>
        </p:txBody>
      </p:sp>
      <p:sp>
        <p:nvSpPr>
          <p:cNvPr id="5" name="Content">
            <a:extLst>
              <a:ext uri="{FF2B5EF4-FFF2-40B4-BE49-F238E27FC236}">
                <a16:creationId xmlns:a16="http://schemas.microsoft.com/office/drawing/2014/main" id="{9403BF77-CA72-9F3E-9756-0CD06D855AA7}"/>
              </a:ext>
            </a:extLst>
          </p:cNvPr>
          <p:cNvSpPr txBox="1"/>
          <p:nvPr/>
        </p:nvSpPr>
        <p:spPr bwMode="auto">
          <a:xfrm>
            <a:off x="398188" y="136376"/>
            <a:ext cx="10162308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lang="es-ES" sz="4000" b="0" dirty="0">
                <a:solidFill>
                  <a:srgbClr val="1A3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Ley 13/2015 coordinación gráfica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98188" y="1052736"/>
            <a:ext cx="108103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Ley 13/2015, de 24 de junio, de Reforma de la Ley Hipotecaria y del Texto Refundido de la Ley del Catastro: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Modifica Ley Hipotecaria (Registros) y Ley de Catastro para buscar la coordinación. Referencias también al Notariado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Antes de entrada en vigor: Resoluciones Conjuntas con especificaciones técnicas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Preparación programas de intercambio Catastro, Registro y Notariado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Homologación programa Registros (herramienta auxiliar)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“Validador” de Catastro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“Obligación” Administración. Protección del dominio público</a:t>
            </a:r>
          </a:p>
        </p:txBody>
      </p:sp>
    </p:spTree>
    <p:extLst>
      <p:ext uri="{BB962C8B-B14F-4D97-AF65-F5344CB8AC3E}">
        <p14:creationId xmlns:p14="http://schemas.microsoft.com/office/powerpoint/2010/main" val="3538174944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000000"/>
        </a:solidFill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1322</Words>
  <Application>Microsoft Office PowerPoint</Application>
  <DocSecurity>0</DocSecurity>
  <PresentationFormat>Breitbild</PresentationFormat>
  <Paragraphs>200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Arial</vt:lpstr>
      <vt:lpstr>Calibri</vt:lpstr>
      <vt:lpstr>Circular Pro Book</vt:lpstr>
      <vt:lpstr>CircularXX TT</vt:lpstr>
      <vt:lpstr>Helvetica Neue</vt:lpstr>
      <vt:lpstr>Helvetica Neue Medium</vt:lpstr>
      <vt:lpstr>Symbol</vt:lpstr>
      <vt:lpstr>Wingdings</vt:lpstr>
      <vt:lpstr>21_BasicWhite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Lorenz Jenni</dc:creator>
  <cp:lastModifiedBy>Jenni, Lorenz</cp:lastModifiedBy>
  <cp:revision>314</cp:revision>
  <cp:lastPrinted>2025-06-04T14:53:29Z</cp:lastPrinted>
  <dcterms:created xsi:type="dcterms:W3CDTF">2022-11-29T16:42:02Z</dcterms:created>
  <dcterms:modified xsi:type="dcterms:W3CDTF">2025-12-16T14:33:43Z</dcterms:modified>
  <dc:identifier/>
  <dc:language/>
  <cp:version/>
</cp:coreProperties>
</file>