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5_EBB7C08D.xml" ContentType="application/vnd.ms-powerpoint.comments+xml"/>
  <Override PartName="/ppt/notesSlides/notesSlide6.xml" ContentType="application/vnd.openxmlformats-officedocument.presentationml.notesSlide+xml"/>
  <Override PartName="/ppt/comments/modernComment_130_FF4C7E3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0_FBCF08A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0" r:id="rId2"/>
    <p:sldId id="323" r:id="rId3"/>
    <p:sldId id="321" r:id="rId4"/>
    <p:sldId id="291" r:id="rId5"/>
    <p:sldId id="274" r:id="rId6"/>
    <p:sldId id="292" r:id="rId7"/>
    <p:sldId id="29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279" r:id="rId24"/>
    <p:sldId id="320" r:id="rId25"/>
  </p:sldIdLst>
  <p:sldSz cx="12192000" cy="6858000"/>
  <p:notesSz cx="6858000" cy="12192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1DD319-ADCE-81C1-0C2D-3459EBAEB2DA}" name="moises.poyatos" initials="" userId="S::moises.poyatos@landnetwork.ch::b19d1b1b-6fc4-45ca-bd63-90da899a0a6b" providerId="AD"/>
  <p188:author id="{00E1112E-DA6F-A4B8-BEB5-7C927F5F59A7}" name="Kaul Christian" initials="CK" userId="S::christian.kaul@achtgradost.ch::2bff1b6a-45d0-4c45-98d1-d58c429e441b" providerId="AD"/>
  <p188:author id="{3A175374-CF3C-5383-1B7D-7D08BB468AE5}" name="Lorenz Jenni" initials="LJ" userId="S::lorenz.jenni@landnetwork.ch::49e37a1c-7549-4756-885b-a2312917c9df" providerId="AD"/>
  <p188:author id="{70B4F395-A39C-E716-EE24-CCAD968AD462}" name="Jenni, Lorenz" initials="LJ" userId="S::lorenz.jenni@gopa.eu::a3a22b71-eab3-4d80-a35a-7bb1e2ae9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84E"/>
    <a:srgbClr val="FFC425"/>
    <a:srgbClr val="BAD0E9"/>
    <a:srgbClr val="DE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FD6DF4-CD59-3BD8-7AA2-553E24972027}">
  <a:tblStyle styleId="{A2FD6DF4-CD59-3BD8-7AA2-553E24972027}" styleName="Medium Style 2 - Accent 1">
    <a:wholeTbl>
      <a:tcTxStyle>
        <a:fontRef idx="minor"/>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hemeClr val="lt1"/>
      </a:tcTxStyle>
      <a:tcStyle>
        <a:tcBdr/>
        <a:fill>
          <a:solidFill>
            <a:schemeClr val="accent1"/>
          </a:solidFill>
        </a:fill>
      </a:tcStyle>
    </a:lastCol>
    <a:firstCol>
      <a:tcTxStyle b="on">
        <a:fontRef idx="minor"/>
        <a:schemeClr val="lt1"/>
      </a:tcTxStyle>
      <a:tcStyle>
        <a:tcBdr/>
        <a:fill>
          <a:solidFill>
            <a:schemeClr val="accent1"/>
          </a:solidFill>
        </a:fill>
      </a:tcStyle>
    </a:firstCol>
    <a:lastRow>
      <a:tcTxStyle b="on">
        <a:fontRef idx="minor"/>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6220" autoAdjust="0"/>
  </p:normalViewPr>
  <p:slideViewPr>
    <p:cSldViewPr>
      <p:cViewPr varScale="1">
        <p:scale>
          <a:sx n="72" d="100"/>
          <a:sy n="72" d="100"/>
        </p:scale>
        <p:origin x="1476" y="276"/>
      </p:cViewPr>
      <p:guideLst>
        <p:guide orient="horz" pos="2160"/>
        <p:guide pos="2880"/>
      </p:guideLst>
    </p:cSldViewPr>
  </p:slideViewPr>
  <p:notesTextViewPr>
    <p:cViewPr>
      <p:scale>
        <a:sx n="100" d="100"/>
        <a:sy n="100" d="100"/>
      </p:scale>
      <p:origin x="0" y="0"/>
    </p:cViewPr>
  </p:notesTextViewPr>
  <p:notesViewPr>
    <p:cSldViewPr>
      <p:cViewPr varScale="1">
        <p:scale>
          <a:sx n="63" d="100"/>
          <a:sy n="63" d="100"/>
        </p:scale>
        <p:origin x="436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omments/modernComment_125_EBB7C08D.xml><?xml version="1.0" encoding="utf-8"?>
<p188:cmLst xmlns:a="http://schemas.openxmlformats.org/drawingml/2006/main" xmlns:r="http://schemas.openxmlformats.org/officeDocument/2006/relationships" xmlns:p188="http://schemas.microsoft.com/office/powerpoint/2018/8/main">
  <p188:cm id="{948791EC-4644-4B7E-9915-5B01BBB890A9}" authorId="{70B4F395-A39C-E716-EE24-CCAD968AD462}" created="2025-12-16T09:35:55.340">
    <pc:sldMkLst xmlns:pc="http://schemas.microsoft.com/office/powerpoint/2013/main/command">
      <pc:docMk/>
      <pc:sldMk cId="3954688141" sldId="293"/>
    </pc:sldMkLst>
    <p188:txBody>
      <a:bodyPr/>
      <a:lstStyle/>
      <a:p>
        <a:r>
          <a:rPr lang="de-CH"/>
          <a:t>Was auch sehr gut sitzen bleibt: 
Title system: „Que es propiedad de quien?“
Deeds system: „Quien es propietario de que?“</a:t>
        </a:r>
      </a:p>
    </p188:txBody>
  </p188:cm>
</p188:cmLst>
</file>

<file path=ppt/comments/modernComment_130_FF4C7E3F.xml><?xml version="1.0" encoding="utf-8"?>
<p188:cmLst xmlns:a="http://schemas.openxmlformats.org/drawingml/2006/main" xmlns:r="http://schemas.openxmlformats.org/officeDocument/2006/relationships" xmlns:p188="http://schemas.microsoft.com/office/powerpoint/2018/8/main">
  <p188:cm id="{6498BD3E-78DF-4157-87D9-5BDB1A54ECF0}" authorId="{70B4F395-A39C-E716-EE24-CCAD968AD462}" created="2025-12-16T09:38:27.627">
    <pc:sldMkLst xmlns:pc="http://schemas.microsoft.com/office/powerpoint/2013/main/command">
      <pc:docMk/>
      <pc:sldMk cId="4283203135" sldId="304"/>
    </pc:sldMkLst>
    <p188:txBody>
      <a:bodyPr/>
      <a:lstStyle/>
      <a:p>
        <a:r>
          <a:rPr lang="de-CH"/>
          <a:t>Diese Karte finde ich interessant, wo man halt sieht dass ganz LATAM ein Deeds System hat. 
Falls du sie zeigen möchtest, up to you. </a:t>
        </a:r>
      </a:p>
    </p188:txBody>
  </p188:cm>
</p188:cmLst>
</file>

<file path=ppt/comments/modernComment_140_FBCF08AC.xml><?xml version="1.0" encoding="utf-8"?>
<p188:cmLst xmlns:a="http://schemas.openxmlformats.org/drawingml/2006/main" xmlns:r="http://schemas.openxmlformats.org/officeDocument/2006/relationships" xmlns:p188="http://schemas.microsoft.com/office/powerpoint/2018/8/main">
  <p188:cm id="{9BCDD1A8-2D96-4398-AC36-347717988394}" authorId="{70B4F395-A39C-E716-EE24-CCAD968AD462}" created="2025-12-16T13:04:08.045">
    <ac:txMkLst xmlns:ac="http://schemas.microsoft.com/office/drawing/2013/main/command">
      <pc:docMk xmlns:pc="http://schemas.microsoft.com/office/powerpoint/2013/main/command"/>
      <pc:sldMk xmlns:pc="http://schemas.microsoft.com/office/powerpoint/2013/main/command" cId="4224649388" sldId="320"/>
      <ac:spMk id="8" creationId="{11732B52-9047-AF23-6824-E55FA5E26B1F}"/>
      <ac:txMk cp="152" len="50">
        <ac:context len="204" hash="3504662433"/>
      </ac:txMk>
    </ac:txMkLst>
    <p188:pos x="5481105" y="1076317"/>
    <p188:txBody>
      <a:bodyPr/>
      <a:lstStyle/>
      <a:p>
        <a:r>
          <a:rPr lang="de-CH"/>
          <a:t>Diesbezüglich sind sie uns in LATAM voraus...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0A64F82-C948-154B-A3F2-959C4828B9EA}"/>
              </a:ext>
            </a:extLst>
          </p:cNvPr>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03AE0468-0F35-79EE-E6AF-0F1E9500C840}"/>
              </a:ext>
            </a:extLst>
          </p:cNvPr>
          <p:cNvSpPr>
            <a:spLocks noGrp="1"/>
          </p:cNvSpPr>
          <p:nvPr>
            <p:ph type="dt" sz="quarter" idx="1"/>
          </p:nvPr>
        </p:nvSpPr>
        <p:spPr>
          <a:xfrm>
            <a:off x="3884613" y="0"/>
            <a:ext cx="2971800" cy="611188"/>
          </a:xfrm>
          <a:prstGeom prst="rect">
            <a:avLst/>
          </a:prstGeom>
        </p:spPr>
        <p:txBody>
          <a:bodyPr vert="horz" lIns="91440" tIns="45720" rIns="91440" bIns="45720" rtlCol="0"/>
          <a:lstStyle>
            <a:lvl1pPr algn="r">
              <a:defRPr sz="1200"/>
            </a:lvl1pPr>
          </a:lstStyle>
          <a:p>
            <a:fld id="{BFD4E177-2D5A-4540-9C72-6260127D6386}" type="datetimeFigureOut">
              <a:rPr lang="de-CH" smtClean="0"/>
              <a:t>16.12.2025</a:t>
            </a:fld>
            <a:endParaRPr lang="de-CH"/>
          </a:p>
        </p:txBody>
      </p:sp>
      <p:sp>
        <p:nvSpPr>
          <p:cNvPr id="4" name="Fußzeilenplatzhalter 3">
            <a:extLst>
              <a:ext uri="{FF2B5EF4-FFF2-40B4-BE49-F238E27FC236}">
                <a16:creationId xmlns:a16="http://schemas.microsoft.com/office/drawing/2014/main" id="{D45BABF0-2EE8-3B33-D9EF-8CF7F416E4A9}"/>
              </a:ext>
            </a:extLst>
          </p:cNvPr>
          <p:cNvSpPr>
            <a:spLocks noGrp="1"/>
          </p:cNvSpPr>
          <p:nvPr>
            <p:ph type="ftr" sz="quarter" idx="2"/>
          </p:nvPr>
        </p:nvSpPr>
        <p:spPr>
          <a:xfrm>
            <a:off x="0" y="11580813"/>
            <a:ext cx="2971800" cy="6111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B1E44C52-F2DA-76B4-7D24-4518A066E14B}"/>
              </a:ext>
            </a:extLst>
          </p:cNvPr>
          <p:cNvSpPr>
            <a:spLocks noGrp="1"/>
          </p:cNvSpPr>
          <p:nvPr>
            <p:ph type="sldNum" sz="quarter" idx="3"/>
          </p:nvPr>
        </p:nvSpPr>
        <p:spPr>
          <a:xfrm>
            <a:off x="3884613" y="11580813"/>
            <a:ext cx="2971800" cy="611187"/>
          </a:xfrm>
          <a:prstGeom prst="rect">
            <a:avLst/>
          </a:prstGeom>
        </p:spPr>
        <p:txBody>
          <a:bodyPr vert="horz" lIns="91440" tIns="45720" rIns="91440" bIns="45720" rtlCol="0" anchor="b"/>
          <a:lstStyle>
            <a:lvl1pPr algn="r">
              <a:defRPr sz="1200"/>
            </a:lvl1pPr>
          </a:lstStyle>
          <a:p>
            <a:fld id="{4DD6FDF6-F662-4978-8064-D3FCB208B7E9}" type="slidenum">
              <a:rPr lang="de-CH" smtClean="0"/>
              <a:t>‹Nr.›</a:t>
            </a:fld>
            <a:endParaRPr lang="de-CH"/>
          </a:p>
        </p:txBody>
      </p:sp>
    </p:spTree>
    <p:extLst>
      <p:ext uri="{BB962C8B-B14F-4D97-AF65-F5344CB8AC3E}">
        <p14:creationId xmlns:p14="http://schemas.microsoft.com/office/powerpoint/2010/main" val="1060520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izenplatzhalter 4"/>
          <p:cNvSpPr>
            <a:spLocks noGrp="1"/>
          </p:cNvSpPr>
          <p:nvPr>
            <p:ph type="body" sz="quarter" idx="3"/>
          </p:nvPr>
        </p:nvSpPr>
        <p:spPr>
          <a:xfrm>
            <a:off x="332656" y="4655840"/>
            <a:ext cx="6272696" cy="720080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7" name="Foliennummernplatzhalter 6"/>
          <p:cNvSpPr>
            <a:spLocks noGrp="1"/>
          </p:cNvSpPr>
          <p:nvPr>
            <p:ph type="sldNum" sz="quarter" idx="5"/>
          </p:nvPr>
        </p:nvSpPr>
        <p:spPr>
          <a:xfrm>
            <a:off x="3884414" y="11856641"/>
            <a:ext cx="2971800" cy="335360"/>
          </a:xfrm>
          <a:prstGeom prst="rect">
            <a:avLst/>
          </a:prstGeom>
        </p:spPr>
        <p:txBody>
          <a:bodyPr vert="horz" lIns="91440" tIns="45720" rIns="91440" bIns="45720" rtlCol="0" anchor="b"/>
          <a:lstStyle>
            <a:lvl1pPr algn="r">
              <a:defRPr sz="1200"/>
            </a:lvl1pPr>
          </a:lstStyle>
          <a:p>
            <a:fld id="{D8201DEE-98C2-43AC-B4B1-A21BA5A7BEF1}" type="slidenum">
              <a:rPr lang="de-CH" smtClean="0"/>
              <a:t>‹Nr.›</a:t>
            </a:fld>
            <a:endParaRPr lang="de-CH"/>
          </a:p>
        </p:txBody>
      </p:sp>
      <p:sp>
        <p:nvSpPr>
          <p:cNvPr id="8" name="Folienbildplatzhalter 7">
            <a:extLst>
              <a:ext uri="{FF2B5EF4-FFF2-40B4-BE49-F238E27FC236}">
                <a16:creationId xmlns:a16="http://schemas.microsoft.com/office/drawing/2014/main" id="{6AA18C06-0515-7226-2A83-686A8E18AA81}"/>
              </a:ext>
            </a:extLst>
          </p:cNvPr>
          <p:cNvSpPr>
            <a:spLocks noGrp="1" noRot="1" noChangeAspect="1"/>
          </p:cNvSpPr>
          <p:nvPr>
            <p:ph type="sldImg" idx="2"/>
          </p:nvPr>
        </p:nvSpPr>
        <p:spPr>
          <a:xfrm>
            <a:off x="305758" y="695400"/>
            <a:ext cx="6338801" cy="3565576"/>
          </a:xfrm>
          <a:prstGeom prst="rect">
            <a:avLst/>
          </a:prstGeom>
          <a:noFill/>
          <a:ln w="12700">
            <a:solidFill>
              <a:prstClr val="black"/>
            </a:solidFill>
          </a:ln>
        </p:spPr>
        <p:txBody>
          <a:bodyPr vert="horz" lIns="91440" tIns="45720" rIns="91440" bIns="45720" rtlCol="0" anchor="ctr"/>
          <a:lstStyle/>
          <a:p>
            <a:endParaRPr lang="de-CH"/>
          </a:p>
        </p:txBody>
      </p:sp>
    </p:spTree>
    <p:extLst>
      <p:ext uri="{BB962C8B-B14F-4D97-AF65-F5344CB8AC3E}">
        <p14:creationId xmlns:p14="http://schemas.microsoft.com/office/powerpoint/2010/main" val="43213020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81CBD-0704-8828-A294-908D6EAF73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5F634F-C91B-C298-62A0-A9A5D8442CD2}"/>
              </a:ext>
            </a:extLst>
          </p:cNvPr>
          <p:cNvSpPr>
            <a:spLocks noGrp="1" noRot="1" noChangeAspect="1"/>
          </p:cNvSpPr>
          <p:nvPr>
            <p:ph type="sldImg"/>
          </p:nvPr>
        </p:nvSpPr>
        <p:spPr>
          <a:xfrm>
            <a:off x="306388" y="695325"/>
            <a:ext cx="6338887" cy="3565525"/>
          </a:xfrm>
        </p:spPr>
      </p:sp>
      <p:sp>
        <p:nvSpPr>
          <p:cNvPr id="3" name="Notizenplatzhalter 2">
            <a:extLst>
              <a:ext uri="{FF2B5EF4-FFF2-40B4-BE49-F238E27FC236}">
                <a16:creationId xmlns:a16="http://schemas.microsoft.com/office/drawing/2014/main" id="{EB8A2A68-BBD7-A321-8F6E-C26FFDC86BE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A00E88E-8AA6-F4A8-5303-68DA25743371}"/>
              </a:ext>
            </a:extLst>
          </p:cNvPr>
          <p:cNvSpPr>
            <a:spLocks noGrp="1"/>
          </p:cNvSpPr>
          <p:nvPr>
            <p:ph type="sldNum" sz="quarter" idx="5"/>
          </p:nvPr>
        </p:nvSpPr>
        <p:spPr/>
        <p:txBody>
          <a:bodyPr/>
          <a:lstStyle/>
          <a:p>
            <a:fld id="{D8201DEE-98C2-43AC-B4B1-A21BA5A7BEF1}" type="slidenum">
              <a:rPr lang="de-CH" smtClean="0"/>
              <a:t>2</a:t>
            </a:fld>
            <a:endParaRPr lang="de-CH"/>
          </a:p>
        </p:txBody>
      </p:sp>
    </p:spTree>
    <p:extLst>
      <p:ext uri="{BB962C8B-B14F-4D97-AF65-F5344CB8AC3E}">
        <p14:creationId xmlns:p14="http://schemas.microsoft.com/office/powerpoint/2010/main" val="395913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1</a:t>
            </a:r>
          </a:p>
          <a:p>
            <a:r>
              <a:rPr lang="en-US" dirty="0"/>
              <a:t>El </a:t>
            </a:r>
            <a:r>
              <a:rPr lang="en-US" dirty="0" err="1"/>
              <a:t>geomensor</a:t>
            </a:r>
            <a:r>
              <a:rPr lang="en-US" dirty="0"/>
              <a:t>/</a:t>
            </a:r>
            <a:r>
              <a:rPr lang="en-US" dirty="0" err="1"/>
              <a:t>geometra</a:t>
            </a:r>
            <a:r>
              <a:rPr lang="en-US" dirty="0"/>
              <a:t> procesa las modificaciones previstas en las </a:t>
            </a:r>
            <a:r>
              <a:rPr lang="en-US" dirty="0" err="1"/>
              <a:t>parcelas</a:t>
            </a:r>
            <a:r>
              <a:rPr lang="en-US" dirty="0"/>
              <a:t>/</a:t>
            </a:r>
            <a:r>
              <a:rPr lang="en-US" dirty="0" err="1"/>
              <a:t>predios</a:t>
            </a:r>
            <a:r>
              <a:rPr lang="en-US" dirty="0"/>
              <a:t> en su sistema catastral.</a:t>
            </a:r>
          </a:p>
          <a:p>
            <a:endParaRPr lang="en-US" dirty="0"/>
          </a:p>
          <a:p>
            <a:r>
              <a:rPr lang="en-US" dirty="0"/>
              <a:t>2</a:t>
            </a:r>
          </a:p>
          <a:p>
            <a:r>
              <a:rPr lang="en-US" dirty="0"/>
              <a:t>El </a:t>
            </a:r>
            <a:r>
              <a:rPr lang="en-US" dirty="0" err="1"/>
              <a:t>geometra</a:t>
            </a:r>
            <a:r>
              <a:rPr lang="en-US" dirty="0"/>
              <a:t> exporta los datos de transferencia para la modificación al registro de la propiedad.</a:t>
            </a:r>
          </a:p>
          <a:p>
            <a:endParaRPr lang="en-US" dirty="0"/>
          </a:p>
          <a:p>
            <a:r>
              <a:rPr lang="en-US" dirty="0"/>
              <a:t>3</a:t>
            </a:r>
          </a:p>
          <a:p>
            <a:r>
              <a:rPr lang="en-US" dirty="0"/>
              <a:t>Estos datos exportados son comprobados por un </a:t>
            </a:r>
            <a:r>
              <a:rPr lang="en-US" dirty="0" err="1"/>
              <a:t>servicio</a:t>
            </a:r>
            <a:r>
              <a:rPr lang="en-US" dirty="0"/>
              <a:t> de </a:t>
            </a:r>
            <a:r>
              <a:rPr lang="en-US" dirty="0" err="1"/>
              <a:t>validadoción</a:t>
            </a:r>
            <a:r>
              <a:rPr lang="en-US" dirty="0"/>
              <a:t> de datos en línea. Si los datos no contienen errores, se envían a la oficina del registro de la propiedad.</a:t>
            </a:r>
          </a:p>
          <a:p>
            <a:endParaRPr lang="en-US" dirty="0"/>
          </a:p>
          <a:p>
            <a:r>
              <a:rPr lang="en-US" dirty="0"/>
              <a:t>4</a:t>
            </a:r>
          </a:p>
          <a:p>
            <a:r>
              <a:rPr lang="en-US" dirty="0"/>
              <a:t>La oficina del registro de la propiedad importa los datos de la mutación a su sistema. Esto significa que los nuevos objetos inmobiliarios se crean provisionalmente como objetos previstos en los datos del registro.</a:t>
            </a:r>
          </a:p>
          <a:p>
            <a:endParaRPr lang="en-US" dirty="0"/>
          </a:p>
          <a:p>
            <a:r>
              <a:rPr lang="en-US" dirty="0"/>
              <a:t>5</a:t>
            </a:r>
          </a:p>
          <a:p>
            <a:r>
              <a:rPr lang="en-US" dirty="0"/>
              <a:t>La oficina del registro de la propiedad lleva a cabo ahora la mutación en nombre del propietario. Con el registro definitivo de la nueva estructura de propiedad en el registro de la propiedad, estas se convierten en oficialmente válidas desde el punto de vista legal.</a:t>
            </a:r>
          </a:p>
          <a:p>
            <a:r>
              <a:rPr lang="en-US" dirty="0"/>
              <a:t>En el siguiente ejemplo se pueden encontrar más detalles.</a:t>
            </a:r>
          </a:p>
          <a:p>
            <a:endParaRPr lang="en-US" dirty="0"/>
          </a:p>
          <a:p>
            <a:r>
              <a:rPr lang="en-US" dirty="0"/>
              <a:t>6</a:t>
            </a:r>
          </a:p>
          <a:p>
            <a:r>
              <a:rPr lang="en-US" dirty="0"/>
              <a:t>La oficina del registro de la propiedad exporta los datos de ejecución en el modelo de transferencia y los entrega a la oficina catastral.</a:t>
            </a:r>
          </a:p>
          <a:p>
            <a:endParaRPr lang="en-US" dirty="0"/>
          </a:p>
          <a:p>
            <a:r>
              <a:rPr lang="en-US" dirty="0"/>
              <a:t>7</a:t>
            </a:r>
          </a:p>
          <a:p>
            <a:r>
              <a:rPr lang="en-US" dirty="0"/>
              <a:t>Estos datos exportados se someten a </a:t>
            </a:r>
            <a:r>
              <a:rPr lang="en-US" dirty="0" err="1"/>
              <a:t>una</a:t>
            </a:r>
            <a:r>
              <a:rPr lang="en-US" dirty="0"/>
              <a:t> </a:t>
            </a:r>
            <a:r>
              <a:rPr lang="en-US" dirty="0" err="1"/>
              <a:t>validación</a:t>
            </a:r>
            <a:r>
              <a:rPr lang="en-US" dirty="0"/>
              <a:t> en línea. Si los datos no contienen errores, se envían a la oficina del </a:t>
            </a:r>
            <a:r>
              <a:rPr lang="en-US" dirty="0" err="1"/>
              <a:t>geometra</a:t>
            </a:r>
            <a:r>
              <a:rPr lang="en-US" dirty="0"/>
              <a:t>.</a:t>
            </a:r>
          </a:p>
          <a:p>
            <a:endParaRPr lang="en-US" dirty="0"/>
          </a:p>
          <a:p>
            <a:r>
              <a:rPr lang="en-US" dirty="0"/>
              <a:t>8</a:t>
            </a:r>
          </a:p>
          <a:p>
            <a:r>
              <a:rPr lang="en-US" dirty="0"/>
              <a:t>La oficina del </a:t>
            </a:r>
            <a:r>
              <a:rPr lang="en-US" dirty="0" err="1"/>
              <a:t>geometra</a:t>
            </a:r>
            <a:r>
              <a:rPr lang="en-US" dirty="0"/>
              <a:t> importa los datos de ejecución.</a:t>
            </a:r>
          </a:p>
          <a:p>
            <a:endParaRPr lang="en-US" dirty="0"/>
          </a:p>
          <a:p>
            <a:r>
              <a:rPr lang="en-US" dirty="0"/>
              <a:t>9</a:t>
            </a:r>
          </a:p>
          <a:p>
            <a:r>
              <a:rPr lang="en-US" dirty="0"/>
              <a:t>Tras la importación, el cambio se establece automáticamente como legalmente válido en el sistema catastral.</a:t>
            </a:r>
          </a:p>
          <a:p>
            <a:r>
              <a:rPr lang="en-US" dirty="0"/>
              <a:t>Esto significa que ambos aspectos de la documentación de la </a:t>
            </a:r>
            <a:r>
              <a:rPr lang="en-US" dirty="0" err="1"/>
              <a:t>propiedad</a:t>
            </a:r>
            <a:r>
              <a:rPr lang="en-US" dirty="0"/>
              <a:t> </a:t>
            </a:r>
            <a:r>
              <a:rPr lang="en-US" dirty="0" err="1"/>
              <a:t>están</a:t>
            </a:r>
            <a:r>
              <a:rPr lang="en-US" dirty="0"/>
              <a:t> actualizados.</a:t>
            </a:r>
          </a:p>
          <a:p>
            <a:br>
              <a:rPr lang="en-US" dirty="0"/>
            </a:br>
            <a:endParaRPr lang="en-US" dirty="0"/>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13</a:t>
            </a:fld>
            <a:endParaRPr lang="de-CH"/>
          </a:p>
        </p:txBody>
      </p:sp>
    </p:spTree>
    <p:extLst>
      <p:ext uri="{BB962C8B-B14F-4D97-AF65-F5344CB8AC3E}">
        <p14:creationId xmlns:p14="http://schemas.microsoft.com/office/powerpoint/2010/main" val="360871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24</a:t>
            </a:fld>
            <a:endParaRPr lang="de-CH"/>
          </a:p>
        </p:txBody>
      </p:sp>
    </p:spTree>
    <p:extLst>
      <p:ext uri="{BB962C8B-B14F-4D97-AF65-F5344CB8AC3E}">
        <p14:creationId xmlns:p14="http://schemas.microsoft.com/office/powerpoint/2010/main" val="10211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de-DE" dirty="0"/>
              <a:t>Para empezar, me gustaría ofrecer una breve introducción a las cuestiones fundamentales del registro de la propiedad.</a:t>
            </a:r>
          </a:p>
          <a:p>
            <a:r>
              <a:rPr lang="de-DE" dirty="0"/>
              <a:t>A menudo, ni siquiera los expertos en catastro tenemos plenamente presentes su importancia fundamental y su funcionamiento.</a:t>
            </a:r>
            <a:br>
              <a:rPr lang="de-DE" dirty="0"/>
            </a:br>
            <a:endParaRPr lang="de-DE" dirty="0"/>
          </a:p>
          <a:p>
            <a:br>
              <a:rPr lang="de-DE" dirty="0"/>
            </a:br>
            <a:endParaRPr lang="de-DE" dirty="0"/>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4</a:t>
            </a:fld>
            <a:endParaRPr lang="de-CH"/>
          </a:p>
        </p:txBody>
      </p:sp>
    </p:spTree>
    <p:extLst>
      <p:ext uri="{BB962C8B-B14F-4D97-AF65-F5344CB8AC3E}">
        <p14:creationId xmlns:p14="http://schemas.microsoft.com/office/powerpoint/2010/main" val="338569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We begin with the fundamental question of why we actually need a land registry.</a:t>
            </a:r>
          </a:p>
          <a:p>
            <a:endParaRPr lang="en-US" dirty="0"/>
          </a:p>
          <a:p>
            <a:r>
              <a:rPr lang="en-US" dirty="0"/>
              <a:t>Apart from the obvious reasons, such as the collection of property taxes, the statements made by Klaus Töpfer at the FIG Congress in Munich have made the greatest impression on me throughout my career.</a:t>
            </a:r>
          </a:p>
          <a:p>
            <a:r>
              <a:rPr lang="en-US" dirty="0"/>
              <a:t>Without a reliable cadastral system, there is no way out of scarcity and hardship for a society. </a:t>
            </a:r>
          </a:p>
          <a:p>
            <a:r>
              <a:rPr lang="en-US" dirty="0"/>
              <a:t>This profound significance is often forgotten in today's often highly technical discussions.</a:t>
            </a:r>
          </a:p>
        </p:txBody>
      </p:sp>
      <p:sp>
        <p:nvSpPr>
          <p:cNvPr id="4" name="Foliennummernplatzhalter 3"/>
          <p:cNvSpPr>
            <a:spLocks noGrp="1"/>
          </p:cNvSpPr>
          <p:nvPr>
            <p:ph type="sldNum" sz="quarter" idx="5"/>
          </p:nvPr>
        </p:nvSpPr>
        <p:spPr/>
        <p:txBody>
          <a:bodyPr/>
          <a:lstStyle/>
          <a:p>
            <a:fld id="{D8201DEE-98C2-43AC-B4B1-A21BA5A7BEF1}" type="slidenum">
              <a:rPr lang="de-CH" smtClean="0"/>
              <a:t>5</a:t>
            </a:fld>
            <a:endParaRPr lang="de-CH"/>
          </a:p>
        </p:txBody>
      </p:sp>
    </p:spTree>
    <p:extLst>
      <p:ext uri="{BB962C8B-B14F-4D97-AF65-F5344CB8AC3E}">
        <p14:creationId xmlns:p14="http://schemas.microsoft.com/office/powerpoint/2010/main" val="233546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El modo de funcionamiento de un sistema de registro se basa siempre en la interacción entre un objeto jurídico y un sujeto jurídico.</a:t>
            </a:r>
          </a:p>
          <a:p>
            <a:r>
              <a:rPr lang="en-US" dirty="0"/>
              <a:t>La relación se rige por normas jurídicas.</a:t>
            </a:r>
          </a:p>
          <a:p>
            <a:endParaRPr lang="en-US" dirty="0"/>
          </a:p>
          <a:p>
            <a:r>
              <a:rPr lang="en-US" dirty="0"/>
              <a:t>En el registro catastral, los objetos jurídicos son objetos espaciales territoriales y los sujetos jurídicos son las personas </a:t>
            </a:r>
            <a:r>
              <a:rPr lang="en-US" dirty="0" err="1"/>
              <a:t>autorizadas </a:t>
            </a:r>
            <a:r>
              <a:rPr lang="en-US" dirty="0"/>
              <a:t>o afectadas.</a:t>
            </a:r>
          </a:p>
          <a:p>
            <a:endParaRPr lang="en-US" dirty="0"/>
          </a:p>
          <a:p>
            <a:r>
              <a:rPr lang="en-US" dirty="0"/>
              <a:t>Como ejemplos concretos de aplicación, he citado el ejemplo de la propiedad de la tierra del derecho privado.</a:t>
            </a:r>
          </a:p>
          <a:p>
            <a:endParaRPr lang="en-US" dirty="0"/>
          </a:p>
          <a:p>
            <a:r>
              <a:rPr lang="en-US" dirty="0"/>
              <a:t>Y del derecho público, el ejemplo de la zona de protección de aguas subterráneas. Esto se aplica en Suiza en el </a:t>
            </a:r>
            <a:r>
              <a:rPr lang="en-US" dirty="0" err="1"/>
              <a:t>catastro</a:t>
            </a:r>
            <a:r>
              <a:rPr lang="en-US" dirty="0"/>
              <a:t> PLR (</a:t>
            </a:r>
            <a:r>
              <a:rPr lang="en-US" dirty="0" err="1"/>
              <a:t>catastro</a:t>
            </a:r>
            <a:r>
              <a:rPr lang="en-US" dirty="0"/>
              <a:t> de derechos y restricciones de derecho público).</a:t>
            </a:r>
          </a:p>
          <a:p>
            <a:r>
              <a:rPr lang="en-US" dirty="0"/>
              <a:t>Sin embargo, este no es el tema que vamos a profundizar hoy.</a:t>
            </a:r>
          </a:p>
          <a:p>
            <a:endParaRPr lang="de-CH" dirty="0"/>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6</a:t>
            </a:fld>
            <a:endParaRPr lang="de-CH"/>
          </a:p>
        </p:txBody>
      </p:sp>
    </p:spTree>
    <p:extLst>
      <p:ext uri="{BB962C8B-B14F-4D97-AF65-F5344CB8AC3E}">
        <p14:creationId xmlns:p14="http://schemas.microsoft.com/office/powerpoint/2010/main" val="37677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La relación entre el objeto jurídico y el sujeto jurídico puede implementarse de dos maneras fundamentalmente diferentes.</a:t>
            </a:r>
          </a:p>
          <a:p>
            <a:endParaRPr lang="en-US" dirty="0"/>
          </a:p>
          <a:p>
            <a:r>
              <a:rPr lang="en-US" dirty="0"/>
              <a:t>El sistema orientado al título es esencialmente un enfoque descendente.</a:t>
            </a:r>
          </a:p>
          <a:p>
            <a:r>
              <a:rPr lang="en-US" dirty="0"/>
              <a:t>Las consecuencias de la condición jurídica sobre el objeto territorial se documentan en el </a:t>
            </a:r>
            <a:r>
              <a:rPr lang="en-US" dirty="0" err="1"/>
              <a:t>catastro</a:t>
            </a:r>
            <a:r>
              <a:rPr lang="en-US" dirty="0"/>
              <a:t>.</a:t>
            </a:r>
          </a:p>
          <a:p>
            <a:r>
              <a:rPr lang="en-US" dirty="0"/>
              <a:t>Los efectos sobre los sujetos jurídicos se aplican mediante normas jurídicas.</a:t>
            </a:r>
          </a:p>
          <a:p>
            <a:r>
              <a:rPr lang="en-US" dirty="0"/>
              <a:t>Este proceso es transparente para todas las partes interesadas. La persona registrada como propietaria está </a:t>
            </a:r>
            <a:r>
              <a:rPr lang="en-US" dirty="0" err="1"/>
              <a:t>autorizada </a:t>
            </a:r>
            <a:r>
              <a:rPr lang="en-US" dirty="0"/>
              <a:t>como tal a través de este proceso.</a:t>
            </a:r>
          </a:p>
          <a:p>
            <a:r>
              <a:rPr lang="en-US" dirty="0"/>
              <a:t>Todas las demás personas pueden ver que no son los propietarios. </a:t>
            </a:r>
          </a:p>
          <a:p>
            <a:r>
              <a:rPr lang="en-US" dirty="0"/>
              <a:t>El efecto es la constitución de la situación jurídica mediante la inscripción en el registro de la propiedad.</a:t>
            </a:r>
          </a:p>
          <a:p>
            <a:endParaRPr lang="en-US" dirty="0"/>
          </a:p>
          <a:p>
            <a:r>
              <a:rPr lang="en-US" dirty="0"/>
              <a:t>El sistema orientado a las escrituras, por otro lado, es el enfoque «ascendente».</a:t>
            </a:r>
          </a:p>
          <a:p>
            <a:r>
              <a:rPr lang="en-US" dirty="0"/>
              <a:t>Los sujetos jurídicos interesados acuerdan entre ellos la situación jurídica en un contrato.</a:t>
            </a:r>
          </a:p>
          <a:p>
            <a:r>
              <a:rPr lang="en-US" dirty="0"/>
              <a:t>Este contrato se basa en normas jurídicas.</a:t>
            </a:r>
          </a:p>
          <a:p>
            <a:r>
              <a:rPr lang="en-US" dirty="0"/>
              <a:t>El </a:t>
            </a:r>
            <a:r>
              <a:rPr lang="en-US" dirty="0" err="1"/>
              <a:t>catastro </a:t>
            </a:r>
            <a:r>
              <a:rPr lang="en-US" dirty="0"/>
              <a:t>no registra el efecto específico del contrato sobre el objeto inmobiliario, sino una referencia al contrato.</a:t>
            </a:r>
          </a:p>
          <a:p>
            <a:r>
              <a:rPr lang="en-US" dirty="0"/>
              <a:t>Si una parte interesada desea conocer los efectos sobre el objeto inmobiliario, primero debe estudiar el contrato.</a:t>
            </a:r>
          </a:p>
          <a:p>
            <a:r>
              <a:rPr lang="en-US" dirty="0"/>
              <a:t>El efecto es la declaración de la situación jurídica.</a:t>
            </a:r>
          </a:p>
          <a:p>
            <a:br>
              <a:rPr lang="en-US" dirty="0"/>
            </a:br>
            <a:endParaRPr lang="en-US" dirty="0"/>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7</a:t>
            </a:fld>
            <a:endParaRPr lang="de-CH"/>
          </a:p>
        </p:txBody>
      </p:sp>
    </p:spTree>
    <p:extLst>
      <p:ext uri="{BB962C8B-B14F-4D97-AF65-F5344CB8AC3E}">
        <p14:creationId xmlns:p14="http://schemas.microsoft.com/office/powerpoint/2010/main" val="95926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1A384E"/>
              </a:buClr>
              <a:buSzPct val="100000"/>
              <a:buFontTx/>
              <a:buNone/>
              <a:tabLst/>
              <a:defRPr/>
            </a:pPr>
            <a:endParaRPr lang="es-ES" sz="2000" dirty="0">
              <a:effectLst/>
              <a:latin typeface="CircularXX TT"/>
              <a:ea typeface="Times New Roman" panose="02020603050405020304" pitchFamily="18" charset="0"/>
              <a:cs typeface="CircularXX TT"/>
            </a:endParaRPr>
          </a:p>
          <a:p>
            <a:pPr>
              <a:lnSpc>
                <a:spcPct val="100000"/>
              </a:lnSpc>
              <a:spcBef>
                <a:spcPts val="1200"/>
              </a:spcBef>
              <a:buClr>
                <a:srgbClr val="1A384E"/>
              </a:buClr>
              <a:buSzPct val="100000"/>
              <a:defRPr/>
            </a:pPr>
            <a:endParaRPr lang="es-ES" sz="2000" dirty="0">
              <a:latin typeface="CircularXX TT"/>
              <a:ea typeface="Times New Roman" panose="02020603050405020304" pitchFamily="18" charset="0"/>
              <a:cs typeface="CircularXX TT"/>
            </a:endParaRPr>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8</a:t>
            </a:fld>
            <a:endParaRPr lang="de-CH"/>
          </a:p>
        </p:txBody>
      </p:sp>
    </p:spTree>
    <p:extLst>
      <p:ext uri="{BB962C8B-B14F-4D97-AF65-F5344CB8AC3E}">
        <p14:creationId xmlns:p14="http://schemas.microsoft.com/office/powerpoint/2010/main" val="42383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Desde mediados del siglo XIX, Suiza contaba con un sistema topográfico nacional uniforme, pero este estaba destinado principalmente a fines militares.</a:t>
            </a:r>
          </a:p>
          <a:p>
            <a:r>
              <a:rPr lang="en-US" dirty="0"/>
              <a:t>Por supuesto, los mapas de fama mundial también se utilizaban para tareas civiles.</a:t>
            </a:r>
          </a:p>
          <a:p>
            <a:r>
              <a:rPr lang="en-US" dirty="0"/>
              <a:t>El registro de los derechos sobre la tierra se regulaba a nivel cantonal y, históricamente, estaba orientado a la recaudación de </a:t>
            </a:r>
            <a:r>
              <a:rPr lang="en-US" dirty="0" err="1"/>
              <a:t>impuestos</a:t>
            </a:r>
            <a:r>
              <a:rPr lang="en-US" dirty="0"/>
              <a:t> </a:t>
            </a:r>
            <a:r>
              <a:rPr lang="en-US" dirty="0" err="1"/>
              <a:t>sobre</a:t>
            </a:r>
            <a:r>
              <a:rPr lang="en-US" dirty="0"/>
              <a:t> la tierra.</a:t>
            </a:r>
          </a:p>
          <a:p>
            <a:r>
              <a:rPr lang="en-US" dirty="0"/>
              <a:t>Solo con la introducción del Código Civil en 1912, Suiza obtuvo una norma jurídica uniforme para la propiedad de la tierra.</a:t>
            </a:r>
          </a:p>
          <a:p>
            <a:r>
              <a:rPr lang="en-US" dirty="0"/>
              <a:t>Desde el principio se estableció un sistema basado en títulos.</a:t>
            </a:r>
          </a:p>
          <a:p>
            <a:endParaRPr lang="en-US" dirty="0"/>
          </a:p>
          <a:p>
            <a:r>
              <a:rPr lang="en-US" dirty="0"/>
              <a:t>Dado que ya existían registros catastrales cantonales que debían adaptarse a la forma federal en virtud de la nueva ley, estos aspectos se regularon por separado.</a:t>
            </a:r>
          </a:p>
          <a:p>
            <a:r>
              <a:rPr lang="en-US" dirty="0"/>
              <a:t>La responsabilidad se transfirió al Departamento de Justicia.</a:t>
            </a:r>
          </a:p>
          <a:p>
            <a:endParaRPr lang="en-US" dirty="0"/>
          </a:p>
          <a:p>
            <a:r>
              <a:rPr lang="en-US" dirty="0"/>
              <a:t>Por otra parte, </a:t>
            </a:r>
            <a:r>
              <a:rPr lang="en-US" dirty="0" err="1"/>
              <a:t>el</a:t>
            </a:r>
            <a:r>
              <a:rPr lang="en-US" dirty="0"/>
              <a:t> </a:t>
            </a:r>
            <a:r>
              <a:rPr lang="en-US" dirty="0" err="1"/>
              <a:t>catastro</a:t>
            </a:r>
            <a:r>
              <a:rPr lang="en-US" dirty="0"/>
              <a:t> </a:t>
            </a:r>
            <a:r>
              <a:rPr lang="en-US" dirty="0" err="1"/>
              <a:t>oficial</a:t>
            </a:r>
            <a:r>
              <a:rPr lang="en-US" dirty="0"/>
              <a:t> era nuevo y se reguló de forma paralela. Debido a su proximidad histórica a la </a:t>
            </a:r>
            <a:r>
              <a:rPr lang="en-US" dirty="0" err="1"/>
              <a:t>topografía</a:t>
            </a:r>
            <a:r>
              <a:rPr lang="en-US" dirty="0"/>
              <a:t> nacional, se encargó su aplicación al Departamento de </a:t>
            </a:r>
            <a:r>
              <a:rPr lang="en-US" dirty="0" err="1"/>
              <a:t>Defensa</a:t>
            </a:r>
            <a:r>
              <a:rPr lang="en-US" dirty="0"/>
              <a:t>.</a:t>
            </a:r>
          </a:p>
          <a:p>
            <a:endParaRPr lang="en-US" dirty="0"/>
          </a:p>
          <a:p>
            <a:r>
              <a:rPr lang="en-US" dirty="0"/>
              <a:t>Los dos </a:t>
            </a:r>
            <a:r>
              <a:rPr lang="en-US" dirty="0" err="1"/>
              <a:t>departamentos</a:t>
            </a:r>
            <a:r>
              <a:rPr lang="en-US" dirty="0"/>
              <a:t> </a:t>
            </a:r>
            <a:r>
              <a:rPr lang="en-US" dirty="0" err="1"/>
              <a:t>regulan</a:t>
            </a:r>
            <a:r>
              <a:rPr lang="en-US" dirty="0"/>
              <a:t> la aplicación en leyes y ordenanzas técnicas.</a:t>
            </a:r>
          </a:p>
          <a:p>
            <a:endParaRPr lang="en-US" dirty="0"/>
          </a:p>
          <a:p>
            <a:r>
              <a:rPr lang="en-US" dirty="0"/>
              <a:t>Dado que existen muchas interfaces entre los dos </a:t>
            </a:r>
            <a:r>
              <a:rPr lang="en-US" dirty="0" err="1"/>
              <a:t>ámbitos</a:t>
            </a:r>
            <a:r>
              <a:rPr lang="en-US" dirty="0"/>
              <a:t> o </a:t>
            </a:r>
            <a:r>
              <a:rPr lang="en-US" dirty="0" err="1"/>
              <a:t>dominios</a:t>
            </a:r>
            <a:r>
              <a:rPr lang="en-US" dirty="0"/>
              <a:t>, estas cuestiones transversales se regularon en una ordenanza conjunta.</a:t>
            </a:r>
          </a:p>
          <a:p>
            <a:r>
              <a:rPr lang="en-US" dirty="0"/>
              <a:t>Esto garantiza que los dos </a:t>
            </a:r>
            <a:r>
              <a:rPr lang="en-US" dirty="0" err="1"/>
              <a:t>ámbitos</a:t>
            </a:r>
            <a:r>
              <a:rPr lang="en-US" dirty="0"/>
              <a:t> o </a:t>
            </a:r>
            <a:r>
              <a:rPr lang="en-US" dirty="0" err="1"/>
              <a:t>pilares</a:t>
            </a:r>
            <a:r>
              <a:rPr lang="en-US" dirty="0"/>
              <a:t> de la </a:t>
            </a:r>
            <a:r>
              <a:rPr lang="en-US" dirty="0" err="1"/>
              <a:t>administración</a:t>
            </a:r>
            <a:r>
              <a:rPr lang="en-US" dirty="0"/>
              <a:t> de tierras </a:t>
            </a:r>
            <a:r>
              <a:rPr lang="en-US" dirty="0" err="1"/>
              <a:t>en</a:t>
            </a:r>
            <a:r>
              <a:rPr lang="en-US" dirty="0"/>
              <a:t> Suiza no puedan divergir.</a:t>
            </a:r>
          </a:p>
          <a:p>
            <a:br>
              <a:rPr lang="en-US" dirty="0"/>
            </a:br>
            <a:endParaRPr lang="en-US" dirty="0"/>
          </a:p>
          <a:p>
            <a:endParaRPr lang="en-US" dirty="0"/>
          </a:p>
        </p:txBody>
      </p:sp>
      <p:sp>
        <p:nvSpPr>
          <p:cNvPr id="4" name="Foliennummernplatzhalter 3"/>
          <p:cNvSpPr>
            <a:spLocks noGrp="1"/>
          </p:cNvSpPr>
          <p:nvPr>
            <p:ph type="sldNum" sz="quarter" idx="5"/>
          </p:nvPr>
        </p:nvSpPr>
        <p:spPr/>
        <p:txBody>
          <a:bodyPr/>
          <a:lstStyle/>
          <a:p>
            <a:fld id="{D8201DEE-98C2-43AC-B4B1-A21BA5A7BEF1}" type="slidenum">
              <a:rPr lang="de-CH" smtClean="0"/>
              <a:t>9</a:t>
            </a:fld>
            <a:endParaRPr lang="de-CH"/>
          </a:p>
        </p:txBody>
      </p:sp>
    </p:spTree>
    <p:extLst>
      <p:ext uri="{BB962C8B-B14F-4D97-AF65-F5344CB8AC3E}">
        <p14:creationId xmlns:p14="http://schemas.microsoft.com/office/powerpoint/2010/main" val="843825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Las </a:t>
            </a:r>
            <a:r>
              <a:rPr lang="en-US" dirty="0" err="1"/>
              <a:t>tareas</a:t>
            </a:r>
            <a:r>
              <a:rPr lang="en-US" dirty="0"/>
              <a:t> del </a:t>
            </a:r>
            <a:r>
              <a:rPr lang="en-US" dirty="0" err="1"/>
              <a:t>catastro</a:t>
            </a:r>
            <a:r>
              <a:rPr lang="en-US" dirty="0"/>
              <a:t> </a:t>
            </a:r>
            <a:r>
              <a:rPr lang="en-US" dirty="0" err="1"/>
              <a:t>oficial</a:t>
            </a:r>
            <a:r>
              <a:rPr lang="en-US" dirty="0"/>
              <a:t> y del Registro de la Propiedad se distribuyen entre los tres niveles federales de gobierno.</a:t>
            </a:r>
          </a:p>
          <a:p>
            <a:endParaRPr lang="en-US" dirty="0"/>
          </a:p>
          <a:p>
            <a:r>
              <a:rPr lang="en-US" dirty="0"/>
              <a:t>Las características comunes son:</a:t>
            </a:r>
          </a:p>
          <a:p>
            <a:r>
              <a:rPr lang="en-US" dirty="0"/>
              <a:t>- El gobierno federal es responsable de la gestión estratégica y la supervisión.</a:t>
            </a:r>
          </a:p>
          <a:p>
            <a:r>
              <a:rPr lang="en-US" dirty="0"/>
              <a:t>- Los cantones </a:t>
            </a:r>
            <a:r>
              <a:rPr lang="en-US" dirty="0" err="1"/>
              <a:t>organizan </a:t>
            </a:r>
            <a:r>
              <a:rPr lang="en-US" dirty="0"/>
              <a:t>la implementación operativa en sus propios cantones.</a:t>
            </a:r>
          </a:p>
          <a:p>
            <a:r>
              <a:rPr lang="en-US" dirty="0"/>
              <a:t>- El trabajo en sí lo realizan los municipios, las empresas de </a:t>
            </a:r>
            <a:r>
              <a:rPr lang="en-US" dirty="0" err="1"/>
              <a:t>geometras</a:t>
            </a:r>
            <a:r>
              <a:rPr lang="en-US" dirty="0"/>
              <a:t> privadas y las oficinas del registro de la propiedad.</a:t>
            </a:r>
          </a:p>
          <a:p>
            <a:endParaRPr lang="en-US" dirty="0"/>
          </a:p>
          <a:p>
            <a:r>
              <a:rPr lang="en-US" dirty="0"/>
              <a:t>El </a:t>
            </a:r>
            <a:r>
              <a:rPr lang="en-US" dirty="0" err="1"/>
              <a:t>catastro</a:t>
            </a:r>
            <a:r>
              <a:rPr lang="en-US" dirty="0"/>
              <a:t> se </a:t>
            </a:r>
            <a:r>
              <a:rPr lang="en-US" dirty="0" err="1"/>
              <a:t>organiza</a:t>
            </a:r>
            <a:r>
              <a:rPr lang="en-US" dirty="0"/>
              <a:t> como una tarea compartida entre el gobierno federal y los cantones.</a:t>
            </a:r>
          </a:p>
          <a:p>
            <a:r>
              <a:rPr lang="en-US" dirty="0"/>
              <a:t>La cooperación se lleva a cabo mediante acuerdos </a:t>
            </a:r>
            <a:r>
              <a:rPr lang="en-US" dirty="0" err="1"/>
              <a:t>de programa </a:t>
            </a:r>
            <a:r>
              <a:rPr lang="en-US" dirty="0"/>
              <a:t>y de rendimiento. Esto permite al Gobierno federal orientar directamente la ejecución.</a:t>
            </a:r>
          </a:p>
          <a:p>
            <a:r>
              <a:rPr lang="en-US" dirty="0"/>
              <a:t>Los cantones regulan la ejecución del trabajo en contratos de servicios, principalmente con </a:t>
            </a:r>
            <a:r>
              <a:rPr lang="en-US" dirty="0" err="1"/>
              <a:t>geometras</a:t>
            </a:r>
            <a:r>
              <a:rPr lang="en-US" dirty="0"/>
              <a:t> privados autorizados y, en casos concretos, con </a:t>
            </a:r>
            <a:r>
              <a:rPr lang="en-US" dirty="0" err="1"/>
              <a:t>oficinas</a:t>
            </a:r>
            <a:r>
              <a:rPr lang="en-US" dirty="0"/>
              <a:t> </a:t>
            </a:r>
            <a:r>
              <a:rPr lang="en-US" dirty="0" err="1"/>
              <a:t>catastrales</a:t>
            </a:r>
            <a:r>
              <a:rPr lang="en-US" dirty="0"/>
              <a:t> municipales en las ciudades más grandes.</a:t>
            </a:r>
          </a:p>
          <a:p>
            <a:endParaRPr lang="en-US" dirty="0"/>
          </a:p>
          <a:p>
            <a:r>
              <a:rPr lang="en-US" dirty="0"/>
              <a:t>En el caso del registro de la propiedad, el Código Civil encarga directamente a los cantones la ejecución operativa. Esto da a los cantones una libertad de acción considerablemente mayor que en el caso de del </a:t>
            </a:r>
            <a:r>
              <a:rPr lang="en-US" dirty="0" err="1"/>
              <a:t>catastro</a:t>
            </a:r>
            <a:r>
              <a:rPr lang="en-US" dirty="0"/>
              <a:t>.</a:t>
            </a:r>
          </a:p>
          <a:p>
            <a:r>
              <a:rPr lang="en-US" dirty="0"/>
              <a:t>El Gobierno federal solo puede intentar mantener la calidad de los registros mediante la emisión de instrucciones técnicas y jurídicas. Sin embargo, no puede ejercer un control de dirección adecuado.</a:t>
            </a:r>
          </a:p>
          <a:p>
            <a:r>
              <a:rPr lang="en-US" dirty="0"/>
              <a:t>Dependiendo de su tamaño, los cantones gestionan un número variable de oficinas del registro de la propiedad. Por regla general, estas forman parte de la administración cantonal de alguna forma.</a:t>
            </a:r>
          </a:p>
          <a:p>
            <a:endParaRPr lang="en-US" dirty="0"/>
          </a:p>
          <a:p>
            <a:r>
              <a:rPr lang="en-US" dirty="0"/>
              <a:t>Para que la </a:t>
            </a:r>
            <a:r>
              <a:rPr lang="en-US" dirty="0" err="1"/>
              <a:t>propiedad</a:t>
            </a:r>
            <a:r>
              <a:rPr lang="en-US" dirty="0"/>
              <a:t> de la tierra </a:t>
            </a:r>
            <a:r>
              <a:rPr lang="en-US" dirty="0" err="1"/>
              <a:t>quede</a:t>
            </a:r>
            <a:r>
              <a:rPr lang="en-US" dirty="0"/>
              <a:t> documentada de forma sostenible en una </a:t>
            </a:r>
            <a:r>
              <a:rPr lang="en-US" dirty="0" err="1"/>
              <a:t>organización</a:t>
            </a:r>
            <a:r>
              <a:rPr lang="en-US" dirty="0"/>
              <a:t> de este tipo, deben respetarse los principios mencionados anteriormente.</a:t>
            </a:r>
          </a:p>
          <a:p>
            <a:endParaRPr lang="de-CH" dirty="0"/>
          </a:p>
        </p:txBody>
      </p:sp>
      <p:sp>
        <p:nvSpPr>
          <p:cNvPr id="4" name="Foliennummernplatzhalter 3"/>
          <p:cNvSpPr>
            <a:spLocks noGrp="1"/>
          </p:cNvSpPr>
          <p:nvPr>
            <p:ph type="sldNum" sz="quarter" idx="5"/>
          </p:nvPr>
        </p:nvSpPr>
        <p:spPr/>
        <p:txBody>
          <a:bodyPr/>
          <a:lstStyle/>
          <a:p>
            <a:fld id="{D8201DEE-98C2-43AC-B4B1-A21BA5A7BEF1}" type="slidenum">
              <a:rPr lang="de-CH" smtClean="0"/>
              <a:t>10</a:t>
            </a:fld>
            <a:endParaRPr lang="de-CH"/>
          </a:p>
        </p:txBody>
      </p:sp>
    </p:spTree>
    <p:extLst>
      <p:ext uri="{BB962C8B-B14F-4D97-AF65-F5344CB8AC3E}">
        <p14:creationId xmlns:p14="http://schemas.microsoft.com/office/powerpoint/2010/main" val="94101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6388" y="695325"/>
            <a:ext cx="6338887" cy="3565525"/>
          </a:xfrm>
        </p:spPr>
      </p:sp>
      <p:sp>
        <p:nvSpPr>
          <p:cNvPr id="3" name="Notizenplatzhalter 2"/>
          <p:cNvSpPr>
            <a:spLocks noGrp="1"/>
          </p:cNvSpPr>
          <p:nvPr>
            <p:ph type="body" idx="1"/>
          </p:nvPr>
        </p:nvSpPr>
        <p:spPr/>
        <p:txBody>
          <a:bodyPr/>
          <a:lstStyle/>
          <a:p>
            <a:r>
              <a:rPr lang="en-US" dirty="0"/>
              <a:t>Las normas técnicas siguen la misma lógica que las normas legales.</a:t>
            </a:r>
          </a:p>
          <a:p>
            <a:endParaRPr lang="en-US" dirty="0"/>
          </a:p>
          <a:p>
            <a:r>
              <a:rPr lang="en-US" dirty="0"/>
              <a:t>En INTERLIS se describe un modelo de datos tanto para </a:t>
            </a:r>
            <a:r>
              <a:rPr lang="en-US" dirty="0" err="1"/>
              <a:t>catastro</a:t>
            </a:r>
            <a:r>
              <a:rPr lang="en-US" dirty="0"/>
              <a:t> </a:t>
            </a:r>
            <a:r>
              <a:rPr lang="en-US" dirty="0" err="1"/>
              <a:t>oficial</a:t>
            </a:r>
            <a:r>
              <a:rPr lang="en-US" dirty="0"/>
              <a:t> como para el registro de la propiedad.</a:t>
            </a:r>
          </a:p>
          <a:p>
            <a:endParaRPr lang="en-US" dirty="0"/>
          </a:p>
          <a:p>
            <a:r>
              <a:rPr lang="en-US" dirty="0"/>
              <a:t>El modelo de datos para los datos que se van a intercambiar se describe en INTERLIS como una norma común.</a:t>
            </a:r>
          </a:p>
          <a:p>
            <a:r>
              <a:rPr lang="en-US" dirty="0"/>
              <a:t>Esto incluye el </a:t>
            </a:r>
            <a:r>
              <a:rPr lang="en-US" dirty="0" err="1"/>
              <a:t>contenido</a:t>
            </a:r>
            <a:r>
              <a:rPr lang="en-US" dirty="0"/>
              <a:t> o </a:t>
            </a:r>
            <a:r>
              <a:rPr lang="en-US" dirty="0" err="1"/>
              <a:t>los</a:t>
            </a:r>
            <a:r>
              <a:rPr lang="en-US" dirty="0"/>
              <a:t> </a:t>
            </a:r>
            <a:r>
              <a:rPr lang="en-US" dirty="0" err="1"/>
              <a:t>temas</a:t>
            </a:r>
            <a:r>
              <a:rPr lang="en-US" dirty="0"/>
              <a:t> </a:t>
            </a:r>
            <a:r>
              <a:rPr lang="en-US" dirty="0" err="1"/>
              <a:t>que</a:t>
            </a:r>
            <a:r>
              <a:rPr lang="en-US" dirty="0"/>
              <a:t> se </a:t>
            </a:r>
            <a:r>
              <a:rPr lang="en-US" dirty="0" err="1"/>
              <a:t>muestran</a:t>
            </a:r>
            <a:r>
              <a:rPr lang="en-US" dirty="0"/>
              <a:t> en la diapositiva.</a:t>
            </a:r>
          </a:p>
          <a:p>
            <a:r>
              <a:rPr lang="en-US" dirty="0"/>
              <a:t>Los procedimientos estándar de INTERLIS pueden utilizarse para derivar el esquema de transferencia para el intercambio de datos.</a:t>
            </a:r>
          </a:p>
          <a:p>
            <a:endParaRPr lang="en-US" dirty="0"/>
          </a:p>
          <a:p>
            <a:r>
              <a:rPr lang="en-US" dirty="0"/>
              <a:t>Para garantizar que las propiedades puedan identificarse claramente en ambas bases de datos, se ha creado un identificador común y </a:t>
            </a:r>
            <a:r>
              <a:rPr lang="en-US" dirty="0" err="1"/>
              <a:t>único</a:t>
            </a:r>
            <a:r>
              <a:rPr lang="en-US" dirty="0"/>
              <a:t> (EGRID) para todas las propiedades.</a:t>
            </a:r>
          </a:p>
          <a:p>
            <a:r>
              <a:rPr lang="en-US" dirty="0"/>
              <a:t>En la era digital, esta es una condición técnica fundamental para un intercambio de datos fluido y eficiente.</a:t>
            </a:r>
          </a:p>
          <a:p>
            <a:br>
              <a:rPr lang="en-US" dirty="0"/>
            </a:br>
            <a:endParaRPr lang="en-US" dirty="0"/>
          </a:p>
        </p:txBody>
      </p:sp>
      <p:sp>
        <p:nvSpPr>
          <p:cNvPr id="4" name="Foliennummernplatzhalter 3"/>
          <p:cNvSpPr>
            <a:spLocks noGrp="1"/>
          </p:cNvSpPr>
          <p:nvPr>
            <p:ph type="sldNum" sz="quarter" idx="5"/>
          </p:nvPr>
        </p:nvSpPr>
        <p:spPr/>
        <p:txBody>
          <a:bodyPr/>
          <a:lstStyle/>
          <a:p>
            <a:fld id="{D8201DEE-98C2-43AC-B4B1-A21BA5A7BEF1}" type="slidenum">
              <a:rPr lang="de-CH" smtClean="0"/>
              <a:t>11</a:t>
            </a:fld>
            <a:endParaRPr lang="de-CH"/>
          </a:p>
        </p:txBody>
      </p:sp>
    </p:spTree>
    <p:extLst>
      <p:ext uri="{BB962C8B-B14F-4D97-AF65-F5344CB8AC3E}">
        <p14:creationId xmlns:p14="http://schemas.microsoft.com/office/powerpoint/2010/main" val="234700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userDrawn="1">
  <p:cSld name="Leer">
    <p:spTree>
      <p:nvGrpSpPr>
        <p:cNvPr id="1" name=""/>
        <p:cNvGrpSpPr/>
        <p:nvPr/>
      </p:nvGrpSpPr>
      <p:grpSpPr bwMode="auto">
        <a:xfrm>
          <a:off x="0" y="0"/>
          <a:ext cx="0" cy="0"/>
          <a:chOff x="0" y="0"/>
          <a:chExt cx="0" cy="0"/>
        </a:xfrm>
      </p:grpSpPr>
      <p:sp>
        <p:nvSpPr>
          <p:cNvPr id="7" name="Content"/>
          <p:cNvSpPr txBox="1"/>
          <p:nvPr userDrawn="1"/>
        </p:nvSpPr>
        <p:spPr bwMode="auto">
          <a:xfrm>
            <a:off x="445092" y="8192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8" name="Content"/>
          <p:cNvSpPr txBox="1"/>
          <p:nvPr userDrawn="1"/>
        </p:nvSpPr>
        <p:spPr bwMode="auto">
          <a:xfrm>
            <a:off x="597492" y="9716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2" name="Foliennummernplatzhalter 1"/>
          <p:cNvSpPr>
            <a:spLocks noGrp="1"/>
          </p:cNvSpPr>
          <p:nvPr>
            <p:ph type="sldNum" sz="quarter" idx="10"/>
          </p:nvPr>
        </p:nvSpPr>
        <p:spPr bwMode="auto"/>
        <p:txBody>
          <a:bodyPr/>
          <a:lstStyle/>
          <a:p>
            <a:pPr>
              <a:defRPr/>
            </a:pPr>
            <a:fld id="{86CB4B4D-7CA3-9044-876B-883B54F8677D}" type="slidenum">
              <a:rPr lang="de-CH"/>
              <a:t>‹Nr.›</a:t>
            </a:fld>
            <a:endParaRPr lang="de-CH"/>
          </a:p>
        </p:txBody>
      </p:sp>
      <p:sp>
        <p:nvSpPr>
          <p:cNvPr id="5" name="Titel 4"/>
          <p:cNvSpPr>
            <a:spLocks noGrp="1"/>
          </p:cNvSpPr>
          <p:nvPr>
            <p:ph type="title"/>
          </p:nvPr>
        </p:nvSpPr>
        <p:spPr bwMode="auto">
          <a:xfrm>
            <a:off x="234000" y="280800"/>
            <a:ext cx="10985500" cy="716582"/>
          </a:xfrm>
        </p:spPr>
        <p:txBody>
          <a:bodyPr anchor="ctr" anchorCtr="0"/>
          <a:lstStyle>
            <a:lvl1pPr>
              <a:defRPr>
                <a:solidFill>
                  <a:srgbClr val="1A384E"/>
                </a:solidFill>
              </a:defRPr>
            </a:lvl1pPr>
          </a:lstStyle>
          <a:p>
            <a:pPr>
              <a:defRPr/>
            </a:pPr>
            <a:r>
              <a:rPr lang="de-DE"/>
              <a:t>Mastertitelformat bearbeiten</a:t>
            </a:r>
            <a:endParaRPr lang="de-CH"/>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Folientitel"/>
          <p:cNvSpPr txBox="1">
            <a:spLocks noGrp="1"/>
          </p:cNvSpPr>
          <p:nvPr>
            <p:ph type="title" hasCustomPrompt="1"/>
          </p:nvPr>
        </p:nvSpPr>
        <p:spPr bwMode="auto">
          <a:xfrm>
            <a:off x="603250" y="539750"/>
            <a:ext cx="10985500" cy="716582"/>
          </a:xfrm>
          <a:prstGeom prst="rect">
            <a:avLst/>
          </a:prstGeom>
          <a:ln w="12700">
            <a:miter lim="400000"/>
          </a:ln>
        </p:spPr>
        <p:txBody>
          <a:bodyPr lIns="50800" tIns="50800" rIns="50800" bIns="50800">
            <a:normAutofit/>
          </a:bodyPr>
          <a:lstStyle/>
          <a:p>
            <a:pPr>
              <a:defRPr/>
            </a:pPr>
            <a:r>
              <a:t>Folientitel</a:t>
            </a:r>
          </a:p>
        </p:txBody>
      </p:sp>
      <p:sp>
        <p:nvSpPr>
          <p:cNvPr id="3" name="Textebene 1…"/>
          <p:cNvSpPr txBox="1">
            <a:spLocks noGrp="1"/>
          </p:cNvSpPr>
          <p:nvPr>
            <p:ph type="body" idx="1" hasCustomPrompt="1"/>
          </p:nvPr>
        </p:nvSpPr>
        <p:spPr bwMode="auto">
          <a:xfrm>
            <a:off x="603250" y="2124252"/>
            <a:ext cx="10985500" cy="4128006"/>
          </a:xfrm>
          <a:prstGeom prst="rect">
            <a:avLst/>
          </a:prstGeom>
          <a:ln w="12700">
            <a:miter lim="400000"/>
          </a:ln>
        </p:spPr>
        <p:txBody>
          <a:bodyPr lIns="50800" tIns="50800" rIns="50800" bIns="50800">
            <a:normAutofit/>
          </a:bodyPr>
          <a:lstStyle/>
          <a:p>
            <a:pPr>
              <a:defRPr/>
            </a:pPr>
            <a:r>
              <a:t>Text für Folienpunkt</a:t>
            </a:r>
          </a:p>
          <a:p>
            <a:pPr lvl="1">
              <a:defRPr/>
            </a:pPr>
            <a:endParaRPr/>
          </a:p>
          <a:p>
            <a:pPr lvl="2">
              <a:defRPr/>
            </a:pPr>
            <a:endParaRPr/>
          </a:p>
          <a:p>
            <a:pPr lvl="3">
              <a:defRPr/>
            </a:pPr>
            <a:endParaRPr/>
          </a:p>
          <a:p>
            <a:pPr lvl="4">
              <a:defRPr/>
            </a:pPr>
            <a:endParaRPr/>
          </a:p>
        </p:txBody>
      </p:sp>
      <p:sp>
        <p:nvSpPr>
          <p:cNvPr id="7" name="Rechteck"/>
          <p:cNvSpPr/>
          <p:nvPr userDrawn="1"/>
        </p:nvSpPr>
        <p:spPr bwMode="auto">
          <a:xfrm>
            <a:off x="0" y="6367893"/>
            <a:ext cx="12193753" cy="490107"/>
          </a:xfrm>
          <a:prstGeom prst="rect">
            <a:avLst/>
          </a:prstGeom>
          <a:solidFill>
            <a:srgbClr val="F0F0F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defRPr>
            </a:pPr>
            <a:endParaRPr sz="1600"/>
          </a:p>
        </p:txBody>
      </p:sp>
      <p:sp>
        <p:nvSpPr>
          <p:cNvPr id="9" name="| Author | Actual section of the presentation"/>
          <p:cNvSpPr txBox="1"/>
          <p:nvPr userDrawn="1"/>
        </p:nvSpPr>
        <p:spPr bwMode="auto">
          <a:xfrm>
            <a:off x="519763" y="6466548"/>
            <a:ext cx="7592461" cy="251351"/>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sz="1300" dirty="0"/>
              <a:t>| </a:t>
            </a:r>
            <a:r>
              <a:rPr lang="de-CH" sz="1300" dirty="0"/>
              <a:t>SECO Consulting Services </a:t>
            </a:r>
            <a:r>
              <a:rPr lang="de-CH" sz="1300" dirty="0" err="1"/>
              <a:t>for</a:t>
            </a:r>
            <a:r>
              <a:rPr lang="de-CH" sz="1300" dirty="0"/>
              <a:t> </a:t>
            </a:r>
            <a:r>
              <a:rPr lang="de-CH" sz="1300" dirty="0">
                <a:solidFill>
                  <a:srgbClr val="3E83B2"/>
                </a:solidFill>
                <a:latin typeface="Circular Pro Book"/>
                <a:cs typeface="Circular Pro Book"/>
              </a:rPr>
              <a:t>Cadastre </a:t>
            </a:r>
            <a:r>
              <a:rPr sz="1300" dirty="0">
                <a:solidFill>
                  <a:srgbClr val="3E83B2"/>
                </a:solidFill>
                <a:latin typeface="Circular Pro Book"/>
                <a:cs typeface="Circular Pro Book"/>
              </a:rPr>
              <a:t>| </a:t>
            </a:r>
            <a:r>
              <a:rPr lang="de-CH" sz="1300" dirty="0" err="1">
                <a:solidFill>
                  <a:srgbClr val="3E83B2"/>
                </a:solidFill>
                <a:latin typeface="Circular Pro Book"/>
                <a:cs typeface="Circular Pro Book"/>
              </a:rPr>
              <a:t>Catastro</a:t>
            </a:r>
            <a:r>
              <a:rPr lang="de-CH" sz="1300" dirty="0">
                <a:solidFill>
                  <a:srgbClr val="3E83B2"/>
                </a:solidFill>
                <a:latin typeface="Circular Pro Book"/>
                <a:cs typeface="Circular Pro Book"/>
              </a:rPr>
              <a:t> y </a:t>
            </a:r>
            <a:r>
              <a:rPr lang="de-CH" sz="1300" dirty="0" err="1">
                <a:solidFill>
                  <a:srgbClr val="3E83B2"/>
                </a:solidFill>
                <a:latin typeface="Circular Pro Book"/>
                <a:cs typeface="Circular Pro Book"/>
              </a:rPr>
              <a:t>Registro</a:t>
            </a:r>
            <a:r>
              <a:rPr lang="de-CH" sz="1300" dirty="0">
                <a:solidFill>
                  <a:srgbClr val="3E83B2"/>
                </a:solidFill>
                <a:latin typeface="Circular Pro Book"/>
                <a:cs typeface="Circular Pro Book"/>
              </a:rPr>
              <a:t> en </a:t>
            </a:r>
            <a:r>
              <a:rPr lang="de-CH" sz="1300" dirty="0" err="1">
                <a:solidFill>
                  <a:srgbClr val="3E83B2"/>
                </a:solidFill>
                <a:latin typeface="Circular Pro Book"/>
                <a:cs typeface="Circular Pro Book"/>
              </a:rPr>
              <a:t>Suiza</a:t>
            </a:r>
            <a:endParaRPr lang="de-CH" sz="1300" dirty="0">
              <a:solidFill>
                <a:srgbClr val="3E83B2"/>
              </a:solidFill>
              <a:latin typeface="Circular Pro Book"/>
              <a:cs typeface="Circular Pro Book"/>
            </a:endParaRPr>
          </a:p>
        </p:txBody>
      </p:sp>
      <p:sp>
        <p:nvSpPr>
          <p:cNvPr id="10" name="Foliennummer"/>
          <p:cNvSpPr txBox="1">
            <a:spLocks noGrp="1"/>
          </p:cNvSpPr>
          <p:nvPr>
            <p:ph type="sldNum" sz="quarter" idx="4"/>
          </p:nvPr>
        </p:nvSpPr>
        <p:spPr bwMode="auto">
          <a:xfrm>
            <a:off x="89931" y="6440900"/>
            <a:ext cx="513319" cy="302647"/>
          </a:xfrm>
          <a:prstGeom prst="rect">
            <a:avLst/>
          </a:prstGeom>
        </p:spPr>
        <p:txBody>
          <a:bodyPr/>
          <a:lstStyle>
            <a:lvl1pPr>
              <a:defRPr sz="1300">
                <a:solidFill>
                  <a:srgbClr val="3E83B2"/>
                </a:solidFill>
                <a:latin typeface="Circular Pro Book"/>
                <a:ea typeface="Circular Pro Book"/>
                <a:cs typeface="Circular Pro Book"/>
              </a:defRPr>
            </a:lvl1pPr>
          </a:lstStyle>
          <a:p>
            <a:pPr>
              <a:defRPr/>
            </a:pPr>
            <a:fld id="{2AF5163B-E8FD-4607-9224-21842DA39860}" type="slidenum">
              <a:rPr lang="de-CH"/>
              <a:t>‹Nr.›</a:t>
            </a:fld>
            <a:endParaRPr lang="de-CH"/>
          </a:p>
        </p:txBody>
      </p:sp>
      <p:sp>
        <p:nvSpPr>
          <p:cNvPr id="4" name="| Author | Actual section of the presentation">
            <a:extLst>
              <a:ext uri="{FF2B5EF4-FFF2-40B4-BE49-F238E27FC236}">
                <a16:creationId xmlns:a16="http://schemas.microsoft.com/office/drawing/2014/main" id="{AF0611AF-3996-4E7E-D2E4-E059589FD443}"/>
              </a:ext>
            </a:extLst>
          </p:cNvPr>
          <p:cNvSpPr txBox="1"/>
          <p:nvPr userDrawn="1"/>
        </p:nvSpPr>
        <p:spPr bwMode="auto">
          <a:xfrm>
            <a:off x="6600056" y="6466549"/>
            <a:ext cx="5452411" cy="251350"/>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algn="r">
              <a:defRPr/>
            </a:pPr>
            <a:r>
              <a:rPr lang="de-CH" sz="1300" dirty="0" err="1"/>
              <a:t>Consortium</a:t>
            </a:r>
            <a:r>
              <a:rPr lang="de-CH" sz="1300" dirty="0"/>
              <a:t> Swiss Land Management Network</a:t>
            </a:r>
            <a:endParaRPr sz="1300" dirty="0"/>
          </a:p>
        </p:txBody>
      </p:sp>
    </p:spTree>
  </p:cSld>
  <p:clrMap bg1="lt1" tx1="dk1" bg2="lt2" tx2="dk2" accent1="accent1" accent2="accent2" accent3="accent3" accent4="accent4" accent5="accent5" accent6="accent6" hlink="hlink" folHlink="folHlink"/>
  <p:sldLayoutIdLst>
    <p:sldLayoutId id="2147483649" r:id="rId1"/>
  </p:sldLayoutIdLst>
  <p:hf hdr="0" dt="0"/>
  <p:txStyles>
    <p:titleStyle>
      <a:lvl1pPr marL="0" marR="0" indent="0" algn="l" defTabSz="1219169">
        <a:lnSpc>
          <a:spcPct val="80000"/>
        </a:lnSpc>
        <a:spcBef>
          <a:spcPts val="0"/>
        </a:spcBef>
        <a:spcAft>
          <a:spcPts val="0"/>
        </a:spcAft>
        <a:buClrTx/>
        <a:buSzTx/>
        <a:buFontTx/>
        <a:buNone/>
        <a:defRPr sz="4000" b="0" i="0" u="none" strike="noStrike" cap="none" spc="-85">
          <a:solidFill>
            <a:srgbClr val="002060"/>
          </a:solidFill>
          <a:latin typeface="CircularXX TT"/>
          <a:ea typeface="+mn-ea"/>
          <a:cs typeface="CircularXX TT"/>
        </a:defRPr>
      </a:lvl1pPr>
      <a:lvl2pPr marL="0" marR="0" indent="228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2pPr>
      <a:lvl3pPr marL="0" marR="0" indent="457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3pPr>
      <a:lvl4pPr marL="0" marR="0" indent="685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4pPr>
      <a:lvl5pPr marL="0" marR="0" indent="9144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5pPr>
      <a:lvl6pPr marL="0" marR="0" indent="11430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6pPr>
      <a:lvl7pPr marL="0" marR="0" indent="1371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7pPr>
      <a:lvl8pPr marL="0" marR="0" indent="1600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8pPr>
      <a:lvl9pPr marL="0" marR="0" indent="1828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9pPr>
    </p:titleStyle>
    <p:body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p:bodyStyle>
    <p:otherStyle>
      <a:lvl1pPr marL="0" marR="0" indent="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1pPr>
      <a:lvl2pPr marL="0" marR="0" indent="228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2pPr>
      <a:lvl3pPr marL="0" marR="0" indent="457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3pPr>
      <a:lvl4pPr marL="0" marR="0" indent="685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4pPr>
      <a:lvl5pPr marL="0" marR="0" indent="9144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5pPr>
      <a:lvl6pPr marL="0" marR="0" indent="11430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6pPr>
      <a:lvl7pPr marL="0" marR="0" indent="1371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7pPr>
      <a:lvl8pPr marL="0" marR="0" indent="1600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8pPr>
      <a:lvl9pPr marL="0" marR="0" indent="1828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sv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notesSlide" Target="../notesSlides/notesSlide10.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40_FBCF08AC.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fig.net/resources/proceedings/fig_proceedings/fig2006/papers/opening/opening_topfer_1190.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5_EBB7C08D.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microsoft.com/office/2018/10/relationships/comments" Target="../comments/modernComment_130_FF4C7E3F.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a:extLst>
              <a:ext uri="{FF2B5EF4-FFF2-40B4-BE49-F238E27FC236}">
                <a16:creationId xmlns:a16="http://schemas.microsoft.com/office/drawing/2014/main" id="{95D9F189-2116-10A7-70D1-25B186F83DF9}"/>
              </a:ext>
            </a:extLst>
          </p:cNvPr>
          <p:cNvPicPr>
            <a:picLocks noChangeAspect="1"/>
          </p:cNvPicPr>
          <p:nvPr/>
        </p:nvPicPr>
        <p:blipFill>
          <a:blip r:embed="rId2" cstate="print">
            <a:duotone>
              <a:prstClr val="black"/>
              <a:srgbClr val="276F8B">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261328"/>
            <a:ext cx="12192000" cy="5596672"/>
          </a:xfrm>
          <a:prstGeom prst="rect">
            <a:avLst/>
          </a:prstGeom>
        </p:spPr>
      </p:pic>
      <p:sp>
        <p:nvSpPr>
          <p:cNvPr id="5" name="Rechteck 4"/>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147" name="Lorenz Jenni, Ohio, 24.12.2020"/>
          <p:cNvSpPr txBox="1"/>
          <p:nvPr/>
        </p:nvSpPr>
        <p:spPr bwMode="auto">
          <a:xfrm>
            <a:off x="717979" y="2340842"/>
            <a:ext cx="11074293" cy="3590727"/>
          </a:xfrm>
          <a:prstGeom prst="rect">
            <a:avLst/>
          </a:prstGeom>
          <a:noFill/>
          <a:ln w="12700">
            <a:miter lim="400000"/>
          </a:ln>
        </p:spPr>
        <p:txBody>
          <a:bodyPr wrap="square" lIns="25400" tIns="25400" rIns="25400" bIns="25400" anchor="ctr">
            <a:spAutoFit/>
          </a:bodyPr>
          <a:lstStyle>
            <a:lvl1pPr algn="l">
              <a:defRPr sz="61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endParaRPr lang="de-CH" sz="4000" b="1" i="0" u="none" strike="noStrike" cap="none" spc="0" dirty="0">
              <a:ln>
                <a:noFill/>
              </a:ln>
              <a:solidFill>
                <a:srgbClr val="FFFFFF"/>
              </a:solidFill>
              <a:latin typeface="Arial" panose="020B0604020202020204" pitchFamily="34" charset="0"/>
              <a:cs typeface="Arial" panose="020B0604020202020204" pitchFamily="34" charset="0"/>
            </a:endParaRPr>
          </a:p>
          <a:p>
            <a:pPr defTabSz="1219169">
              <a:defRPr/>
            </a:pPr>
            <a:endParaRPr lang="es-ES" sz="5400" b="0" i="0" u="none" strike="noStrike" cap="none" spc="0" dirty="0">
              <a:ln>
                <a:noFill/>
              </a:ln>
              <a:solidFill>
                <a:srgbClr val="FFFFFF"/>
              </a:solidFill>
              <a:latin typeface="Arial" panose="020B0604020202020204" pitchFamily="34" charset="0"/>
              <a:cs typeface="Arial" panose="020B0604020202020204" pitchFamily="34" charset="0"/>
            </a:endParaRPr>
          </a:p>
          <a:p>
            <a:pPr defTabSz="1219169">
              <a:defRPr/>
            </a:pPr>
            <a:r>
              <a:rPr lang="es-ES" sz="3800" dirty="0">
                <a:latin typeface="Arial" panose="020B0604020202020204" pitchFamily="34" charset="0"/>
                <a:cs typeface="Arial" panose="020B0604020202020204" pitchFamily="34" charset="0"/>
              </a:rPr>
              <a:t>Seminario virtual Catastro y Registro </a:t>
            </a:r>
          </a:p>
          <a:p>
            <a:pPr defTabSz="1219169">
              <a:defRPr/>
            </a:pPr>
            <a:r>
              <a:rPr lang="de-CH" sz="3200" b="0" dirty="0" err="1">
                <a:latin typeface="Arial" panose="020B0604020202020204" pitchFamily="34" charset="0"/>
                <a:cs typeface="Arial" panose="020B0604020202020204" pitchFamily="34" charset="0"/>
              </a:rPr>
              <a:t>Casos</a:t>
            </a:r>
            <a:r>
              <a:rPr lang="de-CH" sz="3200" b="0" dirty="0">
                <a:latin typeface="Arial" panose="020B0604020202020204" pitchFamily="34" charset="0"/>
                <a:cs typeface="Arial" panose="020B0604020202020204" pitchFamily="34" charset="0"/>
              </a:rPr>
              <a:t> de </a:t>
            </a:r>
            <a:r>
              <a:rPr lang="de-CH" sz="3200" b="0" dirty="0" err="1">
                <a:latin typeface="Arial" panose="020B0604020202020204" pitchFamily="34" charset="0"/>
                <a:cs typeface="Arial" panose="020B0604020202020204" pitchFamily="34" charset="0"/>
              </a:rPr>
              <a:t>Suiza</a:t>
            </a:r>
            <a:r>
              <a:rPr lang="de-CH" sz="3200" b="0" dirty="0">
                <a:latin typeface="Arial" panose="020B0604020202020204" pitchFamily="34" charset="0"/>
                <a:cs typeface="Arial" panose="020B0604020202020204" pitchFamily="34" charset="0"/>
              </a:rPr>
              <a:t> y de España</a:t>
            </a:r>
            <a:endParaRPr lang="es-ES" sz="3200" b="0" dirty="0">
              <a:latin typeface="Arial" panose="020B0604020202020204" pitchFamily="34" charset="0"/>
              <a:cs typeface="Arial" panose="020B0604020202020204" pitchFamily="34" charset="0"/>
            </a:endParaRPr>
          </a:p>
          <a:p>
            <a:pPr marL="0" marR="0" lvl="0" indent="0" algn="l" defTabSz="1219169">
              <a:lnSpc>
                <a:spcPct val="100000"/>
              </a:lnSpc>
              <a:spcBef>
                <a:spcPts val="0"/>
              </a:spcBef>
              <a:spcAft>
                <a:spcPts val="0"/>
              </a:spcAft>
              <a:buClrTx/>
              <a:buSzTx/>
              <a:buFontTx/>
              <a:buNone/>
              <a:defRPr/>
            </a:pPr>
            <a:endParaRPr lang="de-CH" sz="3200" b="0" dirty="0">
              <a:latin typeface="Arial" panose="020B0604020202020204" pitchFamily="34" charset="0"/>
              <a:cs typeface="Arial" panose="020B0604020202020204" pitchFamily="34" charset="0"/>
            </a:endParaRPr>
          </a:p>
          <a:p>
            <a:pPr marL="0" marR="0" lvl="0" indent="0" algn="l" defTabSz="1219169">
              <a:lnSpc>
                <a:spcPct val="100000"/>
              </a:lnSpc>
              <a:spcBef>
                <a:spcPts val="0"/>
              </a:spcBef>
              <a:spcAft>
                <a:spcPts val="0"/>
              </a:spcAft>
              <a:buClrTx/>
              <a:buSzTx/>
              <a:buFontTx/>
              <a:buNone/>
              <a:defRPr/>
            </a:pPr>
            <a:r>
              <a:rPr lang="de-CH" sz="3200" b="0" dirty="0">
                <a:latin typeface="Arial" panose="020B0604020202020204" pitchFamily="34" charset="0"/>
                <a:cs typeface="Arial" panose="020B0604020202020204" pitchFamily="34" charset="0"/>
              </a:rPr>
              <a:t>18. </a:t>
            </a:r>
            <a:r>
              <a:rPr lang="de-CH" sz="3200" b="0" i="0" u="none" strike="noStrike" cap="none" spc="0" dirty="0">
                <a:ln>
                  <a:noFill/>
                </a:ln>
                <a:solidFill>
                  <a:srgbClr val="FFFFFF"/>
                </a:solidFill>
                <a:latin typeface="Arial" panose="020B0604020202020204" pitchFamily="34" charset="0"/>
                <a:cs typeface="Arial" panose="020B0604020202020204" pitchFamily="34" charset="0"/>
              </a:rPr>
              <a:t>Dezember 2025, 09.00 – 11.00</a:t>
            </a:r>
            <a:endParaRPr sz="3200" b="0" i="0" u="none" strike="noStrike" cap="none" spc="0" dirty="0">
              <a:ln>
                <a:noFill/>
              </a:ln>
              <a:solidFill>
                <a:srgbClr val="FFFFFF"/>
              </a:solidFill>
              <a:latin typeface="Arial" panose="020B0604020202020204" pitchFamily="34" charset="0"/>
              <a:cs typeface="Arial" panose="020B0604020202020204" pitchFamily="34" charset="0"/>
            </a:endParaRPr>
          </a:p>
        </p:txBody>
      </p:sp>
      <p:sp>
        <p:nvSpPr>
          <p:cNvPr id="148" name="Länzscape of northern countries"/>
          <p:cNvSpPr txBox="1"/>
          <p:nvPr/>
        </p:nvSpPr>
        <p:spPr bwMode="auto">
          <a:xfrm>
            <a:off x="710338" y="2216327"/>
            <a:ext cx="11074293" cy="1220847"/>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marL="0" marR="0" lvl="0" indent="0" algn="l" defTabSz="1219169" eaLnBrk="1" fontAlgn="auto" latinLnBrk="0" hangingPunct="1">
              <a:lnSpc>
                <a:spcPct val="100000"/>
              </a:lnSpc>
              <a:spcBef>
                <a:spcPts val="0"/>
              </a:spcBef>
              <a:spcAft>
                <a:spcPts val="0"/>
              </a:spcAft>
              <a:buClrTx/>
              <a:buSzTx/>
              <a:buFontTx/>
              <a:buNone/>
              <a:tabLst/>
              <a:defRPr/>
            </a:pPr>
            <a:r>
              <a:rPr kumimoji="0" lang="de-CH" sz="3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«Consulting Services </a:t>
            </a:r>
            <a:r>
              <a:rPr kumimoji="0" lang="de-CH" sz="3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for</a:t>
            </a:r>
            <a:r>
              <a:rPr kumimoji="0" lang="de-CH" sz="3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Swiss </a:t>
            </a:r>
            <a:r>
              <a:rPr kumimoji="0" lang="en-US" sz="3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Accompanying Measures (SAM) in SECO </a:t>
            </a:r>
            <a:r>
              <a:rPr kumimoji="0" lang="en-US" sz="3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Cadastre</a:t>
            </a:r>
            <a:r>
              <a:rPr kumimoji="0" lang="en-US" sz="3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de-CH" sz="3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Projects»</a:t>
            </a:r>
          </a:p>
        </p:txBody>
      </p:sp>
      <p:pic>
        <p:nvPicPr>
          <p:cNvPr id="7" name="Grafik 6"/>
          <p:cNvPicPr>
            <a:picLocks noChangeAspect="1"/>
          </p:cNvPicPr>
          <p:nvPr/>
        </p:nvPicPr>
        <p:blipFill>
          <a:blip r:embed="rId4"/>
          <a:stretch/>
        </p:blipFill>
        <p:spPr bwMode="auto">
          <a:xfrm>
            <a:off x="106218" y="219551"/>
            <a:ext cx="3548191" cy="728861"/>
          </a:xfrm>
          <a:prstGeom prst="rect">
            <a:avLst/>
          </a:prstGeom>
        </p:spPr>
      </p:pic>
      <p:pic>
        <p:nvPicPr>
          <p:cNvPr id="11" name="Grafik 10"/>
          <p:cNvPicPr>
            <a:picLocks noChangeAspect="1"/>
          </p:cNvPicPr>
          <p:nvPr/>
        </p:nvPicPr>
        <p:blipFill>
          <a:blip r:embed="rId5"/>
          <a:stretch/>
        </p:blipFill>
        <p:spPr bwMode="auto">
          <a:xfrm>
            <a:off x="4153489" y="259870"/>
            <a:ext cx="730244" cy="849121"/>
          </a:xfrm>
          <a:prstGeom prst="rect">
            <a:avLst/>
          </a:prstGeom>
        </p:spPr>
      </p:pic>
      <p:pic>
        <p:nvPicPr>
          <p:cNvPr id="16" name="Imagen 9"/>
          <p:cNvPicPr>
            <a:picLocks noChangeAspect="1"/>
          </p:cNvPicPr>
          <p:nvPr/>
        </p:nvPicPr>
        <p:blipFill>
          <a:blip r:embed="rId6"/>
          <a:stretch/>
        </p:blipFill>
        <p:spPr bwMode="auto">
          <a:xfrm>
            <a:off x="8561189" y="423527"/>
            <a:ext cx="3109626" cy="390600"/>
          </a:xfrm>
          <a:prstGeom prst="rect">
            <a:avLst/>
          </a:prstGeom>
        </p:spPr>
      </p:pic>
      <p:pic>
        <p:nvPicPr>
          <p:cNvPr id="6" name="Grafik 5"/>
          <p:cNvPicPr>
            <a:picLocks noChangeAspect="1"/>
          </p:cNvPicPr>
          <p:nvPr/>
        </p:nvPicPr>
        <p:blipFill>
          <a:blip r:embed="rId7"/>
          <a:stretch/>
        </p:blipFill>
        <p:spPr bwMode="auto">
          <a:xfrm>
            <a:off x="5662040" y="191501"/>
            <a:ext cx="1817988" cy="917489"/>
          </a:xfrm>
          <a:prstGeom prst="rect">
            <a:avLst/>
          </a:prstGeom>
        </p:spPr>
      </p:pic>
      <p:sp>
        <p:nvSpPr>
          <p:cNvPr id="12" name="Textfeld 11"/>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a:ln>
                  <a:noFill/>
                </a:ln>
                <a:solidFill>
                  <a:srgbClr val="FFFFFF"/>
                </a:solidFill>
                <a:latin typeface="CircularXX TT"/>
              </a:rPr>
              <a:t>SLM Swiss Land Management Foundation</a:t>
            </a:r>
            <a:endParaRPr lang="en-GB" sz="1800" b="0" i="0" u="none" strike="noStrike" cap="none" spc="0">
              <a:ln>
                <a:noFill/>
              </a:ln>
              <a:solidFill>
                <a:srgbClr val="FFFFFF"/>
              </a:solidFill>
              <a:latin typeface="Helvetica Neue"/>
            </a:endParaRPr>
          </a:p>
        </p:txBody>
      </p:sp>
      <p:pic>
        <p:nvPicPr>
          <p:cNvPr id="14" name="Grafik 13"/>
          <p:cNvPicPr>
            <a:picLocks noChangeAspect="1"/>
          </p:cNvPicPr>
          <p:nvPr/>
        </p:nvPicPr>
        <p:blipFill>
          <a:blip r:embed="rId8"/>
          <a:stretch/>
        </p:blipFill>
        <p:spPr bwMode="auto">
          <a:xfrm>
            <a:off x="173988" y="6233652"/>
            <a:ext cx="557857" cy="5578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20E7F2-A015-5DC3-4F6A-E948D9FEF01D}"/>
              </a:ext>
            </a:extLst>
          </p:cNvPr>
          <p:cNvSpPr>
            <a:spLocks noGrp="1"/>
          </p:cNvSpPr>
          <p:nvPr>
            <p:ph type="sldNum" sz="quarter" idx="10"/>
          </p:nvPr>
        </p:nvSpPr>
        <p:spPr/>
        <p:txBody>
          <a:bodyPr/>
          <a:lstStyle/>
          <a:p>
            <a:pPr>
              <a:defRPr/>
            </a:pPr>
            <a:fld id="{86CB4B4D-7CA3-9044-876B-883B54F8677D}" type="slidenum">
              <a:rPr lang="de-CH" smtClean="0"/>
              <a:t>10</a:t>
            </a:fld>
            <a:endParaRPr lang="de-CH"/>
          </a:p>
        </p:txBody>
      </p:sp>
      <p:sp>
        <p:nvSpPr>
          <p:cNvPr id="3" name="Titel 2">
            <a:extLst>
              <a:ext uri="{FF2B5EF4-FFF2-40B4-BE49-F238E27FC236}">
                <a16:creationId xmlns:a16="http://schemas.microsoft.com/office/drawing/2014/main" id="{DE7781DB-E8B7-AAAE-7F36-F4A9B399440B}"/>
              </a:ext>
            </a:extLst>
          </p:cNvPr>
          <p:cNvSpPr>
            <a:spLocks noGrp="1"/>
          </p:cNvSpPr>
          <p:nvPr>
            <p:ph type="title"/>
          </p:nvPr>
        </p:nvSpPr>
        <p:spPr/>
        <p:txBody>
          <a:bodyPr/>
          <a:lstStyle/>
          <a:p>
            <a:r>
              <a:rPr lang="de-CH" dirty="0">
                <a:latin typeface="Arial" panose="020B0604020202020204" pitchFamily="34" charset="0"/>
                <a:cs typeface="Arial" panose="020B0604020202020204" pitchFamily="34" charset="0"/>
              </a:rPr>
              <a:t>Organización</a:t>
            </a:r>
          </a:p>
        </p:txBody>
      </p:sp>
      <p:sp>
        <p:nvSpPr>
          <p:cNvPr id="4" name="Rechteck: abgerundete Ecken 3">
            <a:extLst>
              <a:ext uri="{FF2B5EF4-FFF2-40B4-BE49-F238E27FC236}">
                <a16:creationId xmlns:a16="http://schemas.microsoft.com/office/drawing/2014/main" id="{82D6F4C2-535E-5510-744E-54347A8FD925}"/>
              </a:ext>
            </a:extLst>
          </p:cNvPr>
          <p:cNvSpPr/>
          <p:nvPr/>
        </p:nvSpPr>
        <p:spPr bwMode="auto">
          <a:xfrm>
            <a:off x="2388154" y="1298220"/>
            <a:ext cx="3419814" cy="4939092"/>
          </a:xfrm>
          <a:prstGeom prst="roundRect">
            <a:avLst>
              <a:gd name="adj" fmla="val 1972"/>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CH"/>
          </a:p>
        </p:txBody>
      </p:sp>
      <p:sp>
        <p:nvSpPr>
          <p:cNvPr id="5" name="Rechteck: abgerundete Ecken 4">
            <a:extLst>
              <a:ext uri="{FF2B5EF4-FFF2-40B4-BE49-F238E27FC236}">
                <a16:creationId xmlns:a16="http://schemas.microsoft.com/office/drawing/2014/main" id="{8DCF0F18-1983-9E68-FCBA-7F1503EB492F}"/>
              </a:ext>
            </a:extLst>
          </p:cNvPr>
          <p:cNvSpPr/>
          <p:nvPr/>
        </p:nvSpPr>
        <p:spPr bwMode="auto">
          <a:xfrm>
            <a:off x="2660548" y="3242762"/>
            <a:ext cx="2952328" cy="2880320"/>
          </a:xfrm>
          <a:prstGeom prst="roundRect">
            <a:avLst>
              <a:gd name="adj" fmla="val 5212"/>
            </a:avLst>
          </a:prstGeom>
          <a:noFill/>
          <a:ln w="19050" cap="flat">
            <a:solidFill>
              <a:schemeClr val="tx1">
                <a:lumMod val="75000"/>
              </a:schemeClr>
            </a:solidFill>
            <a:prstDash val="dash"/>
            <a:miter lim="400000"/>
          </a:ln>
        </p:spPr>
        <p:style>
          <a:lnRef idx="0">
            <a:srgbClr val="000000"/>
          </a:lnRef>
          <a:fillRef idx="0">
            <a:srgbClr val="000000"/>
          </a:fillRef>
          <a:effectRef idx="0">
            <a:srgbClr val="000000"/>
          </a:effectRef>
          <a:fontRef idx="none"/>
        </p:style>
        <p:txBody>
          <a:bodyPr rtlCol="0" anchor="ctr"/>
          <a:lstStyle/>
          <a:p>
            <a:pPr algn="ctr"/>
            <a:endParaRPr lang="de-CH"/>
          </a:p>
        </p:txBody>
      </p:sp>
      <p:sp>
        <p:nvSpPr>
          <p:cNvPr id="6" name="Rechteck: abgerundete Ecken 5">
            <a:extLst>
              <a:ext uri="{FF2B5EF4-FFF2-40B4-BE49-F238E27FC236}">
                <a16:creationId xmlns:a16="http://schemas.microsoft.com/office/drawing/2014/main" id="{C8FC7439-DB46-2AE4-3D8C-6341130136D5}"/>
              </a:ext>
            </a:extLst>
          </p:cNvPr>
          <p:cNvSpPr/>
          <p:nvPr/>
        </p:nvSpPr>
        <p:spPr bwMode="auto">
          <a:xfrm>
            <a:off x="2660548" y="1556059"/>
            <a:ext cx="2952328" cy="2880320"/>
          </a:xfrm>
          <a:prstGeom prst="roundRect">
            <a:avLst>
              <a:gd name="adj" fmla="val 5212"/>
            </a:avLst>
          </a:prstGeom>
          <a:solidFill>
            <a:schemeClr val="bg1"/>
          </a:solidFill>
          <a:ln w="19050" cap="flat">
            <a:solidFill>
              <a:schemeClr val="tx1">
                <a:lumMod val="75000"/>
              </a:schemeClr>
            </a:solidFill>
            <a:miter lim="400000"/>
          </a:ln>
        </p:spPr>
        <p:style>
          <a:lnRef idx="0">
            <a:srgbClr val="000000"/>
          </a:lnRef>
          <a:fillRef idx="0">
            <a:srgbClr val="000000"/>
          </a:fillRef>
          <a:effectRef idx="0">
            <a:srgbClr val="000000"/>
          </a:effectRef>
          <a:fontRef idx="none"/>
        </p:style>
        <p:txBody>
          <a:bodyPr rtlCol="0" anchor="ctr"/>
          <a:lstStyle/>
          <a:p>
            <a:pPr algn="ctr"/>
            <a:endParaRPr lang="de-CH"/>
          </a:p>
        </p:txBody>
      </p:sp>
      <p:sp>
        <p:nvSpPr>
          <p:cNvPr id="7" name="Rechteck: abgerundete Ecken 6">
            <a:extLst>
              <a:ext uri="{FF2B5EF4-FFF2-40B4-BE49-F238E27FC236}">
                <a16:creationId xmlns:a16="http://schemas.microsoft.com/office/drawing/2014/main" id="{D20DB787-000A-4156-7344-EBF11AE7F405}"/>
              </a:ext>
            </a:extLst>
          </p:cNvPr>
          <p:cNvSpPr/>
          <p:nvPr/>
        </p:nvSpPr>
        <p:spPr bwMode="auto">
          <a:xfrm>
            <a:off x="2804564" y="1731522"/>
            <a:ext cx="2592288" cy="792088"/>
          </a:xfrm>
          <a:prstGeom prst="roundRect">
            <a:avLst/>
          </a:prstGeom>
          <a:solidFill>
            <a:schemeClr val="tx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1600" dirty="0" err="1"/>
              <a:t>Dirección</a:t>
            </a:r>
            <a:r>
              <a:rPr lang="de-CH" sz="1600" dirty="0"/>
              <a:t> Federal </a:t>
            </a:r>
            <a:r>
              <a:rPr lang="de-CH" sz="1600" dirty="0" err="1"/>
              <a:t>de Catastro</a:t>
            </a:r>
            <a:endParaRPr lang="de-CH" sz="1600" dirty="0"/>
          </a:p>
        </p:txBody>
      </p:sp>
      <p:sp>
        <p:nvSpPr>
          <p:cNvPr id="8" name="Rechteck: abgerundete Ecken 7">
            <a:extLst>
              <a:ext uri="{FF2B5EF4-FFF2-40B4-BE49-F238E27FC236}">
                <a16:creationId xmlns:a16="http://schemas.microsoft.com/office/drawing/2014/main" id="{A83D3F04-7393-98A2-288A-ABAC0DBF6EAA}"/>
              </a:ext>
            </a:extLst>
          </p:cNvPr>
          <p:cNvSpPr/>
          <p:nvPr/>
        </p:nvSpPr>
        <p:spPr bwMode="auto">
          <a:xfrm>
            <a:off x="2804564" y="3387706"/>
            <a:ext cx="2592288" cy="792088"/>
          </a:xfrm>
          <a:prstGeom prst="roundRect">
            <a:avLst/>
          </a:prstGeom>
          <a:solidFill>
            <a:schemeClr val="tx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1600" dirty="0" err="1"/>
              <a:t>Autoridades</a:t>
            </a:r>
            <a:r>
              <a:rPr lang="de-CH" sz="1600" dirty="0"/>
              <a:t> </a:t>
            </a:r>
            <a:r>
              <a:rPr lang="de-CH" sz="1600" dirty="0" err="1"/>
              <a:t>Cantonales</a:t>
            </a:r>
            <a:r>
              <a:rPr lang="de-CH" sz="1600" dirty="0"/>
              <a:t> de </a:t>
            </a:r>
            <a:r>
              <a:rPr lang="de-CH" sz="1600" dirty="0" err="1"/>
              <a:t>Catastro</a:t>
            </a:r>
            <a:endParaRPr lang="de-CH" sz="1600" dirty="0"/>
          </a:p>
        </p:txBody>
      </p:sp>
      <p:sp>
        <p:nvSpPr>
          <p:cNvPr id="9" name="Rechteck: abgerundete Ecken 8">
            <a:extLst>
              <a:ext uri="{FF2B5EF4-FFF2-40B4-BE49-F238E27FC236}">
                <a16:creationId xmlns:a16="http://schemas.microsoft.com/office/drawing/2014/main" id="{57449660-BBC6-C962-823F-EBD66908EB35}"/>
              </a:ext>
            </a:extLst>
          </p:cNvPr>
          <p:cNvSpPr/>
          <p:nvPr/>
        </p:nvSpPr>
        <p:spPr bwMode="auto">
          <a:xfrm>
            <a:off x="2711624" y="5085184"/>
            <a:ext cx="2808312" cy="792088"/>
          </a:xfrm>
          <a:prstGeom prst="roundRect">
            <a:avLst/>
          </a:prstGeom>
          <a:solidFill>
            <a:srgbClr val="9FAFAF"/>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algn="ctr"/>
            <a:r>
              <a:rPr lang="de-CH" sz="1600" dirty="0" err="1"/>
              <a:t>Oficinas</a:t>
            </a:r>
            <a:r>
              <a:rPr lang="de-CH" sz="1600" dirty="0"/>
              <a:t> privadas de </a:t>
            </a:r>
            <a:r>
              <a:rPr lang="de-CH" sz="1600" dirty="0" err="1"/>
              <a:t>Catastro</a:t>
            </a:r>
            <a:endParaRPr lang="de-CH" sz="1600" dirty="0"/>
          </a:p>
          <a:p>
            <a:pPr algn="ctr"/>
            <a:r>
              <a:rPr lang="de-CH" sz="1600" dirty="0" err="1"/>
              <a:t>Oficinas</a:t>
            </a:r>
            <a:r>
              <a:rPr lang="de-CH" sz="1600" dirty="0"/>
              <a:t> </a:t>
            </a:r>
            <a:r>
              <a:rPr lang="de-CH" sz="1600" dirty="0" err="1"/>
              <a:t>Municipales</a:t>
            </a:r>
            <a:r>
              <a:rPr lang="de-CH" sz="1600" dirty="0"/>
              <a:t> de </a:t>
            </a:r>
            <a:r>
              <a:rPr lang="de-CH" sz="1600" dirty="0" err="1"/>
              <a:t>Catastro</a:t>
            </a:r>
            <a:endParaRPr lang="de-CH" sz="1600" dirty="0"/>
          </a:p>
        </p:txBody>
      </p:sp>
      <p:pic>
        <p:nvPicPr>
          <p:cNvPr id="10" name="Grafik 9" descr="Dokument mit einfarbiger Füllung">
            <a:extLst>
              <a:ext uri="{FF2B5EF4-FFF2-40B4-BE49-F238E27FC236}">
                <a16:creationId xmlns:a16="http://schemas.microsoft.com/office/drawing/2014/main" id="{AC69D06F-E278-D1BB-8F68-81B05BC783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779427" y="2662476"/>
            <a:ext cx="595180" cy="595180"/>
          </a:xfrm>
          <a:prstGeom prst="rect">
            <a:avLst/>
          </a:prstGeom>
        </p:spPr>
      </p:pic>
      <p:sp>
        <p:nvSpPr>
          <p:cNvPr id="11" name="Textfeld 10">
            <a:extLst>
              <a:ext uri="{FF2B5EF4-FFF2-40B4-BE49-F238E27FC236}">
                <a16:creationId xmlns:a16="http://schemas.microsoft.com/office/drawing/2014/main" id="{9ABBC403-CCF9-47F4-E82D-BAD7AD1DC540}"/>
              </a:ext>
            </a:extLst>
          </p:cNvPr>
          <p:cNvSpPr txBox="1"/>
          <p:nvPr/>
        </p:nvSpPr>
        <p:spPr bwMode="auto">
          <a:xfrm>
            <a:off x="3503712" y="2729233"/>
            <a:ext cx="2335096"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sz="1400" dirty="0"/>
              <a:t>Programas y</a:t>
            </a:r>
          </a:p>
          <a:p>
            <a:r>
              <a:rPr lang="de-CH" sz="1400" dirty="0" err="1"/>
              <a:t>Acuerdos</a:t>
            </a:r>
            <a:r>
              <a:rPr lang="de-CH" sz="1400" dirty="0"/>
              <a:t> de rendimiento</a:t>
            </a:r>
          </a:p>
        </p:txBody>
      </p:sp>
      <p:pic>
        <p:nvPicPr>
          <p:cNvPr id="12" name="Grafik 11" descr="Dokument mit einfarbiger Füllung">
            <a:extLst>
              <a:ext uri="{FF2B5EF4-FFF2-40B4-BE49-F238E27FC236}">
                <a16:creationId xmlns:a16="http://schemas.microsoft.com/office/drawing/2014/main" id="{26D7CD6D-4D31-0F83-4482-5177F801E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2779427" y="4414977"/>
            <a:ext cx="595180" cy="595180"/>
          </a:xfrm>
          <a:prstGeom prst="rect">
            <a:avLst/>
          </a:prstGeom>
        </p:spPr>
      </p:pic>
      <p:sp>
        <p:nvSpPr>
          <p:cNvPr id="13" name="Textfeld 12">
            <a:extLst>
              <a:ext uri="{FF2B5EF4-FFF2-40B4-BE49-F238E27FC236}">
                <a16:creationId xmlns:a16="http://schemas.microsoft.com/office/drawing/2014/main" id="{FA45DAFD-A836-932E-31C5-67B801B4FB32}"/>
              </a:ext>
            </a:extLst>
          </p:cNvPr>
          <p:cNvSpPr txBox="1"/>
          <p:nvPr/>
        </p:nvSpPr>
        <p:spPr bwMode="auto">
          <a:xfrm>
            <a:off x="3675268" y="4588274"/>
            <a:ext cx="1362874" cy="27699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sz="1200" dirty="0" err="1"/>
              <a:t>Contratos</a:t>
            </a:r>
            <a:r>
              <a:rPr lang="de-CH" sz="1200" dirty="0"/>
              <a:t> de servicios</a:t>
            </a:r>
          </a:p>
        </p:txBody>
      </p:sp>
      <p:sp>
        <p:nvSpPr>
          <p:cNvPr id="14" name="Pfeil: nach oben und unten 13">
            <a:extLst>
              <a:ext uri="{FF2B5EF4-FFF2-40B4-BE49-F238E27FC236}">
                <a16:creationId xmlns:a16="http://schemas.microsoft.com/office/drawing/2014/main" id="{AA6F4DC7-8149-C794-D366-B223098E41BF}"/>
              </a:ext>
            </a:extLst>
          </p:cNvPr>
          <p:cNvSpPr/>
          <p:nvPr/>
        </p:nvSpPr>
        <p:spPr bwMode="auto">
          <a:xfrm>
            <a:off x="3370839" y="2463109"/>
            <a:ext cx="288032" cy="996549"/>
          </a:xfrm>
          <a:prstGeom prst="upDownArrow">
            <a:avLst>
              <a:gd name="adj1" fmla="val 30158"/>
              <a:gd name="adj2" fmla="val 50000"/>
            </a:avLst>
          </a:prstGeom>
          <a:solidFill>
            <a:srgbClr val="BAD0E9"/>
          </a:solidFill>
          <a:ln w="12700" cap="flat">
            <a:noFill/>
            <a:miter lim="400000"/>
          </a:ln>
        </p:spPr>
        <p:style>
          <a:lnRef idx="0">
            <a:srgbClr val="000000"/>
          </a:lnRef>
          <a:fillRef idx="0">
            <a:srgbClr val="000000"/>
          </a:fillRef>
          <a:effectRef idx="0">
            <a:srgbClr val="000000"/>
          </a:effectRef>
          <a:fontRef idx="none"/>
        </p:style>
        <p:txBody>
          <a:bodyPr rtlCol="0" anchor="ctr"/>
          <a:lstStyle/>
          <a:p>
            <a:pPr algn="ctr"/>
            <a:endParaRPr lang="de-CH"/>
          </a:p>
        </p:txBody>
      </p:sp>
      <p:sp>
        <p:nvSpPr>
          <p:cNvPr id="15" name="Pfeil: nach oben und unten 14">
            <a:extLst>
              <a:ext uri="{FF2B5EF4-FFF2-40B4-BE49-F238E27FC236}">
                <a16:creationId xmlns:a16="http://schemas.microsoft.com/office/drawing/2014/main" id="{C8DAFA2A-ADEC-392E-F99C-6A0BDB03632C}"/>
              </a:ext>
            </a:extLst>
          </p:cNvPr>
          <p:cNvSpPr/>
          <p:nvPr/>
        </p:nvSpPr>
        <p:spPr bwMode="auto">
          <a:xfrm>
            <a:off x="3349470" y="4131651"/>
            <a:ext cx="288032" cy="996549"/>
          </a:xfrm>
          <a:prstGeom prst="upDownArrow">
            <a:avLst>
              <a:gd name="adj1" fmla="val 30158"/>
              <a:gd name="adj2" fmla="val 50000"/>
            </a:avLst>
          </a:prstGeom>
          <a:solidFill>
            <a:srgbClr val="BAD0E9"/>
          </a:solidFill>
          <a:ln w="12700" cap="flat">
            <a:noFill/>
            <a:miter lim="400000"/>
          </a:ln>
        </p:spPr>
        <p:style>
          <a:lnRef idx="0">
            <a:srgbClr val="000000"/>
          </a:lnRef>
          <a:fillRef idx="0">
            <a:srgbClr val="000000"/>
          </a:fillRef>
          <a:effectRef idx="0">
            <a:srgbClr val="000000"/>
          </a:effectRef>
          <a:fontRef idx="none"/>
        </p:style>
        <p:txBody>
          <a:bodyPr rtlCol="0" anchor="ctr"/>
          <a:lstStyle/>
          <a:p>
            <a:pPr algn="ctr"/>
            <a:endParaRPr lang="de-CH"/>
          </a:p>
        </p:txBody>
      </p:sp>
      <p:sp>
        <p:nvSpPr>
          <p:cNvPr id="19" name="Rechteck 18">
            <a:extLst>
              <a:ext uri="{FF2B5EF4-FFF2-40B4-BE49-F238E27FC236}">
                <a16:creationId xmlns:a16="http://schemas.microsoft.com/office/drawing/2014/main" id="{3F142BA4-0C1B-0F56-88AE-E8C5F431D6DE}"/>
              </a:ext>
            </a:extLst>
          </p:cNvPr>
          <p:cNvSpPr/>
          <p:nvPr/>
        </p:nvSpPr>
        <p:spPr bwMode="auto">
          <a:xfrm>
            <a:off x="3514855" y="1544419"/>
            <a:ext cx="1305933" cy="73433"/>
          </a:xfrm>
          <a:prstGeom prst="rect">
            <a:avLst/>
          </a:prstGeom>
          <a:solidFill>
            <a:schemeClr val="bg1"/>
          </a:solidFill>
          <a:ln w="12700" cap="flat">
            <a:noFill/>
            <a:miter lim="400000"/>
          </a:ln>
        </p:spPr>
        <p:style>
          <a:lnRef idx="0">
            <a:srgbClr val="000000"/>
          </a:lnRef>
          <a:fillRef idx="0">
            <a:srgbClr val="000000"/>
          </a:fillRef>
          <a:effectRef idx="0">
            <a:srgbClr val="000000"/>
          </a:effectRef>
          <a:fontRef idx="none"/>
        </p:style>
        <p:txBody>
          <a:bodyPr rtlCol="0" anchor="ctr"/>
          <a:lstStyle/>
          <a:p>
            <a:pPr algn="ctr"/>
            <a:endParaRPr lang="de-CH"/>
          </a:p>
        </p:txBody>
      </p:sp>
      <p:sp>
        <p:nvSpPr>
          <p:cNvPr id="20" name="Textfeld 19">
            <a:extLst>
              <a:ext uri="{FF2B5EF4-FFF2-40B4-BE49-F238E27FC236}">
                <a16:creationId xmlns:a16="http://schemas.microsoft.com/office/drawing/2014/main" id="{AF80712B-60F4-473F-FEA1-B420EB57CC5D}"/>
              </a:ext>
            </a:extLst>
          </p:cNvPr>
          <p:cNvSpPr txBox="1"/>
          <p:nvPr/>
        </p:nvSpPr>
        <p:spPr bwMode="auto">
          <a:xfrm>
            <a:off x="3584604" y="1388876"/>
            <a:ext cx="1140056" cy="30777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sz="1400" dirty="0" err="1"/>
              <a:t>Tarea compartida</a:t>
            </a:r>
            <a:endParaRPr lang="de-CH" sz="1400" dirty="0"/>
          </a:p>
        </p:txBody>
      </p:sp>
      <p:sp>
        <p:nvSpPr>
          <p:cNvPr id="21" name="Rechteck: abgerundete Ecken 20">
            <a:extLst>
              <a:ext uri="{FF2B5EF4-FFF2-40B4-BE49-F238E27FC236}">
                <a16:creationId xmlns:a16="http://schemas.microsoft.com/office/drawing/2014/main" id="{9B8D36CC-7CF1-8081-3354-6D91C69FB040}"/>
              </a:ext>
            </a:extLst>
          </p:cNvPr>
          <p:cNvSpPr/>
          <p:nvPr/>
        </p:nvSpPr>
        <p:spPr bwMode="auto">
          <a:xfrm>
            <a:off x="6014668" y="1298220"/>
            <a:ext cx="3033659" cy="4939092"/>
          </a:xfrm>
          <a:prstGeom prst="roundRect">
            <a:avLst>
              <a:gd name="adj" fmla="val 1972"/>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CH" sz="2000" dirty="0"/>
          </a:p>
        </p:txBody>
      </p:sp>
      <p:sp>
        <p:nvSpPr>
          <p:cNvPr id="22" name="Rechteck: abgerundete Ecken 21">
            <a:extLst>
              <a:ext uri="{FF2B5EF4-FFF2-40B4-BE49-F238E27FC236}">
                <a16:creationId xmlns:a16="http://schemas.microsoft.com/office/drawing/2014/main" id="{EC1F8212-48AF-5B6F-6CF4-FB8FB70335FE}"/>
              </a:ext>
            </a:extLst>
          </p:cNvPr>
          <p:cNvSpPr/>
          <p:nvPr/>
        </p:nvSpPr>
        <p:spPr bwMode="auto">
          <a:xfrm>
            <a:off x="6233820" y="1731522"/>
            <a:ext cx="2592288" cy="792088"/>
          </a:xfrm>
          <a:prstGeom prst="roundRect">
            <a:avLst/>
          </a:prstGeom>
          <a:solidFill>
            <a:schemeClr val="tx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Oficina Federal de Registro y Derecho Inmobiliario</a:t>
            </a:r>
            <a:endParaRPr lang="de-CH" sz="1600" dirty="0"/>
          </a:p>
        </p:txBody>
      </p:sp>
      <p:sp>
        <p:nvSpPr>
          <p:cNvPr id="23" name="Rechteck: abgerundete Ecken 22">
            <a:extLst>
              <a:ext uri="{FF2B5EF4-FFF2-40B4-BE49-F238E27FC236}">
                <a16:creationId xmlns:a16="http://schemas.microsoft.com/office/drawing/2014/main" id="{6C681085-E765-B195-68CC-2EFBCF680A54}"/>
              </a:ext>
            </a:extLst>
          </p:cNvPr>
          <p:cNvSpPr/>
          <p:nvPr/>
        </p:nvSpPr>
        <p:spPr bwMode="auto">
          <a:xfrm>
            <a:off x="6233820" y="3387706"/>
            <a:ext cx="2592288" cy="792088"/>
          </a:xfrm>
          <a:prstGeom prst="roundRect">
            <a:avLst/>
          </a:prstGeom>
          <a:solidFill>
            <a:schemeClr val="tx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1600" dirty="0" err="1"/>
              <a:t>Autoridades</a:t>
            </a:r>
            <a:r>
              <a:rPr lang="de-CH" sz="1600" dirty="0"/>
              <a:t> </a:t>
            </a:r>
            <a:r>
              <a:rPr lang="de-CH" sz="1600" dirty="0" err="1"/>
              <a:t>Cantonales</a:t>
            </a:r>
            <a:r>
              <a:rPr lang="de-CH" sz="1600" dirty="0"/>
              <a:t> del </a:t>
            </a:r>
            <a:r>
              <a:rPr lang="de-CH" sz="1600" dirty="0" err="1"/>
              <a:t>Registro</a:t>
            </a:r>
            <a:r>
              <a:rPr lang="de-CH" sz="1600" dirty="0"/>
              <a:t> de la </a:t>
            </a:r>
            <a:r>
              <a:rPr lang="de-CH" sz="1600" dirty="0" err="1"/>
              <a:t>Propiedad</a:t>
            </a:r>
            <a:endParaRPr lang="de-CH" sz="1600" dirty="0"/>
          </a:p>
        </p:txBody>
      </p:sp>
      <p:sp>
        <p:nvSpPr>
          <p:cNvPr id="24" name="Rechteck: abgerundete Ecken 23">
            <a:extLst>
              <a:ext uri="{FF2B5EF4-FFF2-40B4-BE49-F238E27FC236}">
                <a16:creationId xmlns:a16="http://schemas.microsoft.com/office/drawing/2014/main" id="{9FC99DB4-9819-70D9-9EBE-5E6E8DC7A583}"/>
              </a:ext>
            </a:extLst>
          </p:cNvPr>
          <p:cNvSpPr/>
          <p:nvPr/>
        </p:nvSpPr>
        <p:spPr bwMode="auto">
          <a:xfrm>
            <a:off x="6233820" y="5079894"/>
            <a:ext cx="2592288" cy="792088"/>
          </a:xfrm>
          <a:prstGeom prst="roundRect">
            <a:avLst/>
          </a:prstGeom>
          <a:solidFill>
            <a:srgbClr val="9FAF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sz="1600" dirty="0" err="1"/>
              <a:t>Oficinas del Registro de la Propiedad</a:t>
            </a:r>
            <a:endParaRPr lang="de-CH" sz="1600" dirty="0"/>
          </a:p>
        </p:txBody>
      </p:sp>
      <p:sp>
        <p:nvSpPr>
          <p:cNvPr id="25" name="Textfeld 24">
            <a:extLst>
              <a:ext uri="{FF2B5EF4-FFF2-40B4-BE49-F238E27FC236}">
                <a16:creationId xmlns:a16="http://schemas.microsoft.com/office/drawing/2014/main" id="{3C1EB80D-237E-7EEC-5F5A-2B7B4EF8FCA8}"/>
              </a:ext>
            </a:extLst>
          </p:cNvPr>
          <p:cNvSpPr txBox="1"/>
          <p:nvPr/>
        </p:nvSpPr>
        <p:spPr bwMode="auto">
          <a:xfrm>
            <a:off x="-28508" y="1731522"/>
            <a:ext cx="2385589" cy="83099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algn="r"/>
            <a:r>
              <a:rPr lang="de-CH" sz="1600" b="1" dirty="0" err="1"/>
              <a:t>Nivel</a:t>
            </a:r>
            <a:r>
              <a:rPr lang="de-CH" sz="1600" b="1" dirty="0"/>
              <a:t> federal:</a:t>
            </a:r>
          </a:p>
          <a:p>
            <a:pPr algn="r"/>
            <a:r>
              <a:rPr lang="de-CH" sz="1600" b="1" dirty="0" err="1"/>
              <a:t>Gestión</a:t>
            </a:r>
            <a:r>
              <a:rPr lang="de-CH" sz="1600" b="1" dirty="0"/>
              <a:t> estratégica</a:t>
            </a:r>
          </a:p>
          <a:p>
            <a:pPr algn="r"/>
            <a:r>
              <a:rPr lang="de-CH" sz="1600" b="1" dirty="0"/>
              <a:t>y </a:t>
            </a:r>
            <a:r>
              <a:rPr lang="de-CH" sz="1600" b="1" dirty="0" err="1"/>
              <a:t>supervisión</a:t>
            </a:r>
            <a:endParaRPr lang="de-CH" sz="1600" b="1" dirty="0"/>
          </a:p>
        </p:txBody>
      </p:sp>
      <p:sp>
        <p:nvSpPr>
          <p:cNvPr id="26" name="Textfeld 25">
            <a:extLst>
              <a:ext uri="{FF2B5EF4-FFF2-40B4-BE49-F238E27FC236}">
                <a16:creationId xmlns:a16="http://schemas.microsoft.com/office/drawing/2014/main" id="{02F27856-E5C8-7117-115A-522663D0DB10}"/>
              </a:ext>
            </a:extLst>
          </p:cNvPr>
          <p:cNvSpPr txBox="1"/>
          <p:nvPr/>
        </p:nvSpPr>
        <p:spPr bwMode="auto">
          <a:xfrm>
            <a:off x="402635" y="3462099"/>
            <a:ext cx="1954446" cy="83099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algn="r"/>
            <a:r>
              <a:rPr lang="de-CH" sz="1600" b="1" dirty="0" err="1"/>
              <a:t>Nivel cantonal</a:t>
            </a:r>
            <a:r>
              <a:rPr lang="de-CH" sz="1600" b="1" dirty="0"/>
              <a:t>:</a:t>
            </a:r>
          </a:p>
          <a:p>
            <a:pPr algn="r"/>
            <a:r>
              <a:rPr lang="de-CH" sz="1600" b="1" dirty="0" err="1"/>
              <a:t>Gestión</a:t>
            </a:r>
            <a:r>
              <a:rPr lang="de-CH" sz="1600" b="1" dirty="0"/>
              <a:t> </a:t>
            </a:r>
            <a:r>
              <a:rPr lang="de-CH" sz="1600" b="1" dirty="0" err="1"/>
              <a:t>operativa</a:t>
            </a:r>
            <a:endParaRPr lang="de-CH" sz="1600" b="1" dirty="0"/>
          </a:p>
          <a:p>
            <a:pPr algn="r"/>
            <a:endParaRPr lang="de-CH" sz="1600" b="1" dirty="0"/>
          </a:p>
        </p:txBody>
      </p:sp>
      <p:sp>
        <p:nvSpPr>
          <p:cNvPr id="27" name="Textfeld 26">
            <a:extLst>
              <a:ext uri="{FF2B5EF4-FFF2-40B4-BE49-F238E27FC236}">
                <a16:creationId xmlns:a16="http://schemas.microsoft.com/office/drawing/2014/main" id="{DC42BD08-880B-5E9B-01D7-3A53CBAE26F6}"/>
              </a:ext>
            </a:extLst>
          </p:cNvPr>
          <p:cNvSpPr txBox="1"/>
          <p:nvPr/>
        </p:nvSpPr>
        <p:spPr bwMode="auto">
          <a:xfrm>
            <a:off x="609423" y="5306661"/>
            <a:ext cx="1747658" cy="58477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algn="r"/>
            <a:r>
              <a:rPr lang="de-CH" sz="1600" b="1" dirty="0"/>
              <a:t>Nivel municipal:</a:t>
            </a:r>
          </a:p>
          <a:p>
            <a:pPr algn="r"/>
            <a:r>
              <a:rPr lang="de-CH" sz="1600" b="1" dirty="0" err="1"/>
              <a:t>Implementación</a:t>
            </a:r>
            <a:endParaRPr lang="de-CH" sz="1600" b="1" dirty="0"/>
          </a:p>
        </p:txBody>
      </p:sp>
      <p:cxnSp>
        <p:nvCxnSpPr>
          <p:cNvPr id="28" name="Gerade Verbindung mit Pfeil 27">
            <a:extLst>
              <a:ext uri="{FF2B5EF4-FFF2-40B4-BE49-F238E27FC236}">
                <a16:creationId xmlns:a16="http://schemas.microsoft.com/office/drawing/2014/main" id="{BAE3172B-833B-DAD5-1386-768D9BD96BEE}"/>
              </a:ext>
            </a:extLst>
          </p:cNvPr>
          <p:cNvCxnSpPr>
            <a:endCxn id="24" idx="0"/>
          </p:cNvCxnSpPr>
          <p:nvPr/>
        </p:nvCxnSpPr>
        <p:spPr bwMode="auto">
          <a:xfrm>
            <a:off x="7529964" y="4179794"/>
            <a:ext cx="0" cy="900100"/>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cxnSp>
        <p:nvCxnSpPr>
          <p:cNvPr id="29" name="Gerader Verbinder 28">
            <a:extLst>
              <a:ext uri="{FF2B5EF4-FFF2-40B4-BE49-F238E27FC236}">
                <a16:creationId xmlns:a16="http://schemas.microsoft.com/office/drawing/2014/main" id="{83AE7BDB-902D-CFCB-CC2C-CE1D1657E782}"/>
              </a:ext>
            </a:extLst>
          </p:cNvPr>
          <p:cNvCxnSpPr>
            <a:stCxn id="22" idx="2"/>
            <a:endCxn id="23" idx="0"/>
          </p:cNvCxnSpPr>
          <p:nvPr/>
        </p:nvCxnSpPr>
        <p:spPr bwMode="auto">
          <a:xfrm>
            <a:off x="7529964" y="2523610"/>
            <a:ext cx="0" cy="864096"/>
          </a:xfrm>
          <a:prstGeom prst="line">
            <a:avLst/>
          </a:prstGeom>
          <a:noFill/>
          <a:ln w="19050" cap="flat">
            <a:solidFill>
              <a:srgbClr val="000000"/>
            </a:solidFill>
            <a:prstDash val="dash"/>
            <a:miter lim="400000"/>
          </a:ln>
        </p:spPr>
        <p:style>
          <a:lnRef idx="0">
            <a:srgbClr val="000000"/>
          </a:lnRef>
          <a:fillRef idx="0">
            <a:srgbClr val="000000"/>
          </a:fillRef>
          <a:effectRef idx="0">
            <a:srgbClr val="000000"/>
          </a:effectRef>
          <a:fontRef idx="none"/>
        </p:style>
      </p:cxnSp>
      <p:sp>
        <p:nvSpPr>
          <p:cNvPr id="30" name="Textfeld 29">
            <a:extLst>
              <a:ext uri="{FF2B5EF4-FFF2-40B4-BE49-F238E27FC236}">
                <a16:creationId xmlns:a16="http://schemas.microsoft.com/office/drawing/2014/main" id="{1EFC0826-FDD8-665D-9180-86B98E880576}"/>
              </a:ext>
            </a:extLst>
          </p:cNvPr>
          <p:cNvSpPr txBox="1"/>
          <p:nvPr/>
        </p:nvSpPr>
        <p:spPr bwMode="auto">
          <a:xfrm>
            <a:off x="7529963" y="2694048"/>
            <a:ext cx="1950413"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sz="1400" dirty="0" err="1"/>
              <a:t>Instrucciones</a:t>
            </a:r>
            <a:r>
              <a:rPr lang="de-CH" sz="1400" dirty="0"/>
              <a:t> </a:t>
            </a:r>
            <a:r>
              <a:rPr lang="de-CH" sz="1400" dirty="0" err="1"/>
              <a:t>técnicas</a:t>
            </a:r>
            <a:r>
              <a:rPr lang="de-CH" sz="1400" dirty="0"/>
              <a:t> y legales</a:t>
            </a:r>
          </a:p>
        </p:txBody>
      </p:sp>
      <p:sp>
        <p:nvSpPr>
          <p:cNvPr id="31" name="Textfeld 30">
            <a:extLst>
              <a:ext uri="{FF2B5EF4-FFF2-40B4-BE49-F238E27FC236}">
                <a16:creationId xmlns:a16="http://schemas.microsoft.com/office/drawing/2014/main" id="{87F41F8A-10C0-9F98-61E4-9D44111728EC}"/>
              </a:ext>
            </a:extLst>
          </p:cNvPr>
          <p:cNvSpPr txBox="1"/>
          <p:nvPr/>
        </p:nvSpPr>
        <p:spPr bwMode="auto">
          <a:xfrm>
            <a:off x="2423592" y="930308"/>
            <a:ext cx="3189284"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err="1">
                <a:solidFill>
                  <a:schemeClr val="accent5"/>
                </a:solidFill>
              </a:rPr>
              <a:t>Catastro</a:t>
            </a:r>
            <a:r>
              <a:rPr lang="en-US" b="1" dirty="0">
                <a:solidFill>
                  <a:schemeClr val="accent5"/>
                </a:solidFill>
              </a:rPr>
              <a:t> official (predial)</a:t>
            </a:r>
          </a:p>
        </p:txBody>
      </p:sp>
      <p:sp>
        <p:nvSpPr>
          <p:cNvPr id="32" name="Textfeld 31">
            <a:extLst>
              <a:ext uri="{FF2B5EF4-FFF2-40B4-BE49-F238E27FC236}">
                <a16:creationId xmlns:a16="http://schemas.microsoft.com/office/drawing/2014/main" id="{31847113-A5DA-0B18-AD80-5486EE14B924}"/>
              </a:ext>
            </a:extLst>
          </p:cNvPr>
          <p:cNvSpPr txBox="1"/>
          <p:nvPr/>
        </p:nvSpPr>
        <p:spPr bwMode="auto">
          <a:xfrm>
            <a:off x="6096000" y="904649"/>
            <a:ext cx="2808312"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a:solidFill>
                  <a:schemeClr val="accent1"/>
                </a:solidFill>
              </a:rPr>
              <a:t>registro de la propiedad</a:t>
            </a:r>
          </a:p>
        </p:txBody>
      </p:sp>
      <p:sp>
        <p:nvSpPr>
          <p:cNvPr id="34" name="Textfeld 33">
            <a:extLst>
              <a:ext uri="{FF2B5EF4-FFF2-40B4-BE49-F238E27FC236}">
                <a16:creationId xmlns:a16="http://schemas.microsoft.com/office/drawing/2014/main" id="{D7E3F760-CE58-267E-F299-4124F258CD39}"/>
              </a:ext>
            </a:extLst>
          </p:cNvPr>
          <p:cNvSpPr txBox="1"/>
          <p:nvPr/>
        </p:nvSpPr>
        <p:spPr bwMode="auto">
          <a:xfrm>
            <a:off x="9045260" y="1709132"/>
            <a:ext cx="3033659" cy="83099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sz="1600" dirty="0"/>
              <a:t>Buena coordinación de estrategias, </a:t>
            </a:r>
            <a:r>
              <a:rPr lang="en-US" sz="1600" dirty="0" err="1"/>
              <a:t>programas </a:t>
            </a:r>
            <a:r>
              <a:rPr lang="en-US" sz="1600" dirty="0"/>
              <a:t>y marcos jurídicos</a:t>
            </a:r>
            <a:endParaRPr lang="de-CH" sz="1600" dirty="0"/>
          </a:p>
        </p:txBody>
      </p:sp>
      <p:sp>
        <p:nvSpPr>
          <p:cNvPr id="35" name="Textfeld 34">
            <a:extLst>
              <a:ext uri="{FF2B5EF4-FFF2-40B4-BE49-F238E27FC236}">
                <a16:creationId xmlns:a16="http://schemas.microsoft.com/office/drawing/2014/main" id="{52636212-E2D5-3A84-6C92-0BD5089DBDDD}"/>
              </a:ext>
            </a:extLst>
          </p:cNvPr>
          <p:cNvSpPr txBox="1"/>
          <p:nvPr/>
        </p:nvSpPr>
        <p:spPr bwMode="auto">
          <a:xfrm>
            <a:off x="9052062" y="3106046"/>
            <a:ext cx="3293242" cy="164660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sz="1600" dirty="0" err="1"/>
              <a:t>Variaciones</a:t>
            </a:r>
            <a:r>
              <a:rPr lang="en-US" sz="1600" dirty="0"/>
              <a:t> cantonales en la estructura </a:t>
            </a:r>
            <a:r>
              <a:rPr lang="en-US" sz="1600" dirty="0" err="1"/>
              <a:t>organizativa</a:t>
            </a:r>
            <a:r>
              <a:rPr lang="en-US" sz="1600" dirty="0"/>
              <a:t>.</a:t>
            </a:r>
            <a:br>
              <a:rPr lang="en-US" sz="1600" dirty="0"/>
            </a:br>
            <a:endParaRPr lang="en-US" sz="500" dirty="0"/>
          </a:p>
          <a:p>
            <a:r>
              <a:rPr lang="en-US" sz="1600" dirty="0"/>
              <a:t>Buena coordinación de los procesos cantonales, los proyectos y las especificaciones jurídicas y técnicas.</a:t>
            </a:r>
            <a:endParaRPr lang="de-CH" sz="1600" dirty="0"/>
          </a:p>
        </p:txBody>
      </p:sp>
      <p:sp>
        <p:nvSpPr>
          <p:cNvPr id="36" name="Textfeld 35">
            <a:extLst>
              <a:ext uri="{FF2B5EF4-FFF2-40B4-BE49-F238E27FC236}">
                <a16:creationId xmlns:a16="http://schemas.microsoft.com/office/drawing/2014/main" id="{FCF9D70A-8664-5FF2-84D7-D9D1E073E5B7}"/>
              </a:ext>
            </a:extLst>
          </p:cNvPr>
          <p:cNvSpPr txBox="1"/>
          <p:nvPr/>
        </p:nvSpPr>
        <p:spPr bwMode="auto">
          <a:xfrm>
            <a:off x="9052062" y="5060439"/>
            <a:ext cx="3033659" cy="1138773"/>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sz="1600" dirty="0"/>
              <a:t>Cumplimiento fiable de los procedimientos.</a:t>
            </a:r>
          </a:p>
          <a:p>
            <a:endParaRPr lang="en-US" sz="400" dirty="0"/>
          </a:p>
          <a:p>
            <a:r>
              <a:rPr lang="en-US" sz="1600" dirty="0"/>
              <a:t>Buena cooperación en las tareas cotidianas.</a:t>
            </a:r>
            <a:endParaRPr lang="de-CH" sz="1600" dirty="0"/>
          </a:p>
        </p:txBody>
      </p:sp>
      <p:sp>
        <p:nvSpPr>
          <p:cNvPr id="37" name="Textfeld 36">
            <a:extLst>
              <a:ext uri="{FF2B5EF4-FFF2-40B4-BE49-F238E27FC236}">
                <a16:creationId xmlns:a16="http://schemas.microsoft.com/office/drawing/2014/main" id="{D01CC2FE-4240-7474-A412-6148B5B499C2}"/>
              </a:ext>
            </a:extLst>
          </p:cNvPr>
          <p:cNvSpPr txBox="1"/>
          <p:nvPr/>
        </p:nvSpPr>
        <p:spPr bwMode="auto">
          <a:xfrm>
            <a:off x="9048328" y="828165"/>
            <a:ext cx="3143671"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b="1" dirty="0"/>
              <a:t>Principios para el </a:t>
            </a:r>
            <a:r>
              <a:rPr lang="en-US" b="1" dirty="0" err="1"/>
              <a:t>registro</a:t>
            </a:r>
            <a:r>
              <a:rPr lang="en-US" b="1" dirty="0"/>
              <a:t> </a:t>
            </a:r>
            <a:r>
              <a:rPr lang="en-US" b="1" dirty="0" err="1"/>
              <a:t>sostenible</a:t>
            </a:r>
            <a:r>
              <a:rPr lang="en-US" b="1" dirty="0"/>
              <a:t> de la propiedad</a:t>
            </a:r>
          </a:p>
        </p:txBody>
      </p:sp>
    </p:spTree>
    <p:extLst>
      <p:ext uri="{BB962C8B-B14F-4D97-AF65-F5344CB8AC3E}">
        <p14:creationId xmlns:p14="http://schemas.microsoft.com/office/powerpoint/2010/main" val="145326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140A903-B6EA-D4FD-5420-C8177395D882}"/>
              </a:ext>
            </a:extLst>
          </p:cNvPr>
          <p:cNvSpPr>
            <a:spLocks noGrp="1"/>
          </p:cNvSpPr>
          <p:nvPr>
            <p:ph type="sldNum" sz="quarter" idx="10"/>
          </p:nvPr>
        </p:nvSpPr>
        <p:spPr/>
        <p:txBody>
          <a:bodyPr/>
          <a:lstStyle/>
          <a:p>
            <a:pPr>
              <a:defRPr/>
            </a:pPr>
            <a:fld id="{86CB4B4D-7CA3-9044-876B-883B54F8677D}" type="slidenum">
              <a:rPr lang="de-CH" smtClean="0"/>
              <a:t>11</a:t>
            </a:fld>
            <a:endParaRPr lang="de-CH"/>
          </a:p>
        </p:txBody>
      </p:sp>
      <p:sp>
        <p:nvSpPr>
          <p:cNvPr id="3" name="Titel 2">
            <a:extLst>
              <a:ext uri="{FF2B5EF4-FFF2-40B4-BE49-F238E27FC236}">
                <a16:creationId xmlns:a16="http://schemas.microsoft.com/office/drawing/2014/main" id="{02683C44-204E-5C7D-912F-E3B8249571CA}"/>
              </a:ext>
            </a:extLst>
          </p:cNvPr>
          <p:cNvSpPr>
            <a:spLocks noGrp="1"/>
          </p:cNvSpPr>
          <p:nvPr>
            <p:ph type="title"/>
          </p:nvPr>
        </p:nvSpPr>
        <p:spPr/>
        <p:txBody>
          <a:bodyPr/>
          <a:lstStyle/>
          <a:p>
            <a:r>
              <a:rPr lang="de-CH" dirty="0">
                <a:latin typeface="Arial" panose="020B0604020202020204" pitchFamily="34" charset="0"/>
                <a:cs typeface="Arial" panose="020B0604020202020204" pitchFamily="34" charset="0"/>
              </a:rPr>
              <a:t>Normas: </a:t>
            </a:r>
            <a:r>
              <a:rPr lang="de-CH" dirty="0" err="1">
                <a:latin typeface="Arial" panose="020B0604020202020204" pitchFamily="34" charset="0"/>
                <a:cs typeface="Arial" panose="020B0604020202020204" pitchFamily="34" charset="0"/>
              </a:rPr>
              <a:t>descripción general</a:t>
            </a:r>
            <a:endParaRPr lang="de-CH" dirty="0">
              <a:latin typeface="Arial" panose="020B0604020202020204" pitchFamily="34" charset="0"/>
              <a:cs typeface="Arial" panose="020B0604020202020204" pitchFamily="34" charset="0"/>
            </a:endParaRPr>
          </a:p>
        </p:txBody>
      </p:sp>
      <p:sp>
        <p:nvSpPr>
          <p:cNvPr id="4" name="Rechteck: abgerundete Ecken 3">
            <a:extLst>
              <a:ext uri="{FF2B5EF4-FFF2-40B4-BE49-F238E27FC236}">
                <a16:creationId xmlns:a16="http://schemas.microsoft.com/office/drawing/2014/main" id="{2B44A6FE-BD87-DA84-9B15-58159AFD02D5}"/>
              </a:ext>
            </a:extLst>
          </p:cNvPr>
          <p:cNvSpPr/>
          <p:nvPr/>
        </p:nvSpPr>
        <p:spPr bwMode="auto">
          <a:xfrm>
            <a:off x="234000" y="1312090"/>
            <a:ext cx="3180936" cy="1269830"/>
          </a:xfrm>
          <a:prstGeom prst="roundRect">
            <a:avLst>
              <a:gd name="adj" fmla="val 1972"/>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CH"/>
          </a:p>
        </p:txBody>
      </p:sp>
      <p:sp>
        <p:nvSpPr>
          <p:cNvPr id="5" name="Rechteck: abgerundete Ecken 4">
            <a:extLst>
              <a:ext uri="{FF2B5EF4-FFF2-40B4-BE49-F238E27FC236}">
                <a16:creationId xmlns:a16="http://schemas.microsoft.com/office/drawing/2014/main" id="{3C8CD8E5-16E0-257B-DDD0-8D71122A38AD}"/>
              </a:ext>
            </a:extLst>
          </p:cNvPr>
          <p:cNvSpPr/>
          <p:nvPr/>
        </p:nvSpPr>
        <p:spPr bwMode="auto">
          <a:xfrm>
            <a:off x="9288202" y="1315679"/>
            <a:ext cx="2448272" cy="1269830"/>
          </a:xfrm>
          <a:prstGeom prst="roundRect">
            <a:avLst>
              <a:gd name="adj" fmla="val 1972"/>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CH" sz="2000" dirty="0"/>
          </a:p>
        </p:txBody>
      </p:sp>
      <p:sp>
        <p:nvSpPr>
          <p:cNvPr id="6" name="Textfeld 5">
            <a:extLst>
              <a:ext uri="{FF2B5EF4-FFF2-40B4-BE49-F238E27FC236}">
                <a16:creationId xmlns:a16="http://schemas.microsoft.com/office/drawing/2014/main" id="{9525F0AD-C8D0-663A-6546-C2DF2DC47E8A}"/>
              </a:ext>
            </a:extLst>
          </p:cNvPr>
          <p:cNvSpPr txBox="1"/>
          <p:nvPr/>
        </p:nvSpPr>
        <p:spPr bwMode="auto">
          <a:xfrm>
            <a:off x="357182" y="942758"/>
            <a:ext cx="2813591"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b="1" dirty="0">
                <a:solidFill>
                  <a:schemeClr val="accent5"/>
                </a:solidFill>
              </a:rPr>
              <a:t>Catastro oficial</a:t>
            </a:r>
          </a:p>
        </p:txBody>
      </p:sp>
      <p:sp>
        <p:nvSpPr>
          <p:cNvPr id="7" name="Textfeld 6">
            <a:extLst>
              <a:ext uri="{FF2B5EF4-FFF2-40B4-BE49-F238E27FC236}">
                <a16:creationId xmlns:a16="http://schemas.microsoft.com/office/drawing/2014/main" id="{3A884F3A-2A78-60FB-0DAD-F7EDA6B94CD0}"/>
              </a:ext>
            </a:extLst>
          </p:cNvPr>
          <p:cNvSpPr txBox="1"/>
          <p:nvPr/>
        </p:nvSpPr>
        <p:spPr bwMode="auto">
          <a:xfrm>
            <a:off x="9288202" y="921178"/>
            <a:ext cx="2824182"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b="1" dirty="0">
                <a:solidFill>
                  <a:schemeClr val="accent1"/>
                </a:solidFill>
              </a:rPr>
              <a:t>registro de la propiedad</a:t>
            </a:r>
          </a:p>
        </p:txBody>
      </p:sp>
      <p:sp>
        <p:nvSpPr>
          <p:cNvPr id="8" name="Textfeld 7">
            <a:extLst>
              <a:ext uri="{FF2B5EF4-FFF2-40B4-BE49-F238E27FC236}">
                <a16:creationId xmlns:a16="http://schemas.microsoft.com/office/drawing/2014/main" id="{82BE9316-07E0-BC9A-3DC7-6CB0CA50259F}"/>
              </a:ext>
            </a:extLst>
          </p:cNvPr>
          <p:cNvSpPr txBox="1"/>
          <p:nvPr/>
        </p:nvSpPr>
        <p:spPr bwMode="auto">
          <a:xfrm>
            <a:off x="346590" y="1496748"/>
            <a:ext cx="2824183"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dirty="0"/>
              <a:t>Modelo de datos del</a:t>
            </a:r>
          </a:p>
          <a:p>
            <a:pPr algn="ctr"/>
            <a:r>
              <a:rPr lang="en-US" dirty="0"/>
              <a:t>catastro oficial</a:t>
            </a:r>
          </a:p>
          <a:p>
            <a:pPr algn="ctr"/>
            <a:r>
              <a:rPr lang="en-US" dirty="0"/>
              <a:t>como modelo INTERLIS</a:t>
            </a:r>
            <a:endParaRPr lang="de-CH" dirty="0"/>
          </a:p>
        </p:txBody>
      </p:sp>
      <p:sp>
        <p:nvSpPr>
          <p:cNvPr id="9" name="Textfeld 8">
            <a:extLst>
              <a:ext uri="{FF2B5EF4-FFF2-40B4-BE49-F238E27FC236}">
                <a16:creationId xmlns:a16="http://schemas.microsoft.com/office/drawing/2014/main" id="{6C6DCA44-B6B3-816E-8DB1-0CEB9C4A1F2D}"/>
              </a:ext>
            </a:extLst>
          </p:cNvPr>
          <p:cNvSpPr txBox="1"/>
          <p:nvPr/>
        </p:nvSpPr>
        <p:spPr bwMode="auto">
          <a:xfrm>
            <a:off x="9118537" y="1496695"/>
            <a:ext cx="2824183"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dirty="0"/>
              <a:t>Modelo de datos del</a:t>
            </a:r>
          </a:p>
          <a:p>
            <a:pPr algn="ctr"/>
            <a:r>
              <a:rPr lang="en-US" dirty="0"/>
              <a:t>registro catastral</a:t>
            </a:r>
          </a:p>
          <a:p>
            <a:pPr algn="ctr"/>
            <a:r>
              <a:rPr lang="en-US" dirty="0"/>
              <a:t>como modelo INTERLIS</a:t>
            </a:r>
            <a:endParaRPr lang="de-CH" dirty="0"/>
          </a:p>
        </p:txBody>
      </p:sp>
      <p:sp>
        <p:nvSpPr>
          <p:cNvPr id="10" name="Rechteck: abgerundete Ecken 9">
            <a:extLst>
              <a:ext uri="{FF2B5EF4-FFF2-40B4-BE49-F238E27FC236}">
                <a16:creationId xmlns:a16="http://schemas.microsoft.com/office/drawing/2014/main" id="{3004A6F4-48BA-8E59-96D7-B352347FFB82}"/>
              </a:ext>
            </a:extLst>
          </p:cNvPr>
          <p:cNvSpPr/>
          <p:nvPr/>
        </p:nvSpPr>
        <p:spPr bwMode="auto">
          <a:xfrm>
            <a:off x="3647728" y="1312090"/>
            <a:ext cx="5396311" cy="2260926"/>
          </a:xfrm>
          <a:prstGeom prst="roundRect">
            <a:avLst>
              <a:gd name="adj" fmla="val 1972"/>
            </a:avLst>
          </a:prstGeom>
          <a:gradFill flip="none" rotWithShape="1">
            <a:gsLst>
              <a:gs pos="45000">
                <a:schemeClr val="accent1">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CH" sz="2000" dirty="0"/>
          </a:p>
        </p:txBody>
      </p:sp>
      <p:sp>
        <p:nvSpPr>
          <p:cNvPr id="11" name="Textfeld 10">
            <a:extLst>
              <a:ext uri="{FF2B5EF4-FFF2-40B4-BE49-F238E27FC236}">
                <a16:creationId xmlns:a16="http://schemas.microsoft.com/office/drawing/2014/main" id="{2B47D374-C5CB-A3D1-5C3A-DC9CFC60B118}"/>
              </a:ext>
            </a:extLst>
          </p:cNvPr>
          <p:cNvSpPr txBox="1"/>
          <p:nvPr/>
        </p:nvSpPr>
        <p:spPr bwMode="auto">
          <a:xfrm>
            <a:off x="5272216" y="921178"/>
            <a:ext cx="2175159"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a:t>normas conjuntas</a:t>
            </a:r>
          </a:p>
        </p:txBody>
      </p:sp>
      <p:sp>
        <p:nvSpPr>
          <p:cNvPr id="12" name="Textfeld 11">
            <a:extLst>
              <a:ext uri="{FF2B5EF4-FFF2-40B4-BE49-F238E27FC236}">
                <a16:creationId xmlns:a16="http://schemas.microsoft.com/office/drawing/2014/main" id="{40476665-DF8E-E2CB-59C1-B3A291F7F435}"/>
              </a:ext>
            </a:extLst>
          </p:cNvPr>
          <p:cNvSpPr txBox="1"/>
          <p:nvPr/>
        </p:nvSpPr>
        <p:spPr bwMode="auto">
          <a:xfrm>
            <a:off x="3807301" y="1476090"/>
            <a:ext cx="5104990" cy="923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a:t>Modelo de datos </a:t>
            </a:r>
            <a:r>
              <a:rPr lang="en-US" dirty="0"/>
              <a:t>para el intercambio de </a:t>
            </a:r>
            <a:r>
              <a:rPr lang="en-US" dirty="0" err="1"/>
              <a:t>datos</a:t>
            </a:r>
            <a:r>
              <a:rPr lang="en-US" dirty="0"/>
              <a:t> entre </a:t>
            </a:r>
            <a:r>
              <a:rPr lang="en-US" dirty="0" err="1"/>
              <a:t>catastro</a:t>
            </a:r>
            <a:r>
              <a:rPr lang="en-US" dirty="0"/>
              <a:t> </a:t>
            </a:r>
            <a:r>
              <a:rPr lang="en-US" dirty="0" err="1"/>
              <a:t>oficial</a:t>
            </a:r>
            <a:r>
              <a:rPr lang="en-US" dirty="0"/>
              <a:t> y el registro catastral</a:t>
            </a:r>
          </a:p>
          <a:p>
            <a:pPr algn="ctr"/>
            <a:r>
              <a:rPr lang="en-US" dirty="0"/>
              <a:t>como modelo INTERLIS con TOPIC (</a:t>
            </a:r>
            <a:r>
              <a:rPr lang="en-US" dirty="0" err="1"/>
              <a:t>temas</a:t>
            </a:r>
            <a:r>
              <a:rPr lang="en-US" dirty="0"/>
              <a:t>):</a:t>
            </a:r>
          </a:p>
        </p:txBody>
      </p:sp>
      <p:sp>
        <p:nvSpPr>
          <p:cNvPr id="13" name="Textfeld 12">
            <a:extLst>
              <a:ext uri="{FF2B5EF4-FFF2-40B4-BE49-F238E27FC236}">
                <a16:creationId xmlns:a16="http://schemas.microsoft.com/office/drawing/2014/main" id="{8DB2A8A1-C4A4-A585-5CE7-B4CD9FC40E39}"/>
              </a:ext>
            </a:extLst>
          </p:cNvPr>
          <p:cNvSpPr txBox="1"/>
          <p:nvPr/>
        </p:nvSpPr>
        <p:spPr bwMode="auto">
          <a:xfrm>
            <a:off x="4799856" y="2307086"/>
            <a:ext cx="4186933"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en-US" dirty="0"/>
              <a:t>Estructura de propiedad</a:t>
            </a:r>
          </a:p>
          <a:p>
            <a:pPr marL="285750" indent="-285750">
              <a:buFont typeface="Arial" panose="020B0604020202020204" pitchFamily="34" charset="0"/>
              <a:buChar char="•"/>
            </a:pPr>
            <a:r>
              <a:rPr lang="en-US" dirty="0"/>
              <a:t>Descripción de la propiedad</a:t>
            </a:r>
          </a:p>
          <a:p>
            <a:pPr marL="285750" indent="-285750">
              <a:buFont typeface="Arial" panose="020B0604020202020204" pitchFamily="34" charset="0"/>
              <a:buChar char="•"/>
            </a:pPr>
            <a:r>
              <a:rPr lang="en-US" dirty="0"/>
              <a:t>Elementos de </a:t>
            </a:r>
            <a:r>
              <a:rPr lang="en-US" dirty="0" err="1"/>
              <a:t>ejecución</a:t>
            </a:r>
            <a:r>
              <a:rPr lang="en-US" dirty="0"/>
              <a:t> (</a:t>
            </a:r>
            <a:r>
              <a:rPr lang="en-US" dirty="0" err="1"/>
              <a:t>mutación</a:t>
            </a:r>
            <a:r>
              <a:rPr lang="en-US" dirty="0"/>
              <a:t>)</a:t>
            </a:r>
          </a:p>
          <a:p>
            <a:pPr marL="285750" indent="-285750">
              <a:buFont typeface="Arial" panose="020B0604020202020204" pitchFamily="34" charset="0"/>
              <a:buChar char="•"/>
            </a:pPr>
            <a:r>
              <a:rPr lang="en-US" dirty="0"/>
              <a:t>Tabla de mutaciones</a:t>
            </a:r>
            <a:endParaRPr lang="de-CH" dirty="0"/>
          </a:p>
        </p:txBody>
      </p:sp>
      <p:sp>
        <p:nvSpPr>
          <p:cNvPr id="14" name="Rechteck: abgerundete Ecken 13">
            <a:extLst>
              <a:ext uri="{FF2B5EF4-FFF2-40B4-BE49-F238E27FC236}">
                <a16:creationId xmlns:a16="http://schemas.microsoft.com/office/drawing/2014/main" id="{4840E654-CF6E-69D9-4F48-BAE86BB0B1D6}"/>
              </a:ext>
            </a:extLst>
          </p:cNvPr>
          <p:cNvSpPr/>
          <p:nvPr/>
        </p:nvSpPr>
        <p:spPr bwMode="auto">
          <a:xfrm>
            <a:off x="3647728" y="4338411"/>
            <a:ext cx="5396311" cy="781093"/>
          </a:xfrm>
          <a:prstGeom prst="roundRect">
            <a:avLst>
              <a:gd name="adj" fmla="val 1972"/>
            </a:avLst>
          </a:prstGeom>
          <a:gradFill flip="none" rotWithShape="1">
            <a:gsLst>
              <a:gs pos="45000">
                <a:schemeClr val="accent1">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CH" sz="2000" dirty="0"/>
          </a:p>
        </p:txBody>
      </p:sp>
      <p:sp>
        <p:nvSpPr>
          <p:cNvPr id="15" name="Textfeld 14">
            <a:extLst>
              <a:ext uri="{FF2B5EF4-FFF2-40B4-BE49-F238E27FC236}">
                <a16:creationId xmlns:a16="http://schemas.microsoft.com/office/drawing/2014/main" id="{F729361F-6F03-B1C1-ACB3-5BEDD53FCB8C}"/>
              </a:ext>
            </a:extLst>
          </p:cNvPr>
          <p:cNvSpPr txBox="1"/>
          <p:nvPr/>
        </p:nvSpPr>
        <p:spPr bwMode="auto">
          <a:xfrm>
            <a:off x="3661639" y="4391546"/>
            <a:ext cx="5361627"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a:t>Esquema de transferencia </a:t>
            </a:r>
            <a:r>
              <a:rPr lang="en-US" dirty="0"/>
              <a:t>para el intercambio de </a:t>
            </a:r>
            <a:r>
              <a:rPr lang="en-US" dirty="0" err="1"/>
              <a:t>datos</a:t>
            </a:r>
            <a:r>
              <a:rPr lang="en-US" dirty="0"/>
              <a:t> entre </a:t>
            </a:r>
            <a:r>
              <a:rPr lang="en-US" dirty="0" err="1"/>
              <a:t>catastro</a:t>
            </a:r>
            <a:r>
              <a:rPr lang="en-US" dirty="0"/>
              <a:t> y </a:t>
            </a:r>
            <a:r>
              <a:rPr lang="en-US" dirty="0" err="1"/>
              <a:t>registro</a:t>
            </a:r>
            <a:r>
              <a:rPr lang="en-US" dirty="0"/>
              <a:t> de la propiedad</a:t>
            </a:r>
          </a:p>
        </p:txBody>
      </p:sp>
      <p:sp>
        <p:nvSpPr>
          <p:cNvPr id="16" name="Pfeil: nach unten 15">
            <a:extLst>
              <a:ext uri="{FF2B5EF4-FFF2-40B4-BE49-F238E27FC236}">
                <a16:creationId xmlns:a16="http://schemas.microsoft.com/office/drawing/2014/main" id="{1F094437-6361-327C-FF9C-4AD3F78E7C85}"/>
              </a:ext>
            </a:extLst>
          </p:cNvPr>
          <p:cNvSpPr/>
          <p:nvPr/>
        </p:nvSpPr>
        <p:spPr bwMode="auto">
          <a:xfrm>
            <a:off x="3661639" y="3475158"/>
            <a:ext cx="5396311" cy="909713"/>
          </a:xfrm>
          <a:prstGeom prst="downArrow">
            <a:avLst>
              <a:gd name="adj1" fmla="val 86243"/>
              <a:gd name="adj2" fmla="val 28026"/>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a:t>Creación automática de estructuras de transferencia </a:t>
            </a:r>
            <a:r>
              <a:rPr lang="en-US" dirty="0" err="1"/>
              <a:t>utilizando</a:t>
            </a:r>
            <a:r>
              <a:rPr lang="en-US" dirty="0"/>
              <a:t> </a:t>
            </a:r>
            <a:r>
              <a:rPr lang="en-US" b="1" dirty="0"/>
              <a:t>INTERLIS</a:t>
            </a:r>
            <a:endParaRPr lang="de-CH" b="1" dirty="0"/>
          </a:p>
        </p:txBody>
      </p:sp>
      <p:sp>
        <p:nvSpPr>
          <p:cNvPr id="17" name="Rechteck: abgerundete Ecken 16">
            <a:extLst>
              <a:ext uri="{FF2B5EF4-FFF2-40B4-BE49-F238E27FC236}">
                <a16:creationId xmlns:a16="http://schemas.microsoft.com/office/drawing/2014/main" id="{1022A680-F35B-815D-88AE-EF6DF6DB902C}"/>
              </a:ext>
            </a:extLst>
          </p:cNvPr>
          <p:cNvSpPr/>
          <p:nvPr/>
        </p:nvSpPr>
        <p:spPr bwMode="auto">
          <a:xfrm>
            <a:off x="3647728" y="5381910"/>
            <a:ext cx="5410222" cy="781093"/>
          </a:xfrm>
          <a:prstGeom prst="roundRect">
            <a:avLst>
              <a:gd name="adj" fmla="val 1972"/>
            </a:avLst>
          </a:prstGeom>
          <a:gradFill flip="none" rotWithShape="1">
            <a:gsLst>
              <a:gs pos="45000">
                <a:schemeClr val="accent1">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CH" sz="2000" dirty="0"/>
          </a:p>
        </p:txBody>
      </p:sp>
      <p:sp>
        <p:nvSpPr>
          <p:cNvPr id="18" name="Textfeld 17">
            <a:extLst>
              <a:ext uri="{FF2B5EF4-FFF2-40B4-BE49-F238E27FC236}">
                <a16:creationId xmlns:a16="http://schemas.microsoft.com/office/drawing/2014/main" id="{FA23A5E1-4311-D818-2080-FF5BEDE73603}"/>
              </a:ext>
            </a:extLst>
          </p:cNvPr>
          <p:cNvSpPr txBox="1"/>
          <p:nvPr/>
        </p:nvSpPr>
        <p:spPr bwMode="auto">
          <a:xfrm>
            <a:off x="3786529" y="5435045"/>
            <a:ext cx="5104990"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en-US" b="1" dirty="0" err="1"/>
              <a:t>Número</a:t>
            </a:r>
            <a:r>
              <a:rPr lang="en-US" b="1" dirty="0"/>
              <a:t> de identificación federal</a:t>
            </a:r>
            <a:r>
              <a:rPr lang="en-US" dirty="0"/>
              <a:t> único común para todas las </a:t>
            </a:r>
            <a:r>
              <a:rPr lang="en-US" dirty="0" err="1"/>
              <a:t>propiedades</a:t>
            </a:r>
            <a:r>
              <a:rPr lang="en-US" dirty="0"/>
              <a:t> (E-GRID)</a:t>
            </a:r>
          </a:p>
        </p:txBody>
      </p:sp>
    </p:spTree>
    <p:extLst>
      <p:ext uri="{BB962C8B-B14F-4D97-AF65-F5344CB8AC3E}">
        <p14:creationId xmlns:p14="http://schemas.microsoft.com/office/powerpoint/2010/main" val="401486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0722B03-599F-3D4D-5286-1FECFA8CA3F6}"/>
              </a:ext>
            </a:extLst>
          </p:cNvPr>
          <p:cNvSpPr>
            <a:spLocks noGrp="1"/>
          </p:cNvSpPr>
          <p:nvPr>
            <p:ph type="sldNum" sz="quarter" idx="10"/>
          </p:nvPr>
        </p:nvSpPr>
        <p:spPr/>
        <p:txBody>
          <a:bodyPr/>
          <a:lstStyle/>
          <a:p>
            <a:pPr>
              <a:defRPr/>
            </a:pPr>
            <a:fld id="{86CB4B4D-7CA3-9044-876B-883B54F8677D}" type="slidenum">
              <a:rPr lang="de-CH" smtClean="0"/>
              <a:t>12</a:t>
            </a:fld>
            <a:endParaRPr lang="de-CH"/>
          </a:p>
        </p:txBody>
      </p:sp>
      <p:sp>
        <p:nvSpPr>
          <p:cNvPr id="3" name="Titel 2">
            <a:extLst>
              <a:ext uri="{FF2B5EF4-FFF2-40B4-BE49-F238E27FC236}">
                <a16:creationId xmlns:a16="http://schemas.microsoft.com/office/drawing/2014/main" id="{56DC2E73-2CDF-9D8C-9EFC-EBEAF51C92C9}"/>
              </a:ext>
            </a:extLst>
          </p:cNvPr>
          <p:cNvSpPr>
            <a:spLocks noGrp="1"/>
          </p:cNvSpPr>
          <p:nvPr>
            <p:ph type="title"/>
          </p:nvPr>
        </p:nvSpPr>
        <p:spPr>
          <a:xfrm>
            <a:off x="234000" y="280800"/>
            <a:ext cx="11550632" cy="716582"/>
          </a:xfrm>
        </p:spPr>
        <p:txBody>
          <a:bodyPr>
            <a:normAutofit fontScale="90000"/>
          </a:bodyPr>
          <a:lstStyle/>
          <a:p>
            <a:r>
              <a:rPr lang="de-CH" dirty="0">
                <a:latin typeface="Arial" panose="020B0604020202020204" pitchFamily="34" charset="0"/>
                <a:cs typeface="Arial" panose="020B0604020202020204" pitchFamily="34" charset="0"/>
              </a:rPr>
              <a:t>Normas: </a:t>
            </a:r>
            <a:r>
              <a:rPr lang="de-CH" dirty="0" err="1">
                <a:latin typeface="Arial" panose="020B0604020202020204" pitchFamily="34" charset="0"/>
                <a:cs typeface="Arial" panose="020B0604020202020204" pitchFamily="34" charset="0"/>
              </a:rPr>
              <a:t>número de identificación federal único común</a:t>
            </a:r>
            <a:endParaRPr lang="de-CH"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B8561CFF-3B66-C949-6665-2C2312345AEF}"/>
              </a:ext>
            </a:extLst>
          </p:cNvPr>
          <p:cNvSpPr txBox="1"/>
          <p:nvPr/>
        </p:nvSpPr>
        <p:spPr bwMode="auto">
          <a:xfrm>
            <a:off x="290294" y="1126123"/>
            <a:ext cx="11782369" cy="5216813"/>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spcAft>
                <a:spcPts val="600"/>
              </a:spcAft>
            </a:pPr>
            <a:r>
              <a:rPr lang="de-CH" sz="2000" b="1" dirty="0" err="1">
                <a:solidFill>
                  <a:schemeClr val="tx1">
                    <a:lumMod val="50000"/>
                  </a:schemeClr>
                </a:solidFill>
              </a:rPr>
              <a:t>Especificación del </a:t>
            </a:r>
            <a:r>
              <a:rPr lang="de-CH" sz="2000" b="1" dirty="0">
                <a:solidFill>
                  <a:schemeClr val="tx1">
                    <a:lumMod val="50000"/>
                  </a:schemeClr>
                </a:solidFill>
              </a:rPr>
              <a:t>identificador federal de bienes inmuebles (E-GRID)</a:t>
            </a:r>
          </a:p>
          <a:p>
            <a:pPr marL="285750" indent="-285750">
              <a:buFont typeface="Arial" panose="020B0604020202020204" pitchFamily="34" charset="0"/>
              <a:buChar char="•"/>
            </a:pPr>
            <a:r>
              <a:rPr lang="en-US" dirty="0"/>
              <a:t>El identificador es </a:t>
            </a:r>
            <a:r>
              <a:rPr lang="en-US" dirty="0" err="1"/>
              <a:t>intecionalmente</a:t>
            </a:r>
            <a:r>
              <a:rPr lang="en-US" dirty="0"/>
              <a:t> </a:t>
            </a:r>
            <a:r>
              <a:rPr lang="en-US" b="1" dirty="0">
                <a:solidFill>
                  <a:srgbClr val="C00000"/>
                </a:solidFill>
              </a:rPr>
              <a:t>no </a:t>
            </a:r>
            <a:r>
              <a:rPr lang="en-US" b="1" dirty="0" err="1">
                <a:solidFill>
                  <a:srgbClr val="C00000"/>
                </a:solidFill>
              </a:rPr>
              <a:t>descriptivo</a:t>
            </a:r>
            <a:r>
              <a:rPr lang="en-US" b="1" dirty="0">
                <a:solidFill>
                  <a:srgbClr val="C00000"/>
                </a:solidFill>
              </a:rPr>
              <a:t>/</a:t>
            </a:r>
            <a:r>
              <a:rPr lang="en-US" b="1" dirty="0" err="1">
                <a:solidFill>
                  <a:srgbClr val="C00000"/>
                </a:solidFill>
              </a:rPr>
              <a:t>codificado</a:t>
            </a:r>
            <a:r>
              <a:rPr lang="en-US" dirty="0"/>
              <a:t>.  Es </a:t>
            </a:r>
            <a:r>
              <a:rPr lang="en-US" dirty="0" err="1"/>
              <a:t>decir</a:t>
            </a:r>
            <a:r>
              <a:rPr lang="en-US" dirty="0"/>
              <a:t> </a:t>
            </a:r>
            <a:r>
              <a:rPr lang="en-US" u="sng" dirty="0"/>
              <a:t>no</a:t>
            </a:r>
            <a:r>
              <a:rPr lang="en-US" dirty="0"/>
              <a:t> se puede deducir ninguna referencia a una propiedad, </a:t>
            </a:r>
            <a:r>
              <a:rPr lang="en-US" dirty="0" err="1"/>
              <a:t>tipo</a:t>
            </a:r>
            <a:r>
              <a:rPr lang="en-US" dirty="0"/>
              <a:t> de </a:t>
            </a:r>
            <a:r>
              <a:rPr lang="en-US" dirty="0" err="1"/>
              <a:t>suelo</a:t>
            </a:r>
            <a:r>
              <a:rPr lang="en-US" dirty="0"/>
              <a:t>, municipio o región a partir del número.</a:t>
            </a:r>
          </a:p>
          <a:p>
            <a:pPr marL="285750" indent="-285750">
              <a:buFont typeface="Arial" panose="020B0604020202020204" pitchFamily="34" charset="0"/>
              <a:buChar char="•"/>
            </a:pPr>
            <a:r>
              <a:rPr lang="en-US" dirty="0"/>
              <a:t>Se trata de un identificador puramente técnico legible por máquina para el intercambio de datos entre sistemas.</a:t>
            </a:r>
          </a:p>
          <a:p>
            <a:pPr marL="285750" indent="-285750">
              <a:buFont typeface="Arial" panose="020B0604020202020204" pitchFamily="34" charset="0"/>
              <a:buChar char="•"/>
            </a:pPr>
            <a:r>
              <a:rPr lang="en-US" dirty="0"/>
              <a:t>Longitud exacta de 14 caracteres alfanuméricos</a:t>
            </a:r>
            <a:br>
              <a:rPr lang="en-US" dirty="0"/>
            </a:br>
            <a:endParaRPr lang="en-US" dirty="0"/>
          </a:p>
          <a:p>
            <a:pPr marL="285750" indent="-285750">
              <a:buFont typeface="Arial" panose="020B0604020202020204" pitchFamily="34" charset="0"/>
              <a:buChar char="•"/>
            </a:pPr>
            <a:r>
              <a:rPr lang="de-CH" b="1" dirty="0"/>
              <a:t>Sintaxis: «</a:t>
            </a:r>
            <a:r>
              <a:rPr lang="de-CH" b="1" dirty="0">
                <a:solidFill>
                  <a:srgbClr val="FF0000"/>
                </a:solidFill>
              </a:rPr>
              <a:t>CH</a:t>
            </a:r>
            <a:r>
              <a:rPr lang="de-CH" b="1" dirty="0"/>
              <a:t>» </a:t>
            </a:r>
            <a:r>
              <a:rPr lang="de-CH" b="1" dirty="0" err="1">
                <a:solidFill>
                  <a:srgbClr val="00B050"/>
                </a:solidFill>
              </a:rPr>
              <a:t>«prefijo </a:t>
            </a:r>
            <a:r>
              <a:rPr lang="de-CH" b="1" dirty="0">
                <a:solidFill>
                  <a:srgbClr val="00B050"/>
                </a:solidFill>
              </a:rPr>
              <a:t>de 4 dígitos» </a:t>
            </a:r>
            <a:r>
              <a:rPr lang="de-CH" b="1" dirty="0" err="1">
                <a:solidFill>
                  <a:schemeClr val="accent1">
                    <a:lumMod val="50000"/>
                  </a:schemeClr>
                </a:solidFill>
              </a:rPr>
              <a:t>«número de serie de</a:t>
            </a:r>
            <a:r>
              <a:rPr lang="de-CH" b="1" dirty="0">
                <a:solidFill>
                  <a:schemeClr val="accent1">
                    <a:lumMod val="50000"/>
                  </a:schemeClr>
                </a:solidFill>
              </a:rPr>
              <a:t> 6 dígitos» </a:t>
            </a:r>
            <a:r>
              <a:rPr lang="de-CH" b="1" dirty="0" err="1">
                <a:solidFill>
                  <a:srgbClr val="FFC000"/>
                </a:solidFill>
              </a:rPr>
              <a:t>«número de control </a:t>
            </a:r>
            <a:r>
              <a:rPr lang="de-CH" b="1" dirty="0">
                <a:solidFill>
                  <a:srgbClr val="FFC000"/>
                </a:solidFill>
              </a:rPr>
              <a:t>de 2 dígitos»</a:t>
            </a:r>
            <a:br>
              <a:rPr lang="de-CH" b="1" dirty="0">
                <a:solidFill>
                  <a:srgbClr val="FFC000"/>
                </a:solidFill>
              </a:rPr>
            </a:br>
            <a:endParaRPr lang="de-CH" b="1" dirty="0">
              <a:solidFill>
                <a:srgbClr val="FFC000"/>
              </a:solidFill>
            </a:endParaRPr>
          </a:p>
          <a:p>
            <a:pPr marL="285750" indent="-285750">
              <a:spcAft>
                <a:spcPts val="600"/>
              </a:spcAft>
              <a:buFont typeface="Arial" panose="020B0604020202020204" pitchFamily="34" charset="0"/>
              <a:buChar char="•"/>
            </a:pPr>
            <a:r>
              <a:rPr lang="de-CH" dirty="0"/>
              <a:t>«</a:t>
            </a:r>
            <a:r>
              <a:rPr lang="de-CH" b="1" dirty="0">
                <a:solidFill>
                  <a:srgbClr val="FF0000"/>
                </a:solidFill>
              </a:rPr>
              <a:t>CH</a:t>
            </a:r>
            <a:r>
              <a:rPr lang="de-CH" dirty="0"/>
              <a:t>» </a:t>
            </a:r>
            <a:r>
              <a:rPr lang="en-US" dirty="0"/>
              <a:t>no significa que la propiedad se encuentre en Suiza, sino solo que el número procede del conjunto (“pool”) de números suizos.</a:t>
            </a:r>
          </a:p>
          <a:p>
            <a:pPr marL="285750" indent="-285750">
              <a:spcAft>
                <a:spcPts val="600"/>
              </a:spcAft>
              <a:buFont typeface="Arial" panose="020B0604020202020204" pitchFamily="34" charset="0"/>
              <a:buChar char="•"/>
            </a:pPr>
            <a:r>
              <a:rPr lang="de-CH" dirty="0"/>
              <a:t>«</a:t>
            </a:r>
            <a:r>
              <a:rPr lang="de-CH" b="1" dirty="0">
                <a:solidFill>
                  <a:srgbClr val="00B050"/>
                </a:solidFill>
              </a:rPr>
              <a:t>Prefijo</a:t>
            </a:r>
            <a:r>
              <a:rPr lang="de-CH" dirty="0"/>
              <a:t>»: </a:t>
            </a:r>
            <a:r>
              <a:rPr lang="de-CH" dirty="0" err="1"/>
              <a:t>número estático de</a:t>
            </a:r>
            <a:r>
              <a:rPr lang="de-CH" dirty="0"/>
              <a:t> 4 </a:t>
            </a:r>
            <a:r>
              <a:rPr lang="de-CH" dirty="0" err="1"/>
              <a:t>dígitos</a:t>
            </a:r>
            <a:r>
              <a:rPr lang="de-CH" dirty="0"/>
              <a:t>. </a:t>
            </a:r>
            <a:r>
              <a:rPr lang="en-US" dirty="0"/>
              <a:t>Generado y gestionado de forma centralizada por el Gobierno federal y puesto a disposición de los sistemas de forma gratuita.</a:t>
            </a:r>
          </a:p>
          <a:p>
            <a:pPr marL="285750" indent="-285750">
              <a:spcAft>
                <a:spcPts val="600"/>
              </a:spcAft>
              <a:buFont typeface="Arial" panose="020B0604020202020204" pitchFamily="34" charset="0"/>
              <a:buChar char="•"/>
            </a:pPr>
            <a:r>
              <a:rPr lang="de-CH" dirty="0"/>
              <a:t>«</a:t>
            </a:r>
            <a:r>
              <a:rPr lang="en-US" b="1" dirty="0">
                <a:solidFill>
                  <a:schemeClr val="accent1">
                    <a:lumMod val="50000"/>
                  </a:schemeClr>
                </a:solidFill>
              </a:rPr>
              <a:t>Número de </a:t>
            </a:r>
            <a:r>
              <a:rPr lang="de-CH" b="1" dirty="0">
                <a:solidFill>
                  <a:schemeClr val="accent1">
                    <a:lumMod val="50000"/>
                  </a:schemeClr>
                </a:solidFill>
              </a:rPr>
              <a:t>serie</a:t>
            </a:r>
            <a:r>
              <a:rPr lang="de-CH" dirty="0"/>
              <a:t>» </a:t>
            </a:r>
            <a:r>
              <a:rPr lang="de-CH" dirty="0" err="1"/>
              <a:t>de</a:t>
            </a:r>
            <a:r>
              <a:rPr lang="de-CH" dirty="0"/>
              <a:t> 6 </a:t>
            </a:r>
            <a:r>
              <a:rPr lang="de-CH" dirty="0" err="1"/>
              <a:t>dígitos</a:t>
            </a:r>
            <a:r>
              <a:rPr lang="de-CH" dirty="0"/>
              <a:t>. </a:t>
            </a:r>
            <a:r>
              <a:rPr lang="de-CH" dirty="0" err="1"/>
              <a:t>Generado</a:t>
            </a:r>
            <a:r>
              <a:rPr lang="de-CH" dirty="0"/>
              <a:t> </a:t>
            </a:r>
            <a:r>
              <a:rPr lang="de-CH" b="1" dirty="0" err="1"/>
              <a:t>una</a:t>
            </a:r>
            <a:r>
              <a:rPr lang="de-CH" b="1" dirty="0"/>
              <a:t> </a:t>
            </a:r>
            <a:r>
              <a:rPr lang="de-CH" b="1" dirty="0" err="1"/>
              <a:t>vez</a:t>
            </a:r>
            <a:r>
              <a:rPr lang="de-CH" b="1" dirty="0"/>
              <a:t> </a:t>
            </a:r>
            <a:r>
              <a:rPr lang="de-CH" dirty="0" err="1"/>
              <a:t>por</a:t>
            </a:r>
            <a:r>
              <a:rPr lang="de-CH" dirty="0"/>
              <a:t> </a:t>
            </a:r>
            <a:r>
              <a:rPr lang="de-CH" dirty="0" err="1"/>
              <a:t>el</a:t>
            </a:r>
            <a:r>
              <a:rPr lang="de-CH" dirty="0"/>
              <a:t> </a:t>
            </a:r>
            <a:r>
              <a:rPr lang="de-CH" dirty="0" err="1"/>
              <a:t>sistema</a:t>
            </a:r>
            <a:r>
              <a:rPr lang="de-CH" dirty="0"/>
              <a:t> </a:t>
            </a:r>
            <a:r>
              <a:rPr lang="de-CH" dirty="0" err="1"/>
              <a:t>técnico</a:t>
            </a:r>
            <a:r>
              <a:rPr lang="de-CH" dirty="0"/>
              <a:t> </a:t>
            </a:r>
            <a:r>
              <a:rPr lang="de-CH" dirty="0" err="1"/>
              <a:t>usado</a:t>
            </a:r>
            <a:r>
              <a:rPr lang="de-CH" dirty="0"/>
              <a:t>.</a:t>
            </a:r>
          </a:p>
          <a:p>
            <a:pPr marL="285750" indent="-285750">
              <a:spcAft>
                <a:spcPts val="600"/>
              </a:spcAft>
              <a:buFont typeface="Arial" panose="020B0604020202020204" pitchFamily="34" charset="0"/>
              <a:buChar char="•"/>
            </a:pPr>
            <a:r>
              <a:rPr lang="de-CH" dirty="0"/>
              <a:t>«</a:t>
            </a:r>
            <a:r>
              <a:rPr lang="de-CH" b="1" dirty="0" err="1">
                <a:solidFill>
                  <a:srgbClr val="FFC000"/>
                </a:solidFill>
              </a:rPr>
              <a:t>Nú</a:t>
            </a:r>
            <a:r>
              <a:rPr lang="en-US" b="1" dirty="0">
                <a:solidFill>
                  <a:srgbClr val="FFC000"/>
                </a:solidFill>
              </a:rPr>
              <a:t>mero de </a:t>
            </a:r>
            <a:r>
              <a:rPr lang="de-CH" b="1" dirty="0">
                <a:solidFill>
                  <a:srgbClr val="FFC000"/>
                </a:solidFill>
              </a:rPr>
              <a:t>control</a:t>
            </a:r>
            <a:r>
              <a:rPr lang="de-CH" dirty="0"/>
              <a:t>» </a:t>
            </a:r>
            <a:r>
              <a:rPr lang="de-CH" dirty="0" err="1"/>
              <a:t>de</a:t>
            </a:r>
            <a:r>
              <a:rPr lang="de-CH" dirty="0"/>
              <a:t> 2 </a:t>
            </a:r>
            <a:r>
              <a:rPr lang="de-CH" dirty="0" err="1"/>
              <a:t>dígitos</a:t>
            </a:r>
            <a:r>
              <a:rPr lang="de-CH" dirty="0"/>
              <a:t>. </a:t>
            </a:r>
            <a:r>
              <a:rPr lang="en-US" dirty="0"/>
              <a:t>Dígito de control para los 10 dígitos anteriores. El número de control se calcula de la siguiente manera: 97 - [dígitos 3-12 mod 97]. Ejemplo </a:t>
            </a:r>
            <a:r>
              <a:rPr lang="de-CH" dirty="0">
                <a:solidFill>
                  <a:srgbClr val="FF0000"/>
                </a:solidFill>
              </a:rPr>
              <a:t>CH</a:t>
            </a:r>
            <a:r>
              <a:rPr lang="de-CH" dirty="0">
                <a:solidFill>
                  <a:srgbClr val="00B050"/>
                </a:solidFill>
              </a:rPr>
              <a:t>7877</a:t>
            </a:r>
            <a:r>
              <a:rPr lang="de-CH" dirty="0">
                <a:solidFill>
                  <a:schemeClr val="accent1">
                    <a:lumMod val="50000"/>
                  </a:schemeClr>
                </a:solidFill>
              </a:rPr>
              <a:t>018977 </a:t>
            </a:r>
            <a:r>
              <a:rPr lang="de-CH" dirty="0">
                <a:solidFill>
                  <a:srgbClr val="1A384E"/>
                </a:solidFill>
              </a:rPr>
              <a:t>-&gt; 97 – (</a:t>
            </a:r>
            <a:r>
              <a:rPr lang="de-CH" dirty="0">
                <a:solidFill>
                  <a:srgbClr val="00B050"/>
                </a:solidFill>
              </a:rPr>
              <a:t>7877</a:t>
            </a:r>
            <a:r>
              <a:rPr lang="de-CH" dirty="0">
                <a:solidFill>
                  <a:schemeClr val="accent1">
                    <a:lumMod val="50000"/>
                  </a:schemeClr>
                </a:solidFill>
              </a:rPr>
              <a:t>018977 </a:t>
            </a:r>
            <a:r>
              <a:rPr lang="de-CH" dirty="0" err="1">
                <a:solidFill>
                  <a:srgbClr val="1A384E"/>
                </a:solidFill>
              </a:rPr>
              <a:t>mod</a:t>
            </a:r>
            <a:r>
              <a:rPr lang="de-CH" dirty="0">
                <a:solidFill>
                  <a:srgbClr val="1A384E"/>
                </a:solidFill>
              </a:rPr>
              <a:t> 97) =</a:t>
            </a:r>
            <a:r>
              <a:rPr lang="de-CH" dirty="0">
                <a:solidFill>
                  <a:srgbClr val="FFC425"/>
                </a:solidFill>
              </a:rPr>
              <a:t> 77</a:t>
            </a:r>
            <a:endParaRPr lang="en-US" dirty="0">
              <a:solidFill>
                <a:srgbClr val="FFC425"/>
              </a:solidFill>
            </a:endParaRPr>
          </a:p>
          <a:p>
            <a:pPr marL="285750" indent="-285750">
              <a:spcAft>
                <a:spcPts val="600"/>
              </a:spcAft>
              <a:buFont typeface="Arial" panose="020B0604020202020204" pitchFamily="34" charset="0"/>
              <a:buChar char="•"/>
            </a:pPr>
            <a:r>
              <a:rPr lang="en-US" dirty="0" err="1"/>
              <a:t>Ejemplo</a:t>
            </a:r>
            <a:r>
              <a:rPr lang="en-US" dirty="0"/>
              <a:t> E-GRID: </a:t>
            </a:r>
            <a:r>
              <a:rPr lang="de-CH" dirty="0">
                <a:solidFill>
                  <a:srgbClr val="FF0000"/>
                </a:solidFill>
              </a:rPr>
              <a:t>CH</a:t>
            </a:r>
            <a:r>
              <a:rPr lang="de-CH" dirty="0">
                <a:solidFill>
                  <a:schemeClr val="accent1">
                    <a:lumMod val="50000"/>
                  </a:schemeClr>
                </a:solidFill>
              </a:rPr>
              <a:t>78770</a:t>
            </a:r>
            <a:r>
              <a:rPr lang="de-CH" dirty="0">
                <a:solidFill>
                  <a:srgbClr val="00B050"/>
                </a:solidFill>
              </a:rPr>
              <a:t>18977</a:t>
            </a:r>
            <a:r>
              <a:rPr lang="de-CH" dirty="0">
                <a:solidFill>
                  <a:srgbClr val="FFC000"/>
                </a:solidFill>
              </a:rPr>
              <a:t>77</a:t>
            </a:r>
          </a:p>
        </p:txBody>
      </p:sp>
    </p:spTree>
    <p:extLst>
      <p:ext uri="{BB962C8B-B14F-4D97-AF65-F5344CB8AC3E}">
        <p14:creationId xmlns:p14="http://schemas.microsoft.com/office/powerpoint/2010/main" val="411807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Zylinder 50">
            <a:extLst>
              <a:ext uri="{FF2B5EF4-FFF2-40B4-BE49-F238E27FC236}">
                <a16:creationId xmlns:a16="http://schemas.microsoft.com/office/drawing/2014/main" id="{376C117A-F6D3-5D7F-18EC-DED62C528686}"/>
              </a:ext>
            </a:extLst>
          </p:cNvPr>
          <p:cNvSpPr/>
          <p:nvPr/>
        </p:nvSpPr>
        <p:spPr bwMode="auto">
          <a:xfrm>
            <a:off x="537070" y="4021217"/>
            <a:ext cx="1584176" cy="683521"/>
          </a:xfrm>
          <a:prstGeom prst="can">
            <a:avLst>
              <a:gd name="adj" fmla="val 12963"/>
            </a:avLst>
          </a:prstGeom>
          <a:ln/>
        </p:spPr>
        <p:style>
          <a:lnRef idx="1">
            <a:schemeClr val="accent5"/>
          </a:lnRef>
          <a:fillRef idx="2">
            <a:schemeClr val="accent5"/>
          </a:fillRef>
          <a:effectRef idx="1">
            <a:schemeClr val="accent5"/>
          </a:effectRef>
          <a:fontRef idx="minor">
            <a:schemeClr val="dk1"/>
          </a:fontRef>
        </p:style>
        <p:txBody>
          <a:bodyPr rtlCol="0" anchor="b"/>
          <a:lstStyle/>
          <a:p>
            <a:pPr algn="ctr"/>
            <a:endParaRPr lang="de-CH" dirty="0"/>
          </a:p>
        </p:txBody>
      </p:sp>
      <p:sp>
        <p:nvSpPr>
          <p:cNvPr id="2" name="Foliennummernplatzhalter 1">
            <a:extLst>
              <a:ext uri="{FF2B5EF4-FFF2-40B4-BE49-F238E27FC236}">
                <a16:creationId xmlns:a16="http://schemas.microsoft.com/office/drawing/2014/main" id="{EA718F5C-6E4E-B3B9-A272-5202503493FF}"/>
              </a:ext>
            </a:extLst>
          </p:cNvPr>
          <p:cNvSpPr>
            <a:spLocks noGrp="1"/>
          </p:cNvSpPr>
          <p:nvPr>
            <p:ph type="sldNum" sz="quarter" idx="10"/>
          </p:nvPr>
        </p:nvSpPr>
        <p:spPr>
          <a:xfrm>
            <a:off x="257542" y="6440900"/>
            <a:ext cx="513319" cy="302647"/>
          </a:xfrm>
        </p:spPr>
        <p:txBody>
          <a:bodyPr/>
          <a:lstStyle/>
          <a:p>
            <a:pPr>
              <a:defRPr/>
            </a:pPr>
            <a:fld id="{86CB4B4D-7CA3-9044-876B-883B54F8677D}" type="slidenum">
              <a:rPr lang="de-CH" smtClean="0"/>
              <a:t>13</a:t>
            </a:fld>
            <a:endParaRPr lang="de-CH"/>
          </a:p>
        </p:txBody>
      </p:sp>
      <p:sp>
        <p:nvSpPr>
          <p:cNvPr id="3" name="Titel 2">
            <a:extLst>
              <a:ext uri="{FF2B5EF4-FFF2-40B4-BE49-F238E27FC236}">
                <a16:creationId xmlns:a16="http://schemas.microsoft.com/office/drawing/2014/main" id="{CA8EAF36-89D9-1063-44DD-659392829AE4}"/>
              </a:ext>
            </a:extLst>
          </p:cNvPr>
          <p:cNvSpPr>
            <a:spLocks noGrp="1"/>
          </p:cNvSpPr>
          <p:nvPr>
            <p:ph type="title"/>
          </p:nvPr>
        </p:nvSpPr>
        <p:spPr/>
        <p:txBody>
          <a:bodyPr/>
          <a:lstStyle/>
          <a:p>
            <a:r>
              <a:rPr lang="de-CH" dirty="0" err="1">
                <a:latin typeface="Arial" panose="020B0604020202020204" pitchFamily="34" charset="0"/>
                <a:cs typeface="Arial" panose="020B0604020202020204" pitchFamily="34" charset="0"/>
              </a:rPr>
              <a:t>Implementación</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técnica</a:t>
            </a:r>
            <a:endParaRPr lang="de-CH" dirty="0">
              <a:latin typeface="Arial" panose="020B0604020202020204" pitchFamily="34" charset="0"/>
              <a:cs typeface="Arial" panose="020B0604020202020204" pitchFamily="34" charset="0"/>
            </a:endParaRPr>
          </a:p>
        </p:txBody>
      </p:sp>
      <p:sp>
        <p:nvSpPr>
          <p:cNvPr id="4" name="Zylinder 3">
            <a:extLst>
              <a:ext uri="{FF2B5EF4-FFF2-40B4-BE49-F238E27FC236}">
                <a16:creationId xmlns:a16="http://schemas.microsoft.com/office/drawing/2014/main" id="{A078E9D1-06A5-0ED8-7EEC-2EF532415AD4}"/>
              </a:ext>
            </a:extLst>
          </p:cNvPr>
          <p:cNvSpPr/>
          <p:nvPr/>
        </p:nvSpPr>
        <p:spPr bwMode="auto">
          <a:xfrm>
            <a:off x="574979" y="1988840"/>
            <a:ext cx="1584176" cy="1564325"/>
          </a:xfrm>
          <a:prstGeom prst="can">
            <a:avLst/>
          </a:prstGeom>
          <a:ln/>
        </p:spPr>
        <p:style>
          <a:lnRef idx="1">
            <a:schemeClr val="accent5"/>
          </a:lnRef>
          <a:fillRef idx="2">
            <a:schemeClr val="accent5"/>
          </a:fillRef>
          <a:effectRef idx="1">
            <a:schemeClr val="accent5"/>
          </a:effectRef>
          <a:fontRef idx="minor">
            <a:schemeClr val="dk1"/>
          </a:fontRef>
        </p:style>
        <p:txBody>
          <a:bodyPr rtlCol="0" anchor="b"/>
          <a:lstStyle/>
          <a:p>
            <a:pPr algn="ctr"/>
            <a:r>
              <a:rPr lang="de-CH" dirty="0"/>
              <a:t>Datos </a:t>
            </a:r>
            <a:r>
              <a:rPr lang="de-CH" dirty="0" err="1"/>
              <a:t>Catastro</a:t>
            </a:r>
            <a:endParaRPr lang="de-CH" dirty="0"/>
          </a:p>
        </p:txBody>
      </p:sp>
      <p:sp>
        <p:nvSpPr>
          <p:cNvPr id="5" name="Zylinder 4">
            <a:extLst>
              <a:ext uri="{FF2B5EF4-FFF2-40B4-BE49-F238E27FC236}">
                <a16:creationId xmlns:a16="http://schemas.microsoft.com/office/drawing/2014/main" id="{FE722835-766B-7229-BF4F-008C06094AC2}"/>
              </a:ext>
            </a:extLst>
          </p:cNvPr>
          <p:cNvSpPr/>
          <p:nvPr/>
        </p:nvSpPr>
        <p:spPr bwMode="auto">
          <a:xfrm>
            <a:off x="10018891" y="1700808"/>
            <a:ext cx="1584176" cy="1728192"/>
          </a:xfrm>
          <a:prstGeom prst="can">
            <a:avLst/>
          </a:prstGeom>
          <a:ln/>
        </p:spPr>
        <p:style>
          <a:lnRef idx="1">
            <a:schemeClr val="accent1"/>
          </a:lnRef>
          <a:fillRef idx="2">
            <a:schemeClr val="accent1"/>
          </a:fillRef>
          <a:effectRef idx="1">
            <a:schemeClr val="accent1"/>
          </a:effectRef>
          <a:fontRef idx="minor">
            <a:schemeClr val="dk1"/>
          </a:fontRef>
        </p:style>
        <p:txBody>
          <a:bodyPr rtlCol="0" anchor="b"/>
          <a:lstStyle/>
          <a:p>
            <a:pPr algn="ctr"/>
            <a:r>
              <a:rPr lang="de-CH" dirty="0" err="1"/>
              <a:t>Registro</a:t>
            </a:r>
            <a:endParaRPr lang="de-CH" dirty="0"/>
          </a:p>
          <a:p>
            <a:pPr algn="ctr"/>
            <a:r>
              <a:rPr lang="de-CH" dirty="0" err="1"/>
              <a:t>Datos</a:t>
            </a:r>
            <a:endParaRPr lang="de-CH" dirty="0"/>
          </a:p>
        </p:txBody>
      </p:sp>
      <p:sp>
        <p:nvSpPr>
          <p:cNvPr id="6" name="Zylinder 5">
            <a:extLst>
              <a:ext uri="{FF2B5EF4-FFF2-40B4-BE49-F238E27FC236}">
                <a16:creationId xmlns:a16="http://schemas.microsoft.com/office/drawing/2014/main" id="{8F03BE83-19B6-955A-93DD-D32498EB51BD}"/>
              </a:ext>
            </a:extLst>
          </p:cNvPr>
          <p:cNvSpPr/>
          <p:nvPr/>
        </p:nvSpPr>
        <p:spPr bwMode="auto">
          <a:xfrm>
            <a:off x="1007027" y="1916832"/>
            <a:ext cx="1152128" cy="576064"/>
          </a:xfrm>
          <a:prstGeom prst="can">
            <a:avLst/>
          </a:prstGeom>
          <a:ln/>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de-CH" dirty="0"/>
              <a:t>Mutación</a:t>
            </a:r>
          </a:p>
        </p:txBody>
      </p:sp>
      <p:sp>
        <p:nvSpPr>
          <p:cNvPr id="7" name="Zylinder 6">
            <a:extLst>
              <a:ext uri="{FF2B5EF4-FFF2-40B4-BE49-F238E27FC236}">
                <a16:creationId xmlns:a16="http://schemas.microsoft.com/office/drawing/2014/main" id="{5F1068A2-1297-EA02-36C4-6D76ECCC0C39}"/>
              </a:ext>
            </a:extLst>
          </p:cNvPr>
          <p:cNvSpPr/>
          <p:nvPr/>
        </p:nvSpPr>
        <p:spPr bwMode="auto">
          <a:xfrm>
            <a:off x="10018891" y="1772816"/>
            <a:ext cx="1152128" cy="576064"/>
          </a:xfrm>
          <a:prstGeom prst="can">
            <a:avLst/>
          </a:prstGeom>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de-CH" dirty="0"/>
              <a:t>Mutación</a:t>
            </a:r>
          </a:p>
        </p:txBody>
      </p:sp>
      <p:pic>
        <p:nvPicPr>
          <p:cNvPr id="9" name="Grafik 8" descr="Laptop mit einfarbiger Füllung">
            <a:extLst>
              <a:ext uri="{FF2B5EF4-FFF2-40B4-BE49-F238E27FC236}">
                <a16:creationId xmlns:a16="http://schemas.microsoft.com/office/drawing/2014/main" id="{D33B5D9B-F3F3-D6EB-9A21-30B1F36F62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19" y="809035"/>
            <a:ext cx="1368152" cy="1368152"/>
          </a:xfrm>
          <a:prstGeom prst="rect">
            <a:avLst/>
          </a:prstGeom>
        </p:spPr>
      </p:pic>
      <p:pic>
        <p:nvPicPr>
          <p:cNvPr id="11" name="Grafik 10" descr="Laptop Silhouette">
            <a:extLst>
              <a:ext uri="{FF2B5EF4-FFF2-40B4-BE49-F238E27FC236}">
                <a16:creationId xmlns:a16="http://schemas.microsoft.com/office/drawing/2014/main" id="{41D39F32-6E92-0A57-8B9F-8A360E70DD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36707" y="597260"/>
            <a:ext cx="1368152" cy="1368152"/>
          </a:xfrm>
          <a:prstGeom prst="rect">
            <a:avLst/>
          </a:prstGeom>
        </p:spPr>
      </p:pic>
      <p:pic>
        <p:nvPicPr>
          <p:cNvPr id="13" name="Grafik 12" descr="Marke 1 mit einfarbiger Füllung">
            <a:extLst>
              <a:ext uri="{FF2B5EF4-FFF2-40B4-BE49-F238E27FC236}">
                <a16:creationId xmlns:a16="http://schemas.microsoft.com/office/drawing/2014/main" id="{9A641E75-8633-DC3D-FA65-8B24F14D68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1063" y="1133071"/>
            <a:ext cx="576064" cy="576064"/>
          </a:xfrm>
          <a:prstGeom prst="rect">
            <a:avLst/>
          </a:prstGeom>
        </p:spPr>
      </p:pic>
      <p:sp>
        <p:nvSpPr>
          <p:cNvPr id="14" name="Pfeil: nach rechts 13">
            <a:extLst>
              <a:ext uri="{FF2B5EF4-FFF2-40B4-BE49-F238E27FC236}">
                <a16:creationId xmlns:a16="http://schemas.microsoft.com/office/drawing/2014/main" id="{FEFA9B3D-F751-EB0C-39E0-FC36BBF0DA1F}"/>
              </a:ext>
            </a:extLst>
          </p:cNvPr>
          <p:cNvSpPr/>
          <p:nvPr/>
        </p:nvSpPr>
        <p:spPr bwMode="auto">
          <a:xfrm>
            <a:off x="2264201" y="1668967"/>
            <a:ext cx="999926" cy="1016439"/>
          </a:xfrm>
          <a:prstGeom prst="rightArrow">
            <a:avLst>
              <a:gd name="adj1" fmla="val 74494"/>
              <a:gd name="adj2" fmla="val 14198"/>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1400" dirty="0"/>
              <a:t>Exportar</a:t>
            </a:r>
          </a:p>
          <a:p>
            <a:pPr algn="ctr"/>
            <a:r>
              <a:rPr lang="de-CH" sz="1400" dirty="0" err="1"/>
              <a:t>datos</a:t>
            </a:r>
            <a:endParaRPr lang="de-CH" sz="1400" dirty="0"/>
          </a:p>
        </p:txBody>
      </p:sp>
      <p:sp>
        <p:nvSpPr>
          <p:cNvPr id="15" name="Rechteck: abgerundete Ecken 14">
            <a:extLst>
              <a:ext uri="{FF2B5EF4-FFF2-40B4-BE49-F238E27FC236}">
                <a16:creationId xmlns:a16="http://schemas.microsoft.com/office/drawing/2014/main" id="{43EDE0C5-6A27-99EB-319A-3733100D18C3}"/>
              </a:ext>
            </a:extLst>
          </p:cNvPr>
          <p:cNvSpPr/>
          <p:nvPr/>
        </p:nvSpPr>
        <p:spPr bwMode="auto">
          <a:xfrm>
            <a:off x="5344555" y="908720"/>
            <a:ext cx="1681037" cy="5328592"/>
          </a:xfrm>
          <a:prstGeom prst="roundRect">
            <a:avLst>
              <a:gd name="adj" fmla="val 6334"/>
            </a:avLst>
          </a:prstGeom>
          <a:ln/>
        </p:spPr>
        <p:style>
          <a:lnRef idx="1">
            <a:schemeClr val="dk1"/>
          </a:lnRef>
          <a:fillRef idx="2">
            <a:schemeClr val="dk1"/>
          </a:fillRef>
          <a:effectRef idx="1">
            <a:schemeClr val="dk1"/>
          </a:effectRef>
          <a:fontRef idx="minor">
            <a:schemeClr val="dk1"/>
          </a:fontRef>
        </p:style>
        <p:txBody>
          <a:bodyPr rtlCol="0" anchor="t"/>
          <a:lstStyle/>
          <a:p>
            <a:pPr algn="ctr"/>
            <a:r>
              <a:rPr lang="de-CH" dirty="0" err="1"/>
              <a:t>Validador</a:t>
            </a:r>
            <a:r>
              <a:rPr lang="de-CH" dirty="0"/>
              <a:t> de </a:t>
            </a:r>
            <a:r>
              <a:rPr lang="de-CH" dirty="0" err="1"/>
              <a:t>datos</a:t>
            </a:r>
            <a:r>
              <a:rPr lang="de-CH" dirty="0"/>
              <a:t> en </a:t>
            </a:r>
            <a:r>
              <a:rPr lang="de-CH" dirty="0" err="1"/>
              <a:t>línea</a:t>
            </a:r>
            <a:endParaRPr lang="de-CH" dirty="0"/>
          </a:p>
        </p:txBody>
      </p:sp>
      <p:grpSp>
        <p:nvGrpSpPr>
          <p:cNvPr id="17" name="Gruppieren 16">
            <a:extLst>
              <a:ext uri="{FF2B5EF4-FFF2-40B4-BE49-F238E27FC236}">
                <a16:creationId xmlns:a16="http://schemas.microsoft.com/office/drawing/2014/main" id="{2EC3F69B-F897-7442-4229-D41AA80FF36D}"/>
              </a:ext>
            </a:extLst>
          </p:cNvPr>
          <p:cNvGrpSpPr/>
          <p:nvPr/>
        </p:nvGrpSpPr>
        <p:grpSpPr>
          <a:xfrm>
            <a:off x="3287688" y="1709135"/>
            <a:ext cx="1152129" cy="1368151"/>
            <a:chOff x="3120077" y="1709135"/>
            <a:chExt cx="1152129" cy="1368151"/>
          </a:xfrm>
        </p:grpSpPr>
        <p:pic>
          <p:nvPicPr>
            <p:cNvPr id="2050" name="Picture 2" descr="arcgis desktop - Importing XML document to file geodatabase - Geographic  Information Systems Stack Exchange">
              <a:extLst>
                <a:ext uri="{FF2B5EF4-FFF2-40B4-BE49-F238E27FC236}">
                  <a16:creationId xmlns:a16="http://schemas.microsoft.com/office/drawing/2014/main" id="{1275527E-03FC-EDFE-7EC7-A2B2FC86B9F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3120077" y="1709135"/>
              <a:ext cx="1152129" cy="1368151"/>
            </a:xfrm>
            <a:prstGeom prst="rect">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0624FF0F-CAF2-37BD-D90F-99CBA1CC765F}"/>
                </a:ext>
              </a:extLst>
            </p:cNvPr>
            <p:cNvSpPr txBox="1"/>
            <p:nvPr/>
          </p:nvSpPr>
          <p:spPr bwMode="auto">
            <a:xfrm>
              <a:off x="3161379" y="2155375"/>
              <a:ext cx="1069524" cy="369332"/>
            </a:xfrm>
            <a:prstGeom prst="rect">
              <a:avLst/>
            </a:prstGeom>
            <a:solidFill>
              <a:schemeClr val="bg1"/>
            </a:solidFill>
            <a:ln w="12700" cap="flat">
              <a:solidFill>
                <a:schemeClr val="tx1">
                  <a:lumMod val="40000"/>
                  <a:lumOff val="60000"/>
                </a:schemeClr>
              </a:solidFill>
              <a:miter lim="400000"/>
            </a:ln>
          </p:spPr>
          <p:style>
            <a:lnRef idx="0">
              <a:srgbClr val="000000"/>
            </a:lnRef>
            <a:fillRef idx="0">
              <a:srgbClr val="000000"/>
            </a:fillRef>
            <a:effectRef idx="0">
              <a:srgbClr val="000000"/>
            </a:effectRef>
            <a:fontRef idx="none"/>
          </p:style>
          <p:txBody>
            <a:bodyPr wrap="none" rtlCol="0">
              <a:spAutoFit/>
            </a:bodyPr>
            <a:lstStyle/>
            <a:p>
              <a:r>
                <a:rPr lang="de-CH" dirty="0"/>
                <a:t>Mutación</a:t>
              </a:r>
            </a:p>
          </p:txBody>
        </p:sp>
      </p:grpSp>
      <p:grpSp>
        <p:nvGrpSpPr>
          <p:cNvPr id="18" name="Gruppieren 17">
            <a:extLst>
              <a:ext uri="{FF2B5EF4-FFF2-40B4-BE49-F238E27FC236}">
                <a16:creationId xmlns:a16="http://schemas.microsoft.com/office/drawing/2014/main" id="{3CD0152B-B6A5-E53F-B75E-E4DA46D78663}"/>
              </a:ext>
            </a:extLst>
          </p:cNvPr>
          <p:cNvGrpSpPr/>
          <p:nvPr/>
        </p:nvGrpSpPr>
        <p:grpSpPr>
          <a:xfrm>
            <a:off x="7775779" y="1668967"/>
            <a:ext cx="1152129" cy="1368151"/>
            <a:chOff x="3096516" y="1709135"/>
            <a:chExt cx="1152129" cy="1368151"/>
          </a:xfrm>
        </p:grpSpPr>
        <p:pic>
          <p:nvPicPr>
            <p:cNvPr id="19" name="Picture 2" descr="arcgis desktop - Importing XML document to file geodatabase - Geographic  Information Systems Stack Exchange">
              <a:extLst>
                <a:ext uri="{FF2B5EF4-FFF2-40B4-BE49-F238E27FC236}">
                  <a16:creationId xmlns:a16="http://schemas.microsoft.com/office/drawing/2014/main" id="{7D93D4D8-F26D-98BE-84B5-AA6AAE80A64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3096516" y="1709135"/>
              <a:ext cx="1152129" cy="1368151"/>
            </a:xfrm>
            <a:prstGeom prst="rect">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20B7BAAD-23DE-41B7-C5EC-C89483B0260C}"/>
                </a:ext>
              </a:extLst>
            </p:cNvPr>
            <p:cNvSpPr txBox="1"/>
            <p:nvPr/>
          </p:nvSpPr>
          <p:spPr bwMode="auto">
            <a:xfrm>
              <a:off x="3137818" y="2155375"/>
              <a:ext cx="1069524" cy="369332"/>
            </a:xfrm>
            <a:prstGeom prst="rect">
              <a:avLst/>
            </a:prstGeom>
            <a:solidFill>
              <a:schemeClr val="bg1"/>
            </a:solidFill>
            <a:ln w="12700" cap="flat">
              <a:solidFill>
                <a:schemeClr val="tx1">
                  <a:lumMod val="40000"/>
                  <a:lumOff val="60000"/>
                </a:schemeClr>
              </a:solidFill>
              <a:miter lim="400000"/>
            </a:ln>
          </p:spPr>
          <p:style>
            <a:lnRef idx="0">
              <a:srgbClr val="000000"/>
            </a:lnRef>
            <a:fillRef idx="0">
              <a:srgbClr val="000000"/>
            </a:fillRef>
            <a:effectRef idx="0">
              <a:srgbClr val="000000"/>
            </a:effectRef>
            <a:fontRef idx="none"/>
          </p:style>
          <p:txBody>
            <a:bodyPr wrap="none" rtlCol="0">
              <a:spAutoFit/>
            </a:bodyPr>
            <a:lstStyle/>
            <a:p>
              <a:r>
                <a:rPr lang="de-CH" dirty="0"/>
                <a:t>Mutación</a:t>
              </a:r>
            </a:p>
          </p:txBody>
        </p:sp>
      </p:grpSp>
      <p:sp>
        <p:nvSpPr>
          <p:cNvPr id="21" name="Pfeil: nach rechts 20">
            <a:extLst>
              <a:ext uri="{FF2B5EF4-FFF2-40B4-BE49-F238E27FC236}">
                <a16:creationId xmlns:a16="http://schemas.microsoft.com/office/drawing/2014/main" id="{DB6FAE06-7EA7-3B8F-132D-152988BCF939}"/>
              </a:ext>
            </a:extLst>
          </p:cNvPr>
          <p:cNvSpPr/>
          <p:nvPr/>
        </p:nvSpPr>
        <p:spPr bwMode="auto">
          <a:xfrm>
            <a:off x="8991695" y="1637432"/>
            <a:ext cx="950102" cy="1016439"/>
          </a:xfrm>
          <a:prstGeom prst="rightArrow">
            <a:avLst>
              <a:gd name="adj1" fmla="val 74494"/>
              <a:gd name="adj2" fmla="val 1419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CH" sz="1400" dirty="0"/>
              <a:t>Importar</a:t>
            </a:r>
          </a:p>
          <a:p>
            <a:pPr algn="ctr"/>
            <a:r>
              <a:rPr lang="de-CH" sz="1400" dirty="0" err="1"/>
              <a:t>datos</a:t>
            </a:r>
            <a:endParaRPr lang="de-CH" sz="1400" dirty="0"/>
          </a:p>
        </p:txBody>
      </p:sp>
      <p:sp>
        <p:nvSpPr>
          <p:cNvPr id="22" name="Pfeil: nach rechts 21">
            <a:extLst>
              <a:ext uri="{FF2B5EF4-FFF2-40B4-BE49-F238E27FC236}">
                <a16:creationId xmlns:a16="http://schemas.microsoft.com/office/drawing/2014/main" id="{CBA090BA-5D0F-F1A0-398F-7C205A386831}"/>
              </a:ext>
            </a:extLst>
          </p:cNvPr>
          <p:cNvSpPr/>
          <p:nvPr/>
        </p:nvSpPr>
        <p:spPr bwMode="auto">
          <a:xfrm>
            <a:off x="4515592" y="2156801"/>
            <a:ext cx="3177339" cy="546535"/>
          </a:xfrm>
          <a:prstGeom prst="rightArrow">
            <a:avLst>
              <a:gd name="adj1" fmla="val 74494"/>
              <a:gd name="adj2" fmla="val 3519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e-CH" sz="1400" dirty="0" err="1"/>
              <a:t>Validación</a:t>
            </a:r>
            <a:r>
              <a:rPr lang="de-CH" sz="1400" dirty="0"/>
              <a:t> y </a:t>
            </a:r>
            <a:r>
              <a:rPr lang="de-CH" sz="1400" dirty="0" err="1"/>
              <a:t>transferencia</a:t>
            </a:r>
            <a:r>
              <a:rPr lang="de-CH" sz="1400" dirty="0"/>
              <a:t> de </a:t>
            </a:r>
            <a:r>
              <a:rPr lang="de-CH" sz="1400" dirty="0" err="1"/>
              <a:t>datos</a:t>
            </a:r>
            <a:endParaRPr lang="de-CH" sz="1400" dirty="0"/>
          </a:p>
        </p:txBody>
      </p:sp>
      <p:pic>
        <p:nvPicPr>
          <p:cNvPr id="24" name="Grafik 23" descr="Abzeichen mit einfarbiger Füllung">
            <a:extLst>
              <a:ext uri="{FF2B5EF4-FFF2-40B4-BE49-F238E27FC236}">
                <a16:creationId xmlns:a16="http://schemas.microsoft.com/office/drawing/2014/main" id="{EA148905-E653-DF20-C874-3DF5841D5D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5278" y="1062812"/>
            <a:ext cx="716582" cy="716582"/>
          </a:xfrm>
          <a:prstGeom prst="rect">
            <a:avLst/>
          </a:prstGeom>
        </p:spPr>
      </p:pic>
      <p:pic>
        <p:nvPicPr>
          <p:cNvPr id="26" name="Grafik 25" descr="Marke 3 mit einfarbiger Füllung">
            <a:extLst>
              <a:ext uri="{FF2B5EF4-FFF2-40B4-BE49-F238E27FC236}">
                <a16:creationId xmlns:a16="http://schemas.microsoft.com/office/drawing/2014/main" id="{2EE77E11-6428-C861-8EA8-F49574E9E7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2517" y="1481567"/>
            <a:ext cx="757325" cy="757325"/>
          </a:xfrm>
          <a:prstGeom prst="rect">
            <a:avLst/>
          </a:prstGeom>
        </p:spPr>
      </p:pic>
      <p:pic>
        <p:nvPicPr>
          <p:cNvPr id="28" name="Grafik 27" descr="Marke 4 mit einfarbiger Füllung">
            <a:extLst>
              <a:ext uri="{FF2B5EF4-FFF2-40B4-BE49-F238E27FC236}">
                <a16:creationId xmlns:a16="http://schemas.microsoft.com/office/drawing/2014/main" id="{AEB69AFC-A8B1-671C-3B8D-99659FBACA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39211" y="966433"/>
            <a:ext cx="716583" cy="716583"/>
          </a:xfrm>
          <a:prstGeom prst="rect">
            <a:avLst/>
          </a:prstGeom>
        </p:spPr>
      </p:pic>
      <p:pic>
        <p:nvPicPr>
          <p:cNvPr id="30" name="Grafik 29" descr="Marke 5 mit einfarbiger Füllung">
            <a:extLst>
              <a:ext uri="{FF2B5EF4-FFF2-40B4-BE49-F238E27FC236}">
                <a16:creationId xmlns:a16="http://schemas.microsoft.com/office/drawing/2014/main" id="{E7531235-CE2D-E098-9E5D-FCC2266C1EC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85876" y="3399115"/>
            <a:ext cx="757561" cy="757561"/>
          </a:xfrm>
          <a:prstGeom prst="rect">
            <a:avLst/>
          </a:prstGeom>
        </p:spPr>
      </p:pic>
      <p:sp>
        <p:nvSpPr>
          <p:cNvPr id="32" name="Pfeil: nach unten 31">
            <a:extLst>
              <a:ext uri="{FF2B5EF4-FFF2-40B4-BE49-F238E27FC236}">
                <a16:creationId xmlns:a16="http://schemas.microsoft.com/office/drawing/2014/main" id="{8EC2D679-492C-40BE-E1B0-67551196E946}"/>
              </a:ext>
            </a:extLst>
          </p:cNvPr>
          <p:cNvSpPr/>
          <p:nvPr/>
        </p:nvSpPr>
        <p:spPr bwMode="auto">
          <a:xfrm>
            <a:off x="9992528" y="3573016"/>
            <a:ext cx="1681037" cy="714439"/>
          </a:xfrm>
          <a:prstGeom prst="downArrow">
            <a:avLst>
              <a:gd name="adj1" fmla="val 66525"/>
              <a:gd name="adj2" fmla="val 2249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CH" sz="1400" dirty="0" err="1"/>
              <a:t>Ejecución</a:t>
            </a:r>
            <a:endParaRPr lang="de-CH" sz="1400" dirty="0"/>
          </a:p>
          <a:p>
            <a:pPr algn="ctr"/>
            <a:r>
              <a:rPr lang="de-CH" sz="1400" dirty="0"/>
              <a:t>Mutación</a:t>
            </a:r>
          </a:p>
        </p:txBody>
      </p:sp>
      <p:sp>
        <p:nvSpPr>
          <p:cNvPr id="33" name="Zylinder 32">
            <a:extLst>
              <a:ext uri="{FF2B5EF4-FFF2-40B4-BE49-F238E27FC236}">
                <a16:creationId xmlns:a16="http://schemas.microsoft.com/office/drawing/2014/main" id="{94795B66-72A7-6756-B9FB-281DEC5D8730}"/>
              </a:ext>
            </a:extLst>
          </p:cNvPr>
          <p:cNvSpPr/>
          <p:nvPr/>
        </p:nvSpPr>
        <p:spPr bwMode="auto">
          <a:xfrm>
            <a:off x="10033549" y="4431471"/>
            <a:ext cx="1584176" cy="1728192"/>
          </a:xfrm>
          <a:prstGeom prst="can">
            <a:avLst/>
          </a:prstGeom>
          <a:ln/>
        </p:spPr>
        <p:style>
          <a:lnRef idx="1">
            <a:schemeClr val="accent1"/>
          </a:lnRef>
          <a:fillRef idx="2">
            <a:schemeClr val="accent1"/>
          </a:fillRef>
          <a:effectRef idx="1">
            <a:schemeClr val="accent1"/>
          </a:effectRef>
          <a:fontRef idx="minor">
            <a:schemeClr val="dk1"/>
          </a:fontRef>
        </p:style>
        <p:txBody>
          <a:bodyPr rtlCol="0" anchor="b"/>
          <a:lstStyle/>
          <a:p>
            <a:pPr algn="ctr"/>
            <a:r>
              <a:rPr lang="de-CH" dirty="0" err="1"/>
              <a:t>Registro</a:t>
            </a:r>
            <a:endParaRPr lang="de-CH" dirty="0"/>
          </a:p>
          <a:p>
            <a:pPr algn="ctr"/>
            <a:r>
              <a:rPr lang="de-CH" dirty="0" err="1"/>
              <a:t>datos</a:t>
            </a:r>
            <a:endParaRPr lang="de-CH" dirty="0"/>
          </a:p>
        </p:txBody>
      </p:sp>
      <p:sp>
        <p:nvSpPr>
          <p:cNvPr id="34" name="Zylinder 33">
            <a:extLst>
              <a:ext uri="{FF2B5EF4-FFF2-40B4-BE49-F238E27FC236}">
                <a16:creationId xmlns:a16="http://schemas.microsoft.com/office/drawing/2014/main" id="{93A8B26B-6831-97C4-C3FF-C8FB619A2055}"/>
              </a:ext>
            </a:extLst>
          </p:cNvPr>
          <p:cNvSpPr/>
          <p:nvPr/>
        </p:nvSpPr>
        <p:spPr bwMode="auto">
          <a:xfrm>
            <a:off x="10018891" y="4531965"/>
            <a:ext cx="1152128" cy="576064"/>
          </a:xfrm>
          <a:prstGeom prst="can">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de-CH" dirty="0">
                <a:solidFill>
                  <a:schemeClr val="accent1">
                    <a:lumMod val="40000"/>
                    <a:lumOff val="60000"/>
                  </a:schemeClr>
                </a:solidFill>
              </a:rPr>
              <a:t>Mutación</a:t>
            </a:r>
          </a:p>
        </p:txBody>
      </p:sp>
      <p:sp>
        <p:nvSpPr>
          <p:cNvPr id="35" name="Pfeil: nach links 34">
            <a:extLst>
              <a:ext uri="{FF2B5EF4-FFF2-40B4-BE49-F238E27FC236}">
                <a16:creationId xmlns:a16="http://schemas.microsoft.com/office/drawing/2014/main" id="{55D92969-9CC2-2ABB-571F-C1ADE939F01B}"/>
              </a:ext>
            </a:extLst>
          </p:cNvPr>
          <p:cNvSpPr/>
          <p:nvPr/>
        </p:nvSpPr>
        <p:spPr bwMode="auto">
          <a:xfrm>
            <a:off x="8927908" y="4367095"/>
            <a:ext cx="1064619" cy="950399"/>
          </a:xfrm>
          <a:prstGeom prst="leftArrow">
            <a:avLst>
              <a:gd name="adj1" fmla="val 73816"/>
              <a:gd name="adj2" fmla="val 2324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CH" sz="1400" dirty="0"/>
              <a:t>Exportar</a:t>
            </a:r>
          </a:p>
          <a:p>
            <a:pPr algn="ctr"/>
            <a:r>
              <a:rPr lang="de-CH" sz="1400" dirty="0" err="1"/>
              <a:t>datos</a:t>
            </a:r>
            <a:endParaRPr lang="de-CH" sz="1400" dirty="0"/>
          </a:p>
        </p:txBody>
      </p:sp>
      <p:pic>
        <p:nvPicPr>
          <p:cNvPr id="37" name="Picture 2" descr="arcgis desktop - Importing XML document to file geodatabase - Geographic  Information Systems Stack Exchange">
            <a:extLst>
              <a:ext uri="{FF2B5EF4-FFF2-40B4-BE49-F238E27FC236}">
                <a16:creationId xmlns:a16="http://schemas.microsoft.com/office/drawing/2014/main" id="{A0E8A6FC-6D0F-A7DD-E5B3-50623EB725E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7747814" y="4176545"/>
            <a:ext cx="1152129" cy="1368151"/>
          </a:xfrm>
          <a:prstGeom prst="rect">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38" name="Textfeld 37">
            <a:extLst>
              <a:ext uri="{FF2B5EF4-FFF2-40B4-BE49-F238E27FC236}">
                <a16:creationId xmlns:a16="http://schemas.microsoft.com/office/drawing/2014/main" id="{5EAF707E-42E9-5F20-0EBE-FE7BA1D82A30}"/>
              </a:ext>
            </a:extLst>
          </p:cNvPr>
          <p:cNvSpPr txBox="1"/>
          <p:nvPr/>
        </p:nvSpPr>
        <p:spPr bwMode="auto">
          <a:xfrm>
            <a:off x="7817081" y="4531965"/>
            <a:ext cx="1008112" cy="646331"/>
          </a:xfrm>
          <a:prstGeom prst="rect">
            <a:avLst/>
          </a:prstGeom>
          <a:solidFill>
            <a:schemeClr val="bg1"/>
          </a:solidFill>
          <a:ln w="12700" cap="flat">
            <a:solidFill>
              <a:schemeClr val="tx1">
                <a:lumMod val="40000"/>
                <a:lumOff val="60000"/>
              </a:schemeClr>
            </a:solidFill>
            <a:miter lim="400000"/>
          </a:ln>
        </p:spPr>
        <p:style>
          <a:lnRef idx="0">
            <a:srgbClr val="000000"/>
          </a:lnRef>
          <a:fillRef idx="0">
            <a:srgbClr val="000000"/>
          </a:fillRef>
          <a:effectRef idx="0">
            <a:srgbClr val="000000"/>
          </a:effectRef>
          <a:fontRef idx="none"/>
        </p:style>
        <p:txBody>
          <a:bodyPr wrap="square" lIns="0" rIns="0" rtlCol="0">
            <a:spAutoFit/>
          </a:bodyPr>
          <a:lstStyle/>
          <a:p>
            <a:pPr algn="ctr"/>
            <a:r>
              <a:rPr lang="de-CH" dirty="0"/>
              <a:t>Datos </a:t>
            </a:r>
            <a:r>
              <a:rPr lang="de-CH" dirty="0" err="1"/>
              <a:t>Ejecución</a:t>
            </a:r>
            <a:endParaRPr lang="de-CH" dirty="0"/>
          </a:p>
        </p:txBody>
      </p:sp>
      <p:pic>
        <p:nvPicPr>
          <p:cNvPr id="40" name="Grafik 39" descr="Marke 6 mit einfarbiger Füllung">
            <a:extLst>
              <a:ext uri="{FF2B5EF4-FFF2-40B4-BE49-F238E27FC236}">
                <a16:creationId xmlns:a16="http://schemas.microsoft.com/office/drawing/2014/main" id="{161C31D1-F4B6-0E03-514B-595FB3E46B3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23811" y="3777896"/>
            <a:ext cx="747381" cy="747381"/>
          </a:xfrm>
          <a:prstGeom prst="rect">
            <a:avLst/>
          </a:prstGeom>
        </p:spPr>
      </p:pic>
      <p:pic>
        <p:nvPicPr>
          <p:cNvPr id="42" name="Grafik 41" descr="Marke 7 mit einfarbiger Füllung">
            <a:extLst>
              <a:ext uri="{FF2B5EF4-FFF2-40B4-BE49-F238E27FC236}">
                <a16:creationId xmlns:a16="http://schemas.microsoft.com/office/drawing/2014/main" id="{5E24BB63-2654-2E28-A992-F0B06589E9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762517" y="3480661"/>
            <a:ext cx="711871" cy="711871"/>
          </a:xfrm>
          <a:prstGeom prst="rect">
            <a:avLst/>
          </a:prstGeom>
        </p:spPr>
      </p:pic>
      <p:sp>
        <p:nvSpPr>
          <p:cNvPr id="43" name="Pfeil: nach rechts 42">
            <a:extLst>
              <a:ext uri="{FF2B5EF4-FFF2-40B4-BE49-F238E27FC236}">
                <a16:creationId xmlns:a16="http://schemas.microsoft.com/office/drawing/2014/main" id="{8891DD3B-37F6-BBFA-79CD-91690B6687E0}"/>
              </a:ext>
            </a:extLst>
          </p:cNvPr>
          <p:cNvSpPr/>
          <p:nvPr/>
        </p:nvSpPr>
        <p:spPr bwMode="auto">
          <a:xfrm flipH="1">
            <a:off x="4493381" y="4158203"/>
            <a:ext cx="3177339" cy="546535"/>
          </a:xfrm>
          <a:prstGeom prst="rightArrow">
            <a:avLst>
              <a:gd name="adj1" fmla="val 74494"/>
              <a:gd name="adj2" fmla="val 3519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e-CH" sz="1400" dirty="0" err="1"/>
              <a:t>Validación</a:t>
            </a:r>
            <a:r>
              <a:rPr lang="de-CH" sz="1400" dirty="0"/>
              <a:t> y </a:t>
            </a:r>
            <a:r>
              <a:rPr lang="de-CH" sz="1400" dirty="0" err="1"/>
              <a:t>transferencia</a:t>
            </a:r>
            <a:r>
              <a:rPr lang="de-CH" sz="1400" dirty="0"/>
              <a:t> de </a:t>
            </a:r>
            <a:r>
              <a:rPr lang="de-CH" sz="1400" dirty="0" err="1"/>
              <a:t>datos</a:t>
            </a:r>
            <a:endParaRPr lang="de-CH" sz="1400" dirty="0"/>
          </a:p>
        </p:txBody>
      </p:sp>
      <p:sp>
        <p:nvSpPr>
          <p:cNvPr id="45" name="Zylinder 44">
            <a:extLst>
              <a:ext uri="{FF2B5EF4-FFF2-40B4-BE49-F238E27FC236}">
                <a16:creationId xmlns:a16="http://schemas.microsoft.com/office/drawing/2014/main" id="{6AA69AA2-498D-A4D3-0604-E714B5FBCDF9}"/>
              </a:ext>
            </a:extLst>
          </p:cNvPr>
          <p:cNvSpPr/>
          <p:nvPr/>
        </p:nvSpPr>
        <p:spPr bwMode="auto">
          <a:xfrm>
            <a:off x="971023" y="3978523"/>
            <a:ext cx="1152128" cy="576064"/>
          </a:xfrm>
          <a:prstGeom prst="can">
            <a:avLst/>
          </a:prstGeom>
          <a:ln/>
        </p:spPr>
        <p:style>
          <a:lnRef idx="2">
            <a:schemeClr val="accent5">
              <a:shade val="15000"/>
            </a:schemeClr>
          </a:lnRef>
          <a:fillRef idx="1">
            <a:schemeClr val="accent5"/>
          </a:fillRef>
          <a:effectRef idx="0">
            <a:schemeClr val="accent5"/>
          </a:effectRef>
          <a:fontRef idx="minor">
            <a:schemeClr val="lt1"/>
          </a:fontRef>
        </p:style>
        <p:txBody>
          <a:bodyPr rtlCol="0" anchor="b"/>
          <a:lstStyle/>
          <a:p>
            <a:pPr algn="ctr"/>
            <a:r>
              <a:rPr lang="de-CH" dirty="0"/>
              <a:t>Mutación</a:t>
            </a:r>
          </a:p>
        </p:txBody>
      </p:sp>
      <p:pic>
        <p:nvPicPr>
          <p:cNvPr id="48" name="Picture 2" descr="arcgis desktop - Importing XML document to file geodatabase - Geographic  Information Systems Stack Exchange">
            <a:extLst>
              <a:ext uri="{FF2B5EF4-FFF2-40B4-BE49-F238E27FC236}">
                <a16:creationId xmlns:a16="http://schemas.microsoft.com/office/drawing/2014/main" id="{3F472E9A-7C9F-406C-C5CA-4BA350EC9CC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3272188" y="3523526"/>
            <a:ext cx="1152129" cy="1368151"/>
          </a:xfrm>
          <a:prstGeom prst="rect">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
        <p:nvSpPr>
          <p:cNvPr id="49" name="Textfeld 48">
            <a:extLst>
              <a:ext uri="{FF2B5EF4-FFF2-40B4-BE49-F238E27FC236}">
                <a16:creationId xmlns:a16="http://schemas.microsoft.com/office/drawing/2014/main" id="{991D0A62-56D5-1781-C9E3-F2F1BE7ED684}"/>
              </a:ext>
            </a:extLst>
          </p:cNvPr>
          <p:cNvSpPr txBox="1"/>
          <p:nvPr/>
        </p:nvSpPr>
        <p:spPr bwMode="auto">
          <a:xfrm>
            <a:off x="3341455" y="3878946"/>
            <a:ext cx="1008112" cy="646331"/>
          </a:xfrm>
          <a:prstGeom prst="rect">
            <a:avLst/>
          </a:prstGeom>
          <a:solidFill>
            <a:schemeClr val="bg1"/>
          </a:solidFill>
          <a:ln w="12700" cap="flat">
            <a:solidFill>
              <a:schemeClr val="tx1">
                <a:lumMod val="40000"/>
                <a:lumOff val="60000"/>
              </a:schemeClr>
            </a:solidFill>
            <a:miter lim="400000"/>
          </a:ln>
        </p:spPr>
        <p:style>
          <a:lnRef idx="0">
            <a:srgbClr val="000000"/>
          </a:lnRef>
          <a:fillRef idx="0">
            <a:srgbClr val="000000"/>
          </a:fillRef>
          <a:effectRef idx="0">
            <a:srgbClr val="000000"/>
          </a:effectRef>
          <a:fontRef idx="none"/>
        </p:style>
        <p:txBody>
          <a:bodyPr wrap="square" lIns="0" rIns="0" rtlCol="0">
            <a:spAutoFit/>
          </a:bodyPr>
          <a:lstStyle/>
          <a:p>
            <a:pPr algn="ctr"/>
            <a:r>
              <a:rPr lang="de-CH" dirty="0"/>
              <a:t>Datos</a:t>
            </a:r>
          </a:p>
          <a:p>
            <a:pPr algn="ctr"/>
            <a:r>
              <a:rPr lang="de-CH" dirty="0" err="1"/>
              <a:t>Ejecución</a:t>
            </a:r>
            <a:endParaRPr lang="de-CH" dirty="0"/>
          </a:p>
        </p:txBody>
      </p:sp>
      <p:sp>
        <p:nvSpPr>
          <p:cNvPr id="50" name="Pfeil: nach rechts 49">
            <a:extLst>
              <a:ext uri="{FF2B5EF4-FFF2-40B4-BE49-F238E27FC236}">
                <a16:creationId xmlns:a16="http://schemas.microsoft.com/office/drawing/2014/main" id="{C890EE85-2CD2-601D-AFAE-6AA5C1945F5F}"/>
              </a:ext>
            </a:extLst>
          </p:cNvPr>
          <p:cNvSpPr/>
          <p:nvPr/>
        </p:nvSpPr>
        <p:spPr bwMode="auto">
          <a:xfrm flipH="1">
            <a:off x="2196714" y="3693891"/>
            <a:ext cx="954803" cy="1016439"/>
          </a:xfrm>
          <a:prstGeom prst="rightArrow">
            <a:avLst>
              <a:gd name="adj1" fmla="val 74494"/>
              <a:gd name="adj2" fmla="val 14198"/>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de-CH" sz="1400" dirty="0" err="1"/>
              <a:t>Importardatos</a:t>
            </a:r>
            <a:endParaRPr lang="de-CH" sz="1400" dirty="0"/>
          </a:p>
        </p:txBody>
      </p:sp>
      <p:sp>
        <p:nvSpPr>
          <p:cNvPr id="52" name="Zylinder 51">
            <a:extLst>
              <a:ext uri="{FF2B5EF4-FFF2-40B4-BE49-F238E27FC236}">
                <a16:creationId xmlns:a16="http://schemas.microsoft.com/office/drawing/2014/main" id="{3FED056C-9CD9-33B1-992C-862723034FB5}"/>
              </a:ext>
            </a:extLst>
          </p:cNvPr>
          <p:cNvSpPr/>
          <p:nvPr/>
        </p:nvSpPr>
        <p:spPr bwMode="auto">
          <a:xfrm>
            <a:off x="514201" y="5010063"/>
            <a:ext cx="1584176" cy="1299257"/>
          </a:xfrm>
          <a:prstGeom prst="can">
            <a:avLst/>
          </a:prstGeom>
          <a:ln/>
        </p:spPr>
        <p:style>
          <a:lnRef idx="1">
            <a:schemeClr val="accent5"/>
          </a:lnRef>
          <a:fillRef idx="2">
            <a:schemeClr val="accent5"/>
          </a:fillRef>
          <a:effectRef idx="1">
            <a:schemeClr val="accent5"/>
          </a:effectRef>
          <a:fontRef idx="minor">
            <a:schemeClr val="dk1"/>
          </a:fontRef>
        </p:style>
        <p:txBody>
          <a:bodyPr rtlCol="0" anchor="b"/>
          <a:lstStyle/>
          <a:p>
            <a:pPr algn="ctr"/>
            <a:r>
              <a:rPr lang="de-CH" dirty="0"/>
              <a:t>Datos </a:t>
            </a:r>
            <a:r>
              <a:rPr lang="de-CH" dirty="0" err="1"/>
              <a:t>Catastro</a:t>
            </a:r>
            <a:endParaRPr lang="de-CH" dirty="0"/>
          </a:p>
        </p:txBody>
      </p:sp>
      <p:sp>
        <p:nvSpPr>
          <p:cNvPr id="53" name="Pfeil: nach unten 52">
            <a:extLst>
              <a:ext uri="{FF2B5EF4-FFF2-40B4-BE49-F238E27FC236}">
                <a16:creationId xmlns:a16="http://schemas.microsoft.com/office/drawing/2014/main" id="{A7B1223C-FBEE-5868-627D-F87BBB27DB38}"/>
              </a:ext>
            </a:extLst>
          </p:cNvPr>
          <p:cNvSpPr/>
          <p:nvPr/>
        </p:nvSpPr>
        <p:spPr bwMode="auto">
          <a:xfrm>
            <a:off x="335360" y="4597281"/>
            <a:ext cx="1981196" cy="621909"/>
          </a:xfrm>
          <a:prstGeom prst="downArrow">
            <a:avLst>
              <a:gd name="adj1" fmla="val 80296"/>
              <a:gd name="adj2" fmla="val 22498"/>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err="1"/>
              <a:t>mutación</a:t>
            </a:r>
            <a:r>
              <a:rPr lang="en-US" sz="1400" dirty="0"/>
              <a:t> </a:t>
            </a:r>
            <a:r>
              <a:rPr lang="en-US" sz="1400" dirty="0" err="1"/>
              <a:t>legalmente</a:t>
            </a:r>
            <a:r>
              <a:rPr lang="en-US" sz="1400" dirty="0"/>
              <a:t> válida</a:t>
            </a:r>
            <a:endParaRPr lang="de-CH" sz="1400" dirty="0"/>
          </a:p>
        </p:txBody>
      </p:sp>
      <p:pic>
        <p:nvPicPr>
          <p:cNvPr id="56" name="Grafik 55" descr="Marke 8 mit einfarbiger Füllung">
            <a:extLst>
              <a:ext uri="{FF2B5EF4-FFF2-40B4-BE49-F238E27FC236}">
                <a16:creationId xmlns:a16="http://schemas.microsoft.com/office/drawing/2014/main" id="{038417E4-8D41-0781-47B9-F368A763C1E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377619" y="3108350"/>
            <a:ext cx="715502" cy="715502"/>
          </a:xfrm>
          <a:prstGeom prst="rect">
            <a:avLst/>
          </a:prstGeom>
        </p:spPr>
      </p:pic>
      <p:pic>
        <p:nvPicPr>
          <p:cNvPr id="58" name="Grafik 57" descr="Marke 9 mit einfarbiger Füllung">
            <a:extLst>
              <a:ext uri="{FF2B5EF4-FFF2-40B4-BE49-F238E27FC236}">
                <a16:creationId xmlns:a16="http://schemas.microsoft.com/office/drawing/2014/main" id="{4FB9F400-748E-4F00-3E10-E5F7CB35B09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4081" y="4485366"/>
            <a:ext cx="715502" cy="715502"/>
          </a:xfrm>
          <a:prstGeom prst="rect">
            <a:avLst/>
          </a:prstGeom>
        </p:spPr>
      </p:pic>
    </p:spTree>
    <p:extLst>
      <p:ext uri="{BB962C8B-B14F-4D97-AF65-F5344CB8AC3E}">
        <p14:creationId xmlns:p14="http://schemas.microsoft.com/office/powerpoint/2010/main" val="214124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14</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a:xfrm>
            <a:off x="234000" y="568832"/>
            <a:ext cx="5429952" cy="1780048"/>
          </a:xfrm>
        </p:spPr>
        <p:txBody>
          <a:bodyPr>
            <a:normAutofit fontScale="90000"/>
          </a:bodyPr>
          <a:lstStyle/>
          <a:p>
            <a:pPr>
              <a:lnSpc>
                <a:spcPct val="100000"/>
              </a:lnSpc>
            </a:pPr>
            <a:r>
              <a:rPr lang="en-US" dirty="0">
                <a:latin typeface="Arial" panose="020B0604020202020204" pitchFamily="34" charset="0"/>
                <a:cs typeface="Arial" panose="020B0604020202020204" pitchFamily="34" charset="0"/>
              </a:rPr>
              <a:t>Ejemplo: cambio de propiedad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Borradores para </a:t>
            </a:r>
            <a:r>
              <a:rPr lang="en-US" dirty="0" err="1">
                <a:latin typeface="Arial" panose="020B0604020202020204" pitchFamily="34" charset="0"/>
                <a:cs typeface="Arial" panose="020B0604020202020204" pitchFamily="34" charset="0"/>
              </a:rPr>
              <a:t>una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mutación</a:t>
            </a:r>
            <a:endParaRPr lang="de-CH"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FAC75566-151A-2ACE-4415-20BCD6DCE613}"/>
              </a:ext>
            </a:extLst>
          </p:cNvPr>
          <p:cNvPicPr>
            <a:picLocks noChangeAspect="1"/>
          </p:cNvPicPr>
          <p:nvPr/>
        </p:nvPicPr>
        <p:blipFill>
          <a:blip r:embed="rId2"/>
          <a:stretch>
            <a:fillRect/>
          </a:stretch>
        </p:blipFill>
        <p:spPr>
          <a:xfrm>
            <a:off x="5769086" y="-62282"/>
            <a:ext cx="6422914" cy="6920282"/>
          </a:xfrm>
          <a:prstGeom prst="rect">
            <a:avLst/>
          </a:prstGeom>
        </p:spPr>
      </p:pic>
    </p:spTree>
    <p:extLst>
      <p:ext uri="{BB962C8B-B14F-4D97-AF65-F5344CB8AC3E}">
        <p14:creationId xmlns:p14="http://schemas.microsoft.com/office/powerpoint/2010/main" val="147204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15</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a:xfrm>
            <a:off x="234000" y="280800"/>
            <a:ext cx="6582080" cy="1780048"/>
          </a:xfrm>
        </p:spPr>
        <p:txBody>
          <a:bodyPr>
            <a:normAutofit fontScale="90000"/>
          </a:bodyPr>
          <a:lstStyle/>
          <a:p>
            <a:pPr>
              <a:lnSpc>
                <a:spcPct val="100000"/>
              </a:lnSpc>
            </a:pPr>
            <a:r>
              <a:rPr lang="en-US" dirty="0">
                <a:latin typeface="Arial" panose="020B0604020202020204" pitchFamily="34" charset="0"/>
                <a:cs typeface="Arial" panose="020B0604020202020204" pitchFamily="34" charset="0"/>
              </a:rPr>
              <a:t>Ejemplo: cambio de propiedad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aprobación por parte del municipio</a:t>
            </a:r>
            <a:endParaRPr lang="de-CH"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820C131F-5C24-6DC5-A5A1-279469941319}"/>
              </a:ext>
            </a:extLst>
          </p:cNvPr>
          <p:cNvPicPr>
            <a:picLocks noChangeAspect="1"/>
          </p:cNvPicPr>
          <p:nvPr/>
        </p:nvPicPr>
        <p:blipFill>
          <a:blip r:embed="rId2"/>
          <a:stretch>
            <a:fillRect/>
          </a:stretch>
        </p:blipFill>
        <p:spPr>
          <a:xfrm>
            <a:off x="6910166" y="0"/>
            <a:ext cx="5281834" cy="6858000"/>
          </a:xfrm>
          <a:prstGeom prst="rect">
            <a:avLst/>
          </a:prstGeom>
        </p:spPr>
      </p:pic>
      <p:pic>
        <p:nvPicPr>
          <p:cNvPr id="7" name="Grafik 6">
            <a:extLst>
              <a:ext uri="{FF2B5EF4-FFF2-40B4-BE49-F238E27FC236}">
                <a16:creationId xmlns:a16="http://schemas.microsoft.com/office/drawing/2014/main" id="{9756DFB0-BD1C-0362-C7D3-87C2A5CCA6D8}"/>
              </a:ext>
            </a:extLst>
          </p:cNvPr>
          <p:cNvPicPr>
            <a:picLocks noChangeAspect="1"/>
          </p:cNvPicPr>
          <p:nvPr/>
        </p:nvPicPr>
        <p:blipFill>
          <a:blip r:embed="rId3"/>
          <a:stretch>
            <a:fillRect/>
          </a:stretch>
        </p:blipFill>
        <p:spPr>
          <a:xfrm>
            <a:off x="767408" y="2564904"/>
            <a:ext cx="5422678" cy="3691137"/>
          </a:xfrm>
          <a:prstGeom prst="rect">
            <a:avLst/>
          </a:prstGeom>
        </p:spPr>
      </p:pic>
    </p:spTree>
    <p:extLst>
      <p:ext uri="{BB962C8B-B14F-4D97-AF65-F5344CB8AC3E}">
        <p14:creationId xmlns:p14="http://schemas.microsoft.com/office/powerpoint/2010/main" val="3251260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3737C9A-5323-6149-5B56-EA0BCA4300FF}"/>
              </a:ext>
            </a:extLst>
          </p:cNvPr>
          <p:cNvPicPr>
            <a:picLocks noChangeAspect="1"/>
          </p:cNvPicPr>
          <p:nvPr/>
        </p:nvPicPr>
        <p:blipFill>
          <a:blip r:embed="rId2"/>
          <a:stretch>
            <a:fillRect/>
          </a:stretch>
        </p:blipFill>
        <p:spPr>
          <a:xfrm>
            <a:off x="6303989" y="0"/>
            <a:ext cx="5914825" cy="6858000"/>
          </a:xfrm>
          <a:prstGeom prst="rect">
            <a:avLst/>
          </a:prstGeom>
        </p:spPr>
      </p:pic>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16</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a:xfrm>
            <a:off x="234000" y="280800"/>
            <a:ext cx="5862000" cy="1131976"/>
          </a:xfrm>
        </p:spPr>
        <p:txBody>
          <a:bodyPr>
            <a:normAutofit fontScale="90000"/>
          </a:bodyPr>
          <a:lstStyle/>
          <a:p>
            <a:pPr>
              <a:lnSpc>
                <a:spcPct val="100000"/>
              </a:lnSpc>
            </a:pPr>
            <a:r>
              <a:rPr lang="en-US" dirty="0">
                <a:latin typeface="Arial" panose="020B0604020202020204" pitchFamily="34" charset="0"/>
                <a:cs typeface="Arial" panose="020B0604020202020204" pitchFamily="34" charset="0"/>
              </a:rPr>
              <a:t>Ejemplo: cambio de propiedad – </a:t>
            </a:r>
            <a:r>
              <a:rPr lang="en-US" dirty="0" err="1">
                <a:latin typeface="Arial" panose="020B0604020202020204" pitchFamily="34" charset="0"/>
                <a:cs typeface="Arial" panose="020B0604020202020204" pitchFamily="34" charset="0"/>
              </a:rPr>
              <a:t>preparación</a:t>
            </a:r>
            <a:endParaRPr lang="de-CH"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2AA8AA15-AE49-EB56-B800-5779ADFDB23D}"/>
              </a:ext>
            </a:extLst>
          </p:cNvPr>
          <p:cNvSpPr/>
          <p:nvPr/>
        </p:nvSpPr>
        <p:spPr bwMode="auto">
          <a:xfrm>
            <a:off x="10200456" y="280800"/>
            <a:ext cx="1991544" cy="771936"/>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e-CH"/>
          </a:p>
        </p:txBody>
      </p:sp>
      <p:sp>
        <p:nvSpPr>
          <p:cNvPr id="10" name="Textfeld 9">
            <a:extLst>
              <a:ext uri="{FF2B5EF4-FFF2-40B4-BE49-F238E27FC236}">
                <a16:creationId xmlns:a16="http://schemas.microsoft.com/office/drawing/2014/main" id="{1CE11FAB-B8F8-70AC-0160-C434D6A0B3C5}"/>
              </a:ext>
            </a:extLst>
          </p:cNvPr>
          <p:cNvSpPr txBox="1"/>
          <p:nvPr/>
        </p:nvSpPr>
        <p:spPr bwMode="auto">
          <a:xfrm>
            <a:off x="6950848" y="262591"/>
            <a:ext cx="3249608"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dirty="0" err="1">
                <a:solidFill>
                  <a:srgbClr val="FF0000"/>
                </a:solidFill>
              </a:rPr>
              <a:t>firma del topógrafo autorizado</a:t>
            </a:r>
            <a:endParaRPr lang="de-CH" dirty="0">
              <a:solidFill>
                <a:srgbClr val="FF0000"/>
              </a:solidFill>
            </a:endParaRPr>
          </a:p>
        </p:txBody>
      </p:sp>
      <p:pic>
        <p:nvPicPr>
          <p:cNvPr id="11" name="Grafik 10">
            <a:extLst>
              <a:ext uri="{FF2B5EF4-FFF2-40B4-BE49-F238E27FC236}">
                <a16:creationId xmlns:a16="http://schemas.microsoft.com/office/drawing/2014/main" id="{B2610C64-4C97-0B8F-9BAC-C4A5571699F3}"/>
              </a:ext>
            </a:extLst>
          </p:cNvPr>
          <p:cNvPicPr>
            <a:picLocks noChangeAspect="1"/>
          </p:cNvPicPr>
          <p:nvPr/>
        </p:nvPicPr>
        <p:blipFill>
          <a:blip r:embed="rId3"/>
          <a:stretch>
            <a:fillRect/>
          </a:stretch>
        </p:blipFill>
        <p:spPr>
          <a:xfrm>
            <a:off x="1627905" y="1556792"/>
            <a:ext cx="4359895" cy="4797152"/>
          </a:xfrm>
          <a:prstGeom prst="rect">
            <a:avLst/>
          </a:prstGeom>
        </p:spPr>
      </p:pic>
    </p:spTree>
    <p:extLst>
      <p:ext uri="{BB962C8B-B14F-4D97-AF65-F5344CB8AC3E}">
        <p14:creationId xmlns:p14="http://schemas.microsoft.com/office/powerpoint/2010/main" val="201089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17</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Ejemplo: cambio de </a:t>
            </a:r>
            <a:r>
              <a:rPr lang="en-US" dirty="0" err="1">
                <a:latin typeface="Arial" panose="020B0604020202020204" pitchFamily="34" charset="0"/>
                <a:cs typeface="Arial" panose="020B0604020202020204" pitchFamily="34" charset="0"/>
              </a:rPr>
              <a:t>propiedad</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transferencia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mutación</a:t>
            </a:r>
            <a:endParaRPr lang="de-CH"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CF1A9458-E214-780F-C912-E94654373C4B}"/>
              </a:ext>
            </a:extLst>
          </p:cNvPr>
          <p:cNvPicPr>
            <a:picLocks noChangeAspect="1"/>
          </p:cNvPicPr>
          <p:nvPr/>
        </p:nvPicPr>
        <p:blipFill>
          <a:blip r:embed="rId2"/>
          <a:stretch>
            <a:fillRect/>
          </a:stretch>
        </p:blipFill>
        <p:spPr>
          <a:xfrm>
            <a:off x="6002128" y="1772816"/>
            <a:ext cx="6189872" cy="4595070"/>
          </a:xfrm>
          <a:prstGeom prst="rect">
            <a:avLst/>
          </a:prstGeom>
        </p:spPr>
      </p:pic>
      <p:pic>
        <p:nvPicPr>
          <p:cNvPr id="7" name="Grafik 6">
            <a:extLst>
              <a:ext uri="{FF2B5EF4-FFF2-40B4-BE49-F238E27FC236}">
                <a16:creationId xmlns:a16="http://schemas.microsoft.com/office/drawing/2014/main" id="{70E50653-30A9-7198-3B36-9BE9C24B5EB4}"/>
              </a:ext>
            </a:extLst>
          </p:cNvPr>
          <p:cNvPicPr>
            <a:picLocks noChangeAspect="1"/>
          </p:cNvPicPr>
          <p:nvPr/>
        </p:nvPicPr>
        <p:blipFill>
          <a:blip r:embed="rId3"/>
          <a:stretch>
            <a:fillRect/>
          </a:stretch>
        </p:blipFill>
        <p:spPr>
          <a:xfrm>
            <a:off x="234000" y="1135518"/>
            <a:ext cx="5357944" cy="5232367"/>
          </a:xfrm>
          <a:prstGeom prst="rect">
            <a:avLst/>
          </a:prstGeom>
        </p:spPr>
      </p:pic>
    </p:spTree>
    <p:extLst>
      <p:ext uri="{BB962C8B-B14F-4D97-AF65-F5344CB8AC3E}">
        <p14:creationId xmlns:p14="http://schemas.microsoft.com/office/powerpoint/2010/main" val="4208422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18</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a:xfrm>
            <a:off x="234000" y="280800"/>
            <a:ext cx="11694648" cy="716582"/>
          </a:xfrm>
        </p:spPr>
        <p:txBody>
          <a:bodyPr>
            <a:normAutofit fontScale="90000"/>
          </a:bodyPr>
          <a:lstStyle/>
          <a:p>
            <a:r>
              <a:rPr lang="en-US" dirty="0">
                <a:latin typeface="Arial" panose="020B0604020202020204" pitchFamily="34" charset="0"/>
                <a:cs typeface="Arial" panose="020B0604020202020204" pitchFamily="34" charset="0"/>
              </a:rPr>
              <a:t>Ejemplo: cambio de propiedad – objetos proyectados para publicación</a:t>
            </a:r>
            <a:endParaRPr lang="de-CH"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2A10A44A-3C79-36D2-9B96-A6FD85B46DFF}"/>
              </a:ext>
            </a:extLst>
          </p:cNvPr>
          <p:cNvPicPr>
            <a:picLocks noChangeAspect="1"/>
          </p:cNvPicPr>
          <p:nvPr/>
        </p:nvPicPr>
        <p:blipFill>
          <a:blip r:embed="rId2"/>
          <a:srcRect t="2503"/>
          <a:stretch>
            <a:fillRect/>
          </a:stretch>
        </p:blipFill>
        <p:spPr>
          <a:xfrm>
            <a:off x="337835" y="1124744"/>
            <a:ext cx="6838286" cy="5112567"/>
          </a:xfrm>
          <a:prstGeom prst="rect">
            <a:avLst/>
          </a:prstGeom>
        </p:spPr>
      </p:pic>
      <p:sp>
        <p:nvSpPr>
          <p:cNvPr id="4" name="Textfeld 3">
            <a:extLst>
              <a:ext uri="{FF2B5EF4-FFF2-40B4-BE49-F238E27FC236}">
                <a16:creationId xmlns:a16="http://schemas.microsoft.com/office/drawing/2014/main" id="{C6766247-3D27-6EFF-F1E3-EAFC623D2B9D}"/>
              </a:ext>
            </a:extLst>
          </p:cNvPr>
          <p:cNvSpPr txBox="1"/>
          <p:nvPr/>
        </p:nvSpPr>
        <p:spPr bwMode="auto">
          <a:xfrm>
            <a:off x="7464152" y="1041485"/>
            <a:ext cx="4207890" cy="178510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spcAft>
                <a:spcPts val="1200"/>
              </a:spcAft>
            </a:pPr>
            <a:r>
              <a:rPr lang="en-US" dirty="0"/>
              <a:t>Tras la entrega, se hará público el nuevo estado previsto.</a:t>
            </a:r>
          </a:p>
          <a:p>
            <a:pPr>
              <a:spcAft>
                <a:spcPts val="1200"/>
              </a:spcAft>
            </a:pPr>
            <a:r>
              <a:rPr lang="en-US" dirty="0"/>
              <a:t>De este modo, los cambios previstos serán transparentes para todas las partes interesadas.</a:t>
            </a:r>
          </a:p>
          <a:p>
            <a:pPr>
              <a:spcAft>
                <a:spcPts val="1200"/>
              </a:spcAft>
            </a:pPr>
            <a:r>
              <a:rPr lang="en-US" sz="1600" i="1" dirty="0"/>
              <a:t>[El mapa muestra otra mutación]</a:t>
            </a:r>
            <a:endParaRPr lang="de-CH" sz="1600" i="1" dirty="0"/>
          </a:p>
        </p:txBody>
      </p:sp>
    </p:spTree>
    <p:extLst>
      <p:ext uri="{BB962C8B-B14F-4D97-AF65-F5344CB8AC3E}">
        <p14:creationId xmlns:p14="http://schemas.microsoft.com/office/powerpoint/2010/main" val="2867898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FB596A2-4FAE-80A5-C6A9-7CCBC98E8268}"/>
              </a:ext>
            </a:extLst>
          </p:cNvPr>
          <p:cNvSpPr>
            <a:spLocks noGrp="1"/>
          </p:cNvSpPr>
          <p:nvPr>
            <p:ph type="sldNum" sz="quarter" idx="10"/>
          </p:nvPr>
        </p:nvSpPr>
        <p:spPr/>
        <p:txBody>
          <a:bodyPr/>
          <a:lstStyle/>
          <a:p>
            <a:pPr>
              <a:defRPr/>
            </a:pPr>
            <a:fld id="{86CB4B4D-7CA3-9044-876B-883B54F8677D}" type="slidenum">
              <a:rPr lang="de-CH" smtClean="0"/>
              <a:t>19</a:t>
            </a:fld>
            <a:endParaRPr lang="de-CH"/>
          </a:p>
        </p:txBody>
      </p:sp>
      <p:sp>
        <p:nvSpPr>
          <p:cNvPr id="3" name="Titel 2">
            <a:extLst>
              <a:ext uri="{FF2B5EF4-FFF2-40B4-BE49-F238E27FC236}">
                <a16:creationId xmlns:a16="http://schemas.microsoft.com/office/drawing/2014/main" id="{38D9A91F-10BB-99E8-1368-DA570725569C}"/>
              </a:ext>
            </a:extLst>
          </p:cNvPr>
          <p:cNvSpPr>
            <a:spLocks noGrp="1"/>
          </p:cNvSpPr>
          <p:nvPr>
            <p:ph type="title"/>
          </p:nvPr>
        </p:nvSpPr>
        <p:spPr>
          <a:xfrm>
            <a:off x="234000" y="480170"/>
            <a:ext cx="10985500" cy="716582"/>
          </a:xfrm>
        </p:spPr>
        <p:txBody>
          <a:bodyPr>
            <a:normAutofit fontScale="90000"/>
          </a:bodyPr>
          <a:lstStyle/>
          <a:p>
            <a:pPr>
              <a:lnSpc>
                <a:spcPct val="100000"/>
              </a:lnSpc>
            </a:pPr>
            <a:r>
              <a:rPr lang="en-US" dirty="0">
                <a:latin typeface="Arial" panose="020B0604020202020204" pitchFamily="34" charset="0"/>
                <a:cs typeface="Arial" panose="020B0604020202020204" pitchFamily="34" charset="0"/>
              </a:rPr>
              <a:t>Ejemplo: cambio de propiedad – ejecución por parte del registro de la propiedad</a:t>
            </a:r>
            <a:endParaRPr lang="de-CH"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CA4B4176-7AF7-BBC1-5644-4265286B022A}"/>
              </a:ext>
            </a:extLst>
          </p:cNvPr>
          <p:cNvSpPr txBox="1"/>
          <p:nvPr/>
        </p:nvSpPr>
        <p:spPr bwMode="auto">
          <a:xfrm>
            <a:off x="234000" y="1524268"/>
            <a:ext cx="11510050" cy="378565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spcAft>
                <a:spcPts val="1200"/>
              </a:spcAft>
              <a:buFont typeface="Arial" panose="020B0604020202020204" pitchFamily="34" charset="0"/>
              <a:buChar char="•"/>
            </a:pPr>
            <a:r>
              <a:rPr lang="en-US" sz="2000" dirty="0"/>
              <a:t>Tras su entrega en la oficina del registro de la propiedad, la mutación se </a:t>
            </a:r>
            <a:r>
              <a:rPr lang="en-US" sz="2000" b="1" dirty="0"/>
              <a:t>coloca en la bandeja de entrada</a:t>
            </a:r>
            <a:r>
              <a:rPr lang="en-US" sz="2000" dirty="0"/>
              <a:t>.</a:t>
            </a:r>
          </a:p>
          <a:p>
            <a:pPr marL="285750" indent="-285750">
              <a:spcAft>
                <a:spcPts val="1200"/>
              </a:spcAft>
              <a:buFont typeface="Arial" panose="020B0604020202020204" pitchFamily="34" charset="0"/>
              <a:buChar char="•"/>
            </a:pPr>
            <a:r>
              <a:rPr lang="en-US" sz="2000" dirty="0"/>
              <a:t>El </a:t>
            </a:r>
            <a:r>
              <a:rPr lang="en-US" sz="2000" b="1" dirty="0"/>
              <a:t>propietario debe ahora tomar medidas </a:t>
            </a:r>
            <a:r>
              <a:rPr lang="en-US" sz="2000" dirty="0"/>
              <a:t>y solicitar el cambio deseado en la oficina del registro de la propiedad.</a:t>
            </a:r>
          </a:p>
          <a:p>
            <a:pPr marL="285750" indent="-285750">
              <a:spcAft>
                <a:spcPts val="1200"/>
              </a:spcAft>
              <a:buFont typeface="Arial" panose="020B0604020202020204" pitchFamily="34" charset="0"/>
              <a:buChar char="•"/>
            </a:pPr>
            <a:r>
              <a:rPr lang="en-US" sz="2000" dirty="0"/>
              <a:t>Una vez comprobados todos los documentos y </a:t>
            </a:r>
            <a:r>
              <a:rPr lang="en-US" sz="2000" dirty="0" err="1"/>
              <a:t>autorizaciones</a:t>
            </a:r>
            <a:r>
              <a:rPr lang="en-US" sz="2000" dirty="0"/>
              <a:t>, todos los propietarios registrados actualmente deben aceptar el cambio por escrito [principio de consentimiento].</a:t>
            </a:r>
          </a:p>
          <a:p>
            <a:pPr marL="285750" indent="-285750">
              <a:spcAft>
                <a:spcPts val="1200"/>
              </a:spcAft>
              <a:buFont typeface="Arial" panose="020B0604020202020204" pitchFamily="34" charset="0"/>
              <a:buChar char="•"/>
            </a:pPr>
            <a:r>
              <a:rPr lang="en-US" sz="2000" dirty="0"/>
              <a:t>A continuación, las propiedades modificadas se inscriben en el registro de la propiedad [principio de inscripción].</a:t>
            </a:r>
          </a:p>
          <a:p>
            <a:pPr marL="285750" indent="-285750">
              <a:spcAft>
                <a:spcPts val="1200"/>
              </a:spcAft>
              <a:buFont typeface="Arial" panose="020B0604020202020204" pitchFamily="34" charset="0"/>
              <a:buChar char="•"/>
            </a:pPr>
            <a:r>
              <a:rPr lang="en-US" sz="2000" dirty="0"/>
              <a:t>Solo entonces las nuevas parcelas de propiedad se </a:t>
            </a:r>
            <a:r>
              <a:rPr lang="en-US" sz="2000" b="1" dirty="0"/>
              <a:t>convierten en </a:t>
            </a:r>
            <a:r>
              <a:rPr lang="en-US" sz="2000" b="1" dirty="0" err="1"/>
              <a:t>objetos</a:t>
            </a:r>
            <a:r>
              <a:rPr lang="en-US" sz="2000" b="1" dirty="0"/>
              <a:t> </a:t>
            </a:r>
            <a:r>
              <a:rPr lang="en-US" sz="2000" b="1" dirty="0" err="1"/>
              <a:t>territoriales</a:t>
            </a:r>
            <a:r>
              <a:rPr lang="en-US" sz="2000" b="1" dirty="0"/>
              <a:t> legalmente válidos </a:t>
            </a:r>
            <a:r>
              <a:rPr lang="en-US" sz="2000" dirty="0"/>
              <a:t>con los mismos propietarios.</a:t>
            </a:r>
            <a:endParaRPr lang="de-CH" dirty="0"/>
          </a:p>
        </p:txBody>
      </p:sp>
    </p:spTree>
    <p:extLst>
      <p:ext uri="{BB962C8B-B14F-4D97-AF65-F5344CB8AC3E}">
        <p14:creationId xmlns:p14="http://schemas.microsoft.com/office/powerpoint/2010/main" val="275754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E292562-C683-1AAC-EC73-A108F34F41E7}"/>
            </a:ext>
          </a:extLst>
        </p:cNvPr>
        <p:cNvGrpSpPr/>
        <p:nvPr/>
      </p:nvGrpSpPr>
      <p:grpSpPr bwMode="auto">
        <a:xfrm>
          <a:off x="0" y="0"/>
          <a:ext cx="0" cy="0"/>
          <a:chOff x="0" y="0"/>
          <a:chExt cx="0" cy="0"/>
        </a:xfrm>
      </p:grpSpPr>
      <p:sp>
        <p:nvSpPr>
          <p:cNvPr id="9" name="Inhaltsplatzhalter 2">
            <a:extLst>
              <a:ext uri="{FF2B5EF4-FFF2-40B4-BE49-F238E27FC236}">
                <a16:creationId xmlns:a16="http://schemas.microsoft.com/office/drawing/2014/main" id="{00C270B1-5917-4E96-B946-3EC6344F8F75}"/>
              </a:ext>
            </a:extLst>
          </p:cNvPr>
          <p:cNvSpPr txBox="1"/>
          <p:nvPr/>
        </p:nvSpPr>
        <p:spPr bwMode="auto">
          <a:xfrm>
            <a:off x="418809" y="1268760"/>
            <a:ext cx="11653855" cy="4680520"/>
          </a:xfrm>
          <a:prstGeom prst="rect">
            <a:avLst/>
          </a:prstGeom>
          <a:ln>
            <a:noFill/>
          </a:ln>
        </p:spPr>
        <p:txBody>
          <a:bodyPr vertOverflow="overflow" horzOverflow="clip" vert="horz" wrap="square" lIns="91440" tIns="45720" rIns="91440" bIns="45720" numCol="1" spcCol="0" rtlCol="0" fromWordArt="0" anchor="t" anchorCtr="0" forceAA="0" compatLnSpc="0">
            <a:no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800"/>
              </a:spcBef>
              <a:buClr>
                <a:srgbClr val="1A384E"/>
              </a:buClr>
              <a:buSzPct val="100000"/>
              <a:tabLst>
                <a:tab pos="1974850" algn="l"/>
              </a:tabLst>
              <a:defRPr/>
            </a:pPr>
            <a:r>
              <a:rPr lang="de-CH" sz="2000" dirty="0">
                <a:latin typeface="CircularXX TT" panose="020B0504010101010104" pitchFamily="34" charset="0"/>
                <a:cs typeface="CircularXX TT" panose="020B0504010101010104" pitchFamily="34" charset="0"/>
              </a:rPr>
              <a:t>9:00-9:10	</a:t>
            </a:r>
            <a:r>
              <a:rPr lang="de-CH" sz="2000" b="1" dirty="0" err="1">
                <a:latin typeface="CircularXX TT" panose="020B0504010101010104" pitchFamily="34" charset="0"/>
                <a:cs typeface="CircularXX TT" panose="020B0504010101010104" pitchFamily="34" charset="0"/>
              </a:rPr>
              <a:t>Bienvenida</a:t>
            </a:r>
            <a:endParaRPr lang="de-CH" sz="2000" b="1" dirty="0">
              <a:latin typeface="CircularXX TT" panose="020B0504010101010104" pitchFamily="34" charset="0"/>
              <a:cs typeface="CircularXX TT" panose="020B0504010101010104" pitchFamily="34" charset="0"/>
            </a:endParaRPr>
          </a:p>
          <a:p>
            <a:pPr marL="0" lvl="6" indent="0">
              <a:lnSpc>
                <a:spcPct val="100000"/>
              </a:lnSpc>
              <a:spcBef>
                <a:spcPts val="800"/>
              </a:spcBef>
              <a:buClr>
                <a:srgbClr val="1A384E"/>
              </a:buClr>
              <a:buSzPct val="100000"/>
              <a:buNone/>
              <a:tabLst>
                <a:tab pos="1974850" algn="l"/>
              </a:tabLst>
              <a:defRPr/>
            </a:pPr>
            <a:r>
              <a:rPr lang="de-CH" sz="2000" b="1" dirty="0">
                <a:latin typeface="CircularXX TT" panose="020B0504010101010104" pitchFamily="34" charset="0"/>
                <a:cs typeface="CircularXX TT" panose="020B0504010101010104" pitchFamily="34" charset="0"/>
              </a:rPr>
              <a:t>	</a:t>
            </a:r>
            <a:r>
              <a:rPr lang="de-CH" sz="2000" dirty="0">
                <a:latin typeface="CircularXX TT" panose="020B0504010101010104" pitchFamily="34" charset="0"/>
                <a:cs typeface="CircularXX TT" panose="020B0504010101010104" pitchFamily="34" charset="0"/>
              </a:rPr>
              <a:t>Nathalie </a:t>
            </a:r>
            <a:r>
              <a:rPr lang="de-CH" sz="2000" dirty="0" err="1">
                <a:latin typeface="CircularXX TT" panose="020B0504010101010104" pitchFamily="34" charset="0"/>
                <a:cs typeface="CircularXX TT" panose="020B0504010101010104" pitchFamily="34" charset="0"/>
              </a:rPr>
              <a:t>Wyser</a:t>
            </a:r>
            <a:r>
              <a:rPr lang="de-CH" sz="2000" dirty="0">
                <a:latin typeface="CircularXX TT" panose="020B0504010101010104" pitchFamily="34" charset="0"/>
                <a:cs typeface="CircularXX TT" panose="020B0504010101010104" pitchFamily="34" charset="0"/>
              </a:rPr>
              <a:t>, </a:t>
            </a:r>
            <a:r>
              <a:rPr lang="de-CH" sz="2000" dirty="0" err="1">
                <a:latin typeface="CircularXX TT" panose="020B0504010101010104" pitchFamily="34" charset="0"/>
                <a:cs typeface="CircularXX TT" panose="020B0504010101010104" pitchFamily="34" charset="0"/>
              </a:rPr>
              <a:t>Gerente</a:t>
            </a:r>
            <a:r>
              <a:rPr lang="de-CH" sz="2000" dirty="0">
                <a:latin typeface="CircularXX TT" panose="020B0504010101010104" pitchFamily="34" charset="0"/>
                <a:cs typeface="CircularXX TT" panose="020B0504010101010104" pitchFamily="34" charset="0"/>
              </a:rPr>
              <a:t> de </a:t>
            </a:r>
            <a:r>
              <a:rPr lang="de-CH" sz="2000" dirty="0" err="1">
                <a:latin typeface="CircularXX TT" panose="020B0504010101010104" pitchFamily="34" charset="0"/>
                <a:cs typeface="CircularXX TT" panose="020B0504010101010104" pitchFamily="34" charset="0"/>
              </a:rPr>
              <a:t>Portafolio</a:t>
            </a:r>
            <a:r>
              <a:rPr lang="de-CH" sz="2000" dirty="0">
                <a:latin typeface="CircularXX TT" panose="020B0504010101010104" pitchFamily="34" charset="0"/>
                <a:cs typeface="CircularXX TT" panose="020B0504010101010104" pitchFamily="34" charset="0"/>
              </a:rPr>
              <a:t> Perú de SECO</a:t>
            </a:r>
          </a:p>
          <a:p>
            <a:pPr>
              <a:lnSpc>
                <a:spcPct val="100000"/>
              </a:lnSpc>
              <a:spcBef>
                <a:spcPts val="800"/>
              </a:spcBef>
              <a:buClr>
                <a:srgbClr val="1A384E"/>
              </a:buClr>
              <a:buSzPct val="100000"/>
              <a:defRPr/>
            </a:pPr>
            <a:endParaRPr lang="de-CH" sz="2000" dirty="0">
              <a:latin typeface="CircularXX TT" panose="020B0504010101010104" pitchFamily="34" charset="0"/>
              <a:cs typeface="CircularXX TT" panose="020B0504010101010104" pitchFamily="34" charset="0"/>
            </a:endParaRPr>
          </a:p>
          <a:p>
            <a:pPr>
              <a:lnSpc>
                <a:spcPct val="100000"/>
              </a:lnSpc>
              <a:spcBef>
                <a:spcPts val="800"/>
              </a:spcBef>
              <a:buClr>
                <a:srgbClr val="1A384E"/>
              </a:buClr>
              <a:buSzPct val="100000"/>
              <a:tabLst>
                <a:tab pos="1974850" algn="l"/>
              </a:tabLst>
              <a:defRPr/>
            </a:pPr>
            <a:r>
              <a:rPr lang="de-CH" sz="2000" dirty="0">
                <a:latin typeface="CircularXX TT" panose="020B0504010101010104" pitchFamily="34" charset="0"/>
                <a:cs typeface="CircularXX TT" panose="020B0504010101010104" pitchFamily="34" charset="0"/>
              </a:rPr>
              <a:t>09:10-10:05   	</a:t>
            </a:r>
            <a:r>
              <a:rPr lang="es-ES" sz="2000" b="1" dirty="0">
                <a:latin typeface="CircularXX TT" panose="020B0504010101010104" pitchFamily="34" charset="0"/>
                <a:cs typeface="CircularXX TT" panose="020B0504010101010104" pitchFamily="34" charset="0"/>
              </a:rPr>
              <a:t>El Catastro Predial y el Registro de la Propiedad</a:t>
            </a:r>
          </a:p>
          <a:p>
            <a:pPr marL="1828800" lvl="6" indent="0">
              <a:lnSpc>
                <a:spcPct val="100000"/>
              </a:lnSpc>
              <a:spcBef>
                <a:spcPts val="800"/>
              </a:spcBef>
              <a:buClr>
                <a:srgbClr val="1A384E"/>
              </a:buClr>
              <a:buSzPct val="100000"/>
              <a:buNone/>
              <a:tabLst>
                <a:tab pos="1974850" algn="l"/>
              </a:tabLst>
              <a:defRPr/>
            </a:pPr>
            <a:r>
              <a:rPr lang="es-ES" sz="2000" b="1" dirty="0">
                <a:latin typeface="CircularXX TT" panose="020B0504010101010104" pitchFamily="34" charset="0"/>
                <a:cs typeface="CircularXX TT" panose="020B0504010101010104" pitchFamily="34" charset="0"/>
              </a:rPr>
              <a:t>	</a:t>
            </a:r>
            <a:r>
              <a:rPr lang="es-ES" sz="2000" dirty="0">
                <a:latin typeface="CircularXX TT" panose="020B0504010101010104" pitchFamily="34" charset="0"/>
                <a:cs typeface="CircularXX TT" panose="020B0504010101010104" pitchFamily="34" charset="0"/>
              </a:rPr>
              <a:t>Christian Kaul, </a:t>
            </a:r>
            <a:r>
              <a:rPr lang="es-ES" sz="2000" dirty="0" err="1">
                <a:latin typeface="CircularXX TT" panose="020B0504010101010104" pitchFamily="34" charset="0"/>
                <a:cs typeface="CircularXX TT" panose="020B0504010101010104" pitchFamily="34" charset="0"/>
              </a:rPr>
              <a:t>Geometra</a:t>
            </a:r>
            <a:r>
              <a:rPr lang="es-ES" sz="2000" dirty="0">
                <a:latin typeface="CircularXX TT" panose="020B0504010101010104" pitchFamily="34" charset="0"/>
                <a:cs typeface="CircularXX TT" panose="020B0504010101010104" pitchFamily="34" charset="0"/>
              </a:rPr>
              <a:t> 	Patentado, </a:t>
            </a:r>
            <a:r>
              <a:rPr lang="es-ES" sz="2000" dirty="0" err="1">
                <a:latin typeface="CircularXX TT" panose="020B0504010101010104" pitchFamily="34" charset="0"/>
                <a:cs typeface="CircularXX TT" panose="020B0504010101010104" pitchFamily="34" charset="0"/>
              </a:rPr>
              <a:t>Acht</a:t>
            </a:r>
            <a:r>
              <a:rPr lang="es-ES" sz="2000" dirty="0">
                <a:latin typeface="CircularXX TT" panose="020B0504010101010104" pitchFamily="34" charset="0"/>
                <a:cs typeface="CircularXX TT" panose="020B0504010101010104" pitchFamily="34" charset="0"/>
              </a:rPr>
              <a:t> </a:t>
            </a:r>
            <a:r>
              <a:rPr lang="es-ES" sz="2000" dirty="0" err="1">
                <a:latin typeface="CircularXX TT" panose="020B0504010101010104" pitchFamily="34" charset="0"/>
                <a:cs typeface="CircularXX TT" panose="020B0504010101010104" pitchFamily="34" charset="0"/>
              </a:rPr>
              <a:t>Grad</a:t>
            </a:r>
            <a:r>
              <a:rPr lang="es-ES" sz="2000" dirty="0">
                <a:latin typeface="CircularXX TT" panose="020B0504010101010104" pitchFamily="34" charset="0"/>
                <a:cs typeface="CircularXX TT" panose="020B0504010101010104" pitchFamily="34" charset="0"/>
              </a:rPr>
              <a:t> </a:t>
            </a:r>
            <a:r>
              <a:rPr lang="es-ES" sz="2000" dirty="0" err="1">
                <a:latin typeface="CircularXX TT" panose="020B0504010101010104" pitchFamily="34" charset="0"/>
                <a:cs typeface="CircularXX TT" panose="020B0504010101010104" pitchFamily="34" charset="0"/>
              </a:rPr>
              <a:t>Ost</a:t>
            </a:r>
            <a:r>
              <a:rPr lang="es-ES" sz="2000" dirty="0">
                <a:latin typeface="CircularXX TT" panose="020B0504010101010104" pitchFamily="34" charset="0"/>
                <a:cs typeface="CircularXX TT" panose="020B0504010101010104" pitchFamily="34" charset="0"/>
              </a:rPr>
              <a:t>, Suiza</a:t>
            </a:r>
            <a:r>
              <a:rPr lang="de-CH" sz="2000" dirty="0">
                <a:latin typeface="CircularXX TT" panose="020B0504010101010104" pitchFamily="34" charset="0"/>
                <a:cs typeface="CircularXX TT" panose="020B0504010101010104" pitchFamily="34" charset="0"/>
              </a:rPr>
              <a:t> </a:t>
            </a:r>
          </a:p>
          <a:p>
            <a:pPr>
              <a:lnSpc>
                <a:spcPct val="100000"/>
              </a:lnSpc>
              <a:spcBef>
                <a:spcPts val="800"/>
              </a:spcBef>
              <a:buClr>
                <a:srgbClr val="1A384E"/>
              </a:buClr>
              <a:buSzPct val="100000"/>
              <a:tabLst>
                <a:tab pos="1974850" algn="l"/>
              </a:tabLst>
              <a:defRPr/>
            </a:pPr>
            <a:endParaRPr lang="de-CH" sz="2000" dirty="0">
              <a:latin typeface="CircularXX TT" panose="020B0504010101010104" pitchFamily="34" charset="0"/>
              <a:cs typeface="CircularXX TT" panose="020B0504010101010104" pitchFamily="34" charset="0"/>
            </a:endParaRPr>
          </a:p>
          <a:p>
            <a:pPr>
              <a:lnSpc>
                <a:spcPct val="100000"/>
              </a:lnSpc>
              <a:spcBef>
                <a:spcPts val="800"/>
              </a:spcBef>
              <a:buClr>
                <a:srgbClr val="1A384E"/>
              </a:buClr>
              <a:buSzPct val="100000"/>
              <a:tabLst>
                <a:tab pos="1974850" algn="l"/>
              </a:tabLst>
              <a:defRPr/>
            </a:pPr>
            <a:r>
              <a:rPr lang="de-CH" sz="2000" dirty="0">
                <a:latin typeface="CircularXX TT" panose="020B0504010101010104" pitchFamily="34" charset="0"/>
                <a:cs typeface="CircularXX TT" panose="020B0504010101010104" pitchFamily="34" charset="0"/>
              </a:rPr>
              <a:t>10:05-11:00      	</a:t>
            </a:r>
            <a:r>
              <a:rPr lang="de-CH" sz="2000" b="1" dirty="0">
                <a:latin typeface="CircularXX TT" panose="020B0504010101010104" pitchFamily="34" charset="0"/>
                <a:cs typeface="CircularXX TT" panose="020B0504010101010104" pitchFamily="34" charset="0"/>
              </a:rPr>
              <a:t>L</a:t>
            </a:r>
            <a:r>
              <a:rPr lang="es-ES" sz="2000" b="1" dirty="0">
                <a:latin typeface="CircularXX TT" panose="020B0504010101010104" pitchFamily="34" charset="0"/>
                <a:cs typeface="CircularXX TT" panose="020B0504010101010104" pitchFamily="34" charset="0"/>
              </a:rPr>
              <a:t>a Coordinación entre Catastro y Registro en España</a:t>
            </a:r>
          </a:p>
          <a:p>
            <a:pPr marL="1828800" lvl="6" indent="0">
              <a:lnSpc>
                <a:spcPct val="100000"/>
              </a:lnSpc>
              <a:spcBef>
                <a:spcPts val="800"/>
              </a:spcBef>
              <a:buClr>
                <a:srgbClr val="1A384E"/>
              </a:buClr>
              <a:buSzPct val="100000"/>
              <a:buNone/>
              <a:tabLst>
                <a:tab pos="1974850" algn="l"/>
              </a:tabLst>
              <a:defRPr/>
            </a:pPr>
            <a:r>
              <a:rPr lang="es-ES" sz="2000" b="1" dirty="0">
                <a:latin typeface="CircularXX TT" panose="020B0504010101010104" pitchFamily="34" charset="0"/>
                <a:cs typeface="CircularXX TT" panose="020B0504010101010104" pitchFamily="34" charset="0"/>
              </a:rPr>
              <a:t>	</a:t>
            </a:r>
            <a:r>
              <a:rPr lang="es-ES" sz="2000" dirty="0">
                <a:latin typeface="CircularXX TT" panose="020B0504010101010104" pitchFamily="34" charset="0"/>
                <a:cs typeface="CircularXX TT" panose="020B0504010101010104" pitchFamily="34" charset="0"/>
              </a:rPr>
              <a:t>Profesora Dr. Carmen </a:t>
            </a:r>
            <a:r>
              <a:rPr lang="es-ES" sz="2000" dirty="0" err="1">
                <a:latin typeface="CircularXX TT" panose="020B0504010101010104" pitchFamily="34" charset="0"/>
                <a:cs typeface="CircularXX TT" panose="020B0504010101010104" pitchFamily="34" charset="0"/>
              </a:rPr>
              <a:t>Femenía</a:t>
            </a:r>
            <a:r>
              <a:rPr lang="es-ES" sz="2000" dirty="0">
                <a:latin typeface="CircularXX TT" panose="020B0504010101010104" pitchFamily="34" charset="0"/>
                <a:cs typeface="CircularXX TT" panose="020B0504010101010104" pitchFamily="34" charset="0"/>
              </a:rPr>
              <a:t> Ribera, </a:t>
            </a:r>
            <a:r>
              <a:rPr lang="es-ES" sz="2000" dirty="0" err="1">
                <a:latin typeface="CircularXX TT" panose="020B0504010101010104" pitchFamily="34" charset="0"/>
                <a:cs typeface="CircularXX TT" panose="020B0504010101010104" pitchFamily="34" charset="0"/>
              </a:rPr>
              <a:t>Universitat</a:t>
            </a:r>
            <a:r>
              <a:rPr lang="es-ES" sz="2000" dirty="0">
                <a:latin typeface="CircularXX TT" panose="020B0504010101010104" pitchFamily="34" charset="0"/>
                <a:cs typeface="CircularXX TT" panose="020B0504010101010104" pitchFamily="34" charset="0"/>
              </a:rPr>
              <a:t> </a:t>
            </a:r>
            <a:r>
              <a:rPr lang="es-ES" sz="2000" dirty="0" err="1">
                <a:latin typeface="CircularXX TT" panose="020B0504010101010104" pitchFamily="34" charset="0"/>
                <a:cs typeface="CircularXX TT" panose="020B0504010101010104" pitchFamily="34" charset="0"/>
              </a:rPr>
              <a:t>Politècnica</a:t>
            </a:r>
            <a:r>
              <a:rPr lang="es-ES" sz="2000" dirty="0">
                <a:latin typeface="CircularXX TT" panose="020B0504010101010104" pitchFamily="34" charset="0"/>
                <a:cs typeface="CircularXX TT" panose="020B0504010101010104" pitchFamily="34" charset="0"/>
              </a:rPr>
              <a:t> de València, España</a:t>
            </a:r>
            <a:endParaRPr lang="de-CH" sz="2000" dirty="0">
              <a:latin typeface="CircularXX TT" panose="020B0504010101010104" pitchFamily="34" charset="0"/>
              <a:cs typeface="CircularXX TT" panose="020B0504010101010104" pitchFamily="34" charset="0"/>
            </a:endParaRPr>
          </a:p>
        </p:txBody>
      </p:sp>
      <p:sp>
        <p:nvSpPr>
          <p:cNvPr id="5" name="Content">
            <a:extLst>
              <a:ext uri="{FF2B5EF4-FFF2-40B4-BE49-F238E27FC236}">
                <a16:creationId xmlns:a16="http://schemas.microsoft.com/office/drawing/2014/main" id="{BAE058B3-9327-BA1B-F9EF-16A9A3155884}"/>
              </a:ext>
            </a:extLst>
          </p:cNvPr>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defTabSz="1219169">
              <a:defRPr/>
            </a:pPr>
            <a:r>
              <a:rPr lang="es-ES" sz="4000" b="0" i="0" u="none" strike="noStrike" cap="none" spc="0" dirty="0">
                <a:ln>
                  <a:noFill/>
                </a:ln>
                <a:solidFill>
                  <a:srgbClr val="1A384E"/>
                </a:solidFill>
                <a:latin typeface="Arial" panose="020B0604020202020204" pitchFamily="34" charset="0"/>
                <a:cs typeface="Arial" panose="020B0604020202020204" pitchFamily="34" charset="0"/>
              </a:rPr>
              <a:t>Agenda</a:t>
            </a:r>
            <a:endParaRPr lang="es-ES" sz="4000" b="0" dirty="0">
              <a:solidFill>
                <a:srgbClr val="1A384E"/>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B1BDCC84-7F92-04FD-37FC-11F2AD884953}"/>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2</a:t>
            </a:fld>
            <a:endParaRPr lang="de-CH" sz="1300" b="0" i="0" u="none" strike="noStrike" cap="none" spc="0" dirty="0">
              <a:ln>
                <a:noFill/>
              </a:ln>
              <a:solidFill>
                <a:srgbClr val="3E83B2"/>
              </a:solidFill>
              <a:latin typeface="Circular Pro Book"/>
              <a:cs typeface="Circular Pro Book"/>
            </a:endParaRPr>
          </a:p>
        </p:txBody>
      </p:sp>
    </p:spTree>
    <p:extLst>
      <p:ext uri="{BB962C8B-B14F-4D97-AF65-F5344CB8AC3E}">
        <p14:creationId xmlns:p14="http://schemas.microsoft.com/office/powerpoint/2010/main" val="35454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FB596A2-4FAE-80A5-C6A9-7CCBC98E8268}"/>
              </a:ext>
            </a:extLst>
          </p:cNvPr>
          <p:cNvSpPr>
            <a:spLocks noGrp="1"/>
          </p:cNvSpPr>
          <p:nvPr>
            <p:ph type="sldNum" sz="quarter" idx="10"/>
          </p:nvPr>
        </p:nvSpPr>
        <p:spPr/>
        <p:txBody>
          <a:bodyPr/>
          <a:lstStyle/>
          <a:p>
            <a:pPr>
              <a:defRPr/>
            </a:pPr>
            <a:fld id="{86CB4B4D-7CA3-9044-876B-883B54F8677D}" type="slidenum">
              <a:rPr lang="de-CH" smtClean="0"/>
              <a:t>20</a:t>
            </a:fld>
            <a:endParaRPr lang="de-CH"/>
          </a:p>
        </p:txBody>
      </p:sp>
      <p:sp>
        <p:nvSpPr>
          <p:cNvPr id="3" name="Titel 2">
            <a:extLst>
              <a:ext uri="{FF2B5EF4-FFF2-40B4-BE49-F238E27FC236}">
                <a16:creationId xmlns:a16="http://schemas.microsoft.com/office/drawing/2014/main" id="{38D9A91F-10BB-99E8-1368-DA570725569C}"/>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Ejemplo: cambio de propiedad – </a:t>
            </a:r>
            <a:r>
              <a:rPr lang="en-US" dirty="0" err="1">
                <a:latin typeface="Arial" panose="020B0604020202020204" pitchFamily="34" charset="0"/>
                <a:cs typeface="Arial" panose="020B0604020202020204" pitchFamily="34" charset="0"/>
              </a:rPr>
              <a:t>transferencia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datos</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ejecución</a:t>
            </a:r>
            <a:endParaRPr lang="de-CH"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37E25BD9-533A-21BB-5293-3AF25D10A922}"/>
              </a:ext>
            </a:extLst>
          </p:cNvPr>
          <p:cNvPicPr>
            <a:picLocks noChangeAspect="1"/>
          </p:cNvPicPr>
          <p:nvPr/>
        </p:nvPicPr>
        <p:blipFill>
          <a:blip r:embed="rId2"/>
          <a:stretch>
            <a:fillRect/>
          </a:stretch>
        </p:blipFill>
        <p:spPr>
          <a:xfrm>
            <a:off x="259000" y="1124744"/>
            <a:ext cx="8313688" cy="3744416"/>
          </a:xfrm>
          <a:prstGeom prst="rect">
            <a:avLst/>
          </a:prstGeom>
        </p:spPr>
      </p:pic>
    </p:spTree>
    <p:extLst>
      <p:ext uri="{BB962C8B-B14F-4D97-AF65-F5344CB8AC3E}">
        <p14:creationId xmlns:p14="http://schemas.microsoft.com/office/powerpoint/2010/main" val="40005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CDF1E0D-47D9-9B00-F156-252A3CD979D2}"/>
              </a:ext>
            </a:extLst>
          </p:cNvPr>
          <p:cNvSpPr>
            <a:spLocks noGrp="1"/>
          </p:cNvSpPr>
          <p:nvPr>
            <p:ph type="sldNum" sz="quarter" idx="10"/>
          </p:nvPr>
        </p:nvSpPr>
        <p:spPr/>
        <p:txBody>
          <a:bodyPr/>
          <a:lstStyle/>
          <a:p>
            <a:pPr>
              <a:defRPr/>
            </a:pPr>
            <a:fld id="{86CB4B4D-7CA3-9044-876B-883B54F8677D}" type="slidenum">
              <a:rPr lang="de-CH" smtClean="0"/>
              <a:t>21</a:t>
            </a:fld>
            <a:endParaRPr lang="de-CH"/>
          </a:p>
        </p:txBody>
      </p:sp>
      <p:sp>
        <p:nvSpPr>
          <p:cNvPr id="3" name="Titel 2">
            <a:extLst>
              <a:ext uri="{FF2B5EF4-FFF2-40B4-BE49-F238E27FC236}">
                <a16:creationId xmlns:a16="http://schemas.microsoft.com/office/drawing/2014/main" id="{B556DC64-5179-859D-021D-E087F5DCBBD4}"/>
              </a:ext>
            </a:extLst>
          </p:cNvPr>
          <p:cNvSpPr>
            <a:spLocks noGrp="1"/>
          </p:cNvSpPr>
          <p:nvPr>
            <p:ph type="title"/>
          </p:nvPr>
        </p:nvSpPr>
        <p:spPr>
          <a:xfrm>
            <a:off x="234000" y="280800"/>
            <a:ext cx="11694648" cy="716582"/>
          </a:xfrm>
        </p:spPr>
        <p:txBody>
          <a:bodyPr>
            <a:normAutofit fontScale="90000"/>
          </a:bodyPr>
          <a:lstStyle/>
          <a:p>
            <a:r>
              <a:rPr lang="en-US" dirty="0">
                <a:latin typeface="Arial" panose="020B0604020202020204" pitchFamily="34" charset="0"/>
                <a:cs typeface="Arial" panose="020B0604020202020204" pitchFamily="34" charset="0"/>
              </a:rPr>
              <a:t>Ejemplo: cambio de propiedad: </a:t>
            </a:r>
            <a:r>
              <a:rPr lang="en-US" dirty="0" err="1">
                <a:latin typeface="Arial" panose="020B0604020202020204" pitchFamily="34" charset="0"/>
                <a:cs typeface="Arial" panose="020B0604020202020204" pitchFamily="34" charset="0"/>
              </a:rPr>
              <a:t>poner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mutación</a:t>
            </a:r>
            <a:r>
              <a:rPr lang="en-US" dirty="0">
                <a:latin typeface="Arial" panose="020B0604020202020204" pitchFamily="34" charset="0"/>
                <a:cs typeface="Arial" panose="020B0604020202020204" pitchFamily="34" charset="0"/>
              </a:rPr>
              <a:t> como legalmente válida</a:t>
            </a:r>
            <a:endParaRPr lang="de-CH"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BB27603C-43B0-4E3B-8C51-08F510FE8678}"/>
              </a:ext>
            </a:extLst>
          </p:cNvPr>
          <p:cNvSpPr txBox="1"/>
          <p:nvPr/>
        </p:nvSpPr>
        <p:spPr bwMode="auto">
          <a:xfrm>
            <a:off x="10128448" y="1116613"/>
            <a:ext cx="1944216" cy="440120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spcAft>
                <a:spcPts val="1200"/>
              </a:spcAft>
            </a:pPr>
            <a:r>
              <a:rPr lang="en-US" dirty="0"/>
              <a:t>La importación de los datos de ejecución al sistema catastral hace que la mutación sea </a:t>
            </a:r>
            <a:r>
              <a:rPr lang="en-US" dirty="0" err="1"/>
              <a:t>automáticamente</a:t>
            </a:r>
            <a:r>
              <a:rPr lang="en-US" dirty="0"/>
              <a:t> </a:t>
            </a:r>
            <a:r>
              <a:rPr lang="en-US" dirty="0" err="1"/>
              <a:t>puesta</a:t>
            </a:r>
            <a:r>
              <a:rPr lang="en-US" dirty="0"/>
              <a:t> válida desde el punto de vista jurídico.</a:t>
            </a:r>
          </a:p>
          <a:p>
            <a:pPr>
              <a:spcAft>
                <a:spcPts val="1200"/>
              </a:spcAft>
            </a:pPr>
            <a:r>
              <a:rPr lang="en-US" dirty="0"/>
              <a:t>La nueva situación se publica automáticamente.</a:t>
            </a:r>
            <a:endParaRPr lang="de-CH" dirty="0"/>
          </a:p>
        </p:txBody>
      </p:sp>
      <p:pic>
        <p:nvPicPr>
          <p:cNvPr id="7" name="Grafik 6">
            <a:extLst>
              <a:ext uri="{FF2B5EF4-FFF2-40B4-BE49-F238E27FC236}">
                <a16:creationId xmlns:a16="http://schemas.microsoft.com/office/drawing/2014/main" id="{D95A9949-AACC-1422-C586-B98BBB420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590" y="1196752"/>
            <a:ext cx="9637843" cy="4696146"/>
          </a:xfrm>
          <a:prstGeom prst="rect">
            <a:avLst/>
          </a:prstGeom>
        </p:spPr>
      </p:pic>
    </p:spTree>
    <p:extLst>
      <p:ext uri="{BB962C8B-B14F-4D97-AF65-F5344CB8AC3E}">
        <p14:creationId xmlns:p14="http://schemas.microsoft.com/office/powerpoint/2010/main" val="247249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3B7B9C7-BF74-538D-DE82-BA410A87A111}"/>
              </a:ext>
            </a:extLst>
          </p:cNvPr>
          <p:cNvSpPr>
            <a:spLocks noGrp="1"/>
          </p:cNvSpPr>
          <p:nvPr>
            <p:ph type="sldNum" sz="quarter" idx="10"/>
          </p:nvPr>
        </p:nvSpPr>
        <p:spPr/>
        <p:txBody>
          <a:bodyPr/>
          <a:lstStyle/>
          <a:p>
            <a:pPr>
              <a:defRPr/>
            </a:pPr>
            <a:fld id="{86CB4B4D-7CA3-9044-876B-883B54F8677D}" type="slidenum">
              <a:rPr lang="de-CH" smtClean="0"/>
              <a:t>22</a:t>
            </a:fld>
            <a:endParaRPr lang="de-CH"/>
          </a:p>
        </p:txBody>
      </p:sp>
      <p:sp>
        <p:nvSpPr>
          <p:cNvPr id="3" name="Titel 2">
            <a:extLst>
              <a:ext uri="{FF2B5EF4-FFF2-40B4-BE49-F238E27FC236}">
                <a16:creationId xmlns:a16="http://schemas.microsoft.com/office/drawing/2014/main" id="{BAB99485-91D5-7CD0-4977-225ED92D56DA}"/>
              </a:ext>
            </a:extLst>
          </p:cNvPr>
          <p:cNvSpPr>
            <a:spLocks noGrp="1"/>
          </p:cNvSpPr>
          <p:nvPr>
            <p:ph type="title"/>
          </p:nvPr>
        </p:nvSpPr>
        <p:spPr>
          <a:xfrm>
            <a:off x="234000" y="280800"/>
            <a:ext cx="11840646" cy="716582"/>
          </a:xfrm>
        </p:spPr>
        <p:txBody>
          <a:bodyPr>
            <a:normAutofit fontScale="90000"/>
          </a:bodyPr>
          <a:lstStyle/>
          <a:p>
            <a:r>
              <a:rPr lang="de-CH" dirty="0" err="1">
                <a:latin typeface="Arial" panose="020B0604020202020204" pitchFamily="34" charset="0"/>
                <a:cs typeface="Arial" panose="020B0604020202020204" pitchFamily="34" charset="0"/>
              </a:rPr>
              <a:t>Ejemplo</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publicación</a:t>
            </a:r>
            <a:r>
              <a:rPr lang="de-CH" dirty="0">
                <a:latin typeface="Arial" panose="020B0604020202020204" pitchFamily="34" charset="0"/>
                <a:cs typeface="Arial" panose="020B0604020202020204" pitchFamily="34" charset="0"/>
              </a:rPr>
              <a:t> de </a:t>
            </a:r>
            <a:r>
              <a:rPr lang="de-CH" dirty="0" err="1">
                <a:latin typeface="Arial" panose="020B0604020202020204" pitchFamily="34" charset="0"/>
                <a:cs typeface="Arial" panose="020B0604020202020204" pitchFamily="34" charset="0"/>
              </a:rPr>
              <a:t>información</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sobre</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bienes</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inmuebles</a:t>
            </a:r>
            <a:endParaRPr lang="de-CH"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97D0C620-85EE-5E64-9910-3BB667611907}"/>
              </a:ext>
            </a:extLst>
          </p:cNvPr>
          <p:cNvPicPr>
            <a:picLocks noChangeAspect="1"/>
          </p:cNvPicPr>
          <p:nvPr/>
        </p:nvPicPr>
        <p:blipFill>
          <a:blip r:embed="rId2"/>
          <a:stretch>
            <a:fillRect/>
          </a:stretch>
        </p:blipFill>
        <p:spPr>
          <a:xfrm>
            <a:off x="288103" y="1063768"/>
            <a:ext cx="11138314" cy="5296625"/>
          </a:xfrm>
          <a:prstGeom prst="rect">
            <a:avLst/>
          </a:prstGeom>
        </p:spPr>
      </p:pic>
      <p:sp>
        <p:nvSpPr>
          <p:cNvPr id="6" name="Rechteck 5">
            <a:extLst>
              <a:ext uri="{FF2B5EF4-FFF2-40B4-BE49-F238E27FC236}">
                <a16:creationId xmlns:a16="http://schemas.microsoft.com/office/drawing/2014/main" id="{52EE96D5-45E1-049A-4DAF-A0282F95CC4B}"/>
              </a:ext>
            </a:extLst>
          </p:cNvPr>
          <p:cNvSpPr/>
          <p:nvPr/>
        </p:nvSpPr>
        <p:spPr bwMode="auto">
          <a:xfrm>
            <a:off x="9048328" y="1994356"/>
            <a:ext cx="2467924" cy="129614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e-CH"/>
          </a:p>
        </p:txBody>
      </p:sp>
      <p:sp>
        <p:nvSpPr>
          <p:cNvPr id="7" name="Textfeld 6">
            <a:extLst>
              <a:ext uri="{FF2B5EF4-FFF2-40B4-BE49-F238E27FC236}">
                <a16:creationId xmlns:a16="http://schemas.microsoft.com/office/drawing/2014/main" id="{990E6CBF-B429-BD35-65B6-02BB11E770D7}"/>
              </a:ext>
            </a:extLst>
          </p:cNvPr>
          <p:cNvSpPr txBox="1"/>
          <p:nvPr/>
        </p:nvSpPr>
        <p:spPr bwMode="auto">
          <a:xfrm>
            <a:off x="7696677" y="2126000"/>
            <a:ext cx="1351651" cy="58477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sz="1600" dirty="0" err="1">
                <a:solidFill>
                  <a:srgbClr val="FF0000"/>
                </a:solidFill>
              </a:rPr>
              <a:t>Información</a:t>
            </a:r>
            <a:r>
              <a:rPr lang="de-CH" sz="1600" dirty="0">
                <a:solidFill>
                  <a:srgbClr val="FF0000"/>
                </a:solidFill>
              </a:rPr>
              <a:t> </a:t>
            </a:r>
          </a:p>
          <a:p>
            <a:r>
              <a:rPr lang="de-CH" sz="1600" dirty="0">
                <a:solidFill>
                  <a:srgbClr val="FF0000"/>
                </a:solidFill>
              </a:rPr>
              <a:t>del </a:t>
            </a:r>
            <a:r>
              <a:rPr lang="de-CH" sz="1600" dirty="0" err="1">
                <a:solidFill>
                  <a:srgbClr val="FF0000"/>
                </a:solidFill>
              </a:rPr>
              <a:t>inmueble</a:t>
            </a:r>
            <a:endParaRPr lang="de-CH" sz="1600" dirty="0">
              <a:solidFill>
                <a:srgbClr val="FF0000"/>
              </a:solidFill>
            </a:endParaRPr>
          </a:p>
        </p:txBody>
      </p:sp>
      <p:sp>
        <p:nvSpPr>
          <p:cNvPr id="10" name="Textfeld 9">
            <a:extLst>
              <a:ext uri="{FF2B5EF4-FFF2-40B4-BE49-F238E27FC236}">
                <a16:creationId xmlns:a16="http://schemas.microsoft.com/office/drawing/2014/main" id="{EA439D3C-76D1-0A28-EA48-571E619EDBF6}"/>
              </a:ext>
            </a:extLst>
          </p:cNvPr>
          <p:cNvSpPr txBox="1"/>
          <p:nvPr/>
        </p:nvSpPr>
        <p:spPr bwMode="auto">
          <a:xfrm>
            <a:off x="10467246" y="5655732"/>
            <a:ext cx="1590500" cy="27699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sz="1200" dirty="0" err="1">
                <a:solidFill>
                  <a:srgbClr val="FF0000"/>
                </a:solidFill>
              </a:rPr>
              <a:t>geometra</a:t>
            </a:r>
            <a:r>
              <a:rPr lang="de-CH" sz="1200" dirty="0">
                <a:solidFill>
                  <a:srgbClr val="FF0000"/>
                </a:solidFill>
              </a:rPr>
              <a:t> </a:t>
            </a:r>
            <a:r>
              <a:rPr lang="de-CH" sz="1200" dirty="0" err="1">
                <a:solidFill>
                  <a:srgbClr val="FF0000"/>
                </a:solidFill>
              </a:rPr>
              <a:t>autorizado</a:t>
            </a:r>
            <a:endParaRPr lang="de-CH" sz="1200" dirty="0">
              <a:solidFill>
                <a:srgbClr val="FF0000"/>
              </a:solidFill>
            </a:endParaRPr>
          </a:p>
        </p:txBody>
      </p:sp>
      <p:sp>
        <p:nvSpPr>
          <p:cNvPr id="11" name="Textfeld 10">
            <a:extLst>
              <a:ext uri="{FF2B5EF4-FFF2-40B4-BE49-F238E27FC236}">
                <a16:creationId xmlns:a16="http://schemas.microsoft.com/office/drawing/2014/main" id="{FE969538-26EA-3D2E-497C-A2B6108D0AC3}"/>
              </a:ext>
            </a:extLst>
          </p:cNvPr>
          <p:cNvSpPr txBox="1"/>
          <p:nvPr/>
        </p:nvSpPr>
        <p:spPr bwMode="auto">
          <a:xfrm>
            <a:off x="9768408" y="2279887"/>
            <a:ext cx="2644169" cy="276999"/>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sz="1200" dirty="0" err="1">
                <a:solidFill>
                  <a:srgbClr val="FF0000"/>
                </a:solidFill>
              </a:rPr>
              <a:t>oficina del registro de la propiedad</a:t>
            </a:r>
            <a:endParaRPr lang="de-CH" sz="1200" dirty="0">
              <a:solidFill>
                <a:srgbClr val="FF0000"/>
              </a:solidFill>
            </a:endParaRPr>
          </a:p>
        </p:txBody>
      </p:sp>
    </p:spTree>
    <p:extLst>
      <p:ext uri="{BB962C8B-B14F-4D97-AF65-F5344CB8AC3E}">
        <p14:creationId xmlns:p14="http://schemas.microsoft.com/office/powerpoint/2010/main" val="233275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3B7B9C7-BF74-538D-DE82-BA410A87A111}"/>
              </a:ext>
            </a:extLst>
          </p:cNvPr>
          <p:cNvSpPr>
            <a:spLocks noGrp="1"/>
          </p:cNvSpPr>
          <p:nvPr>
            <p:ph type="sldNum" sz="quarter" idx="10"/>
          </p:nvPr>
        </p:nvSpPr>
        <p:spPr/>
        <p:txBody>
          <a:bodyPr/>
          <a:lstStyle/>
          <a:p>
            <a:pPr>
              <a:defRPr/>
            </a:pPr>
            <a:fld id="{86CB4B4D-7CA3-9044-876B-883B54F8677D}" type="slidenum">
              <a:rPr lang="de-CH" smtClean="0"/>
              <a:t>23</a:t>
            </a:fld>
            <a:endParaRPr lang="de-CH"/>
          </a:p>
        </p:txBody>
      </p:sp>
      <p:sp>
        <p:nvSpPr>
          <p:cNvPr id="3" name="Titel 2">
            <a:extLst>
              <a:ext uri="{FF2B5EF4-FFF2-40B4-BE49-F238E27FC236}">
                <a16:creationId xmlns:a16="http://schemas.microsoft.com/office/drawing/2014/main" id="{BAB99485-91D5-7CD0-4977-225ED92D56DA}"/>
              </a:ext>
            </a:extLst>
          </p:cNvPr>
          <p:cNvSpPr>
            <a:spLocks noGrp="1"/>
          </p:cNvSpPr>
          <p:nvPr>
            <p:ph type="title"/>
          </p:nvPr>
        </p:nvSpPr>
        <p:spPr/>
        <p:txBody>
          <a:bodyPr>
            <a:normAutofit fontScale="90000"/>
          </a:bodyPr>
          <a:lstStyle/>
          <a:p>
            <a:r>
              <a:rPr lang="de-CH" dirty="0" err="1"/>
              <a:t>Example</a:t>
            </a:r>
            <a:r>
              <a:rPr lang="de-CH" dirty="0"/>
              <a:t>: </a:t>
            </a:r>
            <a:r>
              <a:rPr lang="de-CH" dirty="0" err="1"/>
              <a:t>public</a:t>
            </a:r>
            <a:r>
              <a:rPr lang="de-CH" dirty="0"/>
              <a:t> </a:t>
            </a:r>
            <a:r>
              <a:rPr lang="de-CH" dirty="0" err="1"/>
              <a:t>publication</a:t>
            </a:r>
            <a:r>
              <a:rPr lang="de-CH" dirty="0"/>
              <a:t> </a:t>
            </a:r>
            <a:r>
              <a:rPr lang="de-CH" dirty="0" err="1"/>
              <a:t>of</a:t>
            </a:r>
            <a:r>
              <a:rPr lang="de-CH" dirty="0"/>
              <a:t> </a:t>
            </a:r>
            <a:r>
              <a:rPr lang="de-CH" dirty="0" err="1"/>
              <a:t>property</a:t>
            </a:r>
            <a:r>
              <a:rPr lang="de-CH" dirty="0"/>
              <a:t> </a:t>
            </a:r>
            <a:r>
              <a:rPr lang="de-CH" dirty="0" err="1"/>
              <a:t>information</a:t>
            </a:r>
            <a:endParaRPr lang="de-CH" dirty="0"/>
          </a:p>
        </p:txBody>
      </p:sp>
      <p:pic>
        <p:nvPicPr>
          <p:cNvPr id="7" name="Grafik 6">
            <a:extLst>
              <a:ext uri="{FF2B5EF4-FFF2-40B4-BE49-F238E27FC236}">
                <a16:creationId xmlns:a16="http://schemas.microsoft.com/office/drawing/2014/main" id="{F41E2238-73AC-31D3-22EA-052C51CE9FEF}"/>
              </a:ext>
            </a:extLst>
          </p:cNvPr>
          <p:cNvPicPr>
            <a:picLocks noChangeAspect="1"/>
          </p:cNvPicPr>
          <p:nvPr/>
        </p:nvPicPr>
        <p:blipFill>
          <a:blip r:embed="rId2"/>
          <a:stretch>
            <a:fillRect/>
          </a:stretch>
        </p:blipFill>
        <p:spPr>
          <a:xfrm>
            <a:off x="346589" y="908720"/>
            <a:ext cx="4526725" cy="5472608"/>
          </a:xfrm>
          <a:prstGeom prst="rect">
            <a:avLst/>
          </a:prstGeom>
        </p:spPr>
      </p:pic>
      <p:sp>
        <p:nvSpPr>
          <p:cNvPr id="8" name="Rechteck 7">
            <a:extLst>
              <a:ext uri="{FF2B5EF4-FFF2-40B4-BE49-F238E27FC236}">
                <a16:creationId xmlns:a16="http://schemas.microsoft.com/office/drawing/2014/main" id="{E64405FD-3C45-C7C7-8C3A-6D17ADF3AC83}"/>
              </a:ext>
            </a:extLst>
          </p:cNvPr>
          <p:cNvSpPr/>
          <p:nvPr/>
        </p:nvSpPr>
        <p:spPr bwMode="auto">
          <a:xfrm>
            <a:off x="346588" y="5085184"/>
            <a:ext cx="3301139" cy="648072"/>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de-CH"/>
          </a:p>
        </p:txBody>
      </p:sp>
      <p:sp>
        <p:nvSpPr>
          <p:cNvPr id="9" name="Textfeld 8">
            <a:extLst>
              <a:ext uri="{FF2B5EF4-FFF2-40B4-BE49-F238E27FC236}">
                <a16:creationId xmlns:a16="http://schemas.microsoft.com/office/drawing/2014/main" id="{76CF3532-C05C-F5C1-E737-81E4309A3D8F}"/>
              </a:ext>
            </a:extLst>
          </p:cNvPr>
          <p:cNvSpPr txBox="1"/>
          <p:nvPr/>
        </p:nvSpPr>
        <p:spPr bwMode="auto">
          <a:xfrm>
            <a:off x="3836500" y="5224554"/>
            <a:ext cx="2826415"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dirty="0">
                <a:solidFill>
                  <a:srgbClr val="FF0000"/>
                </a:solidFill>
              </a:rPr>
              <a:t>registered </a:t>
            </a:r>
            <a:r>
              <a:rPr lang="de-CH" dirty="0" err="1">
                <a:solidFill>
                  <a:srgbClr val="FF0000"/>
                </a:solidFill>
              </a:rPr>
              <a:t>land</a:t>
            </a:r>
            <a:r>
              <a:rPr lang="de-CH" dirty="0">
                <a:solidFill>
                  <a:srgbClr val="FF0000"/>
                </a:solidFill>
              </a:rPr>
              <a:t> </a:t>
            </a:r>
            <a:r>
              <a:rPr lang="de-CH" dirty="0" err="1">
                <a:solidFill>
                  <a:srgbClr val="FF0000"/>
                </a:solidFill>
              </a:rPr>
              <a:t>ownership</a:t>
            </a:r>
            <a:endParaRPr lang="de-CH" dirty="0">
              <a:solidFill>
                <a:srgbClr val="FF0000"/>
              </a:solidFill>
            </a:endParaRPr>
          </a:p>
        </p:txBody>
      </p:sp>
    </p:spTree>
    <p:extLst>
      <p:ext uri="{BB962C8B-B14F-4D97-AF65-F5344CB8AC3E}">
        <p14:creationId xmlns:p14="http://schemas.microsoft.com/office/powerpoint/2010/main" val="2376013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E7E0A7-3A55-6616-C48B-16647178B835}"/>
              </a:ext>
            </a:extLst>
          </p:cNvPr>
          <p:cNvSpPr>
            <a:spLocks noGrp="1"/>
          </p:cNvSpPr>
          <p:nvPr>
            <p:ph type="sldNum" sz="quarter" idx="10"/>
          </p:nvPr>
        </p:nvSpPr>
        <p:spPr/>
        <p:txBody>
          <a:bodyPr/>
          <a:lstStyle/>
          <a:p>
            <a:pPr>
              <a:defRPr/>
            </a:pPr>
            <a:fld id="{86CB4B4D-7CA3-9044-876B-883B54F8677D}" type="slidenum">
              <a:rPr lang="de-CH" smtClean="0"/>
              <a:t>24</a:t>
            </a:fld>
            <a:endParaRPr lang="de-CH"/>
          </a:p>
        </p:txBody>
      </p:sp>
      <p:sp>
        <p:nvSpPr>
          <p:cNvPr id="3" name="Titel 2">
            <a:extLst>
              <a:ext uri="{FF2B5EF4-FFF2-40B4-BE49-F238E27FC236}">
                <a16:creationId xmlns:a16="http://schemas.microsoft.com/office/drawing/2014/main" id="{EEA03AA4-1E97-D2C9-CC25-1D19E90A00ED}"/>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Conclusiones y perspectivas</a:t>
            </a:r>
            <a:endParaRPr lang="de-CH"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D716C00-FFAC-72B5-2286-E5857CB8997A}"/>
              </a:ext>
            </a:extLst>
          </p:cNvPr>
          <p:cNvSpPr txBox="1"/>
          <p:nvPr/>
        </p:nvSpPr>
        <p:spPr bwMode="auto">
          <a:xfrm>
            <a:off x="234000" y="1026316"/>
            <a:ext cx="11912235"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de-CH" b="1" dirty="0">
                <a:solidFill>
                  <a:schemeClr val="tx1">
                    <a:lumMod val="50000"/>
                  </a:schemeClr>
                </a:solidFill>
              </a:rPr>
              <a:t>Retos</a:t>
            </a:r>
          </a:p>
          <a:p>
            <a:pPr marL="285750" indent="-285750">
              <a:buFont typeface="Arial" panose="020B0604020202020204" pitchFamily="34" charset="0"/>
              <a:buChar char="•"/>
            </a:pPr>
            <a:r>
              <a:rPr lang="en-US" dirty="0"/>
              <a:t>La responsabilidad a nivel federal recae en dos departamentos diferentes con prioridades estratégicas distintas.</a:t>
            </a:r>
          </a:p>
          <a:p>
            <a:pPr marL="285750" indent="-285750">
              <a:buFont typeface="Arial" panose="020B0604020202020204" pitchFamily="34" charset="0"/>
              <a:buChar char="•"/>
            </a:pPr>
            <a:r>
              <a:rPr lang="en-US" dirty="0"/>
              <a:t>Hay </a:t>
            </a:r>
            <a:r>
              <a:rPr lang="en-US" dirty="0" err="1"/>
              <a:t>una</a:t>
            </a:r>
            <a:r>
              <a:rPr lang="en-US" dirty="0"/>
              <a:t> gran variedad de formas </a:t>
            </a:r>
            <a:r>
              <a:rPr lang="en-US" dirty="0" err="1"/>
              <a:t>organizativas</a:t>
            </a:r>
            <a:r>
              <a:rPr lang="en-US" dirty="0"/>
              <a:t> a nivel cantonal.</a:t>
            </a:r>
          </a:p>
          <a:p>
            <a:pPr marL="285750" indent="-285750">
              <a:buFont typeface="Arial" panose="020B0604020202020204" pitchFamily="34" charset="0"/>
              <a:buChar char="•"/>
            </a:pPr>
            <a:r>
              <a:rPr lang="en-US" dirty="0"/>
              <a:t>Se utilizan varios sistemas informáticos para los datos catastrales y el registro de la propiedad.</a:t>
            </a:r>
          </a:p>
          <a:p>
            <a:pPr marL="285750" indent="-285750">
              <a:buFont typeface="Arial" panose="020B0604020202020204" pitchFamily="34" charset="0"/>
              <a:buChar char="•"/>
            </a:pPr>
            <a:r>
              <a:rPr lang="en-US" dirty="0"/>
              <a:t>Influencia limitada de la Oficina Federal de Registro de la Propiedad y Derecho Inmobiliario sobre los cantones.</a:t>
            </a:r>
            <a:endParaRPr lang="de-CH" dirty="0"/>
          </a:p>
        </p:txBody>
      </p:sp>
      <p:sp>
        <p:nvSpPr>
          <p:cNvPr id="6" name="Textfeld 5">
            <a:extLst>
              <a:ext uri="{FF2B5EF4-FFF2-40B4-BE49-F238E27FC236}">
                <a16:creationId xmlns:a16="http://schemas.microsoft.com/office/drawing/2014/main" id="{54131EAA-A9E0-A75F-F286-8BDDFE064D09}"/>
              </a:ext>
            </a:extLst>
          </p:cNvPr>
          <p:cNvSpPr txBox="1"/>
          <p:nvPr/>
        </p:nvSpPr>
        <p:spPr bwMode="auto">
          <a:xfrm>
            <a:off x="250059" y="2828835"/>
            <a:ext cx="11678590"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b="1" dirty="0" err="1">
                <a:solidFill>
                  <a:schemeClr val="tx1">
                    <a:lumMod val="50000"/>
                  </a:schemeClr>
                </a:solidFill>
              </a:rPr>
              <a:t>Consecuencias</a:t>
            </a:r>
            <a:endParaRPr lang="de-CH" b="1" dirty="0">
              <a:solidFill>
                <a:schemeClr val="tx1">
                  <a:lumMod val="50000"/>
                </a:schemeClr>
              </a:solidFill>
            </a:endParaRPr>
          </a:p>
          <a:p>
            <a:pPr marL="285750" indent="-285750">
              <a:buFont typeface="Arial" panose="020B0604020202020204" pitchFamily="34" charset="0"/>
              <a:buChar char="•"/>
            </a:pPr>
            <a:r>
              <a:rPr lang="en-US" dirty="0"/>
              <a:t>Gran necesidad de coordinación.</a:t>
            </a:r>
          </a:p>
          <a:p>
            <a:pPr marL="285750" indent="-285750">
              <a:buFont typeface="Arial" panose="020B0604020202020204" pitchFamily="34" charset="0"/>
              <a:buChar char="•"/>
            </a:pPr>
            <a:r>
              <a:rPr lang="en-US" dirty="0" err="1"/>
              <a:t>La digitalización</a:t>
            </a:r>
            <a:r>
              <a:rPr lang="en-US" dirty="0"/>
              <a:t> completa lleva mucho tiempo.</a:t>
            </a:r>
          </a:p>
          <a:p>
            <a:pPr marL="285750" indent="-285750">
              <a:buFont typeface="Arial" panose="020B0604020202020204" pitchFamily="34" charset="0"/>
              <a:buChar char="•"/>
            </a:pPr>
            <a:r>
              <a:rPr lang="en-US" dirty="0"/>
              <a:t>Las innovaciones técnicas se enfrentan a </a:t>
            </a:r>
            <a:r>
              <a:rPr lang="en-US" dirty="0" err="1"/>
              <a:t>considerables</a:t>
            </a:r>
            <a:r>
              <a:rPr lang="en-US" dirty="0"/>
              <a:t> </a:t>
            </a:r>
            <a:r>
              <a:rPr lang="en-US" dirty="0" err="1"/>
              <a:t>retos</a:t>
            </a:r>
            <a:r>
              <a:rPr lang="en-US" dirty="0"/>
              <a:t> y requieren una cantidad de recursos correspondiente.</a:t>
            </a:r>
            <a:endParaRPr lang="de-CH" dirty="0"/>
          </a:p>
        </p:txBody>
      </p:sp>
      <p:sp>
        <p:nvSpPr>
          <p:cNvPr id="8" name="Textfeld 7">
            <a:extLst>
              <a:ext uri="{FF2B5EF4-FFF2-40B4-BE49-F238E27FC236}">
                <a16:creationId xmlns:a16="http://schemas.microsoft.com/office/drawing/2014/main" id="{11732B52-9047-AF23-6824-E55FA5E26B1F}"/>
              </a:ext>
            </a:extLst>
          </p:cNvPr>
          <p:cNvSpPr txBox="1"/>
          <p:nvPr/>
        </p:nvSpPr>
        <p:spPr bwMode="auto">
          <a:xfrm>
            <a:off x="262747" y="4383450"/>
            <a:ext cx="11593894" cy="147732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b="1" dirty="0" err="1">
                <a:solidFill>
                  <a:schemeClr val="tx1">
                    <a:lumMod val="50000"/>
                  </a:schemeClr>
                </a:solidFill>
              </a:rPr>
              <a:t>Perspectivas</a:t>
            </a:r>
            <a:endParaRPr lang="de-CH" b="1" dirty="0">
              <a:solidFill>
                <a:schemeClr val="tx1">
                  <a:lumMod val="50000"/>
                </a:schemeClr>
              </a:solidFill>
            </a:endParaRPr>
          </a:p>
          <a:p>
            <a:pPr marL="285750" indent="-285750">
              <a:buFont typeface="Arial" panose="020B0604020202020204" pitchFamily="34" charset="0"/>
              <a:buChar char="•"/>
            </a:pPr>
            <a:r>
              <a:rPr lang="en-US" dirty="0"/>
              <a:t>Interfaz </a:t>
            </a:r>
            <a:r>
              <a:rPr lang="en-US" dirty="0" err="1"/>
              <a:t>modernizada </a:t>
            </a:r>
            <a:r>
              <a:rPr lang="en-US" dirty="0"/>
              <a:t>basada en el estándar eCH-0129 «Estándar de datos para parcelas y edificios», similar al estándar internacional LADM.</a:t>
            </a:r>
          </a:p>
          <a:p>
            <a:pPr marL="285750" indent="-285750">
              <a:buFont typeface="Arial" panose="020B0604020202020204" pitchFamily="34" charset="0"/>
              <a:buChar char="•"/>
            </a:pPr>
            <a:r>
              <a:rPr lang="en-US" dirty="0"/>
              <a:t>Firma digital para todos los documentos oficiales.</a:t>
            </a:r>
          </a:p>
          <a:p>
            <a:pPr marL="285750" indent="-285750">
              <a:buFont typeface="Arial" panose="020B0604020202020204" pitchFamily="34" charset="0"/>
              <a:buChar char="•"/>
            </a:pPr>
            <a:endParaRPr lang="de-CH" dirty="0"/>
          </a:p>
        </p:txBody>
      </p:sp>
    </p:spTree>
    <p:extLst>
      <p:ext uri="{BB962C8B-B14F-4D97-AF65-F5344CB8AC3E}">
        <p14:creationId xmlns:p14="http://schemas.microsoft.com/office/powerpoint/2010/main" val="422464938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ABF7EA-6FC8-64E7-8976-AB67EA08BCAD}"/>
            </a:ext>
          </a:extLst>
        </p:cNvPr>
        <p:cNvGrpSpPr/>
        <p:nvPr/>
      </p:nvGrpSpPr>
      <p:grpSpPr bwMode="auto">
        <a:xfrm>
          <a:off x="0" y="0"/>
          <a:ext cx="0" cy="0"/>
          <a:chOff x="0" y="0"/>
          <a:chExt cx="0" cy="0"/>
        </a:xfrm>
      </p:grpSpPr>
      <p:pic>
        <p:nvPicPr>
          <p:cNvPr id="4" name="Grafik 3">
            <a:extLst>
              <a:ext uri="{FF2B5EF4-FFF2-40B4-BE49-F238E27FC236}">
                <a16:creationId xmlns:a16="http://schemas.microsoft.com/office/drawing/2014/main" id="{D5C68813-6B13-8085-E99B-BFC3D26A28F0}"/>
              </a:ext>
            </a:extLst>
          </p:cNvPr>
          <p:cNvPicPr>
            <a:picLocks noChangeAspect="1"/>
          </p:cNvPicPr>
          <p:nvPr/>
        </p:nvPicPr>
        <p:blipFill>
          <a:blip r:embed="rId2" cstate="print">
            <a:duotone>
              <a:prstClr val="black"/>
              <a:srgbClr val="276F8B">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261328"/>
            <a:ext cx="12192000" cy="5596672"/>
          </a:xfrm>
          <a:prstGeom prst="rect">
            <a:avLst/>
          </a:prstGeom>
        </p:spPr>
      </p:pic>
      <p:sp>
        <p:nvSpPr>
          <p:cNvPr id="5" name="Rechteck 4">
            <a:extLst>
              <a:ext uri="{FF2B5EF4-FFF2-40B4-BE49-F238E27FC236}">
                <a16:creationId xmlns:a16="http://schemas.microsoft.com/office/drawing/2014/main" id="{7B8F6D5D-56C1-8CE9-65A3-485704AECB2C}"/>
              </a:ext>
            </a:extLst>
          </p:cNvPr>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147" name="Lorenz Jenni, Ohio, 24.12.2020">
            <a:extLst>
              <a:ext uri="{FF2B5EF4-FFF2-40B4-BE49-F238E27FC236}">
                <a16:creationId xmlns:a16="http://schemas.microsoft.com/office/drawing/2014/main" id="{E46F35A5-5F59-B883-45E1-A2CF2FCF28BF}"/>
              </a:ext>
            </a:extLst>
          </p:cNvPr>
          <p:cNvSpPr txBox="1"/>
          <p:nvPr/>
        </p:nvSpPr>
        <p:spPr bwMode="auto">
          <a:xfrm>
            <a:off x="717979" y="2648618"/>
            <a:ext cx="11074293" cy="2975173"/>
          </a:xfrm>
          <a:prstGeom prst="rect">
            <a:avLst/>
          </a:prstGeom>
          <a:noFill/>
          <a:ln w="12700">
            <a:miter lim="400000"/>
          </a:ln>
        </p:spPr>
        <p:txBody>
          <a:bodyPr wrap="square" lIns="25400" tIns="25400" rIns="25400" bIns="25400" anchor="ctr">
            <a:spAutoFit/>
          </a:bodyPr>
          <a:lstStyle>
            <a:lvl1pPr algn="l">
              <a:defRPr sz="61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endParaRPr lang="de-CH" sz="4000" b="1" i="0" u="none" strike="noStrike" cap="none" spc="0" dirty="0">
              <a:ln>
                <a:noFill/>
              </a:ln>
              <a:solidFill>
                <a:srgbClr val="FFFFFF"/>
              </a:solidFill>
              <a:latin typeface="Arial" panose="020B0604020202020204" pitchFamily="34" charset="0"/>
              <a:cs typeface="Arial" panose="020B0604020202020204" pitchFamily="34" charset="0"/>
            </a:endParaRPr>
          </a:p>
          <a:p>
            <a:pPr defTabSz="1219169">
              <a:defRPr/>
            </a:pPr>
            <a:r>
              <a:rPr lang="es-PE" sz="3200" dirty="0">
                <a:latin typeface="Arial" panose="020B0604020202020204" pitchFamily="34" charset="0"/>
                <a:cs typeface="Arial" panose="020B0604020202020204" pitchFamily="34" charset="0"/>
              </a:rPr>
              <a:t>El Catastro Predial y el Registro de la Propiedad en </a:t>
            </a:r>
            <a:r>
              <a:rPr lang="es-ES" sz="3200" dirty="0">
                <a:latin typeface="Arial" panose="020B0604020202020204" pitchFamily="34" charset="0"/>
                <a:cs typeface="Arial" panose="020B0604020202020204" pitchFamily="34" charset="0"/>
              </a:rPr>
              <a:t>Suiza</a:t>
            </a:r>
          </a:p>
          <a:p>
            <a:pPr defTabSz="1219169">
              <a:spcBef>
                <a:spcPts val="1200"/>
              </a:spcBef>
              <a:defRPr/>
            </a:pPr>
            <a:r>
              <a:rPr lang="es-ES" sz="3200" b="0" dirty="0">
                <a:latin typeface="Arial" panose="020B0604020202020204" pitchFamily="34" charset="0"/>
                <a:cs typeface="Arial" panose="020B0604020202020204" pitchFamily="34" charset="0"/>
              </a:rPr>
              <a:t>Christian Kaul</a:t>
            </a:r>
          </a:p>
          <a:p>
            <a:pPr marL="0" marR="0" lvl="0" indent="0" algn="l" defTabSz="1219169">
              <a:lnSpc>
                <a:spcPct val="100000"/>
              </a:lnSpc>
              <a:spcBef>
                <a:spcPts val="0"/>
              </a:spcBef>
              <a:spcAft>
                <a:spcPts val="0"/>
              </a:spcAft>
              <a:buClrTx/>
              <a:buSzTx/>
              <a:buFontTx/>
              <a:buNone/>
              <a:defRPr/>
            </a:pPr>
            <a:endParaRPr lang="de-CH" sz="1600" b="0" dirty="0">
              <a:latin typeface="Arial" panose="020B0604020202020204" pitchFamily="34" charset="0"/>
              <a:cs typeface="Arial" panose="020B0604020202020204" pitchFamily="34" charset="0"/>
            </a:endParaRPr>
          </a:p>
          <a:p>
            <a:pPr marL="0" marR="0" lvl="0" indent="0" algn="l" defTabSz="1219169">
              <a:lnSpc>
                <a:spcPct val="100000"/>
              </a:lnSpc>
              <a:spcBef>
                <a:spcPts val="0"/>
              </a:spcBef>
              <a:spcAft>
                <a:spcPts val="0"/>
              </a:spcAft>
              <a:buClrTx/>
              <a:buSzTx/>
              <a:buFontTx/>
              <a:buNone/>
              <a:defRPr/>
            </a:pPr>
            <a:r>
              <a:rPr lang="de-CH" sz="2800" b="0" dirty="0">
                <a:latin typeface="Arial" panose="020B0604020202020204" pitchFamily="34" charset="0"/>
                <a:cs typeface="Arial" panose="020B0604020202020204" pitchFamily="34" charset="0"/>
              </a:rPr>
              <a:t>18. </a:t>
            </a:r>
            <a:r>
              <a:rPr lang="de-CH" sz="2800" b="0" i="0" u="none" strike="noStrike" cap="none" spc="0" dirty="0">
                <a:ln>
                  <a:noFill/>
                </a:ln>
                <a:solidFill>
                  <a:srgbClr val="FFFFFF"/>
                </a:solidFill>
                <a:latin typeface="Arial" panose="020B0604020202020204" pitchFamily="34" charset="0"/>
                <a:cs typeface="Arial" panose="020B0604020202020204" pitchFamily="34" charset="0"/>
              </a:rPr>
              <a:t>Dezember 2025, 09.00 – 10.00</a:t>
            </a:r>
            <a:endParaRPr sz="2800" b="0" i="0" u="none" strike="noStrike" cap="none" spc="0" dirty="0">
              <a:ln>
                <a:noFill/>
              </a:ln>
              <a:solidFill>
                <a:srgbClr val="FFFFFF"/>
              </a:solidFill>
              <a:latin typeface="Arial" panose="020B0604020202020204" pitchFamily="34" charset="0"/>
              <a:cs typeface="Arial" panose="020B0604020202020204" pitchFamily="34" charset="0"/>
            </a:endParaRPr>
          </a:p>
        </p:txBody>
      </p:sp>
      <p:sp>
        <p:nvSpPr>
          <p:cNvPr id="148" name="Länzscape of northern countries">
            <a:extLst>
              <a:ext uri="{FF2B5EF4-FFF2-40B4-BE49-F238E27FC236}">
                <a16:creationId xmlns:a16="http://schemas.microsoft.com/office/drawing/2014/main" id="{09EF54D7-195F-9552-605D-4F0538AE717F}"/>
              </a:ext>
            </a:extLst>
          </p:cNvPr>
          <p:cNvSpPr txBox="1"/>
          <p:nvPr/>
        </p:nvSpPr>
        <p:spPr bwMode="auto">
          <a:xfrm>
            <a:off x="710338" y="2276872"/>
            <a:ext cx="11074293" cy="636072"/>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defTabSz="1219169">
              <a:defRPr/>
            </a:pPr>
            <a:r>
              <a:rPr lang="es-ES" sz="3800" dirty="0">
                <a:latin typeface="Arial" panose="020B0604020202020204" pitchFamily="34" charset="0"/>
                <a:cs typeface="Arial" panose="020B0604020202020204" pitchFamily="34" charset="0"/>
              </a:rPr>
              <a:t>Seminario virtual Catastro y Registro </a:t>
            </a:r>
          </a:p>
        </p:txBody>
      </p:sp>
      <p:pic>
        <p:nvPicPr>
          <p:cNvPr id="7" name="Grafik 6">
            <a:extLst>
              <a:ext uri="{FF2B5EF4-FFF2-40B4-BE49-F238E27FC236}">
                <a16:creationId xmlns:a16="http://schemas.microsoft.com/office/drawing/2014/main" id="{12650CCC-B741-3C32-C130-34044E72B6A2}"/>
              </a:ext>
            </a:extLst>
          </p:cNvPr>
          <p:cNvPicPr>
            <a:picLocks noChangeAspect="1"/>
          </p:cNvPicPr>
          <p:nvPr/>
        </p:nvPicPr>
        <p:blipFill>
          <a:blip r:embed="rId4"/>
          <a:stretch/>
        </p:blipFill>
        <p:spPr bwMode="auto">
          <a:xfrm>
            <a:off x="106218" y="219551"/>
            <a:ext cx="3548191" cy="728861"/>
          </a:xfrm>
          <a:prstGeom prst="rect">
            <a:avLst/>
          </a:prstGeom>
        </p:spPr>
      </p:pic>
      <p:pic>
        <p:nvPicPr>
          <p:cNvPr id="11" name="Grafik 10">
            <a:extLst>
              <a:ext uri="{FF2B5EF4-FFF2-40B4-BE49-F238E27FC236}">
                <a16:creationId xmlns:a16="http://schemas.microsoft.com/office/drawing/2014/main" id="{11513799-8330-A0AB-AF65-077A04D06C16}"/>
              </a:ext>
            </a:extLst>
          </p:cNvPr>
          <p:cNvPicPr>
            <a:picLocks noChangeAspect="1"/>
          </p:cNvPicPr>
          <p:nvPr/>
        </p:nvPicPr>
        <p:blipFill>
          <a:blip r:embed="rId5"/>
          <a:stretch/>
        </p:blipFill>
        <p:spPr bwMode="auto">
          <a:xfrm>
            <a:off x="4153489" y="259870"/>
            <a:ext cx="730244" cy="849121"/>
          </a:xfrm>
          <a:prstGeom prst="rect">
            <a:avLst/>
          </a:prstGeom>
        </p:spPr>
      </p:pic>
      <p:pic>
        <p:nvPicPr>
          <p:cNvPr id="16" name="Imagen 9">
            <a:extLst>
              <a:ext uri="{FF2B5EF4-FFF2-40B4-BE49-F238E27FC236}">
                <a16:creationId xmlns:a16="http://schemas.microsoft.com/office/drawing/2014/main" id="{B67142E8-033C-ED20-57C6-C851E39A4AED}"/>
              </a:ext>
            </a:extLst>
          </p:cNvPr>
          <p:cNvPicPr>
            <a:picLocks noChangeAspect="1"/>
          </p:cNvPicPr>
          <p:nvPr/>
        </p:nvPicPr>
        <p:blipFill>
          <a:blip r:embed="rId6"/>
          <a:stretch/>
        </p:blipFill>
        <p:spPr bwMode="auto">
          <a:xfrm>
            <a:off x="8561189" y="423527"/>
            <a:ext cx="3109626" cy="390600"/>
          </a:xfrm>
          <a:prstGeom prst="rect">
            <a:avLst/>
          </a:prstGeom>
        </p:spPr>
      </p:pic>
      <p:pic>
        <p:nvPicPr>
          <p:cNvPr id="6" name="Grafik 5">
            <a:extLst>
              <a:ext uri="{FF2B5EF4-FFF2-40B4-BE49-F238E27FC236}">
                <a16:creationId xmlns:a16="http://schemas.microsoft.com/office/drawing/2014/main" id="{0AC16039-9172-3087-1EA9-BC3EA82F638B}"/>
              </a:ext>
            </a:extLst>
          </p:cNvPr>
          <p:cNvPicPr>
            <a:picLocks noChangeAspect="1"/>
          </p:cNvPicPr>
          <p:nvPr/>
        </p:nvPicPr>
        <p:blipFill>
          <a:blip r:embed="rId7"/>
          <a:stretch/>
        </p:blipFill>
        <p:spPr bwMode="auto">
          <a:xfrm>
            <a:off x="5662040" y="191501"/>
            <a:ext cx="1817988" cy="917489"/>
          </a:xfrm>
          <a:prstGeom prst="rect">
            <a:avLst/>
          </a:prstGeom>
        </p:spPr>
      </p:pic>
      <p:sp>
        <p:nvSpPr>
          <p:cNvPr id="12" name="Textfeld 11">
            <a:extLst>
              <a:ext uri="{FF2B5EF4-FFF2-40B4-BE49-F238E27FC236}">
                <a16:creationId xmlns:a16="http://schemas.microsoft.com/office/drawing/2014/main" id="{0DA6F6BC-6C29-B186-1365-04A9C34A0F17}"/>
              </a:ext>
            </a:extLst>
          </p:cNvPr>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a:ln>
                  <a:noFill/>
                </a:ln>
                <a:solidFill>
                  <a:srgbClr val="FFFFFF"/>
                </a:solidFill>
                <a:latin typeface="CircularXX TT"/>
              </a:rPr>
              <a:t>SLM Swiss Land Management Foundation</a:t>
            </a:r>
            <a:endParaRPr lang="en-GB" sz="1800" b="0" i="0" u="none" strike="noStrike" cap="none" spc="0">
              <a:ln>
                <a:noFill/>
              </a:ln>
              <a:solidFill>
                <a:srgbClr val="FFFFFF"/>
              </a:solidFill>
              <a:latin typeface="Helvetica Neue"/>
            </a:endParaRPr>
          </a:p>
        </p:txBody>
      </p:sp>
      <p:pic>
        <p:nvPicPr>
          <p:cNvPr id="14" name="Grafik 13">
            <a:extLst>
              <a:ext uri="{FF2B5EF4-FFF2-40B4-BE49-F238E27FC236}">
                <a16:creationId xmlns:a16="http://schemas.microsoft.com/office/drawing/2014/main" id="{BBBE2B8D-7378-6895-2FE8-C9FC1F7DC55A}"/>
              </a:ext>
            </a:extLst>
          </p:cNvPr>
          <p:cNvPicPr>
            <a:picLocks noChangeAspect="1"/>
          </p:cNvPicPr>
          <p:nvPr/>
        </p:nvPicPr>
        <p:blipFill>
          <a:blip r:embed="rId8"/>
          <a:stretch/>
        </p:blipFill>
        <p:spPr bwMode="auto">
          <a:xfrm>
            <a:off x="173988" y="6233652"/>
            <a:ext cx="557857" cy="557857"/>
          </a:xfrm>
          <a:prstGeom prst="rect">
            <a:avLst/>
          </a:prstGeom>
        </p:spPr>
      </p:pic>
    </p:spTree>
    <p:extLst>
      <p:ext uri="{BB962C8B-B14F-4D97-AF65-F5344CB8AC3E}">
        <p14:creationId xmlns:p14="http://schemas.microsoft.com/office/powerpoint/2010/main" val="751382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C142EEA-B500-DD6B-78E2-DF8D2C9DC494}"/>
              </a:ext>
            </a:extLst>
          </p:cNvPr>
          <p:cNvSpPr>
            <a:spLocks noGrp="1"/>
          </p:cNvSpPr>
          <p:nvPr>
            <p:ph type="sldNum" sz="quarter" idx="10"/>
          </p:nvPr>
        </p:nvSpPr>
        <p:spPr/>
        <p:txBody>
          <a:bodyPr/>
          <a:lstStyle/>
          <a:p>
            <a:pPr>
              <a:defRPr/>
            </a:pPr>
            <a:fld id="{86CB4B4D-7CA3-9044-876B-883B54F8677D}" type="slidenum">
              <a:rPr lang="de-CH" smtClean="0"/>
              <a:t>4</a:t>
            </a:fld>
            <a:endParaRPr lang="de-CH"/>
          </a:p>
        </p:txBody>
      </p:sp>
      <p:sp>
        <p:nvSpPr>
          <p:cNvPr id="3" name="Titel 2">
            <a:extLst>
              <a:ext uri="{FF2B5EF4-FFF2-40B4-BE49-F238E27FC236}">
                <a16:creationId xmlns:a16="http://schemas.microsoft.com/office/drawing/2014/main" id="{46A65791-052F-C4F8-8D6F-D481BB5C7A15}"/>
              </a:ext>
            </a:extLst>
          </p:cNvPr>
          <p:cNvSpPr>
            <a:spLocks noGrp="1"/>
          </p:cNvSpPr>
          <p:nvPr>
            <p:ph type="title"/>
          </p:nvPr>
        </p:nvSpPr>
        <p:spPr/>
        <p:txBody>
          <a:bodyPr/>
          <a:lstStyle/>
          <a:p>
            <a:r>
              <a:rPr lang="de-CH" dirty="0" err="1">
                <a:latin typeface="Arial" panose="020B0604020202020204" pitchFamily="34" charset="0"/>
                <a:cs typeface="Arial" panose="020B0604020202020204" pitchFamily="34" charset="0"/>
              </a:rPr>
              <a:t>Contenido</a:t>
            </a:r>
            <a:endParaRPr lang="de-CH"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1E4F2BC2-0181-2169-0173-A4A82E5FE19B}"/>
              </a:ext>
            </a:extLst>
          </p:cNvPr>
          <p:cNvSpPr txBox="1"/>
          <p:nvPr/>
        </p:nvSpPr>
        <p:spPr bwMode="auto">
          <a:xfrm>
            <a:off x="234000" y="1124744"/>
            <a:ext cx="3937296" cy="326698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marL="285750" indent="-285750">
              <a:lnSpc>
                <a:spcPct val="150000"/>
              </a:lnSpc>
              <a:buFont typeface="Arial" panose="020B0604020202020204" pitchFamily="34" charset="0"/>
              <a:buChar char="•"/>
            </a:pPr>
            <a:r>
              <a:rPr lang="de-CH" sz="2000" dirty="0" err="1"/>
              <a:t>Introducción</a:t>
            </a:r>
            <a:endParaRPr lang="de-CH" sz="2000" dirty="0"/>
          </a:p>
          <a:p>
            <a:pPr marL="285750" indent="-285750">
              <a:lnSpc>
                <a:spcPct val="150000"/>
              </a:lnSpc>
              <a:buFont typeface="Arial" panose="020B0604020202020204" pitchFamily="34" charset="0"/>
              <a:buChar char="•"/>
            </a:pPr>
            <a:r>
              <a:rPr lang="de-CH" sz="2000" dirty="0" err="1"/>
              <a:t>Base</a:t>
            </a:r>
            <a:r>
              <a:rPr lang="de-CH" sz="2000" dirty="0"/>
              <a:t> jurídica</a:t>
            </a:r>
          </a:p>
          <a:p>
            <a:pPr marL="285750" indent="-285750">
              <a:lnSpc>
                <a:spcPct val="150000"/>
              </a:lnSpc>
              <a:buFont typeface="Arial" panose="020B0604020202020204" pitchFamily="34" charset="0"/>
              <a:buChar char="•"/>
            </a:pPr>
            <a:r>
              <a:rPr lang="de-CH" sz="2000" dirty="0"/>
              <a:t>Organización</a:t>
            </a:r>
          </a:p>
          <a:p>
            <a:pPr marL="285750" indent="-285750">
              <a:lnSpc>
                <a:spcPct val="150000"/>
              </a:lnSpc>
              <a:buFont typeface="Arial" panose="020B0604020202020204" pitchFamily="34" charset="0"/>
              <a:buChar char="•"/>
            </a:pPr>
            <a:r>
              <a:rPr lang="de-CH" sz="2000" dirty="0"/>
              <a:t>Normas y </a:t>
            </a:r>
            <a:r>
              <a:rPr lang="de-CH" sz="2000" dirty="0" err="1"/>
              <a:t>estandares</a:t>
            </a:r>
            <a:endParaRPr lang="de-CH" sz="2000" dirty="0"/>
          </a:p>
          <a:p>
            <a:pPr marL="285750" indent="-285750">
              <a:lnSpc>
                <a:spcPct val="150000"/>
              </a:lnSpc>
              <a:buFont typeface="Arial" panose="020B0604020202020204" pitchFamily="34" charset="0"/>
              <a:buChar char="•"/>
            </a:pPr>
            <a:r>
              <a:rPr lang="en-US" sz="2000" dirty="0" err="1"/>
              <a:t>Implementación</a:t>
            </a:r>
            <a:r>
              <a:rPr lang="en-US" sz="2000" dirty="0"/>
              <a:t> técnica</a:t>
            </a:r>
          </a:p>
          <a:p>
            <a:pPr marL="285750" indent="-285750">
              <a:lnSpc>
                <a:spcPct val="150000"/>
              </a:lnSpc>
              <a:buFont typeface="Arial" panose="020B0604020202020204" pitchFamily="34" charset="0"/>
              <a:buChar char="•"/>
            </a:pPr>
            <a:r>
              <a:rPr lang="en-US" sz="2000" dirty="0"/>
              <a:t>Ejemplo: cambio de propiedad</a:t>
            </a:r>
          </a:p>
          <a:p>
            <a:pPr marL="285750" indent="-285750">
              <a:lnSpc>
                <a:spcPct val="150000"/>
              </a:lnSpc>
              <a:buFont typeface="Arial" panose="020B0604020202020204" pitchFamily="34" charset="0"/>
              <a:buChar char="•"/>
            </a:pPr>
            <a:r>
              <a:rPr lang="en-US" sz="2000" dirty="0"/>
              <a:t>Conclusiones y perspectivas</a:t>
            </a:r>
            <a:endParaRPr lang="de-CH" sz="2000" dirty="0"/>
          </a:p>
        </p:txBody>
      </p:sp>
    </p:spTree>
    <p:extLst>
      <p:ext uri="{BB962C8B-B14F-4D97-AF65-F5344CB8AC3E}">
        <p14:creationId xmlns:p14="http://schemas.microsoft.com/office/powerpoint/2010/main" val="313774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25A59B3-3E30-F326-261A-1ACD168B9948}"/>
              </a:ext>
            </a:extLst>
          </p:cNvPr>
          <p:cNvSpPr>
            <a:spLocks noGrp="1"/>
          </p:cNvSpPr>
          <p:nvPr>
            <p:ph type="sldNum" sz="quarter" idx="10"/>
          </p:nvPr>
        </p:nvSpPr>
        <p:spPr/>
        <p:txBody>
          <a:bodyPr/>
          <a:lstStyle/>
          <a:p>
            <a:pPr>
              <a:defRPr/>
            </a:pPr>
            <a:fld id="{86CB4B4D-7CA3-9044-876B-883B54F8677D}" type="slidenum">
              <a:rPr lang="de-CH" smtClean="0"/>
              <a:t>5</a:t>
            </a:fld>
            <a:endParaRPr lang="de-CH"/>
          </a:p>
        </p:txBody>
      </p:sp>
      <p:sp>
        <p:nvSpPr>
          <p:cNvPr id="3" name="Titel 2">
            <a:extLst>
              <a:ext uri="{FF2B5EF4-FFF2-40B4-BE49-F238E27FC236}">
                <a16:creationId xmlns:a16="http://schemas.microsoft.com/office/drawing/2014/main" id="{C070448C-8AB4-E8F3-61F6-AA38DA515A07}"/>
              </a:ext>
            </a:extLst>
          </p:cNvPr>
          <p:cNvSpPr>
            <a:spLocks noGrp="1"/>
          </p:cNvSpPr>
          <p:nvPr>
            <p:ph type="title"/>
          </p:nvPr>
        </p:nvSpPr>
        <p:spPr>
          <a:xfrm>
            <a:off x="234000" y="476672"/>
            <a:ext cx="11622640" cy="716582"/>
          </a:xfrm>
        </p:spPr>
        <p:txBody>
          <a:bodyPr>
            <a:noAutofit/>
          </a:bodyPr>
          <a:lstStyle/>
          <a:p>
            <a:pPr>
              <a:lnSpc>
                <a:spcPct val="100000"/>
              </a:lnSpc>
            </a:pPr>
            <a:r>
              <a:rPr lang="de-CH" sz="3600" dirty="0" err="1">
                <a:latin typeface="Arial" panose="020B0604020202020204" pitchFamily="34" charset="0"/>
                <a:cs typeface="Arial" panose="020B0604020202020204" pitchFamily="34" charset="0"/>
              </a:rPr>
              <a:t>Introducción</a:t>
            </a:r>
            <a:r>
              <a:rPr lang="de-CH" sz="3600" dirty="0">
                <a:latin typeface="Arial" panose="020B0604020202020204" pitchFamily="34" charset="0"/>
                <a:cs typeface="Arial" panose="020B0604020202020204" pitchFamily="34" charset="0"/>
              </a:rPr>
              <a:t> - </a:t>
            </a:r>
            <a:r>
              <a:rPr lang="es-ES" sz="3600" dirty="0">
                <a:latin typeface="Arial" panose="020B0604020202020204" pitchFamily="34" charset="0"/>
                <a:cs typeface="Arial" panose="020B0604020202020204" pitchFamily="34" charset="0"/>
              </a:rPr>
              <a:t>¿Por qué necesitamos un catastro y registro de la propiedad?</a:t>
            </a:r>
            <a:endParaRPr lang="de-CH" sz="36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26C35AB2-562F-6B1F-F082-D91D3707ACC4}"/>
              </a:ext>
            </a:extLst>
          </p:cNvPr>
          <p:cNvSpPr txBox="1"/>
          <p:nvPr/>
        </p:nvSpPr>
        <p:spPr bwMode="auto">
          <a:xfrm>
            <a:off x="234000" y="1800299"/>
            <a:ext cx="11406616" cy="256480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spcAft>
                <a:spcPts val="1000"/>
              </a:spcAft>
            </a:pPr>
            <a:r>
              <a:rPr lang="en-US" sz="2400" dirty="0">
                <a:latin typeface="Arial" panose="020B0604020202020204" pitchFamily="34" charset="0"/>
                <a:cs typeface="Arial" panose="020B0604020202020204" pitchFamily="34" charset="0"/>
              </a:rPr>
              <a:t>“</a:t>
            </a:r>
            <a:r>
              <a:rPr lang="es-ES" sz="2400" dirty="0">
                <a:latin typeface="Arial" panose="020B0604020202020204" pitchFamily="34" charset="0"/>
                <a:cs typeface="Arial" panose="020B0604020202020204" pitchFamily="34" charset="0"/>
              </a:rPr>
              <a:t>No creo que podamos alcanzar la libertad frente a la necesidad si no contamos con un sistema de derechos de propiedad basado en reglas y con una tenencia segura.</a:t>
            </a:r>
          </a:p>
          <a:p>
            <a:pPr algn="ctr">
              <a:spcAft>
                <a:spcPts val="1000"/>
              </a:spcAft>
            </a:pPr>
            <a:r>
              <a:rPr lang="es-ES" sz="2400" dirty="0">
                <a:latin typeface="Arial" panose="020B0604020202020204" pitchFamily="34" charset="0"/>
                <a:cs typeface="Arial" panose="020B0604020202020204" pitchFamily="34" charset="0"/>
              </a:rPr>
              <a:t>Es una condición clara para ello. </a:t>
            </a:r>
          </a:p>
          <a:p>
            <a:pPr algn="ctr">
              <a:spcAft>
                <a:spcPts val="1000"/>
              </a:spcAft>
            </a:pPr>
            <a:r>
              <a:rPr lang="es-ES" sz="2400" dirty="0">
                <a:latin typeface="Arial" panose="020B0604020202020204" pitchFamily="34" charset="0"/>
                <a:cs typeface="Arial" panose="020B0604020202020204" pitchFamily="34" charset="0"/>
              </a:rPr>
              <a:t>Lo hemos aprendido una y otra vez, y se puede resumir en una sola frase: si quieres crear conflictos, incluso guerras, destruye los catastros.</a:t>
            </a:r>
            <a:endParaRPr lang="de-CH" sz="24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AA1A5EA6-B2E5-5A10-6373-409894CB147E}"/>
              </a:ext>
            </a:extLst>
          </p:cNvPr>
          <p:cNvSpPr txBox="1"/>
          <p:nvPr/>
        </p:nvSpPr>
        <p:spPr bwMode="auto">
          <a:xfrm>
            <a:off x="767409" y="4753888"/>
            <a:ext cx="8844138" cy="112338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CH" sz="1400" dirty="0">
                <a:latin typeface="Arial" panose="020B0604020202020204" pitchFamily="34" charset="0"/>
                <a:cs typeface="Arial" panose="020B0604020202020204" pitchFamily="34" charset="0"/>
              </a:rPr>
              <a:t>Prof. Dr. Klaus Töpfer</a:t>
            </a:r>
          </a:p>
          <a:p>
            <a:r>
              <a:rPr lang="es-ES" sz="1400" dirty="0">
                <a:latin typeface="Arial" panose="020B0604020202020204" pitchFamily="34" charset="0"/>
                <a:cs typeface="Arial" panose="020B0604020202020204" pitchFamily="34" charset="0"/>
              </a:rPr>
              <a:t>Director Ejecutivo durante muchos años del Programa de las Naciones Unidas para el Medio Ambiente. Discurso inaugural en el XXIII Congreso de la FIG celebrado en Múnich el 10 de octubre de 2006</a:t>
            </a:r>
          </a:p>
          <a:p>
            <a:endParaRPr lang="en-US" sz="1400" dirty="0">
              <a:latin typeface="Arial" panose="020B0604020202020204" pitchFamily="34" charset="0"/>
              <a:cs typeface="Arial" panose="020B0604020202020204" pitchFamily="34" charset="0"/>
            </a:endParaRPr>
          </a:p>
          <a:p>
            <a:r>
              <a:rPr lang="de-CH" sz="1100" dirty="0">
                <a:solidFill>
                  <a:schemeClr val="tx2">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https://www.fig.net/resources/proceedings/fig_proceedings/fig2006/papers/opening/opening_topfer_1190.pdf</a:t>
            </a:r>
            <a:r>
              <a:rPr lang="de-CH" sz="1100" dirty="0">
                <a:solidFill>
                  <a:schemeClr val="tx2">
                    <a:lumMod val="60000"/>
                    <a:lumOff val="4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1804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E873689-8022-AEF6-87A2-A0D9243DCD32}"/>
              </a:ext>
            </a:extLst>
          </p:cNvPr>
          <p:cNvSpPr>
            <a:spLocks noGrp="1"/>
          </p:cNvSpPr>
          <p:nvPr>
            <p:ph type="sldNum" sz="quarter" idx="10"/>
          </p:nvPr>
        </p:nvSpPr>
        <p:spPr/>
        <p:txBody>
          <a:bodyPr/>
          <a:lstStyle/>
          <a:p>
            <a:pPr>
              <a:defRPr/>
            </a:pPr>
            <a:fld id="{86CB4B4D-7CA3-9044-876B-883B54F8677D}" type="slidenum">
              <a:rPr lang="de-CH" smtClean="0"/>
              <a:t>6</a:t>
            </a:fld>
            <a:endParaRPr lang="de-CH"/>
          </a:p>
        </p:txBody>
      </p:sp>
      <p:sp>
        <p:nvSpPr>
          <p:cNvPr id="3" name="Titel 2">
            <a:extLst>
              <a:ext uri="{FF2B5EF4-FFF2-40B4-BE49-F238E27FC236}">
                <a16:creationId xmlns:a16="http://schemas.microsoft.com/office/drawing/2014/main" id="{11225025-3C68-1718-27BA-74D7BC573F6C}"/>
              </a:ext>
            </a:extLst>
          </p:cNvPr>
          <p:cNvSpPr>
            <a:spLocks noGrp="1"/>
          </p:cNvSpPr>
          <p:nvPr>
            <p:ph type="title"/>
          </p:nvPr>
        </p:nvSpPr>
        <p:spPr>
          <a:xfrm>
            <a:off x="234000" y="280800"/>
            <a:ext cx="11694648" cy="716582"/>
          </a:xfrm>
        </p:spPr>
        <p:txBody>
          <a:bodyPr>
            <a:normAutofit fontScale="90000"/>
          </a:bodyPr>
          <a:lstStyle/>
          <a:p>
            <a:r>
              <a:rPr lang="de-CH" dirty="0" err="1">
                <a:latin typeface="Arial" panose="020B0604020202020204" pitchFamily="34" charset="0"/>
                <a:cs typeface="Arial" panose="020B0604020202020204" pitchFamily="34" charset="0"/>
              </a:rPr>
              <a:t>Introducción</a:t>
            </a:r>
            <a:r>
              <a:rPr lang="de-CH" dirty="0">
                <a:latin typeface="Arial" panose="020B0604020202020204" pitchFamily="34" charset="0"/>
                <a:cs typeface="Arial" panose="020B0604020202020204" pitchFamily="34" charset="0"/>
              </a:rPr>
              <a:t> - R</a:t>
            </a:r>
            <a:r>
              <a:rPr lang="en-US" dirty="0" err="1">
                <a:latin typeface="Arial" panose="020B0604020202020204" pitchFamily="34" charset="0"/>
                <a:cs typeface="Arial" panose="020B0604020202020204" pitchFamily="34" charset="0"/>
              </a:rPr>
              <a:t>elación</a:t>
            </a:r>
            <a:r>
              <a:rPr lang="en-US" dirty="0">
                <a:latin typeface="Arial" panose="020B0604020202020204" pitchFamily="34" charset="0"/>
                <a:cs typeface="Arial" panose="020B0604020202020204" pitchFamily="34" charset="0"/>
              </a:rPr>
              <a:t> entre el objeto territorial y el sujeto</a:t>
            </a:r>
            <a:r>
              <a:rPr lang="de-CH" dirty="0">
                <a:latin typeface="Arial" panose="020B0604020202020204" pitchFamily="34" charset="0"/>
                <a:cs typeface="Arial" panose="020B0604020202020204" pitchFamily="34" charset="0"/>
              </a:rPr>
              <a:t> </a:t>
            </a:r>
          </a:p>
        </p:txBody>
      </p:sp>
      <p:grpSp>
        <p:nvGrpSpPr>
          <p:cNvPr id="5" name="Group 1">
            <a:extLst>
              <a:ext uri="{FF2B5EF4-FFF2-40B4-BE49-F238E27FC236}">
                <a16:creationId xmlns:a16="http://schemas.microsoft.com/office/drawing/2014/main" id="{F920E006-10D9-D138-859A-5B80AFFAC094}"/>
              </a:ext>
            </a:extLst>
          </p:cNvPr>
          <p:cNvGrpSpPr>
            <a:grpSpLocks noChangeAspect="1"/>
          </p:cNvGrpSpPr>
          <p:nvPr/>
        </p:nvGrpSpPr>
        <p:grpSpPr bwMode="auto">
          <a:xfrm>
            <a:off x="234000" y="1469892"/>
            <a:ext cx="11838957" cy="4448407"/>
            <a:chOff x="1844" y="783"/>
            <a:chExt cx="13100" cy="5007"/>
          </a:xfrm>
        </p:grpSpPr>
        <p:sp>
          <p:nvSpPr>
            <p:cNvPr id="6" name="AutoShape 18">
              <a:extLst>
                <a:ext uri="{FF2B5EF4-FFF2-40B4-BE49-F238E27FC236}">
                  <a16:creationId xmlns:a16="http://schemas.microsoft.com/office/drawing/2014/main" id="{001B71A6-AB36-6D7F-CE0E-AC919CEC1E2E}"/>
                </a:ext>
              </a:extLst>
            </p:cNvPr>
            <p:cNvSpPr>
              <a:spLocks noChangeAspect="1" noChangeArrowheads="1" noTextEdit="1"/>
            </p:cNvSpPr>
            <p:nvPr/>
          </p:nvSpPr>
          <p:spPr bwMode="auto">
            <a:xfrm>
              <a:off x="1844" y="783"/>
              <a:ext cx="9301" cy="50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7">
              <a:extLst>
                <a:ext uri="{FF2B5EF4-FFF2-40B4-BE49-F238E27FC236}">
                  <a16:creationId xmlns:a16="http://schemas.microsoft.com/office/drawing/2014/main" id="{38260E0E-FEBA-D5B8-01BF-C8E60DEBB6D0}"/>
                </a:ext>
              </a:extLst>
            </p:cNvPr>
            <p:cNvSpPr>
              <a:spLocks noChangeArrowheads="1"/>
            </p:cNvSpPr>
            <p:nvPr/>
          </p:nvSpPr>
          <p:spPr bwMode="auto">
            <a:xfrm>
              <a:off x="3961" y="2444"/>
              <a:ext cx="1066" cy="1458"/>
            </a:xfrm>
            <a:prstGeom prst="upDownArrow">
              <a:avLst>
                <a:gd name="adj1" fmla="val 50000"/>
                <a:gd name="adj2" fmla="val 26774"/>
              </a:avLst>
            </a:prstGeom>
            <a:solidFill>
              <a:srgbClr val="CCC0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8" name="Freeform 16">
              <a:extLst>
                <a:ext uri="{FF2B5EF4-FFF2-40B4-BE49-F238E27FC236}">
                  <a16:creationId xmlns:a16="http://schemas.microsoft.com/office/drawing/2014/main" id="{FB85E81A-4A16-6E11-A203-770761EB7A48}"/>
                </a:ext>
              </a:extLst>
            </p:cNvPr>
            <p:cNvSpPr>
              <a:spLocks/>
            </p:cNvSpPr>
            <p:nvPr/>
          </p:nvSpPr>
          <p:spPr bwMode="auto">
            <a:xfrm>
              <a:off x="3883" y="1349"/>
              <a:ext cx="1426" cy="901"/>
            </a:xfrm>
            <a:custGeom>
              <a:avLst/>
              <a:gdLst>
                <a:gd name="T0" fmla="*/ 315 w 1425"/>
                <a:gd name="T1" fmla="*/ 75 h 900"/>
                <a:gd name="T2" fmla="*/ 0 w 1425"/>
                <a:gd name="T3" fmla="*/ 540 h 900"/>
                <a:gd name="T4" fmla="*/ 255 w 1425"/>
                <a:gd name="T5" fmla="*/ 900 h 900"/>
                <a:gd name="T6" fmla="*/ 1320 w 1425"/>
                <a:gd name="T7" fmla="*/ 780 h 900"/>
                <a:gd name="T8" fmla="*/ 1425 w 1425"/>
                <a:gd name="T9" fmla="*/ 0 h 900"/>
                <a:gd name="T10" fmla="*/ 315 w 1425"/>
                <a:gd name="T11" fmla="*/ 75 h 900"/>
              </a:gdLst>
              <a:ahLst/>
              <a:cxnLst>
                <a:cxn ang="0">
                  <a:pos x="T0" y="T1"/>
                </a:cxn>
                <a:cxn ang="0">
                  <a:pos x="T2" y="T3"/>
                </a:cxn>
                <a:cxn ang="0">
                  <a:pos x="T4" y="T5"/>
                </a:cxn>
                <a:cxn ang="0">
                  <a:pos x="T6" y="T7"/>
                </a:cxn>
                <a:cxn ang="0">
                  <a:pos x="T8" y="T9"/>
                </a:cxn>
                <a:cxn ang="0">
                  <a:pos x="T10" y="T11"/>
                </a:cxn>
              </a:cxnLst>
              <a:rect l="0" t="0" r="r" b="b"/>
              <a:pathLst>
                <a:path w="1425" h="900">
                  <a:moveTo>
                    <a:pt x="315" y="75"/>
                  </a:moveTo>
                  <a:lnTo>
                    <a:pt x="0" y="540"/>
                  </a:lnTo>
                  <a:lnTo>
                    <a:pt x="255" y="900"/>
                  </a:lnTo>
                  <a:lnTo>
                    <a:pt x="1320" y="780"/>
                  </a:lnTo>
                  <a:lnTo>
                    <a:pt x="1425" y="0"/>
                  </a:lnTo>
                  <a:lnTo>
                    <a:pt x="315" y="75"/>
                  </a:lnTo>
                  <a:close/>
                </a:path>
              </a:pathLst>
            </a:custGeom>
            <a:solidFill>
              <a:srgbClr val="B8CCE4"/>
            </a:solidFill>
            <a:ln w="9525">
              <a:solidFill>
                <a:srgbClr val="548DD4"/>
              </a:solid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Text Box 15">
              <a:extLst>
                <a:ext uri="{FF2B5EF4-FFF2-40B4-BE49-F238E27FC236}">
                  <a16:creationId xmlns:a16="http://schemas.microsoft.com/office/drawing/2014/main" id="{0E1D3F65-5267-DE03-D4D6-73225FD1A50F}"/>
                </a:ext>
              </a:extLst>
            </p:cNvPr>
            <p:cNvSpPr txBox="1">
              <a:spLocks noChangeArrowheads="1"/>
            </p:cNvSpPr>
            <p:nvPr/>
          </p:nvSpPr>
          <p:spPr bwMode="auto">
            <a:xfrm>
              <a:off x="4017" y="2759"/>
              <a:ext cx="930"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3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pic>
          <p:nvPicPr>
            <p:cNvPr id="2062" name="Picture 14">
              <a:extLst>
                <a:ext uri="{FF2B5EF4-FFF2-40B4-BE49-F238E27FC236}">
                  <a16:creationId xmlns:a16="http://schemas.microsoft.com/office/drawing/2014/main" id="{8B2C8C17-F26E-F035-F619-ABA5759CA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 y="3977"/>
              <a:ext cx="1189" cy="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3">
              <a:extLst>
                <a:ext uri="{FF2B5EF4-FFF2-40B4-BE49-F238E27FC236}">
                  <a16:creationId xmlns:a16="http://schemas.microsoft.com/office/drawing/2014/main" id="{C8FC2930-B270-2AD6-91D0-3DB37D168F77}"/>
                </a:ext>
              </a:extLst>
            </p:cNvPr>
            <p:cNvSpPr txBox="1">
              <a:spLocks noChangeArrowheads="1"/>
            </p:cNvSpPr>
            <p:nvPr/>
          </p:nvSpPr>
          <p:spPr bwMode="auto">
            <a:xfrm>
              <a:off x="1860" y="1635"/>
              <a:ext cx="1695" cy="4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1600" dirty="0" err="1">
                  <a:latin typeface="Arial" panose="020B0604020202020204" pitchFamily="34" charset="0"/>
                  <a:cs typeface="Arial" panose="020B0604020202020204" pitchFamily="34" charset="0"/>
                </a:rPr>
                <a:t>Objeto</a:t>
              </a:r>
              <a:r>
                <a:rPr lang="de-CH" altLang="de-DE" sz="1600" dirty="0">
                  <a:latin typeface="Arial" panose="020B0604020202020204" pitchFamily="34" charset="0"/>
                  <a:cs typeface="Arial" panose="020B0604020202020204" pitchFamily="34" charset="0"/>
                </a:rPr>
                <a:t> legal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BF69FF72-6E67-7C2E-67DA-09D22055447C}"/>
                </a:ext>
              </a:extLst>
            </p:cNvPr>
            <p:cNvSpPr txBox="1">
              <a:spLocks noChangeArrowheads="1"/>
            </p:cNvSpPr>
            <p:nvPr/>
          </p:nvSpPr>
          <p:spPr bwMode="auto">
            <a:xfrm>
              <a:off x="1860" y="2910"/>
              <a:ext cx="2295" cy="4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1600" dirty="0" err="1">
                  <a:latin typeface="Arial" panose="020B0604020202020204" pitchFamily="34" charset="0"/>
                  <a:cs typeface="Arial" panose="020B0604020202020204" pitchFamily="34" charset="0"/>
                </a:rPr>
                <a:t>Relación</a:t>
              </a:r>
              <a:r>
                <a:rPr lang="de-CH" altLang="de-DE" sz="1600" dirty="0">
                  <a:latin typeface="Arial" panose="020B0604020202020204" pitchFamily="34" charset="0"/>
                  <a:cs typeface="Arial" panose="020B0604020202020204" pitchFamily="34" charset="0"/>
                </a:rPr>
                <a:t> legal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2" name="Text Box 11">
              <a:extLst>
                <a:ext uri="{FF2B5EF4-FFF2-40B4-BE49-F238E27FC236}">
                  <a16:creationId xmlns:a16="http://schemas.microsoft.com/office/drawing/2014/main" id="{DD03C7CA-A04A-DEB6-A233-272126F1E2A8}"/>
                </a:ext>
              </a:extLst>
            </p:cNvPr>
            <p:cNvSpPr txBox="1">
              <a:spLocks noChangeArrowheads="1"/>
            </p:cNvSpPr>
            <p:nvPr/>
          </p:nvSpPr>
          <p:spPr bwMode="auto">
            <a:xfrm>
              <a:off x="1844" y="4344"/>
              <a:ext cx="1945"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1600" dirty="0" err="1">
                  <a:latin typeface="Arial" panose="020B0604020202020204" pitchFamily="34" charset="0"/>
                  <a:cs typeface="Arial" panose="020B0604020202020204" pitchFamily="34" charset="0"/>
                </a:rPr>
                <a:t>Sujeto</a:t>
              </a:r>
              <a:r>
                <a:rPr lang="de-CH" altLang="de-DE" sz="1600" dirty="0">
                  <a:latin typeface="Arial" panose="020B0604020202020204" pitchFamily="34" charset="0"/>
                  <a:cs typeface="Arial" panose="020B0604020202020204" pitchFamily="34" charset="0"/>
                </a:rPr>
                <a:t> </a:t>
              </a:r>
              <a:r>
                <a:rPr lang="de-CH" altLang="de-DE" sz="1600" dirty="0" err="1">
                  <a:latin typeface="Arial" panose="020B0604020202020204" pitchFamily="34" charset="0"/>
                  <a:cs typeface="Arial" panose="020B0604020202020204" pitchFamily="34" charset="0"/>
                </a:rPr>
                <a:t>jurídico</a:t>
              </a:r>
              <a:r>
                <a:rPr lang="de-CH" altLang="de-DE" sz="1600" dirty="0">
                  <a:latin typeface="Arial" panose="020B0604020202020204" pitchFamily="34" charset="0"/>
                  <a:cs typeface="Arial" panose="020B0604020202020204" pitchFamily="34" charset="0"/>
                </a:rPr>
                <a:t>/ legal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3" name="Text Box 10">
              <a:extLst>
                <a:ext uri="{FF2B5EF4-FFF2-40B4-BE49-F238E27FC236}">
                  <a16:creationId xmlns:a16="http://schemas.microsoft.com/office/drawing/2014/main" id="{D591C3A8-4D67-AF8A-8A77-498E7998CA07}"/>
                </a:ext>
              </a:extLst>
            </p:cNvPr>
            <p:cNvSpPr txBox="1">
              <a:spLocks noChangeArrowheads="1"/>
            </p:cNvSpPr>
            <p:nvPr/>
          </p:nvSpPr>
          <p:spPr bwMode="auto">
            <a:xfrm>
              <a:off x="5655" y="1634"/>
              <a:ext cx="2004" cy="4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Objeto</a:t>
              </a:r>
              <a:r>
                <a:rPr kumimoji="0" lang="de-CH" altLang="de-DE"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territorial legal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4" name="Text Box 9">
              <a:extLst>
                <a:ext uri="{FF2B5EF4-FFF2-40B4-BE49-F238E27FC236}">
                  <a16:creationId xmlns:a16="http://schemas.microsoft.com/office/drawing/2014/main" id="{2431F381-9CE4-8C7F-0BF5-2013F44ADA91}"/>
                </a:ext>
              </a:extLst>
            </p:cNvPr>
            <p:cNvSpPr txBox="1">
              <a:spLocks noChangeArrowheads="1"/>
            </p:cNvSpPr>
            <p:nvPr/>
          </p:nvSpPr>
          <p:spPr bwMode="auto">
            <a:xfrm>
              <a:off x="5655" y="2909"/>
              <a:ext cx="2032" cy="8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a:latin typeface="Arial" panose="020B0604020202020204" pitchFamily="34" charset="0"/>
                  <a:ea typeface="Times New Roman" panose="02020603050405020304" pitchFamily="18" charset="0"/>
                  <a:cs typeface="Arial" panose="020B0604020202020204" pitchFamily="34" charset="0"/>
                </a:rPr>
                <a:t>La ley </a:t>
              </a:r>
              <a:r>
                <a:rPr lang="de-CH" altLang="de-DE" sz="1600" dirty="0" err="1">
                  <a:latin typeface="Arial" panose="020B0604020202020204" pitchFamily="34" charset="0"/>
                  <a:ea typeface="Times New Roman" panose="02020603050405020304" pitchFamily="18" charset="0"/>
                  <a:cs typeface="Arial" panose="020B0604020202020204" pitchFamily="34" charset="0"/>
                </a:rPr>
                <a:t>estipula las condiciones</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5" name="Text Box 8">
              <a:extLst>
                <a:ext uri="{FF2B5EF4-FFF2-40B4-BE49-F238E27FC236}">
                  <a16:creationId xmlns:a16="http://schemas.microsoft.com/office/drawing/2014/main" id="{DCAD06C1-3A11-03FF-8AFA-1359B9F31AE2}"/>
                </a:ext>
              </a:extLst>
            </p:cNvPr>
            <p:cNvSpPr txBox="1">
              <a:spLocks noChangeArrowheads="1"/>
            </p:cNvSpPr>
            <p:nvPr/>
          </p:nvSpPr>
          <p:spPr bwMode="auto">
            <a:xfrm>
              <a:off x="5639" y="4344"/>
              <a:ext cx="2661"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en-US" altLang="de-DE" sz="1600" dirty="0">
                  <a:latin typeface="Arial" panose="020B0604020202020204" pitchFamily="34" charset="0"/>
                  <a:ea typeface="Times New Roman" panose="02020603050405020304" pitchFamily="18" charset="0"/>
                  <a:cs typeface="Arial" panose="020B0604020202020204" pitchFamily="34" charset="0"/>
                </a:rPr>
                <a:t>Personas físicas o jurídicas </a:t>
              </a:r>
              <a:r>
                <a:rPr lang="en-US" altLang="de-DE" sz="1600" dirty="0" err="1">
                  <a:latin typeface="Arial" panose="020B0604020202020204" pitchFamily="34" charset="0"/>
                  <a:ea typeface="Times New Roman" panose="02020603050405020304" pitchFamily="18" charset="0"/>
                  <a:cs typeface="Arial" panose="020B0604020202020204" pitchFamily="34" charset="0"/>
                </a:rPr>
                <a:t>autorizadas </a:t>
              </a:r>
              <a:r>
                <a:rPr lang="en-US" altLang="de-DE" sz="1600" dirty="0">
                  <a:latin typeface="Arial" panose="020B0604020202020204" pitchFamily="34" charset="0"/>
                  <a:ea typeface="Times New Roman" panose="02020603050405020304" pitchFamily="18" charset="0"/>
                  <a:cs typeface="Arial" panose="020B0604020202020204" pitchFamily="34" charset="0"/>
                </a:rPr>
                <a:t>o afectadas</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6" name="Text Box 7">
              <a:extLst>
                <a:ext uri="{FF2B5EF4-FFF2-40B4-BE49-F238E27FC236}">
                  <a16:creationId xmlns:a16="http://schemas.microsoft.com/office/drawing/2014/main" id="{2228AB04-117F-5AC7-B642-7359362C0D43}"/>
                </a:ext>
              </a:extLst>
            </p:cNvPr>
            <p:cNvSpPr txBox="1">
              <a:spLocks noChangeArrowheads="1"/>
            </p:cNvSpPr>
            <p:nvPr/>
          </p:nvSpPr>
          <p:spPr bwMode="auto">
            <a:xfrm>
              <a:off x="11757" y="1602"/>
              <a:ext cx="2931" cy="5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err="1">
                  <a:latin typeface="Arial" panose="020B0604020202020204" pitchFamily="34" charset="0"/>
                  <a:ea typeface="Times New Roman" panose="02020603050405020304" pitchFamily="18" charset="0"/>
                  <a:cs typeface="Arial" panose="020B0604020202020204" pitchFamily="34" charset="0"/>
                </a:rPr>
                <a:t>Zona de protección de aguas subterráneas</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7" name="Text Box 6">
              <a:extLst>
                <a:ext uri="{FF2B5EF4-FFF2-40B4-BE49-F238E27FC236}">
                  <a16:creationId xmlns:a16="http://schemas.microsoft.com/office/drawing/2014/main" id="{2D8FA515-E13F-9554-22A6-346B2B08028D}"/>
                </a:ext>
              </a:extLst>
            </p:cNvPr>
            <p:cNvSpPr txBox="1">
              <a:spLocks noChangeArrowheads="1"/>
            </p:cNvSpPr>
            <p:nvPr/>
          </p:nvSpPr>
          <p:spPr bwMode="auto">
            <a:xfrm>
              <a:off x="11757" y="2909"/>
              <a:ext cx="2421" cy="6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err="1">
                  <a:latin typeface="Arial" panose="020B0604020202020204" pitchFamily="34" charset="0"/>
                  <a:ea typeface="Times New Roman" panose="02020603050405020304" pitchFamily="18" charset="0"/>
                  <a:cs typeface="Arial" panose="020B0604020202020204" pitchFamily="34" charset="0"/>
                </a:rPr>
                <a:t>Derecho</a:t>
              </a:r>
              <a:r>
                <a:rPr lang="de-CH" altLang="de-DE" sz="1600" dirty="0">
                  <a:latin typeface="Arial" panose="020B0604020202020204" pitchFamily="34" charset="0"/>
                  <a:ea typeface="Times New Roman" panose="02020603050405020304" pitchFamily="18" charset="0"/>
                  <a:cs typeface="Arial" panose="020B0604020202020204" pitchFamily="34" charset="0"/>
                </a:rPr>
                <a:t> medioambiental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8" name="Text Box 5">
              <a:extLst>
                <a:ext uri="{FF2B5EF4-FFF2-40B4-BE49-F238E27FC236}">
                  <a16:creationId xmlns:a16="http://schemas.microsoft.com/office/drawing/2014/main" id="{21DC76EE-ACE9-1970-EFB4-D1230ACE6F7A}"/>
                </a:ext>
              </a:extLst>
            </p:cNvPr>
            <p:cNvSpPr txBox="1">
              <a:spLocks noChangeArrowheads="1"/>
            </p:cNvSpPr>
            <p:nvPr/>
          </p:nvSpPr>
          <p:spPr bwMode="auto">
            <a:xfrm>
              <a:off x="11757" y="4344"/>
              <a:ext cx="3027"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en-US" altLang="de-DE" sz="1600" dirty="0">
                  <a:latin typeface="Arial" panose="020B0604020202020204" pitchFamily="34" charset="0"/>
                  <a:ea typeface="Times New Roman" panose="02020603050405020304" pitchFamily="18" charset="0"/>
                  <a:cs typeface="Arial" panose="020B0604020202020204" pitchFamily="34" charset="0"/>
                </a:rPr>
                <a:t>Todas las personas que tengan alguna relación con los terrenos situados dentro de esta zona protegida</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9" name="Text Box 4">
              <a:extLst>
                <a:ext uri="{FF2B5EF4-FFF2-40B4-BE49-F238E27FC236}">
                  <a16:creationId xmlns:a16="http://schemas.microsoft.com/office/drawing/2014/main" id="{569EDA76-F975-426B-4AD2-7F3CB3A3BB0B}"/>
                </a:ext>
              </a:extLst>
            </p:cNvPr>
            <p:cNvSpPr txBox="1">
              <a:spLocks noChangeArrowheads="1"/>
            </p:cNvSpPr>
            <p:nvPr/>
          </p:nvSpPr>
          <p:spPr bwMode="auto">
            <a:xfrm>
              <a:off x="5655" y="794"/>
              <a:ext cx="2250" cy="4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600" b="1" i="0" u="none" strike="noStrike" cap="none" normalizeH="0" baseline="0" dirty="0" err="1">
                  <a:ln>
                    <a:noFill/>
                  </a:ln>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rPr>
                <a:t>Sistema catastral</a:t>
              </a:r>
              <a:endParaRPr kumimoji="0" lang="de-CH" altLang="de-DE" sz="1050" b="0" i="0" u="none" strike="noStrike" cap="none" normalizeH="0" baseline="0" dirty="0">
                <a:ln>
                  <a:noFill/>
                </a:ln>
                <a:solidFill>
                  <a:schemeClr val="tx1">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2800" b="0" i="0" u="none" strike="noStrike" cap="none" normalizeH="0" baseline="0" dirty="0">
                <a:ln>
                  <a:noFill/>
                </a:ln>
                <a:solidFill>
                  <a:schemeClr val="tx1">
                    <a:lumMod val="50000"/>
                  </a:schemeClr>
                </a:solidFill>
                <a:effectLst/>
                <a:latin typeface="Arial" panose="020B0604020202020204" pitchFamily="34" charset="0"/>
              </a:endParaRPr>
            </a:p>
          </p:txBody>
        </p:sp>
        <p:sp>
          <p:nvSpPr>
            <p:cNvPr id="20" name="Text Box 3">
              <a:extLst>
                <a:ext uri="{FF2B5EF4-FFF2-40B4-BE49-F238E27FC236}">
                  <a16:creationId xmlns:a16="http://schemas.microsoft.com/office/drawing/2014/main" id="{7703DBF8-D77C-69DF-0F71-1BD24416604D}"/>
                </a:ext>
              </a:extLst>
            </p:cNvPr>
            <p:cNvSpPr txBox="1">
              <a:spLocks noChangeArrowheads="1"/>
            </p:cNvSpPr>
            <p:nvPr/>
          </p:nvSpPr>
          <p:spPr bwMode="auto">
            <a:xfrm>
              <a:off x="1860" y="794"/>
              <a:ext cx="1695" cy="4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1600" b="1" dirty="0">
                  <a:solidFill>
                    <a:schemeClr val="tx1">
                      <a:lumMod val="50000"/>
                    </a:schemeClr>
                  </a:solidFill>
                  <a:latin typeface="Arial" panose="020B0604020202020204" pitchFamily="34" charset="0"/>
                  <a:cs typeface="Arial" panose="020B0604020202020204" pitchFamily="34" charset="0"/>
                </a:rPr>
                <a:t>En </a:t>
              </a:r>
              <a:r>
                <a:rPr lang="de-CH" altLang="de-DE" sz="1600" b="1" dirty="0" err="1">
                  <a:solidFill>
                    <a:schemeClr val="tx1">
                      <a:lumMod val="50000"/>
                    </a:schemeClr>
                  </a:solidFill>
                  <a:latin typeface="Arial" panose="020B0604020202020204" pitchFamily="34" charset="0"/>
                  <a:cs typeface="Arial" panose="020B0604020202020204" pitchFamily="34" charset="0"/>
                </a:rPr>
                <a:t>general</a:t>
              </a:r>
              <a:endParaRPr kumimoji="0" lang="de-CH" altLang="de-DE" sz="2800" b="0" i="0" u="none" strike="noStrike" cap="none" normalizeH="0" baseline="0" dirty="0">
                <a:ln>
                  <a:noFill/>
                </a:ln>
                <a:solidFill>
                  <a:schemeClr val="tx1">
                    <a:lumMod val="50000"/>
                  </a:schemeClr>
                </a:solidFill>
                <a:effectLst/>
                <a:latin typeface="Arial" panose="020B0604020202020204" pitchFamily="34" charset="0"/>
              </a:endParaRPr>
            </a:p>
          </p:txBody>
        </p:sp>
        <p:sp>
          <p:nvSpPr>
            <p:cNvPr id="21" name="Text Box 2">
              <a:extLst>
                <a:ext uri="{FF2B5EF4-FFF2-40B4-BE49-F238E27FC236}">
                  <a16:creationId xmlns:a16="http://schemas.microsoft.com/office/drawing/2014/main" id="{7C6BF541-432E-3BEE-39EC-CFA0AE16AD48}"/>
                </a:ext>
              </a:extLst>
            </p:cNvPr>
            <p:cNvSpPr txBox="1">
              <a:spLocks noChangeArrowheads="1"/>
            </p:cNvSpPr>
            <p:nvPr/>
          </p:nvSpPr>
          <p:spPr bwMode="auto">
            <a:xfrm>
              <a:off x="8400" y="783"/>
              <a:ext cx="2421" cy="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b="1" dirty="0" err="1">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Ejemplo de derecho</a:t>
              </a:r>
              <a:r>
                <a:rPr lang="de-CH" altLang="de-DE" sz="1600" b="1" dirty="0">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 privado</a:t>
              </a:r>
              <a:endParaRPr lang="de-CH" altLang="de-DE" sz="2800" dirty="0">
                <a:solidFill>
                  <a:schemeClr val="tx1">
                    <a:lumMod val="50000"/>
                  </a:schemeClr>
                </a:solidFill>
                <a:latin typeface="Arial" panose="020B0604020202020204" pitchFamily="34" charset="0"/>
              </a:endParaRPr>
            </a:p>
          </p:txBody>
        </p:sp>
        <p:sp>
          <p:nvSpPr>
            <p:cNvPr id="22" name="Text Box 2">
              <a:extLst>
                <a:ext uri="{FF2B5EF4-FFF2-40B4-BE49-F238E27FC236}">
                  <a16:creationId xmlns:a16="http://schemas.microsoft.com/office/drawing/2014/main" id="{48E769C3-84FD-4F03-275E-1C62C3C959D2}"/>
                </a:ext>
              </a:extLst>
            </p:cNvPr>
            <p:cNvSpPr txBox="1">
              <a:spLocks noChangeArrowheads="1"/>
            </p:cNvSpPr>
            <p:nvPr/>
          </p:nvSpPr>
          <p:spPr bwMode="auto">
            <a:xfrm>
              <a:off x="11757" y="783"/>
              <a:ext cx="3187" cy="3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1600" b="1" i="0" u="none" strike="noStrike" cap="none" normalizeH="0" baseline="0" dirty="0" err="1">
                  <a:ln>
                    <a:noFill/>
                  </a:ln>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rPr>
                <a:t>Ejemplo de derecho público</a:t>
              </a:r>
              <a:endParaRPr kumimoji="0" lang="de-CH" altLang="de-DE" sz="2800" b="0" i="0" u="none" strike="noStrike" cap="none" normalizeH="0" baseline="0" dirty="0">
                <a:ln>
                  <a:noFill/>
                </a:ln>
                <a:solidFill>
                  <a:schemeClr val="tx1">
                    <a:lumMod val="50000"/>
                  </a:schemeClr>
                </a:solidFill>
                <a:effectLst/>
                <a:latin typeface="Arial" panose="020B0604020202020204" pitchFamily="34" charset="0"/>
              </a:endParaRPr>
            </a:p>
          </p:txBody>
        </p:sp>
        <p:sp>
          <p:nvSpPr>
            <p:cNvPr id="23" name="Text Box 7">
              <a:extLst>
                <a:ext uri="{FF2B5EF4-FFF2-40B4-BE49-F238E27FC236}">
                  <a16:creationId xmlns:a16="http://schemas.microsoft.com/office/drawing/2014/main" id="{19FD7A06-AED1-3AD8-76A2-D4BF1C17891C}"/>
                </a:ext>
              </a:extLst>
            </p:cNvPr>
            <p:cNvSpPr txBox="1">
              <a:spLocks noChangeArrowheads="1"/>
            </p:cNvSpPr>
            <p:nvPr/>
          </p:nvSpPr>
          <p:spPr bwMode="auto">
            <a:xfrm>
              <a:off x="8421" y="1602"/>
              <a:ext cx="2931" cy="5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err="1">
                  <a:latin typeface="Arial" panose="020B0604020202020204" pitchFamily="34" charset="0"/>
                  <a:ea typeface="Times New Roman" panose="02020603050405020304" pitchFamily="18" charset="0"/>
                  <a:cs typeface="Arial" panose="020B0604020202020204" pitchFamily="34" charset="0"/>
                </a:rPr>
                <a:t>Propiedad</a:t>
              </a:r>
              <a:r>
                <a:rPr lang="de-CH" altLang="de-DE" sz="1600" dirty="0">
                  <a:latin typeface="Arial" panose="020B0604020202020204" pitchFamily="34" charset="0"/>
                  <a:ea typeface="Times New Roman" panose="02020603050405020304" pitchFamily="18" charset="0"/>
                  <a:cs typeface="Arial" panose="020B0604020202020204" pitchFamily="34" charset="0"/>
                </a:rPr>
                <a:t> de </a:t>
              </a:r>
              <a:r>
                <a:rPr lang="de-CH" altLang="de-DE" sz="1600" dirty="0" err="1">
                  <a:latin typeface="Arial" panose="020B0604020202020204" pitchFamily="34" charset="0"/>
                  <a:ea typeface="Times New Roman" panose="02020603050405020304" pitchFamily="18" charset="0"/>
                  <a:cs typeface="Arial" panose="020B0604020202020204" pitchFamily="34" charset="0"/>
                </a:rPr>
                <a:t>un</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terreno</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una</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parcela</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24" name="Text Box 6">
              <a:extLst>
                <a:ext uri="{FF2B5EF4-FFF2-40B4-BE49-F238E27FC236}">
                  <a16:creationId xmlns:a16="http://schemas.microsoft.com/office/drawing/2014/main" id="{F4E592CD-DB2A-C4D7-DF12-C4267E07FB76}"/>
                </a:ext>
              </a:extLst>
            </p:cNvPr>
            <p:cNvSpPr txBox="1">
              <a:spLocks noChangeArrowheads="1"/>
            </p:cNvSpPr>
            <p:nvPr/>
          </p:nvSpPr>
          <p:spPr bwMode="auto">
            <a:xfrm>
              <a:off x="8400" y="2909"/>
              <a:ext cx="2421" cy="7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a:latin typeface="Arial" panose="020B0604020202020204" pitchFamily="34" charset="0"/>
                  <a:ea typeface="Times New Roman" panose="02020603050405020304" pitchFamily="18" charset="0"/>
                  <a:cs typeface="Arial" panose="020B0604020202020204" pitchFamily="34" charset="0"/>
                </a:rPr>
                <a:t>Código </a:t>
              </a:r>
              <a:r>
                <a:rPr lang="de-CH" altLang="de-DE" sz="1600" dirty="0" err="1">
                  <a:latin typeface="Arial" panose="020B0604020202020204" pitchFamily="34" charset="0"/>
                  <a:ea typeface="Times New Roman" panose="02020603050405020304" pitchFamily="18" charset="0"/>
                  <a:cs typeface="Arial" panose="020B0604020202020204" pitchFamily="34" charset="0"/>
                </a:rPr>
                <a:t>civil</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sobre</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a:latin typeface="Arial" panose="020B0604020202020204" pitchFamily="34" charset="0"/>
                  <a:cs typeface="Arial" panose="020B0604020202020204" pitchFamily="34" charset="0"/>
                </a:rPr>
                <a:t>l</a:t>
              </a:r>
              <a:r>
                <a:rPr kumimoji="0" lang="de-CH"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 </a:t>
              </a: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propiedad</a:t>
              </a:r>
              <a:r>
                <a:rPr kumimoji="0" lang="de-CH"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la </a:t>
              </a: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tierra</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25" name="Text Box 5">
              <a:extLst>
                <a:ext uri="{FF2B5EF4-FFF2-40B4-BE49-F238E27FC236}">
                  <a16:creationId xmlns:a16="http://schemas.microsoft.com/office/drawing/2014/main" id="{E8E69F76-E68D-16ED-6253-A0A7FDB8E809}"/>
                </a:ext>
              </a:extLst>
            </p:cNvPr>
            <p:cNvSpPr txBox="1">
              <a:spLocks noChangeArrowheads="1"/>
            </p:cNvSpPr>
            <p:nvPr/>
          </p:nvSpPr>
          <p:spPr bwMode="auto">
            <a:xfrm>
              <a:off x="8500" y="4344"/>
              <a:ext cx="2645"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en-US" altLang="de-DE" sz="1600" dirty="0">
                  <a:latin typeface="Arial" panose="020B0604020202020204" pitchFamily="34" charset="0"/>
                  <a:ea typeface="Times New Roman" panose="02020603050405020304" pitchFamily="18" charset="0"/>
                  <a:cs typeface="Arial" panose="020B0604020202020204" pitchFamily="34" charset="0"/>
                </a:rPr>
                <a:t>Persona autorizada como propietario de la tierra</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309062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DBDD6AC-C4F1-799A-47E8-D11841415864}"/>
              </a:ext>
            </a:extLst>
          </p:cNvPr>
          <p:cNvSpPr>
            <a:spLocks noGrp="1"/>
          </p:cNvSpPr>
          <p:nvPr>
            <p:ph type="sldNum" sz="quarter" idx="10"/>
          </p:nvPr>
        </p:nvSpPr>
        <p:spPr/>
        <p:txBody>
          <a:bodyPr/>
          <a:lstStyle/>
          <a:p>
            <a:pPr>
              <a:defRPr/>
            </a:pPr>
            <a:fld id="{86CB4B4D-7CA3-9044-876B-883B54F8677D}" type="slidenum">
              <a:rPr lang="de-CH" smtClean="0"/>
              <a:t>7</a:t>
            </a:fld>
            <a:endParaRPr lang="de-CH"/>
          </a:p>
        </p:txBody>
      </p:sp>
      <p:sp>
        <p:nvSpPr>
          <p:cNvPr id="3" name="Titel 2">
            <a:extLst>
              <a:ext uri="{FF2B5EF4-FFF2-40B4-BE49-F238E27FC236}">
                <a16:creationId xmlns:a16="http://schemas.microsoft.com/office/drawing/2014/main" id="{D9919865-7ECA-DE06-62FD-734CB9FE7242}"/>
              </a:ext>
            </a:extLst>
          </p:cNvPr>
          <p:cNvSpPr>
            <a:spLocks noGrp="1"/>
          </p:cNvSpPr>
          <p:nvPr>
            <p:ph type="title"/>
          </p:nvPr>
        </p:nvSpPr>
        <p:spPr>
          <a:xfrm>
            <a:off x="233999" y="280800"/>
            <a:ext cx="11766651" cy="716582"/>
          </a:xfrm>
        </p:spPr>
        <p:txBody>
          <a:bodyPr>
            <a:normAutofit/>
          </a:bodyPr>
          <a:lstStyle/>
          <a:p>
            <a:r>
              <a:rPr lang="de-CH" dirty="0" err="1">
                <a:latin typeface="Arial" panose="020B0604020202020204" pitchFamily="34" charset="0"/>
                <a:cs typeface="Arial" panose="020B0604020202020204" pitchFamily="34" charset="0"/>
              </a:rPr>
              <a:t>Introducción</a:t>
            </a:r>
            <a:r>
              <a:rPr lang="de-CH" dirty="0">
                <a:latin typeface="Arial" panose="020B0604020202020204" pitchFamily="34" charset="0"/>
                <a:cs typeface="Arial" panose="020B0604020202020204" pitchFamily="34" charset="0"/>
              </a:rPr>
              <a:t> – </a:t>
            </a:r>
            <a:r>
              <a:rPr lang="de-CH" dirty="0" err="1">
                <a:latin typeface="Arial" panose="020B0604020202020204" pitchFamily="34" charset="0"/>
                <a:cs typeface="Arial" panose="020B0604020202020204" pitchFamily="34" charset="0"/>
              </a:rPr>
              <a:t>Sistemas</a:t>
            </a:r>
            <a:r>
              <a:rPr lang="de-CH" dirty="0">
                <a:latin typeface="Arial" panose="020B0604020202020204" pitchFamily="34" charset="0"/>
                <a:cs typeface="Arial" panose="020B0604020202020204" pitchFamily="34" charset="0"/>
              </a:rPr>
              <a:t> de </a:t>
            </a:r>
            <a:r>
              <a:rPr lang="de-CH" dirty="0" err="1">
                <a:latin typeface="Arial" panose="020B0604020202020204" pitchFamily="34" charset="0"/>
                <a:cs typeface="Arial" panose="020B0604020202020204" pitchFamily="34" charset="0"/>
              </a:rPr>
              <a:t>Registro</a:t>
            </a:r>
            <a:endParaRPr lang="de-CH" dirty="0">
              <a:latin typeface="Arial" panose="020B0604020202020204" pitchFamily="34" charset="0"/>
              <a:cs typeface="Arial" panose="020B0604020202020204" pitchFamily="34" charset="0"/>
            </a:endParaRPr>
          </a:p>
        </p:txBody>
      </p:sp>
      <p:sp>
        <p:nvSpPr>
          <p:cNvPr id="4" name="AutoShape 17">
            <a:extLst>
              <a:ext uri="{FF2B5EF4-FFF2-40B4-BE49-F238E27FC236}">
                <a16:creationId xmlns:a16="http://schemas.microsoft.com/office/drawing/2014/main" id="{691D1152-4CC7-CAA7-460B-8389662C7BF4}"/>
              </a:ext>
            </a:extLst>
          </p:cNvPr>
          <p:cNvSpPr>
            <a:spLocks noChangeArrowheads="1"/>
          </p:cNvSpPr>
          <p:nvPr/>
        </p:nvSpPr>
        <p:spPr bwMode="auto">
          <a:xfrm>
            <a:off x="552641" y="2445396"/>
            <a:ext cx="963384" cy="1295342"/>
          </a:xfrm>
          <a:prstGeom prst="downArrow">
            <a:avLst/>
          </a:prstGeom>
          <a:solidFill>
            <a:srgbClr val="CCC0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 name="Freeform 16">
            <a:extLst>
              <a:ext uri="{FF2B5EF4-FFF2-40B4-BE49-F238E27FC236}">
                <a16:creationId xmlns:a16="http://schemas.microsoft.com/office/drawing/2014/main" id="{E6C7D4FE-1FF6-A19B-F423-B0E58E40F36F}"/>
              </a:ext>
            </a:extLst>
          </p:cNvPr>
          <p:cNvSpPr>
            <a:spLocks/>
          </p:cNvSpPr>
          <p:nvPr/>
        </p:nvSpPr>
        <p:spPr bwMode="auto">
          <a:xfrm>
            <a:off x="482149" y="1472557"/>
            <a:ext cx="1288729" cy="800482"/>
          </a:xfrm>
          <a:custGeom>
            <a:avLst/>
            <a:gdLst>
              <a:gd name="T0" fmla="*/ 315 w 1425"/>
              <a:gd name="T1" fmla="*/ 75 h 900"/>
              <a:gd name="T2" fmla="*/ 0 w 1425"/>
              <a:gd name="T3" fmla="*/ 540 h 900"/>
              <a:gd name="T4" fmla="*/ 255 w 1425"/>
              <a:gd name="T5" fmla="*/ 900 h 900"/>
              <a:gd name="T6" fmla="*/ 1320 w 1425"/>
              <a:gd name="T7" fmla="*/ 780 h 900"/>
              <a:gd name="T8" fmla="*/ 1425 w 1425"/>
              <a:gd name="T9" fmla="*/ 0 h 900"/>
              <a:gd name="T10" fmla="*/ 315 w 1425"/>
              <a:gd name="T11" fmla="*/ 75 h 900"/>
            </a:gdLst>
            <a:ahLst/>
            <a:cxnLst>
              <a:cxn ang="0">
                <a:pos x="T0" y="T1"/>
              </a:cxn>
              <a:cxn ang="0">
                <a:pos x="T2" y="T3"/>
              </a:cxn>
              <a:cxn ang="0">
                <a:pos x="T4" y="T5"/>
              </a:cxn>
              <a:cxn ang="0">
                <a:pos x="T6" y="T7"/>
              </a:cxn>
              <a:cxn ang="0">
                <a:pos x="T8" y="T9"/>
              </a:cxn>
              <a:cxn ang="0">
                <a:pos x="T10" y="T11"/>
              </a:cxn>
            </a:cxnLst>
            <a:rect l="0" t="0" r="r" b="b"/>
            <a:pathLst>
              <a:path w="1425" h="900">
                <a:moveTo>
                  <a:pt x="315" y="75"/>
                </a:moveTo>
                <a:lnTo>
                  <a:pt x="0" y="540"/>
                </a:lnTo>
                <a:lnTo>
                  <a:pt x="255" y="900"/>
                </a:lnTo>
                <a:lnTo>
                  <a:pt x="1320" y="780"/>
                </a:lnTo>
                <a:lnTo>
                  <a:pt x="1425" y="0"/>
                </a:lnTo>
                <a:lnTo>
                  <a:pt x="315" y="75"/>
                </a:lnTo>
                <a:close/>
              </a:path>
            </a:pathLst>
          </a:custGeom>
          <a:solidFill>
            <a:srgbClr val="B8CCE4"/>
          </a:solidFill>
          <a:ln w="9525">
            <a:solidFill>
              <a:srgbClr val="548DD4"/>
            </a:solid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6" name="Text Box 15">
            <a:extLst>
              <a:ext uri="{FF2B5EF4-FFF2-40B4-BE49-F238E27FC236}">
                <a16:creationId xmlns:a16="http://schemas.microsoft.com/office/drawing/2014/main" id="{3FA810EE-D6A3-E0A5-3861-B3C21AABB156}"/>
              </a:ext>
            </a:extLst>
          </p:cNvPr>
          <p:cNvSpPr txBox="1">
            <a:spLocks noChangeArrowheads="1"/>
          </p:cNvSpPr>
          <p:nvPr/>
        </p:nvSpPr>
        <p:spPr bwMode="auto">
          <a:xfrm>
            <a:off x="603250" y="2614397"/>
            <a:ext cx="840476" cy="99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3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pic>
        <p:nvPicPr>
          <p:cNvPr id="7" name="Picture 14">
            <a:extLst>
              <a:ext uri="{FF2B5EF4-FFF2-40B4-BE49-F238E27FC236}">
                <a16:creationId xmlns:a16="http://schemas.microsoft.com/office/drawing/2014/main" id="{807A9115-9C9F-98DB-6C11-E24887211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49" y="3807371"/>
            <a:ext cx="1074544" cy="131133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31C912D2-93B5-618C-C0DF-FBD3E1C4EC30}"/>
              </a:ext>
            </a:extLst>
          </p:cNvPr>
          <p:cNvSpPr txBox="1">
            <a:spLocks noChangeArrowheads="1"/>
          </p:cNvSpPr>
          <p:nvPr/>
        </p:nvSpPr>
        <p:spPr bwMode="auto">
          <a:xfrm>
            <a:off x="603250" y="1005944"/>
            <a:ext cx="4772670" cy="395554"/>
          </a:xfrm>
          <a:prstGeom prst="rect">
            <a:avLst/>
          </a:prstGeom>
          <a:noFill/>
          <a:ln>
            <a:noFill/>
          </a:ln>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b="1" dirty="0" err="1">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Sistema</a:t>
            </a:r>
            <a:r>
              <a:rPr lang="de-CH" altLang="de-DE" b="1" dirty="0">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de-CH" altLang="de-DE" b="1" dirty="0" err="1">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orientado</a:t>
            </a:r>
            <a:r>
              <a:rPr lang="de-CH" altLang="de-DE" b="1" dirty="0">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 al </a:t>
            </a:r>
            <a:r>
              <a:rPr lang="de-CH" altLang="de-DE" b="1" dirty="0" err="1">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título</a:t>
            </a:r>
            <a:r>
              <a:rPr lang="de-CH" altLang="de-DE" b="1" dirty="0">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 («title </a:t>
            </a:r>
            <a:r>
              <a:rPr lang="de-CH" altLang="de-DE" b="1" dirty="0" err="1">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system</a:t>
            </a:r>
            <a:r>
              <a:rPr lang="de-CH" altLang="de-DE" b="1" dirty="0">
                <a:solidFill>
                  <a:schemeClr val="tx1">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de-CH" altLang="de-DE" sz="3200" dirty="0">
              <a:solidFill>
                <a:schemeClr val="tx1">
                  <a:lumMod val="50000"/>
                </a:schemeClr>
              </a:solidFill>
              <a:latin typeface="Arial" panose="020B0604020202020204" pitchFamily="34" charset="0"/>
            </a:endParaRPr>
          </a:p>
        </p:txBody>
      </p:sp>
      <p:sp>
        <p:nvSpPr>
          <p:cNvPr id="9" name="Text Box 7">
            <a:extLst>
              <a:ext uri="{FF2B5EF4-FFF2-40B4-BE49-F238E27FC236}">
                <a16:creationId xmlns:a16="http://schemas.microsoft.com/office/drawing/2014/main" id="{95229C8A-4762-6C5F-816E-3C971AF6EE9E}"/>
              </a:ext>
            </a:extLst>
          </p:cNvPr>
          <p:cNvSpPr txBox="1">
            <a:spLocks noChangeArrowheads="1"/>
          </p:cNvSpPr>
          <p:nvPr/>
        </p:nvSpPr>
        <p:spPr bwMode="auto">
          <a:xfrm>
            <a:off x="2000611" y="1514825"/>
            <a:ext cx="3447313" cy="6103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err="1">
                <a:latin typeface="Arial" panose="020B0604020202020204" pitchFamily="34" charset="0"/>
                <a:ea typeface="Times New Roman" panose="02020603050405020304" pitchFamily="18" charset="0"/>
                <a:cs typeface="Arial" panose="020B0604020202020204" pitchFamily="34" charset="0"/>
              </a:rPr>
              <a:t>Parcela</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con</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título</a:t>
            </a:r>
            <a:r>
              <a:rPr lang="de-CH" altLang="de-DE" sz="1600" dirty="0">
                <a:latin typeface="Arial" panose="020B0604020202020204" pitchFamily="34" charset="0"/>
                <a:ea typeface="Times New Roman" panose="02020603050405020304" pitchFamily="18" charset="0"/>
                <a:cs typeface="Arial" panose="020B0604020202020204" pitchFamily="34" charset="0"/>
              </a:rPr>
              <a:t> de </a:t>
            </a:r>
            <a:r>
              <a:rPr lang="de-CH" altLang="de-DE" sz="1600" dirty="0" err="1">
                <a:latin typeface="Arial" panose="020B0604020202020204" pitchFamily="34" charset="0"/>
                <a:ea typeface="Times New Roman" panose="02020603050405020304" pitchFamily="18" charset="0"/>
                <a:cs typeface="Arial" panose="020B0604020202020204" pitchFamily="34" charset="0"/>
              </a:rPr>
              <a:t>propiedad</a:t>
            </a:r>
            <a:r>
              <a:rPr lang="de-CH" altLang="de-DE" sz="1600" dirty="0">
                <a:latin typeface="Arial" panose="020B0604020202020204" pitchFamily="34" charset="0"/>
                <a:ea typeface="Times New Roman" panose="02020603050405020304" pitchFamily="18" charset="0"/>
                <a:cs typeface="Arial" panose="020B0604020202020204" pitchFamily="34" charset="0"/>
              </a:rPr>
              <a:t> </a:t>
            </a:r>
            <a:r>
              <a:rPr lang="de-CH" altLang="de-DE" sz="1600" dirty="0" err="1">
                <a:latin typeface="Arial" panose="020B0604020202020204" pitchFamily="34" charset="0"/>
                <a:ea typeface="Times New Roman" panose="02020603050405020304" pitchFamily="18" charset="0"/>
                <a:cs typeface="Arial" panose="020B0604020202020204" pitchFamily="34" charset="0"/>
              </a:rPr>
              <a:t>registrado</a:t>
            </a:r>
            <a:r>
              <a:rPr lang="de-CH" altLang="de-DE" sz="1600" dirty="0">
                <a:latin typeface="Arial" panose="020B0604020202020204" pitchFamily="34" charset="0"/>
                <a:ea typeface="Times New Roman" panose="02020603050405020304" pitchFamily="18" charset="0"/>
                <a:cs typeface="Arial" panose="020B0604020202020204" pitchFamily="34" charset="0"/>
              </a:rPr>
              <a:t> / </a:t>
            </a: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título</a:t>
            </a:r>
            <a:r>
              <a:rPr kumimoji="0" lang="de-CH"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 </a:t>
            </a: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propiedad</a:t>
            </a:r>
            <a:r>
              <a:rPr kumimoji="0" lang="de-CH"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 </a:t>
            </a: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nombre</a:t>
            </a:r>
            <a:r>
              <a:rPr kumimoji="0" lang="de-CH"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del Sr. Jenni</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0" name="Text Box 6">
            <a:extLst>
              <a:ext uri="{FF2B5EF4-FFF2-40B4-BE49-F238E27FC236}">
                <a16:creationId xmlns:a16="http://schemas.microsoft.com/office/drawing/2014/main" id="{88E1851B-7377-03DD-74FD-B7C9842F808D}"/>
              </a:ext>
            </a:extLst>
          </p:cNvPr>
          <p:cNvSpPr txBox="1">
            <a:spLocks noChangeArrowheads="1"/>
          </p:cNvSpPr>
          <p:nvPr/>
        </p:nvSpPr>
        <p:spPr bwMode="auto">
          <a:xfrm>
            <a:off x="2000612" y="2640052"/>
            <a:ext cx="2187948" cy="6840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a:latin typeface="Arial" panose="020B0604020202020204" pitchFamily="34" charset="0"/>
                <a:ea typeface="Times New Roman" panose="02020603050405020304" pitchFamily="18" charset="0"/>
                <a:cs typeface="Arial" panose="020B0604020202020204" pitchFamily="34" charset="0"/>
              </a:rPr>
              <a:t>Código </a:t>
            </a:r>
            <a:r>
              <a:rPr lang="de-CH" altLang="de-DE" sz="1600" dirty="0" err="1">
                <a:latin typeface="Arial" panose="020B0604020202020204" pitchFamily="34" charset="0"/>
                <a:ea typeface="Times New Roman" panose="02020603050405020304" pitchFamily="18" charset="0"/>
                <a:cs typeface="Arial" panose="020B0604020202020204" pitchFamily="34" charset="0"/>
              </a:rPr>
              <a:t>civil sobre</a:t>
            </a:r>
            <a:endParaRPr lang="de-CH" altLang="de-DE" sz="1600" dirty="0">
              <a:latin typeface="Arial" panose="020B0604020202020204" pitchFamily="34" charset="0"/>
              <a:ea typeface="Times New Roman" panose="02020603050405020304" pitchFamily="18" charset="0"/>
              <a:cs typeface="Arial" panose="020B0604020202020204" pitchFamily="34" charset="0"/>
            </a:endParaRPr>
          </a:p>
          <a:p>
            <a:pPr lvl="0" rtl="0" eaLnBrk="0" fontAlgn="base" hangingPunct="0">
              <a:spcBef>
                <a:spcPct val="0"/>
              </a:spcBef>
              <a:spcAft>
                <a:spcPct val="0"/>
              </a:spcAft>
            </a:pP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propiedad de la tierra</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1" name="Text Box 5">
            <a:extLst>
              <a:ext uri="{FF2B5EF4-FFF2-40B4-BE49-F238E27FC236}">
                <a16:creationId xmlns:a16="http://schemas.microsoft.com/office/drawing/2014/main" id="{4E37594E-9F4C-C2FB-8DD6-B6EF57772857}"/>
              </a:ext>
            </a:extLst>
          </p:cNvPr>
          <p:cNvSpPr txBox="1">
            <a:spLocks noChangeArrowheads="1"/>
          </p:cNvSpPr>
          <p:nvPr/>
        </p:nvSpPr>
        <p:spPr bwMode="auto">
          <a:xfrm>
            <a:off x="1996704" y="4068127"/>
            <a:ext cx="3447311" cy="11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en-US" altLang="de-DE" sz="1600" dirty="0" err="1">
                <a:latin typeface="Arial" panose="020B0604020202020204" pitchFamily="34" charset="0"/>
                <a:ea typeface="Times New Roman" panose="02020603050405020304" pitchFamily="18" charset="0"/>
                <a:cs typeface="Arial" panose="020B0604020202020204" pitchFamily="34" charset="0"/>
              </a:rPr>
              <a:t>El Sr. </a:t>
            </a:r>
            <a:r>
              <a:rPr lang="en-US" altLang="de-DE" sz="1600" dirty="0">
                <a:latin typeface="Arial" panose="020B0604020202020204" pitchFamily="34" charset="0"/>
                <a:ea typeface="Times New Roman" panose="02020603050405020304" pitchFamily="18" charset="0"/>
                <a:cs typeface="Arial" panose="020B0604020202020204" pitchFamily="34" charset="0"/>
              </a:rPr>
              <a:t>Jenni está autorizado como propietario del terreno.</a:t>
            </a:r>
          </a:p>
          <a:p>
            <a:pPr lvl="0" rtl="0" eaLnBrk="0" fontAlgn="base" hangingPunct="0">
              <a:spcBef>
                <a:spcPct val="0"/>
              </a:spcBef>
              <a:spcAft>
                <a:spcPct val="0"/>
              </a:spcAft>
            </a:pPr>
            <a:r>
              <a:rPr kumimoji="0" lang="en-US"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El Sr. Kaul se ve afectado por no ser el propietario del terreno</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2" name="AutoShape 17">
            <a:extLst>
              <a:ext uri="{FF2B5EF4-FFF2-40B4-BE49-F238E27FC236}">
                <a16:creationId xmlns:a16="http://schemas.microsoft.com/office/drawing/2014/main" id="{5243E7FF-FAA0-8ADD-2C29-58309A2C6894}"/>
              </a:ext>
            </a:extLst>
          </p:cNvPr>
          <p:cNvSpPr>
            <a:spLocks noChangeArrowheads="1"/>
          </p:cNvSpPr>
          <p:nvPr/>
        </p:nvSpPr>
        <p:spPr bwMode="auto">
          <a:xfrm>
            <a:off x="6560550" y="2447273"/>
            <a:ext cx="963384" cy="1295342"/>
          </a:xfrm>
          <a:prstGeom prst="upArrow">
            <a:avLst/>
          </a:prstGeom>
          <a:solidFill>
            <a:srgbClr val="CCC0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3" name="Freeform 16">
            <a:extLst>
              <a:ext uri="{FF2B5EF4-FFF2-40B4-BE49-F238E27FC236}">
                <a16:creationId xmlns:a16="http://schemas.microsoft.com/office/drawing/2014/main" id="{4E5651D8-867F-528B-59DA-E5135CE08A0D}"/>
              </a:ext>
            </a:extLst>
          </p:cNvPr>
          <p:cNvSpPr>
            <a:spLocks/>
          </p:cNvSpPr>
          <p:nvPr/>
        </p:nvSpPr>
        <p:spPr bwMode="auto">
          <a:xfrm>
            <a:off x="6490058" y="1474434"/>
            <a:ext cx="1288729" cy="800482"/>
          </a:xfrm>
          <a:custGeom>
            <a:avLst/>
            <a:gdLst>
              <a:gd name="T0" fmla="*/ 315 w 1425"/>
              <a:gd name="T1" fmla="*/ 75 h 900"/>
              <a:gd name="T2" fmla="*/ 0 w 1425"/>
              <a:gd name="T3" fmla="*/ 540 h 900"/>
              <a:gd name="T4" fmla="*/ 255 w 1425"/>
              <a:gd name="T5" fmla="*/ 900 h 900"/>
              <a:gd name="T6" fmla="*/ 1320 w 1425"/>
              <a:gd name="T7" fmla="*/ 780 h 900"/>
              <a:gd name="T8" fmla="*/ 1425 w 1425"/>
              <a:gd name="T9" fmla="*/ 0 h 900"/>
              <a:gd name="T10" fmla="*/ 315 w 1425"/>
              <a:gd name="T11" fmla="*/ 75 h 900"/>
            </a:gdLst>
            <a:ahLst/>
            <a:cxnLst>
              <a:cxn ang="0">
                <a:pos x="T0" y="T1"/>
              </a:cxn>
              <a:cxn ang="0">
                <a:pos x="T2" y="T3"/>
              </a:cxn>
              <a:cxn ang="0">
                <a:pos x="T4" y="T5"/>
              </a:cxn>
              <a:cxn ang="0">
                <a:pos x="T6" y="T7"/>
              </a:cxn>
              <a:cxn ang="0">
                <a:pos x="T8" y="T9"/>
              </a:cxn>
              <a:cxn ang="0">
                <a:pos x="T10" y="T11"/>
              </a:cxn>
            </a:cxnLst>
            <a:rect l="0" t="0" r="r" b="b"/>
            <a:pathLst>
              <a:path w="1425" h="900">
                <a:moveTo>
                  <a:pt x="315" y="75"/>
                </a:moveTo>
                <a:lnTo>
                  <a:pt x="0" y="540"/>
                </a:lnTo>
                <a:lnTo>
                  <a:pt x="255" y="900"/>
                </a:lnTo>
                <a:lnTo>
                  <a:pt x="1320" y="780"/>
                </a:lnTo>
                <a:lnTo>
                  <a:pt x="1425" y="0"/>
                </a:lnTo>
                <a:lnTo>
                  <a:pt x="315" y="75"/>
                </a:lnTo>
                <a:close/>
              </a:path>
            </a:pathLst>
          </a:custGeom>
          <a:solidFill>
            <a:srgbClr val="B8CCE4"/>
          </a:solidFill>
          <a:ln w="9525">
            <a:solidFill>
              <a:srgbClr val="548DD4"/>
            </a:solid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Text Box 15">
            <a:extLst>
              <a:ext uri="{FF2B5EF4-FFF2-40B4-BE49-F238E27FC236}">
                <a16:creationId xmlns:a16="http://schemas.microsoft.com/office/drawing/2014/main" id="{4EE93441-E7D6-D17F-D288-08A8B3ECE623}"/>
              </a:ext>
            </a:extLst>
          </p:cNvPr>
          <p:cNvSpPr txBox="1">
            <a:spLocks noChangeArrowheads="1"/>
          </p:cNvSpPr>
          <p:nvPr/>
        </p:nvSpPr>
        <p:spPr bwMode="auto">
          <a:xfrm>
            <a:off x="6607092" y="2807879"/>
            <a:ext cx="840476" cy="99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3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D81E25E6-68F4-1E48-1E85-0042E670F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058" y="3809248"/>
            <a:ext cx="1074544" cy="13113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a:extLst>
              <a:ext uri="{FF2B5EF4-FFF2-40B4-BE49-F238E27FC236}">
                <a16:creationId xmlns:a16="http://schemas.microsoft.com/office/drawing/2014/main" id="{8EA0D23F-765F-3925-4B3F-4A9C980A091C}"/>
              </a:ext>
            </a:extLst>
          </p:cNvPr>
          <p:cNvSpPr txBox="1">
            <a:spLocks noChangeArrowheads="1"/>
          </p:cNvSpPr>
          <p:nvPr/>
        </p:nvSpPr>
        <p:spPr bwMode="auto">
          <a:xfrm>
            <a:off x="6240017" y="1002228"/>
            <a:ext cx="5760632" cy="395555"/>
          </a:xfrm>
          <a:prstGeom prst="rect">
            <a:avLst/>
          </a:prstGeom>
          <a:noFill/>
          <a:ln>
            <a:noFill/>
          </a:ln>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b="1" dirty="0" err="1">
                <a:solidFill>
                  <a:schemeClr val="tx1">
                    <a:lumMod val="50000"/>
                  </a:schemeClr>
                </a:solidFill>
                <a:latin typeface="Arial" panose="020B0604020202020204" pitchFamily="34" charset="0"/>
                <a:cs typeface="Arial" panose="020B0604020202020204" pitchFamily="34" charset="0"/>
              </a:rPr>
              <a:t>Sistema</a:t>
            </a:r>
            <a:r>
              <a:rPr lang="de-CH" altLang="de-DE" b="1" dirty="0">
                <a:solidFill>
                  <a:schemeClr val="tx1">
                    <a:lumMod val="50000"/>
                  </a:schemeClr>
                </a:solidFill>
                <a:latin typeface="Arial" panose="020B0604020202020204" pitchFamily="34" charset="0"/>
                <a:cs typeface="Arial" panose="020B0604020202020204" pitchFamily="34" charset="0"/>
              </a:rPr>
              <a:t> </a:t>
            </a:r>
            <a:r>
              <a:rPr lang="de-CH" altLang="de-DE" b="1" dirty="0" err="1">
                <a:solidFill>
                  <a:schemeClr val="tx1">
                    <a:lumMod val="50000"/>
                  </a:schemeClr>
                </a:solidFill>
                <a:latin typeface="Arial" panose="020B0604020202020204" pitchFamily="34" charset="0"/>
                <a:cs typeface="Arial" panose="020B0604020202020204" pitchFamily="34" charset="0"/>
              </a:rPr>
              <a:t>orientado</a:t>
            </a:r>
            <a:r>
              <a:rPr lang="de-CH" altLang="de-DE" b="1" dirty="0">
                <a:solidFill>
                  <a:schemeClr val="tx1">
                    <a:lumMod val="50000"/>
                  </a:schemeClr>
                </a:solidFill>
                <a:latin typeface="Arial" panose="020B0604020202020204" pitchFamily="34" charset="0"/>
                <a:cs typeface="Arial" panose="020B0604020202020204" pitchFamily="34" charset="0"/>
              </a:rPr>
              <a:t> a la </a:t>
            </a:r>
            <a:r>
              <a:rPr lang="de-CH" altLang="de-DE" b="1" dirty="0" err="1">
                <a:solidFill>
                  <a:schemeClr val="tx1">
                    <a:lumMod val="50000"/>
                  </a:schemeClr>
                </a:solidFill>
                <a:latin typeface="Arial" panose="020B0604020202020204" pitchFamily="34" charset="0"/>
                <a:cs typeface="Arial" panose="020B0604020202020204" pitchFamily="34" charset="0"/>
              </a:rPr>
              <a:t>escritura</a:t>
            </a:r>
            <a:r>
              <a:rPr lang="de-CH" altLang="de-DE" b="1" dirty="0">
                <a:solidFill>
                  <a:schemeClr val="tx1">
                    <a:lumMod val="50000"/>
                  </a:schemeClr>
                </a:solidFill>
                <a:latin typeface="Arial" panose="020B0604020202020204" pitchFamily="34" charset="0"/>
                <a:cs typeface="Arial" panose="020B0604020202020204" pitchFamily="34" charset="0"/>
              </a:rPr>
              <a:t> («</a:t>
            </a:r>
            <a:r>
              <a:rPr lang="de-CH" altLang="de-DE" b="1" dirty="0" err="1">
                <a:solidFill>
                  <a:schemeClr val="tx1">
                    <a:lumMod val="50000"/>
                  </a:schemeClr>
                </a:solidFill>
                <a:latin typeface="Arial" panose="020B0604020202020204" pitchFamily="34" charset="0"/>
                <a:cs typeface="Arial" panose="020B0604020202020204" pitchFamily="34" charset="0"/>
              </a:rPr>
              <a:t>deeds</a:t>
            </a:r>
            <a:r>
              <a:rPr lang="de-CH" altLang="de-DE" b="1" dirty="0">
                <a:solidFill>
                  <a:schemeClr val="tx1">
                    <a:lumMod val="50000"/>
                  </a:schemeClr>
                </a:solidFill>
                <a:latin typeface="Arial" panose="020B0604020202020204" pitchFamily="34" charset="0"/>
                <a:cs typeface="Arial" panose="020B0604020202020204" pitchFamily="34" charset="0"/>
              </a:rPr>
              <a:t> </a:t>
            </a:r>
            <a:r>
              <a:rPr lang="de-CH" altLang="de-DE" b="1" dirty="0" err="1">
                <a:solidFill>
                  <a:schemeClr val="tx1">
                    <a:lumMod val="50000"/>
                  </a:schemeClr>
                </a:solidFill>
                <a:latin typeface="Arial" panose="020B0604020202020204" pitchFamily="34" charset="0"/>
                <a:cs typeface="Arial" panose="020B0604020202020204" pitchFamily="34" charset="0"/>
              </a:rPr>
              <a:t>system</a:t>
            </a:r>
            <a:r>
              <a:rPr lang="de-CH" altLang="de-DE" b="1" dirty="0">
                <a:solidFill>
                  <a:schemeClr val="tx1">
                    <a:lumMod val="50000"/>
                  </a:schemeClr>
                </a:solidFill>
                <a:latin typeface="Arial" panose="020B0604020202020204" pitchFamily="34" charset="0"/>
                <a:cs typeface="Arial" panose="020B0604020202020204" pitchFamily="34" charset="0"/>
              </a:rPr>
              <a:t>»)</a:t>
            </a:r>
            <a:endParaRPr lang="de-CH" altLang="de-DE" sz="3200" dirty="0">
              <a:solidFill>
                <a:schemeClr val="tx1">
                  <a:lumMod val="50000"/>
                </a:schemeClr>
              </a:solidFill>
              <a:latin typeface="Arial" panose="020B0604020202020204" pitchFamily="34" charset="0"/>
            </a:endParaRPr>
          </a:p>
        </p:txBody>
      </p:sp>
      <p:sp>
        <p:nvSpPr>
          <p:cNvPr id="17" name="Text Box 7">
            <a:extLst>
              <a:ext uri="{FF2B5EF4-FFF2-40B4-BE49-F238E27FC236}">
                <a16:creationId xmlns:a16="http://schemas.microsoft.com/office/drawing/2014/main" id="{78CA4663-A9D9-94EE-CC39-64656F6C2149}"/>
              </a:ext>
            </a:extLst>
          </p:cNvPr>
          <p:cNvSpPr txBox="1">
            <a:spLocks noChangeArrowheads="1"/>
          </p:cNvSpPr>
          <p:nvPr/>
        </p:nvSpPr>
        <p:spPr bwMode="auto">
          <a:xfrm>
            <a:off x="8065612" y="1457500"/>
            <a:ext cx="3281123" cy="8004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err="1">
                <a:latin typeface="Arial" panose="020B0604020202020204" pitchFamily="34" charset="0"/>
                <a:ea typeface="Times New Roman" panose="02020603050405020304" pitchFamily="18" charset="0"/>
                <a:cs typeface="Arial" panose="020B0604020202020204" pitchFamily="34" charset="0"/>
              </a:rPr>
              <a:t>Parcela con referencia al contrato sobre la </a:t>
            </a:r>
            <a:r>
              <a:rPr lang="de-CH" altLang="de-DE" sz="1600" dirty="0">
                <a:latin typeface="Arial" panose="020B0604020202020204" pitchFamily="34" charset="0"/>
                <a:ea typeface="Times New Roman" panose="02020603050405020304" pitchFamily="18" charset="0"/>
                <a:cs typeface="Arial" panose="020B0604020202020204" pitchFamily="34" charset="0"/>
              </a:rPr>
              <a:t>última </a:t>
            </a:r>
            <a:r>
              <a:rPr lang="de-CH" altLang="de-DE" sz="1600" dirty="0" err="1">
                <a:latin typeface="Arial" panose="020B0604020202020204" pitchFamily="34" charset="0"/>
                <a:ea typeface="Times New Roman" panose="02020603050405020304" pitchFamily="18" charset="0"/>
                <a:cs typeface="Arial" panose="020B0604020202020204" pitchFamily="34" charset="0"/>
              </a:rPr>
              <a:t>transferencia de propiedad.</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8" name="Text Box 6">
            <a:extLst>
              <a:ext uri="{FF2B5EF4-FFF2-40B4-BE49-F238E27FC236}">
                <a16:creationId xmlns:a16="http://schemas.microsoft.com/office/drawing/2014/main" id="{922C1A10-2598-3C94-748F-71F23EFA029B}"/>
              </a:ext>
            </a:extLst>
          </p:cNvPr>
          <p:cNvSpPr txBox="1">
            <a:spLocks noChangeArrowheads="1"/>
          </p:cNvSpPr>
          <p:nvPr/>
        </p:nvSpPr>
        <p:spPr bwMode="auto">
          <a:xfrm>
            <a:off x="8124356" y="2831912"/>
            <a:ext cx="2187948" cy="6840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de-CH" altLang="de-DE" sz="1600" dirty="0">
                <a:latin typeface="Arial" panose="020B0604020202020204" pitchFamily="34" charset="0"/>
                <a:ea typeface="Times New Roman" panose="02020603050405020304" pitchFamily="18" charset="0"/>
                <a:cs typeface="Arial" panose="020B0604020202020204" pitchFamily="34" charset="0"/>
              </a:rPr>
              <a:t>Código </a:t>
            </a:r>
            <a:r>
              <a:rPr lang="de-CH" altLang="de-DE" sz="1600" dirty="0" err="1">
                <a:latin typeface="Arial" panose="020B0604020202020204" pitchFamily="34" charset="0"/>
                <a:ea typeface="Times New Roman" panose="02020603050405020304" pitchFamily="18" charset="0"/>
                <a:cs typeface="Arial" panose="020B0604020202020204" pitchFamily="34" charset="0"/>
              </a:rPr>
              <a:t>civil sobre</a:t>
            </a:r>
            <a:endParaRPr lang="de-CH" altLang="de-DE" sz="1600" dirty="0">
              <a:latin typeface="Arial" panose="020B0604020202020204" pitchFamily="34" charset="0"/>
              <a:ea typeface="Times New Roman" panose="02020603050405020304" pitchFamily="18" charset="0"/>
              <a:cs typeface="Arial" panose="020B0604020202020204" pitchFamily="34" charset="0"/>
            </a:endParaRPr>
          </a:p>
          <a:p>
            <a:pPr lvl="0" rtl="0" eaLnBrk="0" fontAlgn="base" hangingPunct="0">
              <a:spcBef>
                <a:spcPct val="0"/>
              </a:spcBef>
              <a:spcAft>
                <a:spcPct val="0"/>
              </a:spcAft>
            </a:pPr>
            <a:r>
              <a:rPr kumimoji="0" lang="de-CH" altLang="de-DE"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propiedad de la tierra</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19" name="Text Box 5">
            <a:extLst>
              <a:ext uri="{FF2B5EF4-FFF2-40B4-BE49-F238E27FC236}">
                <a16:creationId xmlns:a16="http://schemas.microsoft.com/office/drawing/2014/main" id="{0DD93CE5-CDFF-3A65-78BD-ECA708B733E3}"/>
              </a:ext>
            </a:extLst>
          </p:cNvPr>
          <p:cNvSpPr txBox="1">
            <a:spLocks noChangeArrowheads="1"/>
          </p:cNvSpPr>
          <p:nvPr/>
        </p:nvSpPr>
        <p:spPr bwMode="auto">
          <a:xfrm>
            <a:off x="8155987" y="4163680"/>
            <a:ext cx="3550789" cy="78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eaLnBrk="0" fontAlgn="base" hangingPunct="0">
              <a:spcBef>
                <a:spcPct val="0"/>
              </a:spcBef>
              <a:spcAft>
                <a:spcPct val="0"/>
              </a:spcAft>
            </a:pPr>
            <a:r>
              <a:rPr lang="en-US" altLang="de-DE" sz="1600" dirty="0" err="1">
                <a:latin typeface="Arial" panose="020B0604020202020204" pitchFamily="34" charset="0"/>
                <a:ea typeface="Times New Roman" panose="02020603050405020304" pitchFamily="18" charset="0"/>
                <a:cs typeface="Arial" panose="020B0604020202020204" pitchFamily="34" charset="0"/>
              </a:rPr>
              <a:t>El Sr. </a:t>
            </a:r>
            <a:r>
              <a:rPr lang="en-US" altLang="de-DE" sz="1600" dirty="0">
                <a:latin typeface="Arial" panose="020B0604020202020204" pitchFamily="34" charset="0"/>
                <a:ea typeface="Times New Roman" panose="02020603050405020304" pitchFamily="18" charset="0"/>
                <a:cs typeface="Arial" panose="020B0604020202020204" pitchFamily="34" charset="0"/>
              </a:rPr>
              <a:t>Jenni tiene un contrato de compraventa de la propiedad con </a:t>
            </a:r>
            <a:r>
              <a:rPr lang="en-US" altLang="de-DE" sz="1600" dirty="0" err="1">
                <a:latin typeface="Arial" panose="020B0604020202020204" pitchFamily="34" charset="0"/>
                <a:ea typeface="Times New Roman" panose="02020603050405020304" pitchFamily="18" charset="0"/>
                <a:cs typeface="Arial" panose="020B0604020202020204" pitchFamily="34" charset="0"/>
              </a:rPr>
              <a:t>el Sr. </a:t>
            </a:r>
            <a:r>
              <a:rPr lang="en-US" altLang="de-DE" sz="1600" dirty="0">
                <a:latin typeface="Arial" panose="020B0604020202020204" pitchFamily="34" charset="0"/>
                <a:ea typeface="Times New Roman" panose="02020603050405020304" pitchFamily="18" charset="0"/>
                <a:cs typeface="Arial" panose="020B0604020202020204" pitchFamily="34" charset="0"/>
              </a:rPr>
              <a:t>Kaul.</a:t>
            </a:r>
            <a:endParaRPr kumimoji="0" lang="de-CH" altLang="de-DE" sz="2800" b="0" i="0" u="none" strike="noStrike" cap="none" normalizeH="0" baseline="0" dirty="0">
              <a:ln>
                <a:noFill/>
              </a:ln>
              <a:solidFill>
                <a:schemeClr val="tx1"/>
              </a:solidFill>
              <a:effectLst/>
              <a:latin typeface="Arial" panose="020B0604020202020204" pitchFamily="34" charset="0"/>
            </a:endParaRPr>
          </a:p>
        </p:txBody>
      </p:sp>
      <p:sp>
        <p:nvSpPr>
          <p:cNvPr id="20" name="Textfeld 19">
            <a:extLst>
              <a:ext uri="{FF2B5EF4-FFF2-40B4-BE49-F238E27FC236}">
                <a16:creationId xmlns:a16="http://schemas.microsoft.com/office/drawing/2014/main" id="{72B325B6-DBB2-A92B-E333-62754E22293F}"/>
              </a:ext>
            </a:extLst>
          </p:cNvPr>
          <p:cNvSpPr txBox="1"/>
          <p:nvPr/>
        </p:nvSpPr>
        <p:spPr bwMode="auto">
          <a:xfrm>
            <a:off x="448356" y="5383566"/>
            <a:ext cx="5215596" cy="86177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CH" sz="1600" dirty="0" err="1"/>
              <a:t>El catastro muestra las consecuencias del hecho</a:t>
            </a:r>
            <a:r>
              <a:rPr lang="de-CH" sz="1600" dirty="0"/>
              <a:t> jurídico sobre </a:t>
            </a:r>
            <a:r>
              <a:rPr lang="de-CH" sz="1600" dirty="0" err="1"/>
              <a:t>el terreno. </a:t>
            </a:r>
            <a:r>
              <a:rPr lang="de-CH" sz="1600" dirty="0"/>
              <a:t> </a:t>
            </a:r>
          </a:p>
          <a:p>
            <a:pPr marL="285750" indent="-285750">
              <a:buFont typeface="Arial" panose="020B0604020202020204" pitchFamily="34" charset="0"/>
              <a:buChar char="•"/>
            </a:pPr>
            <a:r>
              <a:rPr lang="de-CH" sz="1600" b="1" dirty="0" err="1">
                <a:solidFill>
                  <a:srgbClr val="C00000"/>
                </a:solidFill>
              </a:rPr>
              <a:t>El catastro constituye la situación</a:t>
            </a:r>
            <a:r>
              <a:rPr lang="de-CH" sz="1600" b="1" dirty="0">
                <a:solidFill>
                  <a:srgbClr val="C00000"/>
                </a:solidFill>
              </a:rPr>
              <a:t> jurídica </a:t>
            </a:r>
          </a:p>
        </p:txBody>
      </p:sp>
      <p:sp>
        <p:nvSpPr>
          <p:cNvPr id="21" name="Textfeld 20">
            <a:extLst>
              <a:ext uri="{FF2B5EF4-FFF2-40B4-BE49-F238E27FC236}">
                <a16:creationId xmlns:a16="http://schemas.microsoft.com/office/drawing/2014/main" id="{5C430177-B8BE-A514-4627-26529EB7B180}"/>
              </a:ext>
            </a:extLst>
          </p:cNvPr>
          <p:cNvSpPr txBox="1"/>
          <p:nvPr/>
        </p:nvSpPr>
        <p:spPr bwMode="auto">
          <a:xfrm>
            <a:off x="6560550" y="5354616"/>
            <a:ext cx="5109795" cy="83099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CH" sz="1600" dirty="0" err="1"/>
              <a:t>El catastro muestra el hecho</a:t>
            </a:r>
            <a:r>
              <a:rPr lang="de-CH" sz="1600" dirty="0"/>
              <a:t> jurídico </a:t>
            </a:r>
            <a:r>
              <a:rPr lang="de-CH" sz="1600" dirty="0" err="1"/>
              <a:t>en sí mismo</a:t>
            </a:r>
            <a:br>
              <a:rPr lang="de-CH" sz="1600" dirty="0"/>
            </a:br>
            <a:endParaRPr lang="de-CH" sz="1600" dirty="0"/>
          </a:p>
          <a:p>
            <a:pPr marL="285750" indent="-285750">
              <a:buFont typeface="Arial" panose="020B0604020202020204" pitchFamily="34" charset="0"/>
              <a:buChar char="•"/>
            </a:pPr>
            <a:r>
              <a:rPr lang="de-CH" sz="1600" b="1" dirty="0" err="1">
                <a:solidFill>
                  <a:srgbClr val="C00000"/>
                </a:solidFill>
              </a:rPr>
              <a:t>El catastro declara la situación</a:t>
            </a:r>
            <a:r>
              <a:rPr lang="de-CH" sz="1600" b="1" dirty="0">
                <a:solidFill>
                  <a:srgbClr val="C00000"/>
                </a:solidFill>
              </a:rPr>
              <a:t> jurídica.</a:t>
            </a:r>
          </a:p>
        </p:txBody>
      </p:sp>
      <p:cxnSp>
        <p:nvCxnSpPr>
          <p:cNvPr id="23" name="Gerader Verbinder 22">
            <a:extLst>
              <a:ext uri="{FF2B5EF4-FFF2-40B4-BE49-F238E27FC236}">
                <a16:creationId xmlns:a16="http://schemas.microsoft.com/office/drawing/2014/main" id="{D9B868C0-585D-CAC0-ABD3-C13AA85DF745}"/>
              </a:ext>
            </a:extLst>
          </p:cNvPr>
          <p:cNvCxnSpPr>
            <a:cxnSpLocks/>
          </p:cNvCxnSpPr>
          <p:nvPr/>
        </p:nvCxnSpPr>
        <p:spPr bwMode="auto">
          <a:xfrm flipV="1">
            <a:off x="5807968" y="1047450"/>
            <a:ext cx="0" cy="5132877"/>
          </a:xfrm>
          <a:prstGeom prst="line">
            <a:avLst/>
          </a:prstGeom>
          <a:noFill/>
          <a:ln w="25400" cap="flat">
            <a:solidFill>
              <a:srgbClr val="000000"/>
            </a:solidFill>
            <a:prstDash val="solid"/>
            <a:miter lim="400000"/>
          </a:ln>
        </p:spPr>
        <p:style>
          <a:lnRef idx="0">
            <a:srgbClr val="000000"/>
          </a:lnRef>
          <a:fillRef idx="0">
            <a:srgbClr val="000000"/>
          </a:fillRef>
          <a:effectRef idx="0">
            <a:srgbClr val="000000"/>
          </a:effectRef>
          <a:fontRef idx="none"/>
        </p:style>
      </p:cxnSp>
    </p:spTree>
    <p:extLst>
      <p:ext uri="{BB962C8B-B14F-4D97-AF65-F5344CB8AC3E}">
        <p14:creationId xmlns:p14="http://schemas.microsoft.com/office/powerpoint/2010/main" val="395468814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Grafik 6">
            <a:extLst>
              <a:ext uri="{FF2B5EF4-FFF2-40B4-BE49-F238E27FC236}">
                <a16:creationId xmlns:a16="http://schemas.microsoft.com/office/drawing/2014/main" id="{41315817-9CBA-EF50-F025-C4B038172DCA}"/>
              </a:ext>
            </a:extLst>
          </p:cNvPr>
          <p:cNvPicPr>
            <a:picLocks noChangeAspect="1"/>
          </p:cNvPicPr>
          <p:nvPr/>
        </p:nvPicPr>
        <p:blipFill>
          <a:blip r:embed="rId4"/>
          <a:stretch>
            <a:fillRect/>
          </a:stretch>
        </p:blipFill>
        <p:spPr>
          <a:xfrm>
            <a:off x="479376" y="1155954"/>
            <a:ext cx="11233248" cy="4970303"/>
          </a:xfrm>
          <a:prstGeom prst="rect">
            <a:avLst/>
          </a:prstGeom>
          <a:solidFill>
            <a:srgbClr val="CB0246"/>
          </a:solidFill>
        </p:spPr>
      </p:pic>
      <p:sp>
        <p:nvSpPr>
          <p:cNvPr id="5" name="Content"/>
          <p:cNvSpPr txBox="1"/>
          <p:nvPr/>
        </p:nvSpPr>
        <p:spPr bwMode="auto">
          <a:xfrm>
            <a:off x="418808" y="310800"/>
            <a:ext cx="11447451" cy="605294"/>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lang="es-ES" sz="3600" b="0" spc="-85" dirty="0">
                <a:solidFill>
                  <a:srgbClr val="1A384E"/>
                </a:solidFill>
                <a:latin typeface="Arial" panose="020B0604020202020204" pitchFamily="34" charset="0"/>
                <a:ea typeface="+mn-ea"/>
                <a:cs typeface="Arial" panose="020B0604020202020204" pitchFamily="34" charset="0"/>
              </a:rPr>
              <a:t>Introducción – Sistemas de Registro</a:t>
            </a:r>
            <a:endParaRPr sz="3600" b="0" spc="-85" dirty="0">
              <a:solidFill>
                <a:srgbClr val="1A384E"/>
              </a:solidFill>
              <a:latin typeface="Arial" panose="020B0604020202020204" pitchFamily="34" charset="0"/>
              <a:ea typeface="+mn-ea"/>
              <a:cs typeface="Arial" panose="020B0604020202020204" pitchFamily="34" charset="0"/>
            </a:endParaRPr>
          </a:p>
        </p:txBody>
      </p:sp>
      <p:sp>
        <p:nvSpPr>
          <p:cNvPr id="2" name="Foliennummernplatzhalter 1">
            <a:extLst>
              <a:ext uri="{FF2B5EF4-FFF2-40B4-BE49-F238E27FC236}">
                <a16:creationId xmlns:a16="http://schemas.microsoft.com/office/drawing/2014/main" id="{FAE62BFB-792E-6BC3-4D55-09916C17A4D0}"/>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8</a:t>
            </a:fld>
            <a:endParaRPr lang="de-CH" sz="1300" b="0" i="0" u="none" strike="noStrike" cap="none" spc="0" dirty="0">
              <a:ln>
                <a:noFill/>
              </a:ln>
              <a:solidFill>
                <a:srgbClr val="3E83B2"/>
              </a:solidFill>
              <a:latin typeface="Circular Pro Book"/>
              <a:cs typeface="Circular Pro Book"/>
            </a:endParaRPr>
          </a:p>
        </p:txBody>
      </p:sp>
      <p:sp>
        <p:nvSpPr>
          <p:cNvPr id="6" name="Rechteck 5">
            <a:extLst>
              <a:ext uri="{FF2B5EF4-FFF2-40B4-BE49-F238E27FC236}">
                <a16:creationId xmlns:a16="http://schemas.microsoft.com/office/drawing/2014/main" id="{473E4562-0810-17B4-350F-1400465CB296}"/>
              </a:ext>
            </a:extLst>
          </p:cNvPr>
          <p:cNvSpPr/>
          <p:nvPr/>
        </p:nvSpPr>
        <p:spPr>
          <a:xfrm>
            <a:off x="9733961" y="5643183"/>
            <a:ext cx="1398140" cy="307777"/>
          </a:xfrm>
          <a:prstGeom prst="rect">
            <a:avLst/>
          </a:prstGeom>
        </p:spPr>
        <p:txBody>
          <a:bodyPr wrap="none">
            <a:spAutoFit/>
          </a:bodyPr>
          <a:lstStyle/>
          <a:p>
            <a:r>
              <a:rPr lang="es-ES" sz="1400" dirty="0" err="1">
                <a:solidFill>
                  <a:schemeClr val="bg1">
                    <a:lumMod val="50000"/>
                  </a:schemeClr>
                </a:solidFill>
                <a:latin typeface="CircularXX TT" panose="020B0504010101010104" pitchFamily="34" charset="0"/>
                <a:cs typeface="CircularXX TT" panose="020B0504010101010104" pitchFamily="34" charset="0"/>
              </a:rPr>
              <a:t>Enemark</a:t>
            </a:r>
            <a:r>
              <a:rPr lang="es-ES" sz="1400" dirty="0">
                <a:solidFill>
                  <a:schemeClr val="bg1">
                    <a:lumMod val="50000"/>
                  </a:schemeClr>
                </a:solidFill>
                <a:latin typeface="CircularXX TT" panose="020B0504010101010104" pitchFamily="34" charset="0"/>
                <a:cs typeface="CircularXX TT" panose="020B0504010101010104" pitchFamily="34" charset="0"/>
              </a:rPr>
              <a:t>, 2004</a:t>
            </a:r>
          </a:p>
        </p:txBody>
      </p:sp>
    </p:spTree>
    <p:extLst>
      <p:ext uri="{BB962C8B-B14F-4D97-AF65-F5344CB8AC3E}">
        <p14:creationId xmlns:p14="http://schemas.microsoft.com/office/powerpoint/2010/main" val="42832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38CFF42-99E6-CBF6-D44A-996F24774F7A}"/>
              </a:ext>
            </a:extLst>
          </p:cNvPr>
          <p:cNvSpPr>
            <a:spLocks noGrp="1"/>
          </p:cNvSpPr>
          <p:nvPr>
            <p:ph type="sldNum" sz="quarter" idx="10"/>
          </p:nvPr>
        </p:nvSpPr>
        <p:spPr/>
        <p:txBody>
          <a:bodyPr/>
          <a:lstStyle/>
          <a:p>
            <a:pPr>
              <a:defRPr/>
            </a:pPr>
            <a:fld id="{86CB4B4D-7CA3-9044-876B-883B54F8677D}" type="slidenum">
              <a:rPr lang="de-CH" smtClean="0"/>
              <a:t>9</a:t>
            </a:fld>
            <a:endParaRPr lang="de-CH"/>
          </a:p>
        </p:txBody>
      </p:sp>
      <p:sp>
        <p:nvSpPr>
          <p:cNvPr id="3" name="Titel 2">
            <a:extLst>
              <a:ext uri="{FF2B5EF4-FFF2-40B4-BE49-F238E27FC236}">
                <a16:creationId xmlns:a16="http://schemas.microsoft.com/office/drawing/2014/main" id="{48B3C336-1375-EF9E-9775-0ED6FF8CEF47}"/>
              </a:ext>
            </a:extLst>
          </p:cNvPr>
          <p:cNvSpPr>
            <a:spLocks noGrp="1"/>
          </p:cNvSpPr>
          <p:nvPr>
            <p:ph type="title"/>
          </p:nvPr>
        </p:nvSpPr>
        <p:spPr>
          <a:xfrm>
            <a:off x="234000" y="280800"/>
            <a:ext cx="10985500" cy="644574"/>
          </a:xfrm>
        </p:spPr>
        <p:txBody>
          <a:bodyPr/>
          <a:lstStyle/>
          <a:p>
            <a:r>
              <a:rPr lang="de-CH" dirty="0">
                <a:latin typeface="Arial" panose="020B0604020202020204" pitchFamily="34" charset="0"/>
                <a:cs typeface="Arial" panose="020B0604020202020204" pitchFamily="34" charset="0"/>
              </a:rPr>
              <a:t>Base jurídica a </a:t>
            </a:r>
            <a:r>
              <a:rPr lang="de-CH" dirty="0" err="1">
                <a:latin typeface="Arial" panose="020B0604020202020204" pitchFamily="34" charset="0"/>
                <a:cs typeface="Arial" panose="020B0604020202020204" pitchFamily="34" charset="0"/>
              </a:rPr>
              <a:t>nivel</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federal</a:t>
            </a:r>
            <a:r>
              <a:rPr lang="de-CH" dirty="0">
                <a:latin typeface="Arial" panose="020B0604020202020204" pitchFamily="34" charset="0"/>
                <a:cs typeface="Arial" panose="020B0604020202020204" pitchFamily="34" charset="0"/>
              </a:rPr>
              <a:t> en </a:t>
            </a:r>
            <a:r>
              <a:rPr lang="de-CH" dirty="0" err="1">
                <a:latin typeface="Arial" panose="020B0604020202020204" pitchFamily="34" charset="0"/>
                <a:cs typeface="Arial" panose="020B0604020202020204" pitchFamily="34" charset="0"/>
              </a:rPr>
              <a:t>Suiza</a:t>
            </a:r>
            <a:endParaRPr lang="de-CH" dirty="0">
              <a:latin typeface="Arial" panose="020B0604020202020204" pitchFamily="34" charset="0"/>
              <a:cs typeface="Arial" panose="020B0604020202020204" pitchFamily="34" charset="0"/>
            </a:endParaRPr>
          </a:p>
        </p:txBody>
      </p:sp>
      <p:sp>
        <p:nvSpPr>
          <p:cNvPr id="4" name="Rechteck: abgerundete Ecken 3">
            <a:extLst>
              <a:ext uri="{FF2B5EF4-FFF2-40B4-BE49-F238E27FC236}">
                <a16:creationId xmlns:a16="http://schemas.microsoft.com/office/drawing/2014/main" id="{6BB74D08-BCD0-59BA-8584-F8254A322D29}"/>
              </a:ext>
            </a:extLst>
          </p:cNvPr>
          <p:cNvSpPr/>
          <p:nvPr/>
        </p:nvSpPr>
        <p:spPr bwMode="auto">
          <a:xfrm>
            <a:off x="330277" y="925374"/>
            <a:ext cx="11521280" cy="1783546"/>
          </a:xfrm>
          <a:prstGeom prst="roundRect">
            <a:avLst>
              <a:gd name="adj" fmla="val 6523"/>
            </a:avLst>
          </a:prstGeom>
          <a:ln/>
        </p:spPr>
        <p:style>
          <a:lnRef idx="1">
            <a:schemeClr val="dk1"/>
          </a:lnRef>
          <a:fillRef idx="2">
            <a:schemeClr val="dk1"/>
          </a:fillRef>
          <a:effectRef idx="1">
            <a:schemeClr val="dk1"/>
          </a:effectRef>
          <a:fontRef idx="minor">
            <a:schemeClr val="dk1"/>
          </a:fontRef>
        </p:style>
        <p:txBody>
          <a:bodyPr rtlCol="0" anchor="t"/>
          <a:lstStyle/>
          <a:p>
            <a:pPr algn="ctr"/>
            <a:r>
              <a:rPr lang="de-CH" sz="2800" b="1" dirty="0"/>
              <a:t>Código </a:t>
            </a:r>
            <a:r>
              <a:rPr lang="de-CH" sz="2800" b="1" dirty="0" err="1"/>
              <a:t>Civil</a:t>
            </a:r>
          </a:p>
        </p:txBody>
      </p:sp>
      <p:sp>
        <p:nvSpPr>
          <p:cNvPr id="5" name="Rechteck: abgerundete Ecken 4">
            <a:extLst>
              <a:ext uri="{FF2B5EF4-FFF2-40B4-BE49-F238E27FC236}">
                <a16:creationId xmlns:a16="http://schemas.microsoft.com/office/drawing/2014/main" id="{02B6F8DE-623A-CBEB-895F-BF068FAE4350}"/>
              </a:ext>
            </a:extLst>
          </p:cNvPr>
          <p:cNvSpPr/>
          <p:nvPr/>
        </p:nvSpPr>
        <p:spPr bwMode="auto">
          <a:xfrm>
            <a:off x="6634488" y="1543679"/>
            <a:ext cx="5078136" cy="10932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r"/>
            <a:r>
              <a:rPr lang="en-US" b="1" dirty="0"/>
              <a:t>Art. 942 a Art. 977</a:t>
            </a:r>
          </a:p>
          <a:p>
            <a:pPr algn="r"/>
            <a:r>
              <a:rPr lang="en-US" dirty="0"/>
              <a:t>Art. 942: El </a:t>
            </a:r>
            <a:r>
              <a:rPr lang="en-US" b="1" dirty="0">
                <a:solidFill>
                  <a:schemeClr val="accent1"/>
                </a:solidFill>
              </a:rPr>
              <a:t>registro de la propiedad </a:t>
            </a:r>
            <a:r>
              <a:rPr lang="en-US" dirty="0"/>
              <a:t>se </a:t>
            </a:r>
            <a:r>
              <a:rPr lang="en-US" dirty="0" err="1"/>
              <a:t>lleva</a:t>
            </a:r>
            <a:r>
              <a:rPr lang="en-US" dirty="0"/>
              <a:t> como registro de los derechos de propiedad</a:t>
            </a:r>
          </a:p>
        </p:txBody>
      </p:sp>
      <p:sp>
        <p:nvSpPr>
          <p:cNvPr id="6" name="Rechteck: abgerundete Ecken 5">
            <a:extLst>
              <a:ext uri="{FF2B5EF4-FFF2-40B4-BE49-F238E27FC236}">
                <a16:creationId xmlns:a16="http://schemas.microsoft.com/office/drawing/2014/main" id="{15AD3252-056B-8182-7FF1-58C45190CCDF}"/>
              </a:ext>
            </a:extLst>
          </p:cNvPr>
          <p:cNvSpPr/>
          <p:nvPr/>
        </p:nvSpPr>
        <p:spPr bwMode="auto">
          <a:xfrm>
            <a:off x="479375" y="1543679"/>
            <a:ext cx="6058836" cy="109323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b="1" dirty="0"/>
              <a:t>Art. 950</a:t>
            </a:r>
          </a:p>
          <a:p>
            <a:r>
              <a:rPr lang="en-US" dirty="0"/>
              <a:t>La inscripción y la descripción de cada </a:t>
            </a:r>
            <a:r>
              <a:rPr lang="en-US" dirty="0" err="1"/>
              <a:t>parcela</a:t>
            </a:r>
            <a:r>
              <a:rPr lang="en-US" dirty="0"/>
              <a:t> </a:t>
            </a:r>
            <a:r>
              <a:rPr lang="en-US" dirty="0" err="1"/>
              <a:t>en</a:t>
            </a:r>
            <a:r>
              <a:rPr lang="en-US" dirty="0"/>
              <a:t> el registro se basan en el </a:t>
            </a:r>
            <a:r>
              <a:rPr lang="en-US" b="1" dirty="0">
                <a:solidFill>
                  <a:schemeClr val="accent5"/>
                </a:solidFill>
              </a:rPr>
              <a:t>levantamiento catastral oficial.</a:t>
            </a:r>
            <a:endParaRPr lang="de-CH" b="1" dirty="0">
              <a:solidFill>
                <a:schemeClr val="accent5"/>
              </a:solidFill>
            </a:endParaRPr>
          </a:p>
        </p:txBody>
      </p:sp>
      <p:sp>
        <p:nvSpPr>
          <p:cNvPr id="7" name="Rechteck: abgerundete Ecken 6">
            <a:extLst>
              <a:ext uri="{FF2B5EF4-FFF2-40B4-BE49-F238E27FC236}">
                <a16:creationId xmlns:a16="http://schemas.microsoft.com/office/drawing/2014/main" id="{5F633F22-1635-5D90-8F7D-E895177C5E6E}"/>
              </a:ext>
            </a:extLst>
          </p:cNvPr>
          <p:cNvSpPr/>
          <p:nvPr/>
        </p:nvSpPr>
        <p:spPr bwMode="auto">
          <a:xfrm>
            <a:off x="1257903" y="3064528"/>
            <a:ext cx="4501779" cy="56272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Ley de geoinformación</a:t>
            </a:r>
            <a:endParaRPr lang="de-CH" b="1" dirty="0"/>
          </a:p>
        </p:txBody>
      </p:sp>
      <p:sp>
        <p:nvSpPr>
          <p:cNvPr id="8" name="Rechteck: abgerundete Ecken 7">
            <a:extLst>
              <a:ext uri="{FF2B5EF4-FFF2-40B4-BE49-F238E27FC236}">
                <a16:creationId xmlns:a16="http://schemas.microsoft.com/office/drawing/2014/main" id="{F6638C68-BA4E-320E-CD0E-52FF587F69E2}"/>
              </a:ext>
            </a:extLst>
          </p:cNvPr>
          <p:cNvSpPr/>
          <p:nvPr/>
        </p:nvSpPr>
        <p:spPr bwMode="auto">
          <a:xfrm>
            <a:off x="1195210" y="3930763"/>
            <a:ext cx="4627163" cy="77586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Ordenanza sobre el levantamiento catastral oficial</a:t>
            </a:r>
          </a:p>
          <a:p>
            <a:pPr algn="ctr"/>
            <a:r>
              <a:rPr lang="en-US" i="1" dirty="0"/>
              <a:t>del </a:t>
            </a:r>
            <a:r>
              <a:rPr lang="de-CH" i="1" dirty="0"/>
              <a:t>Departamento </a:t>
            </a:r>
            <a:r>
              <a:rPr lang="de-CH" i="1" dirty="0" err="1"/>
              <a:t>de </a:t>
            </a:r>
            <a:r>
              <a:rPr lang="de-CH" i="1" dirty="0"/>
              <a:t>Defensa</a:t>
            </a:r>
            <a:endParaRPr lang="de-CH" b="1" dirty="0"/>
          </a:p>
        </p:txBody>
      </p:sp>
      <p:sp>
        <p:nvSpPr>
          <p:cNvPr id="9" name="Rechteck: abgerundete Ecken 8">
            <a:extLst>
              <a:ext uri="{FF2B5EF4-FFF2-40B4-BE49-F238E27FC236}">
                <a16:creationId xmlns:a16="http://schemas.microsoft.com/office/drawing/2014/main" id="{8C081F86-DCF6-14D5-9342-3150CBFD3F75}"/>
              </a:ext>
            </a:extLst>
          </p:cNvPr>
          <p:cNvSpPr/>
          <p:nvPr/>
        </p:nvSpPr>
        <p:spPr bwMode="auto">
          <a:xfrm>
            <a:off x="6976041" y="3930763"/>
            <a:ext cx="4395029" cy="77586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Ordenanza sobre el registro de la propiedad</a:t>
            </a:r>
          </a:p>
          <a:p>
            <a:pPr algn="ctr"/>
            <a:r>
              <a:rPr lang="en-US" dirty="0"/>
              <a:t>del </a:t>
            </a:r>
            <a:r>
              <a:rPr lang="de-CH" dirty="0"/>
              <a:t>Ministerio </a:t>
            </a:r>
            <a:r>
              <a:rPr lang="de-CH" dirty="0" err="1"/>
              <a:t>de </a:t>
            </a:r>
            <a:r>
              <a:rPr lang="de-CH" dirty="0"/>
              <a:t>Justicia</a:t>
            </a:r>
          </a:p>
        </p:txBody>
      </p:sp>
      <p:sp>
        <p:nvSpPr>
          <p:cNvPr id="10" name="Rechteck: abgerundete Ecken 9">
            <a:extLst>
              <a:ext uri="{FF2B5EF4-FFF2-40B4-BE49-F238E27FC236}">
                <a16:creationId xmlns:a16="http://schemas.microsoft.com/office/drawing/2014/main" id="{2AED9EAF-AC5D-1015-BECA-CA064DA2C514}"/>
              </a:ext>
            </a:extLst>
          </p:cNvPr>
          <p:cNvSpPr/>
          <p:nvPr/>
        </p:nvSpPr>
        <p:spPr bwMode="auto">
          <a:xfrm>
            <a:off x="2783632" y="5314321"/>
            <a:ext cx="6984776" cy="775863"/>
          </a:xfrm>
          <a:custGeom>
            <a:avLst/>
            <a:gdLst>
              <a:gd name="connsiteX0" fmla="*/ 0 w 4395029"/>
              <a:gd name="connsiteY0" fmla="*/ 93789 h 562723"/>
              <a:gd name="connsiteX1" fmla="*/ 93789 w 4395029"/>
              <a:gd name="connsiteY1" fmla="*/ 0 h 562723"/>
              <a:gd name="connsiteX2" fmla="*/ 4301240 w 4395029"/>
              <a:gd name="connsiteY2" fmla="*/ 0 h 562723"/>
              <a:gd name="connsiteX3" fmla="*/ 4395029 w 4395029"/>
              <a:gd name="connsiteY3" fmla="*/ 93789 h 562723"/>
              <a:gd name="connsiteX4" fmla="*/ 4395029 w 4395029"/>
              <a:gd name="connsiteY4" fmla="*/ 468934 h 562723"/>
              <a:gd name="connsiteX5" fmla="*/ 4301240 w 4395029"/>
              <a:gd name="connsiteY5" fmla="*/ 562723 h 562723"/>
              <a:gd name="connsiteX6" fmla="*/ 93789 w 4395029"/>
              <a:gd name="connsiteY6" fmla="*/ 562723 h 562723"/>
              <a:gd name="connsiteX7" fmla="*/ 0 w 4395029"/>
              <a:gd name="connsiteY7" fmla="*/ 468934 h 562723"/>
              <a:gd name="connsiteX8" fmla="*/ 0 w 4395029"/>
              <a:gd name="connsiteY8" fmla="*/ 93789 h 562723"/>
              <a:gd name="connsiteX0" fmla="*/ 0 w 4395029"/>
              <a:gd name="connsiteY0" fmla="*/ 107253 h 576187"/>
              <a:gd name="connsiteX1" fmla="*/ 93789 w 4395029"/>
              <a:gd name="connsiteY1" fmla="*/ 13464 h 576187"/>
              <a:gd name="connsiteX2" fmla="*/ 1469587 w 4395029"/>
              <a:gd name="connsiteY2" fmla="*/ 0 h 576187"/>
              <a:gd name="connsiteX3" fmla="*/ 4301240 w 4395029"/>
              <a:gd name="connsiteY3" fmla="*/ 13464 h 576187"/>
              <a:gd name="connsiteX4" fmla="*/ 4395029 w 4395029"/>
              <a:gd name="connsiteY4" fmla="*/ 107253 h 576187"/>
              <a:gd name="connsiteX5" fmla="*/ 4395029 w 4395029"/>
              <a:gd name="connsiteY5" fmla="*/ 482398 h 576187"/>
              <a:gd name="connsiteX6" fmla="*/ 4301240 w 4395029"/>
              <a:gd name="connsiteY6" fmla="*/ 576187 h 576187"/>
              <a:gd name="connsiteX7" fmla="*/ 93789 w 4395029"/>
              <a:gd name="connsiteY7" fmla="*/ 576187 h 576187"/>
              <a:gd name="connsiteX8" fmla="*/ 0 w 4395029"/>
              <a:gd name="connsiteY8" fmla="*/ 482398 h 576187"/>
              <a:gd name="connsiteX9" fmla="*/ 0 w 4395029"/>
              <a:gd name="connsiteY9" fmla="*/ 107253 h 576187"/>
              <a:gd name="connsiteX0" fmla="*/ 0 w 4395029"/>
              <a:gd name="connsiteY0" fmla="*/ 107253 h 576187"/>
              <a:gd name="connsiteX1" fmla="*/ 93789 w 4395029"/>
              <a:gd name="connsiteY1" fmla="*/ 13464 h 576187"/>
              <a:gd name="connsiteX2" fmla="*/ 1469587 w 4395029"/>
              <a:gd name="connsiteY2" fmla="*/ 0 h 576187"/>
              <a:gd name="connsiteX3" fmla="*/ 2951147 w 4395029"/>
              <a:gd name="connsiteY3" fmla="*/ 0 h 576187"/>
              <a:gd name="connsiteX4" fmla="*/ 4301240 w 4395029"/>
              <a:gd name="connsiteY4" fmla="*/ 13464 h 576187"/>
              <a:gd name="connsiteX5" fmla="*/ 4395029 w 4395029"/>
              <a:gd name="connsiteY5" fmla="*/ 107253 h 576187"/>
              <a:gd name="connsiteX6" fmla="*/ 4395029 w 4395029"/>
              <a:gd name="connsiteY6" fmla="*/ 482398 h 576187"/>
              <a:gd name="connsiteX7" fmla="*/ 4301240 w 4395029"/>
              <a:gd name="connsiteY7" fmla="*/ 576187 h 576187"/>
              <a:gd name="connsiteX8" fmla="*/ 93789 w 4395029"/>
              <a:gd name="connsiteY8" fmla="*/ 576187 h 576187"/>
              <a:gd name="connsiteX9" fmla="*/ 0 w 4395029"/>
              <a:gd name="connsiteY9" fmla="*/ 482398 h 576187"/>
              <a:gd name="connsiteX10" fmla="*/ 0 w 4395029"/>
              <a:gd name="connsiteY10" fmla="*/ 107253 h 57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5029" h="576187">
                <a:moveTo>
                  <a:pt x="0" y="107253"/>
                </a:moveTo>
                <a:cubicBezTo>
                  <a:pt x="0" y="55455"/>
                  <a:pt x="41991" y="13464"/>
                  <a:pt x="93789" y="13464"/>
                </a:cubicBezTo>
                <a:lnTo>
                  <a:pt x="1469587" y="0"/>
                </a:lnTo>
                <a:lnTo>
                  <a:pt x="2951147" y="0"/>
                </a:lnTo>
                <a:lnTo>
                  <a:pt x="4301240" y="13464"/>
                </a:lnTo>
                <a:cubicBezTo>
                  <a:pt x="4353038" y="13464"/>
                  <a:pt x="4395029" y="55455"/>
                  <a:pt x="4395029" y="107253"/>
                </a:cubicBezTo>
                <a:lnTo>
                  <a:pt x="4395029" y="482398"/>
                </a:lnTo>
                <a:cubicBezTo>
                  <a:pt x="4395029" y="534196"/>
                  <a:pt x="4353038" y="576187"/>
                  <a:pt x="4301240" y="576187"/>
                </a:cubicBezTo>
                <a:lnTo>
                  <a:pt x="93789" y="576187"/>
                </a:lnTo>
                <a:cubicBezTo>
                  <a:pt x="41991" y="576187"/>
                  <a:pt x="0" y="534196"/>
                  <a:pt x="0" y="482398"/>
                </a:cubicBezTo>
                <a:lnTo>
                  <a:pt x="0" y="107253"/>
                </a:lnTo>
                <a:close/>
              </a:path>
            </a:pathLst>
          </a:custGeom>
          <a:gradFill>
            <a:gsLst>
              <a:gs pos="3400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420000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Ordenanza técnica sobre el registro de la propiedad</a:t>
            </a:r>
          </a:p>
          <a:p>
            <a:pPr algn="ctr"/>
            <a:r>
              <a:rPr lang="en-US" i="1" dirty="0"/>
              <a:t>conjunta de los Departamentos de </a:t>
            </a:r>
            <a:r>
              <a:rPr lang="en-US" i="1" dirty="0" err="1"/>
              <a:t>Defensa </a:t>
            </a:r>
            <a:r>
              <a:rPr lang="en-US" i="1" dirty="0"/>
              <a:t>y Justicia</a:t>
            </a:r>
            <a:endParaRPr lang="de-CH" i="1" dirty="0"/>
          </a:p>
        </p:txBody>
      </p:sp>
      <p:cxnSp>
        <p:nvCxnSpPr>
          <p:cNvPr id="12" name="Gerade Verbindung mit Pfeil 11">
            <a:extLst>
              <a:ext uri="{FF2B5EF4-FFF2-40B4-BE49-F238E27FC236}">
                <a16:creationId xmlns:a16="http://schemas.microsoft.com/office/drawing/2014/main" id="{151D9DFD-640E-5E36-447B-8F4D991C2B78}"/>
              </a:ext>
            </a:extLst>
          </p:cNvPr>
          <p:cNvCxnSpPr>
            <a:cxnSpLocks/>
            <a:stCxn id="5" idx="2"/>
            <a:endCxn id="9" idx="0"/>
          </p:cNvCxnSpPr>
          <p:nvPr/>
        </p:nvCxnSpPr>
        <p:spPr bwMode="auto">
          <a:xfrm>
            <a:off x="9173556" y="2636912"/>
            <a:ext cx="0" cy="1293851"/>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cxnSp>
        <p:nvCxnSpPr>
          <p:cNvPr id="16" name="Gerade Verbindung mit Pfeil 15">
            <a:extLst>
              <a:ext uri="{FF2B5EF4-FFF2-40B4-BE49-F238E27FC236}">
                <a16:creationId xmlns:a16="http://schemas.microsoft.com/office/drawing/2014/main" id="{0E480306-B1CB-6DD0-B109-79CB8F9466D4}"/>
              </a:ext>
            </a:extLst>
          </p:cNvPr>
          <p:cNvCxnSpPr>
            <a:cxnSpLocks/>
            <a:stCxn id="6" idx="2"/>
            <a:endCxn id="7" idx="0"/>
          </p:cNvCxnSpPr>
          <p:nvPr/>
        </p:nvCxnSpPr>
        <p:spPr bwMode="auto">
          <a:xfrm>
            <a:off x="3508793" y="2636912"/>
            <a:ext cx="0" cy="427616"/>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cxnSp>
        <p:nvCxnSpPr>
          <p:cNvPr id="18" name="Gerade Verbindung mit Pfeil 17">
            <a:extLst>
              <a:ext uri="{FF2B5EF4-FFF2-40B4-BE49-F238E27FC236}">
                <a16:creationId xmlns:a16="http://schemas.microsoft.com/office/drawing/2014/main" id="{08972A24-8F07-68F4-BF54-D4F050D6F1BD}"/>
              </a:ext>
            </a:extLst>
          </p:cNvPr>
          <p:cNvCxnSpPr>
            <a:cxnSpLocks/>
            <a:stCxn id="7" idx="2"/>
            <a:endCxn id="8" idx="0"/>
          </p:cNvCxnSpPr>
          <p:nvPr/>
        </p:nvCxnSpPr>
        <p:spPr bwMode="auto">
          <a:xfrm flipH="1">
            <a:off x="3508792" y="3627251"/>
            <a:ext cx="1" cy="303512"/>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cxnSp>
        <p:nvCxnSpPr>
          <p:cNvPr id="38" name="Gerade Verbindung mit Pfeil 37">
            <a:extLst>
              <a:ext uri="{FF2B5EF4-FFF2-40B4-BE49-F238E27FC236}">
                <a16:creationId xmlns:a16="http://schemas.microsoft.com/office/drawing/2014/main" id="{68557D20-F175-9BB6-7B72-4DDD54F822CC}"/>
              </a:ext>
            </a:extLst>
          </p:cNvPr>
          <p:cNvCxnSpPr>
            <a:cxnSpLocks/>
            <a:stCxn id="8" idx="2"/>
            <a:endCxn id="10" idx="2"/>
          </p:cNvCxnSpPr>
          <p:nvPr/>
        </p:nvCxnSpPr>
        <p:spPr bwMode="auto">
          <a:xfrm>
            <a:off x="3508792" y="4706626"/>
            <a:ext cx="1610373" cy="607695"/>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cxnSp>
        <p:nvCxnSpPr>
          <p:cNvPr id="40" name="Gerade Verbindung mit Pfeil 39">
            <a:extLst>
              <a:ext uri="{FF2B5EF4-FFF2-40B4-BE49-F238E27FC236}">
                <a16:creationId xmlns:a16="http://schemas.microsoft.com/office/drawing/2014/main" id="{710E7C27-8CCB-EF0A-A678-FE318DC1F4C7}"/>
              </a:ext>
            </a:extLst>
          </p:cNvPr>
          <p:cNvCxnSpPr>
            <a:cxnSpLocks/>
            <a:stCxn id="9" idx="2"/>
            <a:endCxn id="10" idx="3"/>
          </p:cNvCxnSpPr>
          <p:nvPr/>
        </p:nvCxnSpPr>
        <p:spPr bwMode="auto">
          <a:xfrm flipH="1">
            <a:off x="7473726" y="4706626"/>
            <a:ext cx="1699830" cy="607695"/>
          </a:xfrm>
          <a:prstGeom prst="straightConnector1">
            <a:avLst/>
          </a:prstGeom>
          <a:noFill/>
          <a:ln w="25400" cap="flat">
            <a:solidFill>
              <a:srgbClr val="000000"/>
            </a:solidFill>
            <a:prstDash val="solid"/>
            <a:miter lim="400000"/>
            <a:tailEnd type="triangle"/>
          </a:ln>
        </p:spPr>
        <p:style>
          <a:lnRef idx="0">
            <a:srgbClr val="000000"/>
          </a:lnRef>
          <a:fillRef idx="0">
            <a:srgbClr val="000000"/>
          </a:fillRef>
          <a:effectRef idx="0">
            <a:srgbClr val="000000"/>
          </a:effectRef>
          <a:fontRef idx="none"/>
        </p:style>
      </p:cxnSp>
    </p:spTree>
    <p:extLst>
      <p:ext uri="{BB962C8B-B14F-4D97-AF65-F5344CB8AC3E}">
        <p14:creationId xmlns:p14="http://schemas.microsoft.com/office/powerpoint/2010/main" val="783267161"/>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DocSecurity>0</DocSecurity>
  <PresentationFormat>Breitbild</PresentationFormat>
  <Paragraphs>357</Paragraphs>
  <Slides>24</Slides>
  <Notes>11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Aptos</vt:lpstr>
      <vt:lpstr>Arial</vt:lpstr>
      <vt:lpstr>Calibri</vt:lpstr>
      <vt:lpstr>Circular Pro Book</vt:lpstr>
      <vt:lpstr>CircularXX TT</vt:lpstr>
      <vt:lpstr>Helvetica Neue</vt:lpstr>
      <vt:lpstr>Helvetica Neue Medium</vt:lpstr>
      <vt:lpstr>21_BasicWhite</vt:lpstr>
      <vt:lpstr>PowerPoint-Präsentation</vt:lpstr>
      <vt:lpstr>PowerPoint-Präsentation</vt:lpstr>
      <vt:lpstr>PowerPoint-Präsentation</vt:lpstr>
      <vt:lpstr>Contenido</vt:lpstr>
      <vt:lpstr>Introducción - ¿Por qué necesitamos un catastro y registro de la propiedad?</vt:lpstr>
      <vt:lpstr>Introducción - Relación entre el objeto territorial y el sujeto </vt:lpstr>
      <vt:lpstr>Introducción – Sistemas de Registro</vt:lpstr>
      <vt:lpstr>PowerPoint-Präsentation</vt:lpstr>
      <vt:lpstr>Base jurídica a nivel federal en Suiza</vt:lpstr>
      <vt:lpstr>Organización</vt:lpstr>
      <vt:lpstr>Normas: descripción general</vt:lpstr>
      <vt:lpstr>Normas: número de identificación federal único común</vt:lpstr>
      <vt:lpstr>Implementación técnica</vt:lpstr>
      <vt:lpstr>Ejemplo: cambio de propiedad -  Borradores para una mutación</vt:lpstr>
      <vt:lpstr>Ejemplo: cambio de propiedad –  aprobación por parte del municipio</vt:lpstr>
      <vt:lpstr>Ejemplo: cambio de propiedad – preparación</vt:lpstr>
      <vt:lpstr>Ejemplo: cambio de propiedad – transferencia de datos de mutación</vt:lpstr>
      <vt:lpstr>Ejemplo: cambio de propiedad – objetos proyectados para publicación</vt:lpstr>
      <vt:lpstr>Ejemplo: cambio de propiedad – ejecución por parte del registro de la propiedad</vt:lpstr>
      <vt:lpstr>Ejemplo: cambio de propiedad – transferencia de datos de la ejecución</vt:lpstr>
      <vt:lpstr>Ejemplo: cambio de propiedad: poner mutación como legalmente válida</vt:lpstr>
      <vt:lpstr>Ejemplo: publicación de información sobre bienes inmuebles</vt:lpstr>
      <vt:lpstr>Example: public publication of property information</vt:lpstr>
      <vt:lpstr>Conclusiones y perspectivas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Lorenz Jenni</dc:creator>
  <cp:keywords/>
  <dc:description/>
  <cp:lastModifiedBy>Jenni, Lorenz</cp:lastModifiedBy>
  <cp:revision>324</cp:revision>
  <dcterms:created xsi:type="dcterms:W3CDTF">2022-11-29T16:42:02Z</dcterms:created>
  <dcterms:modified xsi:type="dcterms:W3CDTF">2025-12-16T14:53:04Z</dcterms:modified>
  <cp:category/>
  <dc:identifier/>
  <cp:contentStatus/>
  <dc:language/>
  <cp:version/>
</cp:coreProperties>
</file>