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145707960" r:id="rId3"/>
    <p:sldId id="2145707961" r:id="rId4"/>
    <p:sldId id="256" r:id="rId5"/>
    <p:sldId id="268" r:id="rId6"/>
    <p:sldId id="266" r:id="rId7"/>
    <p:sldId id="264" r:id="rId8"/>
    <p:sldId id="2145707954" r:id="rId9"/>
    <p:sldId id="2145707953" r:id="rId10"/>
    <p:sldId id="2145707959" r:id="rId11"/>
    <p:sldId id="2145707944" r:id="rId12"/>
    <p:sldId id="2145707956" r:id="rId13"/>
    <p:sldId id="2145707947" r:id="rId14"/>
    <p:sldId id="2145707948" r:id="rId15"/>
    <p:sldId id="258" r:id="rId16"/>
    <p:sldId id="2145707949" r:id="rId17"/>
    <p:sldId id="267" r:id="rId18"/>
    <p:sldId id="262" r:id="rId19"/>
    <p:sldId id="260" r:id="rId20"/>
    <p:sldId id="261" r:id="rId21"/>
    <p:sldId id="2145707962" r:id="rId22"/>
    <p:sldId id="2145707951" r:id="rId23"/>
    <p:sldId id="2145707952" r:id="rId24"/>
    <p:sldId id="2145707963" r:id="rId25"/>
    <p:sldId id="2145707968" r:id="rId26"/>
    <p:sldId id="2145707969" r:id="rId27"/>
    <p:sldId id="2145707970" r:id="rId28"/>
    <p:sldId id="2145707971" r:id="rId29"/>
    <p:sldId id="2145707972" r:id="rId30"/>
    <p:sldId id="2145707973" r:id="rId31"/>
    <p:sldId id="2145707974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B4F395-A39C-E716-EE24-CCAD968AD462}" name="Jenni, Lorenz" initials="LJ" userId="S::lorenz.jenni@gopa.eu::a3a22b71-eab3-4d80-a35a-7bb1e2ae9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C2F1C8"/>
    <a:srgbClr val="FF00C5"/>
    <a:srgbClr val="0000FF"/>
    <a:srgbClr val="4CE600"/>
    <a:srgbClr val="C2B7DB"/>
    <a:srgbClr val="92D050"/>
    <a:srgbClr val="ECEC5E"/>
    <a:srgbClr val="FEF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\Dropbox\Landnetwork\Assignments\VAR%20SECO%20SAM%20Cadastre\Implementation\Peru\Misiones\Misi&#243;n%20Octubre%202025\Taller%20Catastro\Base-Datos_2024_f%20para%20Map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rgbClr val="4CE600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C-49CF-B01F-B34918D47DD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C-49CF-B01F-B34918D47DD6}"/>
              </c:ext>
            </c:extLst>
          </c:dPt>
          <c:dLbls>
            <c:dLbl>
              <c:idx val="1"/>
              <c:layout>
                <c:manualLayout>
                  <c:x val="0.19160547483110538"/>
                  <c:y val="-0.266144066445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85%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0C-49CF-B01F-B34918D47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Resumen!$B$33:$C$33</c:f>
              <c:strCache>
                <c:ptCount val="2"/>
                <c:pt idx="0">
                  <c:v>Municipalidades - distritos que cuentan con S. Catastro</c:v>
                </c:pt>
                <c:pt idx="1">
                  <c:v>Municipalidades - distritos que cuentan con S. Catastro</c:v>
                </c:pt>
              </c:strCache>
            </c:strRef>
          </c:cat>
          <c:val>
            <c:numRef>
              <c:f>Resumen!$B$59:$C$59</c:f>
              <c:numCache>
                <c:formatCode>General</c:formatCode>
                <c:ptCount val="2"/>
                <c:pt idx="0">
                  <c:v>292</c:v>
                </c:pt>
                <c:pt idx="1">
                  <c:v>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0C-49CF-B01F-B34918D47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1F5D5-8E8B-B932-85BD-DCDFD8BFE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A003AB-B30E-8225-A819-35175FD21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6294C5-4A37-90D2-FE1E-F00851DB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75E89-5D46-2107-C4B5-565190F8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C2B01-8796-B7B8-4124-0F712751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55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284FC-58E2-7C69-BCCB-DA3F09F4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F57E19-30A3-3B19-3A3E-1FE7960A1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A3C46-9266-F7C8-B021-E4D59679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7C5BD-B569-D8F3-EAF3-70B5D8AC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B0CEB-FBED-912A-754E-F6B8F6C1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23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CB1FFC-B8FC-8A16-56D8-9F1227EA3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0E1555-8222-5F03-96F8-7F9D70756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7731B-E8C0-597B-77E7-59C050AC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B240E1-1C34-0E8C-8780-C9A6707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5FE77-5E67-A0FF-13CB-B32B7F17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49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C3B35-88A6-D955-9559-AB81369A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3D143-9352-D516-4F77-C2718D8A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474A91-E943-D48A-5A89-C41A370F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6DC03-2B32-E786-0E68-53AF92E2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8B4B7F-A8C7-71E3-68C4-34409249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700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01162-D6E6-0672-0199-874B9251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3941B3-EEBF-071D-7E17-D36A4FB2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5CFE67-E012-9BCE-CC29-E568730A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D5298A-EE58-4FB5-2827-6DA06EFB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809C5-DEC6-D421-A7AB-639DF142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72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26162-9FC5-79F9-34CA-7A7C9655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65E76-5EAE-9104-1734-5FA97F102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DE78F8-0420-AEDB-3E92-02B1903B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3132BA-A5CC-EFC1-069E-5DA18095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569B38-0EB8-841F-A95C-9D6297D4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92BBA-500E-1D9D-0650-B1FBA4FF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84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FB7B7-CA88-B080-8E11-B9787BB9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AE3212-9CCE-E7D9-A679-65879577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7062AE-FC1F-1DF0-D5D6-B28D737FC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249A95-2539-831E-B9D7-AE50B9C85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D6A84D-E659-B67C-7712-428756DD0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32C793-A37E-03F8-3230-B0C709D2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AB429B-3C4B-E2DC-9F26-B34BEF84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9D4671-5B60-1A80-DFAA-72EE2EC1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88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4D821-3496-E6CC-29C0-FEAAA1AC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F3FFE9-B03F-8159-2CCA-6BA75C9F1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22A8B0-70C0-C47E-CCF0-5A7EB964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A16DAA-775B-2968-40B2-B9F50B0A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35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B43E9F-46EB-070B-DD85-E3697E03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B4360B-A4A7-B474-8265-1D7B7C27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B17966-0F3D-93CD-E069-0A2278B0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0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42CEA-25FC-DAC7-3592-9883CE92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2C4642-8AA1-D97D-1110-86B8A1DE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30EF51-2B48-92CC-E882-391E0DDD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BE99F5-61B5-EF91-802E-04370D90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219C8-D881-77CC-ED19-C048D3D7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923C2C-1869-EF3B-DC28-0F20BF43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987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31E28-6C36-1EFC-51C3-1DCD23EA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A7B9C4-459F-807C-2D02-F2FD6C77D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1072B1-D11B-117C-38E7-C61919EB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F61976-225A-C190-F8ED-E965217A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D02236-6399-8433-9A39-9CB446AC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5A9922-8E15-3668-6136-D69D2772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924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B8F13B-6504-FEE9-92BE-E213F6F5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D7F852-B661-F100-8107-F4DCB2D7F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C5FB0-E625-47C3-FE58-0D10E1A81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59237-5657-4B61-9C36-A6AD9F2B5C9C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BCD5D-9A3D-AF48-8F03-5A123E94B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E9668-F4B0-8236-5A17-8B8326BDC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3787E-ED88-4BA5-8288-ECAA9515740E}" type="slidenum">
              <a:rPr lang="es-PE" smtClean="0"/>
              <a:t>‹Nr.›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631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e.org.pe/portal/elcatastrofico-catastro-peruano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B620-11D4-FA39-9F4B-9A9C25535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BCC3F6-51C2-4D9F-3E97-87EAF975A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9836" r="-1" b="926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B8DD7F6-DA04-4F9A-E81B-134DF31F81D1}"/>
              </a:ext>
            </a:extLst>
          </p:cNvPr>
          <p:cNvSpPr/>
          <p:nvPr/>
        </p:nvSpPr>
        <p:spPr>
          <a:xfrm>
            <a:off x="-1" y="5792110"/>
            <a:ext cx="12191999" cy="1065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24F8BA-C906-9E72-F062-43696C878C0C}"/>
              </a:ext>
            </a:extLst>
          </p:cNvPr>
          <p:cNvSpPr txBox="1"/>
          <p:nvPr/>
        </p:nvSpPr>
        <p:spPr>
          <a:xfrm>
            <a:off x="383895" y="3050898"/>
            <a:ext cx="1123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Jueves 23 de octubre 2025, 8.30 – 13.00</a:t>
            </a:r>
            <a:endParaRPr lang="de-CH" sz="4000" dirty="0">
              <a:solidFill>
                <a:schemeClr val="bg1"/>
              </a:solidFill>
            </a:endParaRPr>
          </a:p>
          <a:p>
            <a:r>
              <a:rPr lang="es-ES" sz="4000" dirty="0">
                <a:solidFill>
                  <a:schemeClr val="bg1"/>
                </a:solidFill>
              </a:rPr>
              <a:t>Lima, Embajada de Suiza</a:t>
            </a:r>
            <a:endParaRPr lang="es-PE" sz="2800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66AD04C-3136-B78D-0AB9-0C2B0DD04400}"/>
              </a:ext>
            </a:extLst>
          </p:cNvPr>
          <p:cNvSpPr txBox="1">
            <a:spLocks/>
          </p:cNvSpPr>
          <p:nvPr/>
        </p:nvSpPr>
        <p:spPr>
          <a:xfrm>
            <a:off x="316441" y="240744"/>
            <a:ext cx="11660700" cy="18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600" dirty="0">
                <a:solidFill>
                  <a:schemeClr val="bg1"/>
                </a:solidFill>
              </a:rPr>
              <a:t>Taller Avances y desafíos para el Catastro Urbano en Perú </a:t>
            </a:r>
            <a:endParaRPr lang="es-PE" sz="6600" dirty="0">
              <a:solidFill>
                <a:schemeClr val="bg1"/>
              </a:solidFill>
            </a:endParaRPr>
          </a:p>
        </p:txBody>
      </p:sp>
      <p:pic>
        <p:nvPicPr>
          <p:cNvPr id="3" name="Grafik 2" descr="Ein Bild, das Text, Screenshot, Schrift, Visitenkarte enthält.&#10;&#10;KI-generierte Inhalte können fehlerhaft sein.">
            <a:extLst>
              <a:ext uri="{FF2B5EF4-FFF2-40B4-BE49-F238E27FC236}">
                <a16:creationId xmlns:a16="http://schemas.microsoft.com/office/drawing/2014/main" id="{CB9ED2D3-8FA0-DC68-E798-A9A93079C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905" y="5792111"/>
            <a:ext cx="2141094" cy="10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66DE-973F-2103-8BB9-7BE26AB96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41">
            <a:extLst>
              <a:ext uri="{FF2B5EF4-FFF2-40B4-BE49-F238E27FC236}">
                <a16:creationId xmlns:a16="http://schemas.microsoft.com/office/drawing/2014/main" id="{720F7027-9493-BC5B-19A4-2526C6D80981}"/>
              </a:ext>
            </a:extLst>
          </p:cNvPr>
          <p:cNvSpPr/>
          <p:nvPr/>
        </p:nvSpPr>
        <p:spPr>
          <a:xfrm>
            <a:off x="6177717" y="5205135"/>
            <a:ext cx="4326535" cy="467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3925A78-A51B-4208-1AC3-CC3E9516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0" y="1068923"/>
            <a:ext cx="9506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Modelo de Gobernanza actual</a:t>
            </a:r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336D8BD9-B65B-62F5-57B3-DC490B09B59B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riángulo isósceles 39">
            <a:extLst>
              <a:ext uri="{FF2B5EF4-FFF2-40B4-BE49-F238E27FC236}">
                <a16:creationId xmlns:a16="http://schemas.microsoft.com/office/drawing/2014/main" id="{8A80FEA0-D970-B527-918D-8E6DCA305E59}"/>
              </a:ext>
            </a:extLst>
          </p:cNvPr>
          <p:cNvSpPr/>
          <p:nvPr/>
        </p:nvSpPr>
        <p:spPr>
          <a:xfrm>
            <a:off x="276225" y="1632683"/>
            <a:ext cx="4963389" cy="45200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100">
            <a:extLst>
              <a:ext uri="{FF2B5EF4-FFF2-40B4-BE49-F238E27FC236}">
                <a16:creationId xmlns:a16="http://schemas.microsoft.com/office/drawing/2014/main" id="{BBF78B7F-5E6C-82A4-B318-86DD886C4408}"/>
              </a:ext>
            </a:extLst>
          </p:cNvPr>
          <p:cNvCxnSpPr>
            <a:cxnSpLocks/>
          </p:cNvCxnSpPr>
          <p:nvPr/>
        </p:nvCxnSpPr>
        <p:spPr>
          <a:xfrm flipH="1">
            <a:off x="1972240" y="1988174"/>
            <a:ext cx="2963320" cy="3854367"/>
          </a:xfrm>
          <a:prstGeom prst="line">
            <a:avLst/>
          </a:prstGeom>
          <a:noFill/>
        </p:spPr>
      </p:cxnSp>
      <p:sp>
        <p:nvSpPr>
          <p:cNvPr id="8" name="Rectángulo 40">
            <a:extLst>
              <a:ext uri="{FF2B5EF4-FFF2-40B4-BE49-F238E27FC236}">
                <a16:creationId xmlns:a16="http://schemas.microsoft.com/office/drawing/2014/main" id="{4F4BE018-D934-732A-65FF-300093370277}"/>
              </a:ext>
            </a:extLst>
          </p:cNvPr>
          <p:cNvSpPr/>
          <p:nvPr/>
        </p:nvSpPr>
        <p:spPr>
          <a:xfrm>
            <a:off x="1951348" y="2648469"/>
            <a:ext cx="1670947" cy="723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ESTADO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19 Ministerios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Periodo cada 5 años</a:t>
            </a:r>
          </a:p>
        </p:txBody>
      </p:sp>
      <p:sp>
        <p:nvSpPr>
          <p:cNvPr id="9" name="Rectángulo 41">
            <a:extLst>
              <a:ext uri="{FF2B5EF4-FFF2-40B4-BE49-F238E27FC236}">
                <a16:creationId xmlns:a16="http://schemas.microsoft.com/office/drawing/2014/main" id="{89C7A257-53E2-0A52-9FAD-B19073FE09B3}"/>
              </a:ext>
            </a:extLst>
          </p:cNvPr>
          <p:cNvSpPr/>
          <p:nvPr/>
        </p:nvSpPr>
        <p:spPr>
          <a:xfrm>
            <a:off x="1685429" y="4444874"/>
            <a:ext cx="2202786" cy="467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26 </a:t>
            </a:r>
            <a:r>
              <a:rPr lang="es-PE" sz="1200" b="1" dirty="0">
                <a:solidFill>
                  <a:schemeClr val="tx1"/>
                </a:solidFill>
              </a:rPr>
              <a:t>GOBIERNO REGIONAL</a:t>
            </a:r>
          </a:p>
        </p:txBody>
      </p:sp>
      <p:sp>
        <p:nvSpPr>
          <p:cNvPr id="10" name="Rectángulo 42">
            <a:extLst>
              <a:ext uri="{FF2B5EF4-FFF2-40B4-BE49-F238E27FC236}">
                <a16:creationId xmlns:a16="http://schemas.microsoft.com/office/drawing/2014/main" id="{708D5288-6D58-24C6-D5AA-4E249555A150}"/>
              </a:ext>
            </a:extLst>
          </p:cNvPr>
          <p:cNvSpPr/>
          <p:nvPr/>
        </p:nvSpPr>
        <p:spPr>
          <a:xfrm>
            <a:off x="738788" y="5133586"/>
            <a:ext cx="4149767" cy="86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s-PE" sz="1200" b="1" dirty="0">
                <a:solidFill>
                  <a:schemeClr val="tx1"/>
                </a:solidFill>
              </a:rPr>
              <a:t>GOBIERNO MUNICIPAL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196 Municipalidades Provinciales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1,696 Municipalidades Distritales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Periodo cada 4 años</a:t>
            </a: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B5FB786B-A424-20CB-02D8-F095248A6F56}"/>
              </a:ext>
            </a:extLst>
          </p:cNvPr>
          <p:cNvSpPr/>
          <p:nvPr/>
        </p:nvSpPr>
        <p:spPr>
          <a:xfrm>
            <a:off x="4501316" y="2359597"/>
            <a:ext cx="1579113" cy="647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MINISTERIO DE JUSTICIA</a:t>
            </a:r>
          </a:p>
        </p:txBody>
      </p:sp>
      <p:sp>
        <p:nvSpPr>
          <p:cNvPr id="13" name="Rectángulo 18">
            <a:extLst>
              <a:ext uri="{FF2B5EF4-FFF2-40B4-BE49-F238E27FC236}">
                <a16:creationId xmlns:a16="http://schemas.microsoft.com/office/drawing/2014/main" id="{1253C394-8C71-8668-0B7E-957D8D3395C8}"/>
              </a:ext>
            </a:extLst>
          </p:cNvPr>
          <p:cNvSpPr/>
          <p:nvPr/>
        </p:nvSpPr>
        <p:spPr>
          <a:xfrm>
            <a:off x="6177717" y="2352915"/>
            <a:ext cx="1402770" cy="653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MVCS</a:t>
            </a:r>
          </a:p>
        </p:txBody>
      </p:sp>
      <p:sp>
        <p:nvSpPr>
          <p:cNvPr id="14" name="Rectángulo 19">
            <a:extLst>
              <a:ext uri="{FF2B5EF4-FFF2-40B4-BE49-F238E27FC236}">
                <a16:creationId xmlns:a16="http://schemas.microsoft.com/office/drawing/2014/main" id="{9A37FBA9-4BBC-990B-DE88-1B1D00EDD6B1}"/>
              </a:ext>
            </a:extLst>
          </p:cNvPr>
          <p:cNvSpPr/>
          <p:nvPr/>
        </p:nvSpPr>
        <p:spPr>
          <a:xfrm>
            <a:off x="7677775" y="2352915"/>
            <a:ext cx="1331141" cy="653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MEF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46D79F3-BFAF-17DE-2043-1A911660E151}"/>
              </a:ext>
            </a:extLst>
          </p:cNvPr>
          <p:cNvSpPr txBox="1">
            <a:spLocks/>
          </p:cNvSpPr>
          <p:nvPr/>
        </p:nvSpPr>
        <p:spPr>
          <a:xfrm>
            <a:off x="7665948" y="1632253"/>
            <a:ext cx="1340284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CATASTRO</a:t>
            </a:r>
          </a:p>
        </p:txBody>
      </p:sp>
      <p:cxnSp>
        <p:nvCxnSpPr>
          <p:cNvPr id="17" name="Conector recto 35">
            <a:extLst>
              <a:ext uri="{FF2B5EF4-FFF2-40B4-BE49-F238E27FC236}">
                <a16:creationId xmlns:a16="http://schemas.microsoft.com/office/drawing/2014/main" id="{CA443E6E-417E-B63A-AAD7-B9ADACDB42EE}"/>
              </a:ext>
            </a:extLst>
          </p:cNvPr>
          <p:cNvCxnSpPr/>
          <p:nvPr/>
        </p:nvCxnSpPr>
        <p:spPr>
          <a:xfrm>
            <a:off x="1452590" y="4327098"/>
            <a:ext cx="10348359" cy="0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36">
            <a:extLst>
              <a:ext uri="{FF2B5EF4-FFF2-40B4-BE49-F238E27FC236}">
                <a16:creationId xmlns:a16="http://schemas.microsoft.com/office/drawing/2014/main" id="{90461D6A-9A37-B802-8C4F-67E196DD5B60}"/>
              </a:ext>
            </a:extLst>
          </p:cNvPr>
          <p:cNvCxnSpPr>
            <a:cxnSpLocks/>
          </p:cNvCxnSpPr>
          <p:nvPr/>
        </p:nvCxnSpPr>
        <p:spPr>
          <a:xfrm>
            <a:off x="1004795" y="5040605"/>
            <a:ext cx="9704999" cy="0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7">
            <a:extLst>
              <a:ext uri="{FF2B5EF4-FFF2-40B4-BE49-F238E27FC236}">
                <a16:creationId xmlns:a16="http://schemas.microsoft.com/office/drawing/2014/main" id="{5C77D9F3-6AD6-A5D1-166B-38E76628446D}"/>
              </a:ext>
            </a:extLst>
          </p:cNvPr>
          <p:cNvSpPr/>
          <p:nvPr/>
        </p:nvSpPr>
        <p:spPr>
          <a:xfrm>
            <a:off x="4936977" y="3254665"/>
            <a:ext cx="813627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SUNARP</a:t>
            </a:r>
          </a:p>
        </p:txBody>
      </p:sp>
      <p:sp>
        <p:nvSpPr>
          <p:cNvPr id="21" name="Rectángulo 19">
            <a:extLst>
              <a:ext uri="{FF2B5EF4-FFF2-40B4-BE49-F238E27FC236}">
                <a16:creationId xmlns:a16="http://schemas.microsoft.com/office/drawing/2014/main" id="{14E1823B-97F6-0CE8-EE57-646D9EDD948E}"/>
              </a:ext>
            </a:extLst>
          </p:cNvPr>
          <p:cNvSpPr/>
          <p:nvPr/>
        </p:nvSpPr>
        <p:spPr>
          <a:xfrm>
            <a:off x="9101482" y="2352915"/>
            <a:ext cx="1402771" cy="6539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MIDAGRI</a:t>
            </a:r>
          </a:p>
        </p:txBody>
      </p:sp>
      <p:sp>
        <p:nvSpPr>
          <p:cNvPr id="22" name="Rectángulo 17">
            <a:extLst>
              <a:ext uri="{FF2B5EF4-FFF2-40B4-BE49-F238E27FC236}">
                <a16:creationId xmlns:a16="http://schemas.microsoft.com/office/drawing/2014/main" id="{98C51781-5DB3-35FE-EBBA-960E3A833D06}"/>
              </a:ext>
            </a:extLst>
          </p:cNvPr>
          <p:cNvSpPr/>
          <p:nvPr/>
        </p:nvSpPr>
        <p:spPr>
          <a:xfrm>
            <a:off x="6177718" y="3254665"/>
            <a:ext cx="813627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COFOPRI</a:t>
            </a:r>
          </a:p>
        </p:txBody>
      </p:sp>
      <p:sp>
        <p:nvSpPr>
          <p:cNvPr id="23" name="Rectángulo 17">
            <a:extLst>
              <a:ext uri="{FF2B5EF4-FFF2-40B4-BE49-F238E27FC236}">
                <a16:creationId xmlns:a16="http://schemas.microsoft.com/office/drawing/2014/main" id="{E43C4BBE-EC81-5FBF-6BCA-5C9EB53DD478}"/>
              </a:ext>
            </a:extLst>
          </p:cNvPr>
          <p:cNvSpPr/>
          <p:nvPr/>
        </p:nvSpPr>
        <p:spPr>
          <a:xfrm>
            <a:off x="7065054" y="3254665"/>
            <a:ext cx="515433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SBN</a:t>
            </a:r>
          </a:p>
        </p:txBody>
      </p:sp>
      <p:sp>
        <p:nvSpPr>
          <p:cNvPr id="25" name="Rectángulo 17">
            <a:extLst>
              <a:ext uri="{FF2B5EF4-FFF2-40B4-BE49-F238E27FC236}">
                <a16:creationId xmlns:a16="http://schemas.microsoft.com/office/drawing/2014/main" id="{3C613091-97F2-A713-8E92-EF0CB548B88B}"/>
              </a:ext>
            </a:extLst>
          </p:cNvPr>
          <p:cNvSpPr/>
          <p:nvPr/>
        </p:nvSpPr>
        <p:spPr>
          <a:xfrm>
            <a:off x="9101482" y="3239000"/>
            <a:ext cx="1402771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DIGESPACR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3F1251B0-2633-E3AE-8AE4-2D4FA91EF130}"/>
              </a:ext>
            </a:extLst>
          </p:cNvPr>
          <p:cNvSpPr txBox="1">
            <a:spLocks/>
          </p:cNvSpPr>
          <p:nvPr/>
        </p:nvSpPr>
        <p:spPr>
          <a:xfrm>
            <a:off x="6170523" y="2006901"/>
            <a:ext cx="1396022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Urbano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7EBAAA79-F972-3985-77B5-3E3A86CF5ECA}"/>
              </a:ext>
            </a:extLst>
          </p:cNvPr>
          <p:cNvSpPr txBox="1">
            <a:spLocks/>
          </p:cNvSpPr>
          <p:nvPr/>
        </p:nvSpPr>
        <p:spPr>
          <a:xfrm>
            <a:off x="7665947" y="1989006"/>
            <a:ext cx="1340285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Fiscal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B50622F7-B383-B596-6281-9165C9BF6370}"/>
              </a:ext>
            </a:extLst>
          </p:cNvPr>
          <p:cNvSpPr txBox="1">
            <a:spLocks/>
          </p:cNvSpPr>
          <p:nvPr/>
        </p:nvSpPr>
        <p:spPr>
          <a:xfrm>
            <a:off x="9101481" y="1989006"/>
            <a:ext cx="1388097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Rural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62C4729A-5A99-BE7D-69FF-F72067543E38}"/>
              </a:ext>
            </a:extLst>
          </p:cNvPr>
          <p:cNvSpPr txBox="1">
            <a:spLocks/>
          </p:cNvSpPr>
          <p:nvPr/>
        </p:nvSpPr>
        <p:spPr>
          <a:xfrm>
            <a:off x="4501316" y="1615378"/>
            <a:ext cx="1564983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REGISTRO</a:t>
            </a:r>
          </a:p>
        </p:txBody>
      </p:sp>
      <p:sp>
        <p:nvSpPr>
          <p:cNvPr id="30" name="Rectángulo 41">
            <a:extLst>
              <a:ext uri="{FF2B5EF4-FFF2-40B4-BE49-F238E27FC236}">
                <a16:creationId xmlns:a16="http://schemas.microsoft.com/office/drawing/2014/main" id="{159DE54B-C215-F70B-00D0-2A92BA7E0CFF}"/>
              </a:ext>
            </a:extLst>
          </p:cNvPr>
          <p:cNvSpPr/>
          <p:nvPr/>
        </p:nvSpPr>
        <p:spPr>
          <a:xfrm>
            <a:off x="9101482" y="4477415"/>
            <a:ext cx="1402771" cy="424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Catastro GORE</a:t>
            </a:r>
            <a:endParaRPr lang="es-PE" sz="1200" b="1" dirty="0">
              <a:solidFill>
                <a:schemeClr val="tx1"/>
              </a:solidFill>
            </a:endParaRPr>
          </a:p>
        </p:txBody>
      </p:sp>
      <p:sp>
        <p:nvSpPr>
          <p:cNvPr id="32" name="Rectángulo 41">
            <a:extLst>
              <a:ext uri="{FF2B5EF4-FFF2-40B4-BE49-F238E27FC236}">
                <a16:creationId xmlns:a16="http://schemas.microsoft.com/office/drawing/2014/main" id="{E02DC179-E5E1-C174-4C6C-1E62971034E5}"/>
              </a:ext>
            </a:extLst>
          </p:cNvPr>
          <p:cNvSpPr/>
          <p:nvPr/>
        </p:nvSpPr>
        <p:spPr>
          <a:xfrm>
            <a:off x="4578260" y="4479766"/>
            <a:ext cx="1488040" cy="422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Oficinal Registrales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9497CF6-4F28-DBB1-87DA-624A3AA199F3}"/>
              </a:ext>
            </a:extLst>
          </p:cNvPr>
          <p:cNvSpPr/>
          <p:nvPr/>
        </p:nvSpPr>
        <p:spPr>
          <a:xfrm>
            <a:off x="6173207" y="3533455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SICUN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34B6506-6A11-7491-CFA7-EED0B73E6328}"/>
              </a:ext>
            </a:extLst>
          </p:cNvPr>
          <p:cNvSpPr/>
          <p:nvPr/>
        </p:nvSpPr>
        <p:spPr>
          <a:xfrm>
            <a:off x="9336348" y="3513773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SCR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58306D7-26E5-EABE-976A-382686C2F56A}"/>
              </a:ext>
            </a:extLst>
          </p:cNvPr>
          <p:cNvSpPr/>
          <p:nvPr/>
        </p:nvSpPr>
        <p:spPr>
          <a:xfrm>
            <a:off x="4943846" y="3547502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SIR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CB1AEE8-79EB-9933-C4DE-834E79130663}"/>
              </a:ext>
            </a:extLst>
          </p:cNvPr>
          <p:cNvSpPr/>
          <p:nvPr/>
        </p:nvSpPr>
        <p:spPr>
          <a:xfrm>
            <a:off x="7901363" y="2886424"/>
            <a:ext cx="1012188" cy="5745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PCF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AEC59B5-9190-E166-B6A7-7EE2E4FF8C4E}"/>
              </a:ext>
            </a:extLst>
          </p:cNvPr>
          <p:cNvSpPr/>
          <p:nvPr/>
        </p:nvSpPr>
        <p:spPr>
          <a:xfrm>
            <a:off x="4516832" y="3684099"/>
            <a:ext cx="731068" cy="42034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BGR</a:t>
            </a:r>
          </a:p>
        </p:txBody>
      </p:sp>
      <p:sp>
        <p:nvSpPr>
          <p:cNvPr id="38" name="Rectángulo 41">
            <a:extLst>
              <a:ext uri="{FF2B5EF4-FFF2-40B4-BE49-F238E27FC236}">
                <a16:creationId xmlns:a16="http://schemas.microsoft.com/office/drawing/2014/main" id="{1800E9A7-976F-3D91-EE6C-67AB835E265B}"/>
              </a:ext>
            </a:extLst>
          </p:cNvPr>
          <p:cNvSpPr/>
          <p:nvPr/>
        </p:nvSpPr>
        <p:spPr>
          <a:xfrm>
            <a:off x="10549022" y="2312561"/>
            <a:ext cx="1585301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 Rector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Gestión Estratégica, Acuerdos, Normativa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3A49EEF3-804A-6519-75A8-815B7DB48A5C}"/>
              </a:ext>
            </a:extLst>
          </p:cNvPr>
          <p:cNvSpPr txBox="1">
            <a:spLocks/>
          </p:cNvSpPr>
          <p:nvPr/>
        </p:nvSpPr>
        <p:spPr>
          <a:xfrm>
            <a:off x="10703212" y="1632253"/>
            <a:ext cx="1216969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ROL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1DFF401-C187-E9E5-C96B-D99C798011F3}"/>
              </a:ext>
            </a:extLst>
          </p:cNvPr>
          <p:cNvCxnSpPr>
            <a:cxnSpLocks/>
          </p:cNvCxnSpPr>
          <p:nvPr/>
        </p:nvCxnSpPr>
        <p:spPr>
          <a:xfrm>
            <a:off x="6131736" y="1712450"/>
            <a:ext cx="0" cy="4111041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C11744AB-2BF3-7955-360A-F68179B209B0}"/>
              </a:ext>
            </a:extLst>
          </p:cNvPr>
          <p:cNvCxnSpPr>
            <a:cxnSpLocks/>
          </p:cNvCxnSpPr>
          <p:nvPr/>
        </p:nvCxnSpPr>
        <p:spPr>
          <a:xfrm flipH="1">
            <a:off x="7615728" y="1712450"/>
            <a:ext cx="12384" cy="4111041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6CE35CB9-05CC-B5D8-A525-A81C1A926419}"/>
              </a:ext>
            </a:extLst>
          </p:cNvPr>
          <p:cNvCxnSpPr>
            <a:cxnSpLocks/>
          </p:cNvCxnSpPr>
          <p:nvPr/>
        </p:nvCxnSpPr>
        <p:spPr>
          <a:xfrm>
            <a:off x="9058997" y="1721876"/>
            <a:ext cx="0" cy="4101615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1">
            <a:extLst>
              <a:ext uri="{FF2B5EF4-FFF2-40B4-BE49-F238E27FC236}">
                <a16:creationId xmlns:a16="http://schemas.microsoft.com/office/drawing/2014/main" id="{CD19C523-77CF-290E-4A56-A484E370640F}"/>
              </a:ext>
            </a:extLst>
          </p:cNvPr>
          <p:cNvSpPr/>
          <p:nvPr/>
        </p:nvSpPr>
        <p:spPr>
          <a:xfrm>
            <a:off x="10710974" y="4748808"/>
            <a:ext cx="1261395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 Operativo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1AE0DBB-085B-1597-7A31-7CA3BB6024E9}"/>
              </a:ext>
            </a:extLst>
          </p:cNvPr>
          <p:cNvSpPr/>
          <p:nvPr/>
        </p:nvSpPr>
        <p:spPr>
          <a:xfrm>
            <a:off x="7003728" y="2791038"/>
            <a:ext cx="612000" cy="40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/>
              <a:t>OUN</a:t>
            </a:r>
          </a:p>
        </p:txBody>
      </p:sp>
      <p:sp>
        <p:nvSpPr>
          <p:cNvPr id="51" name="Rectángulo 41">
            <a:extLst>
              <a:ext uri="{FF2B5EF4-FFF2-40B4-BE49-F238E27FC236}">
                <a16:creationId xmlns:a16="http://schemas.microsoft.com/office/drawing/2014/main" id="{D241039F-5A48-9892-4D69-E4B1B0A4CE9F}"/>
              </a:ext>
            </a:extLst>
          </p:cNvPr>
          <p:cNvSpPr/>
          <p:nvPr/>
        </p:nvSpPr>
        <p:spPr>
          <a:xfrm>
            <a:off x="10486566" y="3182276"/>
            <a:ext cx="1647758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Gestor/ Administrador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88CB31AB-72D5-A782-BA4E-9A6F3CC4196B}"/>
              </a:ext>
            </a:extLst>
          </p:cNvPr>
          <p:cNvCxnSpPr>
            <a:cxnSpLocks/>
          </p:cNvCxnSpPr>
          <p:nvPr/>
        </p:nvCxnSpPr>
        <p:spPr>
          <a:xfrm>
            <a:off x="10567496" y="1731199"/>
            <a:ext cx="0" cy="4092292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D7EC778C-A56A-092B-C439-A0B7DD5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50976"/>
            <a:ext cx="11308921" cy="1020821"/>
          </a:xfrm>
        </p:spPr>
        <p:txBody>
          <a:bodyPr>
            <a:normAutofit/>
          </a:bodyPr>
          <a:lstStyle/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2" name="Rectángulo 41">
            <a:extLst>
              <a:ext uri="{FF2B5EF4-FFF2-40B4-BE49-F238E27FC236}">
                <a16:creationId xmlns:a16="http://schemas.microsoft.com/office/drawing/2014/main" id="{D0E7CDC0-EE55-9CF4-6764-6F164E4389A8}"/>
              </a:ext>
            </a:extLst>
          </p:cNvPr>
          <p:cNvSpPr/>
          <p:nvPr/>
        </p:nvSpPr>
        <p:spPr>
          <a:xfrm>
            <a:off x="6202939" y="4399770"/>
            <a:ext cx="1301372" cy="251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Sedes MVCS</a:t>
            </a:r>
          </a:p>
        </p:txBody>
      </p:sp>
      <p:sp>
        <p:nvSpPr>
          <p:cNvPr id="3" name="Rectángulo 41">
            <a:extLst>
              <a:ext uri="{FF2B5EF4-FFF2-40B4-BE49-F238E27FC236}">
                <a16:creationId xmlns:a16="http://schemas.microsoft.com/office/drawing/2014/main" id="{986C3E80-E40D-104F-D6EB-96DB87E291C0}"/>
              </a:ext>
            </a:extLst>
          </p:cNvPr>
          <p:cNvSpPr/>
          <p:nvPr/>
        </p:nvSpPr>
        <p:spPr>
          <a:xfrm>
            <a:off x="6202939" y="4716218"/>
            <a:ext cx="1310170" cy="251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Zonales COFOPRI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DB644A-8AD1-9588-CDC3-984CCA443621}"/>
              </a:ext>
            </a:extLst>
          </p:cNvPr>
          <p:cNvSpPr txBox="1"/>
          <p:nvPr/>
        </p:nvSpPr>
        <p:spPr>
          <a:xfrm>
            <a:off x="7106245" y="5316027"/>
            <a:ext cx="2611688" cy="276999"/>
          </a:xfrm>
          <a:prstGeom prst="rect">
            <a:avLst/>
          </a:prstGeom>
          <a:solidFill>
            <a:srgbClr val="C2F1C8"/>
          </a:solidFill>
        </p:spPr>
        <p:txBody>
          <a:bodyPr wrap="square">
            <a:spAutoFit/>
          </a:bodyPr>
          <a:lstStyle/>
          <a:p>
            <a:pPr algn="ctr"/>
            <a:r>
              <a:rPr lang="es-PE" sz="1200" dirty="0" err="1"/>
              <a:t>Subgerencial</a:t>
            </a:r>
            <a:r>
              <a:rPr lang="es-PE" sz="1200" dirty="0"/>
              <a:t> de Catastro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33B8C22-9B00-9F38-2629-82DE8063CDDE}"/>
              </a:ext>
            </a:extLst>
          </p:cNvPr>
          <p:cNvSpPr/>
          <p:nvPr/>
        </p:nvSpPr>
        <p:spPr>
          <a:xfrm>
            <a:off x="8082218" y="4941137"/>
            <a:ext cx="861776" cy="4362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50" dirty="0" err="1"/>
              <a:t>Sistema</a:t>
            </a:r>
            <a:r>
              <a:rPr lang="de-CH" sz="1050" dirty="0"/>
              <a:t> de </a:t>
            </a:r>
            <a:r>
              <a:rPr lang="de-CH" sz="1050" dirty="0" err="1"/>
              <a:t>Rentas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95332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01E601-5FEB-D7D4-9E77-A88EF53EA91D}"/>
              </a:ext>
            </a:extLst>
          </p:cNvPr>
          <p:cNvSpPr txBox="1"/>
          <p:nvPr/>
        </p:nvSpPr>
        <p:spPr bwMode="auto">
          <a:xfrm>
            <a:off x="319760" y="1854057"/>
            <a:ext cx="11308921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Proyectos levantamiento catastral Municipal: </a:t>
            </a:r>
            <a:r>
              <a:rPr lang="es-ES" sz="2000" dirty="0" err="1"/>
              <a:t>Machupicchu</a:t>
            </a:r>
            <a:r>
              <a:rPr lang="es-ES" sz="2000" dirty="0"/>
              <a:t>, San Jerónimo, Santiago, </a:t>
            </a:r>
            <a:r>
              <a:rPr lang="es-ES" sz="2000" dirty="0" err="1"/>
              <a:t>Wanchaq</a:t>
            </a:r>
            <a:r>
              <a:rPr lang="es-ES" sz="2000" dirty="0"/>
              <a:t>, Saya, San </a:t>
            </a:r>
            <a:r>
              <a:rPr lang="es-ES" sz="2000" dirty="0" err="1"/>
              <a:t>Sebastian</a:t>
            </a:r>
            <a:r>
              <a:rPr lang="es-ES" sz="2000" dirty="0"/>
              <a:t>, Ica; iniciativa/</a:t>
            </a:r>
            <a:r>
              <a:rPr lang="es-ES" sz="2000" dirty="0" err="1"/>
              <a:t>finaniciamiento</a:t>
            </a:r>
            <a:r>
              <a:rPr lang="es-ES" sz="2000" dirty="0"/>
              <a:t> propio, en ejecución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dirty="0"/>
              <a:t>Proyecto de Catastro Urbano en 22 distritos, UE003-COFOPRI, Banco Mundial y SECO, 2021 - 2026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Proyecto de Catastro, Titulación y Registro de Tierras Rurales en el Perú (PTRT3) – MIDAGRI, BID, 2014 – 2025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Proyecto Titulación de Tierras para Comunidades Indígenas – MIDAGRI, GIZ/BMZ, 2015 – 2021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es-ES" sz="2000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Registro Nacional Municipal (RENAMU) de 2024: 292 Municipios dicen que cuentan con Sistemas de Gestión Catastral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es-ES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BC93DC2-09C6-C812-74F7-8C39BB0A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50976"/>
            <a:ext cx="11308921" cy="1020821"/>
          </a:xfrm>
        </p:spPr>
        <p:txBody>
          <a:bodyPr>
            <a:normAutofit/>
          </a:bodyPr>
          <a:lstStyle/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BDF90D03-E302-901E-1035-871D8B2699E6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AE7C5-1A5C-C23E-A15B-0504681064CE}"/>
              </a:ext>
            </a:extLst>
          </p:cNvPr>
          <p:cNvSpPr txBox="1"/>
          <p:nvPr/>
        </p:nvSpPr>
        <p:spPr>
          <a:xfrm>
            <a:off x="319760" y="1138472"/>
            <a:ext cx="5966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s-PE" sz="2800" b="1" dirty="0">
                <a:latin typeface="+mj-lt"/>
              </a:rPr>
              <a:t>Avances en el territorio</a:t>
            </a:r>
          </a:p>
        </p:txBody>
      </p:sp>
    </p:spTree>
    <p:extLst>
      <p:ext uri="{BB962C8B-B14F-4D97-AF65-F5344CB8AC3E}">
        <p14:creationId xmlns:p14="http://schemas.microsoft.com/office/powerpoint/2010/main" val="151695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C7E4D-E522-6720-35D2-AFA290D09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020A533C-126D-FBD7-2360-2902E667130A}"/>
              </a:ext>
            </a:extLst>
          </p:cNvPr>
          <p:cNvSpPr txBox="1"/>
          <p:nvPr/>
        </p:nvSpPr>
        <p:spPr bwMode="auto">
          <a:xfrm>
            <a:off x="319761" y="1854057"/>
            <a:ext cx="5890540" cy="3888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714375" indent="-714375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Cuentan con sistemas de gestión catastral (RENAMU 2024)</a:t>
            </a:r>
          </a:p>
          <a:p>
            <a:pPr marL="714375" indent="-714375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No cuentan con sistemas de gestión catastral (RENAMU 2024)</a:t>
            </a:r>
          </a:p>
          <a:p>
            <a:pPr marL="714375" indent="-714375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dirty="0"/>
              <a:t>UE 003 COFOPRI</a:t>
            </a:r>
          </a:p>
          <a:p>
            <a:pPr marL="714375" indent="-714375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Levantamiento con iniciativa/financiamiento proprio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es-ES" sz="2000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endParaRPr lang="es-ES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47272E-A519-83ED-1222-EFEB0AAF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85" t="9167" r="27890" b="6082"/>
          <a:stretch>
            <a:fillRect/>
          </a:stretch>
        </p:blipFill>
        <p:spPr>
          <a:xfrm>
            <a:off x="6399211" y="3930"/>
            <a:ext cx="4762501" cy="685407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E06B754-AACA-E53C-1943-C0E33F563C71}"/>
              </a:ext>
            </a:extLst>
          </p:cNvPr>
          <p:cNvSpPr txBox="1"/>
          <p:nvPr/>
        </p:nvSpPr>
        <p:spPr>
          <a:xfrm>
            <a:off x="319760" y="1138472"/>
            <a:ext cx="5966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s-PE" sz="2800" b="1" dirty="0">
                <a:latin typeface="+mj-lt"/>
              </a:rPr>
              <a:t>Avances en el territorio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C468D62C-3610-38C1-9D6B-E2EA5C24AF6E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CF8FF73-2F90-549A-F986-ED6F676B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50976"/>
            <a:ext cx="11308921" cy="1020821"/>
          </a:xfrm>
        </p:spPr>
        <p:txBody>
          <a:bodyPr>
            <a:normAutofit/>
          </a:bodyPr>
          <a:lstStyle/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BB5A5CC-0932-5D64-6BD1-2CE143BA31C2}"/>
              </a:ext>
            </a:extLst>
          </p:cNvPr>
          <p:cNvSpPr/>
          <p:nvPr/>
        </p:nvSpPr>
        <p:spPr>
          <a:xfrm>
            <a:off x="432472" y="1949414"/>
            <a:ext cx="500978" cy="193712"/>
          </a:xfrm>
          <a:prstGeom prst="rect">
            <a:avLst/>
          </a:prstGeom>
          <a:solidFill>
            <a:srgbClr val="4CE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E207721-5E76-F2AE-9BB0-EA7AA9A66462}"/>
              </a:ext>
            </a:extLst>
          </p:cNvPr>
          <p:cNvSpPr/>
          <p:nvPr/>
        </p:nvSpPr>
        <p:spPr>
          <a:xfrm>
            <a:off x="432472" y="3572044"/>
            <a:ext cx="500978" cy="19371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1F37BE-28A6-4E31-8295-FCA08646C58B}"/>
              </a:ext>
            </a:extLst>
          </p:cNvPr>
          <p:cNvSpPr/>
          <p:nvPr/>
        </p:nvSpPr>
        <p:spPr>
          <a:xfrm>
            <a:off x="432472" y="4074303"/>
            <a:ext cx="500978" cy="193712"/>
          </a:xfrm>
          <a:prstGeom prst="rect">
            <a:avLst/>
          </a:prstGeom>
          <a:solidFill>
            <a:srgbClr val="FF00C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B750E2-B131-203E-5523-48BD45975629}"/>
              </a:ext>
            </a:extLst>
          </p:cNvPr>
          <p:cNvSpPr/>
          <p:nvPr/>
        </p:nvSpPr>
        <p:spPr>
          <a:xfrm>
            <a:off x="5943043" y="5712440"/>
            <a:ext cx="2641600" cy="130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8392C2E-7DA0-2364-9645-157EB8162AB7}"/>
              </a:ext>
            </a:extLst>
          </p:cNvPr>
          <p:cNvSpPr/>
          <p:nvPr/>
        </p:nvSpPr>
        <p:spPr>
          <a:xfrm>
            <a:off x="432472" y="2744869"/>
            <a:ext cx="500978" cy="193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B20E62C-410D-BBF0-7DBD-9068D51A0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892043"/>
              </p:ext>
            </p:extLst>
          </p:nvPr>
        </p:nvGraphicFramePr>
        <p:xfrm>
          <a:off x="9571934" y="1798308"/>
          <a:ext cx="2509820" cy="150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68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760" y="1121475"/>
            <a:ext cx="1137693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282828"/>
                </a:solidFill>
              </a:defRPr>
            </a:pPr>
            <a:r>
              <a:rPr lang="es-PE" sz="2800" b="1" dirty="0"/>
              <a:t>Avances/ fortalezas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Formalización de la propiedad a gran escala: + de 4.5 millones de predios urbanos y rurales formalizados en todo el país (COFOPRI – MIDAGRI, Ex PETT/PTRT3), </a:t>
            </a:r>
            <a:endParaRPr lang="es-PE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Creación de la Base Gráfica Registral (BGR) georreferenciada inscrita en SUNARP.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Consolidación del Catastro Rural con fines de titulación – SCR (DIGESPACR – </a:t>
            </a:r>
            <a:r>
              <a:rPr lang="es-PE" dirty="0" err="1"/>
              <a:t>GoRe</a:t>
            </a:r>
            <a:r>
              <a:rPr lang="es-PE" dirty="0"/>
              <a:t>).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En proceso de implementación del Sistema de Información del Catastro Urbano Nacional – SICUN por el programa de Catastro Urbano; al 2026 se tendrá una base catastral urbana actualizada de mas de 1.7 millones de unidades catastrales (UE003 - COFOPRI).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Implementación del Sistema de Recaudación Tributaria Municipal (SRTM) y su Plataforma del Catastro Fiscal – PCF (MEF).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PE" dirty="0"/>
              <a:t>Lanzado el </a:t>
            </a:r>
            <a:r>
              <a:rPr lang="es-PE" b="1" dirty="0"/>
              <a:t>Observatorio Urbano Nacional</a:t>
            </a:r>
            <a:r>
              <a:rPr lang="es-PE" dirty="0"/>
              <a:t>, que promueve la planificación urbana y rural, publica la información de los planes urbanos y territoriales (MVCS).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724710C-9397-1945-CECF-F4988ABC0B6D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C567233F-6542-BCDD-BA26-C3B7BEF3375A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13</a:t>
            </a:fld>
            <a:endParaRPr lang="de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760" y="1132968"/>
            <a:ext cx="11316716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PE" sz="2800" b="1" dirty="0"/>
              <a:t>Retos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PE" sz="2000" dirty="0"/>
              <a:t>Aun no se ha logrado uniformizar y actualizar la base de datos predial, con + de 4.5 millones de predios urbanos y rurales -&gt; más</a:t>
            </a:r>
            <a:r>
              <a:rPr lang="es-PE" dirty="0"/>
              <a:t> del 50% de la base grafica predial es generada en Datum PSAD 56 (hasta el 2008, Aprox.) y sin un proceso de actualización y mantenimiento</a:t>
            </a:r>
            <a:r>
              <a:rPr lang="es-PE" sz="2000" dirty="0"/>
              <a:t>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PE" sz="2000" dirty="0"/>
              <a:t>Es necesario completar la información catastral urbana y rural en todo el territorio nacional, y vincularla con el Registro de Predios.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PE" sz="2000" dirty="0"/>
              <a:t>La integración de la información territorial mediante mecanismos de interoperabilidad, articulando el SCR, SICUN, SRTM–PCF, OUN y otras plataformas relacionadas es crucial.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PE" sz="2000" b="1" dirty="0"/>
              <a:t>Consolidar la institucionalidad del catastro urbana </a:t>
            </a:r>
            <a:r>
              <a:rPr lang="es-PE" sz="2000" dirty="0"/>
              <a:t>como pilar del ordenamiento territorial, la planificación urbana, el registro de la propiedad, formalización de la propiedad, recaudación tributaria y gestión de riesgos y desastres.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PE" sz="2000" dirty="0"/>
              <a:t>Fortalecer las capacidades técnicas en materia catastral a nivel nacional, funcionarios públicos, academias, gremios profesionales y sector privado.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835A827-7D60-0D9B-6642-1F74A8FC0AC7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9A2836A2-C461-0F36-6C73-93EFB34C7B93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14</a:t>
            </a:fld>
            <a:endParaRPr lang="de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219A15E4-E31C-DDCE-DF46-73BF8338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0" y="1103889"/>
            <a:ext cx="1122043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es-PE" altLang="es-PE" sz="2800" b="1" dirty="0">
                <a:solidFill>
                  <a:srgbClr val="323232"/>
                </a:solidFill>
              </a:rPr>
              <a:t>Debilidades</a:t>
            </a:r>
            <a:endParaRPr lang="es-PE" altLang="es-PE" sz="2000" b="1" dirty="0">
              <a:solidFill>
                <a:srgbClr val="323232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PE" altLang="es-PE" sz="2000" dirty="0">
                <a:solidFill>
                  <a:srgbClr val="323232"/>
                </a:solidFill>
              </a:rPr>
              <a:t>Información de formalización urbana desactualizada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PE" sz="2000" dirty="0">
                <a:solidFill>
                  <a:srgbClr val="323232"/>
                </a:solidFill>
              </a:rPr>
              <a:t>No hay interoperabilidad de datos entre distintas instituciones (catastro, registro, planeamiento)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altLang="es-PE" sz="2000" dirty="0">
                <a:solidFill>
                  <a:srgbClr val="323232"/>
                </a:solidFill>
              </a:rPr>
              <a:t>Información dispersa y duplicidad de gasto para generar datos catastrales entre entidades del estado.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323232"/>
                </a:solidFill>
              </a:rPr>
              <a:t>Falta de plataformas interoperables que garanticen una gestión eficiente de la información y por ende faciliten la gestión territorial integral.</a:t>
            </a:r>
            <a:r>
              <a:rPr lang="es-PE" altLang="es-PE" sz="2000" dirty="0">
                <a:solidFill>
                  <a:srgbClr val="323232"/>
                </a:solidFill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ES" sz="2000" dirty="0">
                <a:solidFill>
                  <a:srgbClr val="323232"/>
                </a:solidFill>
              </a:rPr>
              <a:t>No se dispone de la cifra exacta de municipalidades que mantienen un catastro actualizado y en funcionamiento.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5A9E1A-D183-4606-8621-2CF43A6CE3A8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22647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611031D-00E7-34B6-411A-1CE9347CB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3501233" y="1071797"/>
            <a:ext cx="5189534" cy="520180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F61166C-141C-2FC8-F9EC-E2710F402DC1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46F762-1F82-BE28-63D1-1EC6DBF5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6" y="2646362"/>
            <a:ext cx="4448174" cy="1830388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Debate Sesión 1 </a:t>
            </a:r>
            <a:endParaRPr lang="es-P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1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9DAB0-AB71-581C-F9F7-7609A985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600251-496F-3996-629E-3507E1DDE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5343993" y="0"/>
            <a:ext cx="6848007" cy="6860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E570DB-1CF7-8000-7C51-58FD4CED91FB}"/>
              </a:ext>
            </a:extLst>
          </p:cNvPr>
          <p:cNvSpPr txBox="1"/>
          <p:nvPr/>
        </p:nvSpPr>
        <p:spPr>
          <a:xfrm>
            <a:off x="338925" y="3121061"/>
            <a:ext cx="4892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para enfrentar los retos analizados y acciones prioritarias que se deben impulsar</a:t>
            </a:r>
            <a:endParaRPr lang="es-PE" sz="28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FE9DA5C-54D1-65BE-3E9C-B48BFDCBA6E9}"/>
              </a:ext>
            </a:extLst>
          </p:cNvPr>
          <p:cNvSpPr txBox="1">
            <a:spLocks/>
          </p:cNvSpPr>
          <p:nvPr/>
        </p:nvSpPr>
        <p:spPr>
          <a:xfrm>
            <a:off x="338925" y="569625"/>
            <a:ext cx="4892641" cy="203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b="1" dirty="0"/>
              <a:t>Sesión 2</a:t>
            </a:r>
            <a:r>
              <a:rPr lang="es-ES" dirty="0"/>
              <a:t> – </a:t>
            </a:r>
          </a:p>
          <a:p>
            <a:pPr algn="l">
              <a:lnSpc>
                <a:spcPct val="100000"/>
              </a:lnSpc>
            </a:pPr>
            <a:r>
              <a:rPr lang="es-ES" dirty="0"/>
              <a:t>Perspectivas hacía un catastro urbano funcional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E663BD7-0A21-4074-ABEE-C5794D9BFD8B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375904-A0D0-293C-D3D5-F9C0476951B5}"/>
              </a:ext>
            </a:extLst>
          </p:cNvPr>
          <p:cNvSpPr txBox="1"/>
          <p:nvPr/>
        </p:nvSpPr>
        <p:spPr>
          <a:xfrm>
            <a:off x="5416920" y="6392168"/>
            <a:ext cx="469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Ponente: </a:t>
            </a:r>
            <a:r>
              <a:rPr lang="es-ES" sz="2000" dirty="0" err="1">
                <a:solidFill>
                  <a:schemeClr val="bg1"/>
                </a:solidFill>
              </a:rPr>
              <a:t>Hedy</a:t>
            </a:r>
            <a:r>
              <a:rPr lang="es-ES" sz="2000" dirty="0">
                <a:solidFill>
                  <a:schemeClr val="bg1"/>
                </a:solidFill>
              </a:rPr>
              <a:t> Villon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9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3927E-0413-91AC-CE85-7943A690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9" y="172387"/>
            <a:ext cx="11729803" cy="839449"/>
          </a:xfrm>
        </p:spPr>
        <p:txBody>
          <a:bodyPr>
            <a:normAutofit/>
          </a:bodyPr>
          <a:lstStyle/>
          <a:p>
            <a:r>
              <a:rPr lang="es-ES" b="1" dirty="0"/>
              <a:t>Sesión 2 </a:t>
            </a:r>
            <a:r>
              <a:rPr lang="es-ES" dirty="0"/>
              <a:t>- Perspectivas hacia un catastro funcional</a:t>
            </a:r>
            <a:endParaRPr lang="es-P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6685A4E-A27C-E35B-EB1B-9EBDF21DC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7278" y="1641937"/>
            <a:ext cx="745417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Administrativo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Soporte para el planeamiento urbano y la gestión de servicios públicos (agua, luz, residuos).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PE" altLang="es-PE" sz="2000" dirty="0">
              <a:solidFill>
                <a:srgbClr val="32323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Social/Jurídico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Seguridad jurídica de la propiedad, facilitando al registro con información confiable acorde a la realidad física.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PE" altLang="es-PE" sz="2000" b="1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Sostenibilidad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Instrumento clave para la gestión de riesgos y la mitigación del cambio climático.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s-PE" altLang="es-PE" sz="2000" dirty="0">
              <a:latin typeface="+mj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Fiscal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Incremento de la recaudación de impuestos (predial) de manera justa y equitativa.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B88EC9-F472-B7DB-9049-1AECAA184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505" y="1751843"/>
            <a:ext cx="4004215" cy="351589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3D8F46F-77CD-8E61-B275-B4048128D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59" y="1068923"/>
            <a:ext cx="115349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Ejes clave que un Catastro Urbano funcional debe de soportar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EAC83F59-3F85-F062-6CAE-B102303D4EFD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3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8CE7BC5-5C19-FA1E-C588-1B24ECBB6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6590" y="2035595"/>
            <a:ext cx="895643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1. Consolidación de un Catastro con múltiples fines: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Servir al Planeamiento Urbano, seguridad jurídica, Gestión de Riesgos, la Recaudación Tributaria y la Inversión pública/privada.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PE" altLang="es-PE" sz="2000" b="1" dirty="0">
                <a:latin typeface="+mj-lt"/>
              </a:rPr>
              <a:t>2</a:t>
            </a: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Mantenimiento continuo y dinámico: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Implementar procesos masivos y automatizados para la captura de cambios (detección de nuevas edificaciones, uso de otras fuentes de datos).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PE" altLang="es-PE" sz="20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s-PE" altLang="es-PE" sz="2000" b="1" dirty="0">
                <a:latin typeface="+mj-lt"/>
              </a:rPr>
              <a:t>3. Intercambio de información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Implementar procesos de interoperabilidad entre todos los sistemas de información de la administración de tierras, catastro, registro, formalización, recaudación y planificación, así como – en una siguiente fase – otros registros y datos administrativos y de servicios públicos.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42169D-95D9-480B-4A1D-5DCD6C385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3484" y="1184284"/>
            <a:ext cx="2368755" cy="23983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31D406-1310-0B97-FE1E-FEE2D8C8AF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3483" y="3694681"/>
            <a:ext cx="2352201" cy="26311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7C4FAA6-92A1-68FA-A399-10EC7EC5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1281714"/>
            <a:ext cx="8791110" cy="440906"/>
          </a:xfrm>
        </p:spPr>
        <p:txBody>
          <a:bodyPr>
            <a:noAutofit/>
          </a:bodyPr>
          <a:lstStyle/>
          <a:p>
            <a:r>
              <a:rPr lang="es-ES" sz="2800" b="1" dirty="0"/>
              <a:t>Hacia una administración y gestión integral del territorio urbano</a:t>
            </a:r>
            <a:endParaRPr lang="es-PE" sz="2800" b="1" dirty="0"/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27F13212-E22E-4C38-E41C-9DD247CEB1EF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19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6CE72-1C8B-09F9-6218-64DD8C532C7D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595489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2</a:t>
            </a:r>
            <a:r>
              <a:rPr lang="es-ES" sz="4000" dirty="0"/>
              <a:t> –  Perspectivas hacía un catastro funcional</a:t>
            </a:r>
            <a:endParaRPr lang="es-PE" sz="4000" dirty="0"/>
          </a:p>
        </p:txBody>
      </p:sp>
    </p:spTree>
    <p:extLst>
      <p:ext uri="{BB962C8B-B14F-4D97-AF65-F5344CB8AC3E}">
        <p14:creationId xmlns:p14="http://schemas.microsoft.com/office/powerpoint/2010/main" val="1336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B102549-A033-B3A9-1773-DDEF43CBB84D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de-CH" dirty="0">
              <a:solidFill>
                <a:schemeClr val="tx1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6CB054B-87C9-DD28-CAA3-B572FCE62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488720"/>
              </p:ext>
            </p:extLst>
          </p:nvPr>
        </p:nvGraphicFramePr>
        <p:xfrm>
          <a:off x="346590" y="1094712"/>
          <a:ext cx="11512035" cy="447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63">
                  <a:extLst>
                    <a:ext uri="{9D8B030D-6E8A-4147-A177-3AD203B41FA5}">
                      <a16:colId xmlns:a16="http://schemas.microsoft.com/office/drawing/2014/main" val="1655949367"/>
                    </a:ext>
                  </a:extLst>
                </a:gridCol>
                <a:gridCol w="7533225">
                  <a:extLst>
                    <a:ext uri="{9D8B030D-6E8A-4147-A177-3AD203B41FA5}">
                      <a16:colId xmlns:a16="http://schemas.microsoft.com/office/drawing/2014/main" val="740768421"/>
                    </a:ext>
                  </a:extLst>
                </a:gridCol>
                <a:gridCol w="1780847">
                  <a:extLst>
                    <a:ext uri="{9D8B030D-6E8A-4147-A177-3AD203B41FA5}">
                      <a16:colId xmlns:a16="http://schemas.microsoft.com/office/drawing/2014/main" val="3576903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s-PE" altLang="es-PE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Hora</a:t>
                      </a:r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Tema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/>
                        <a:t>Responsable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8:30 – 8:40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Bienvenida, presentación SECO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573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8:40 – 8:55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objetivos de la sesión de trabajo, presentaciones de los participantes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SECO, todos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3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8:55 – 9:10</a:t>
                      </a:r>
                      <a:endParaRPr lang="es-P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Insumo: panorama general del catastro y de la administración de tierras en el Perú 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  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42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9:10 – 9:25</a:t>
                      </a:r>
                      <a:endParaRPr lang="es-P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“Situación actual del catastro urbano: retos para la administración y gestión del territorio urbano)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MVCS - DUDU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923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9:25 – 10:20</a:t>
                      </a:r>
                      <a:endParaRPr lang="es-P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Discusión en pleno del tema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endParaRPr lang="es-PE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77845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lang="es-ES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 I (30 minutos)</a:t>
                      </a:r>
                      <a:endParaRPr lang="es-PE" sz="1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8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10:50 – 11:05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“perspectivas hacía un catastro urbano funcional”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MVCS - DUDU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92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11:05 – 12:00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Discusión en pleno del tema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97020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lang="es-ES" sz="1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 I (30 minutos)</a:t>
                      </a:r>
                      <a:endParaRPr lang="es-PE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81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12:20 – 12:50 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Resumen de conclusiones y hallazgos 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SAM, todos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364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12:50 – 13:00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Cierre del taller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</a:t>
                      </a:r>
                      <a:endParaRPr lang="es-P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409607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EB476002-FFD3-56DA-94AF-672DD8AF2BF8}"/>
              </a:ext>
            </a:extLst>
          </p:cNvPr>
          <p:cNvSpPr txBox="1">
            <a:spLocks/>
          </p:cNvSpPr>
          <p:nvPr/>
        </p:nvSpPr>
        <p:spPr>
          <a:xfrm>
            <a:off x="243351" y="276225"/>
            <a:ext cx="6681324" cy="6428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/>
              <a:t>Agenda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3020353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4288A20-DD3A-B171-9E9D-1A75B05F66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6590" y="2171300"/>
            <a:ext cx="787327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4. Formación y Capacidades</a:t>
            </a: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Desarrollar capacidades en la formación y gestión de datos geoespaciales y digital del personal administrativo y técnico a distintos niveles.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PE" altLang="es-PE" sz="2000" dirty="0">
              <a:solidFill>
                <a:srgbClr val="323232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PE" altLang="es-PE" sz="2000" b="1" dirty="0"/>
              <a:t>5. Gobernanza y Marco Legal</a:t>
            </a:r>
            <a:endParaRPr lang="es-PE" altLang="es-PE" sz="20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altLang="es-PE" sz="2000" dirty="0">
                <a:solidFill>
                  <a:srgbClr val="323232"/>
                </a:solidFill>
              </a:rPr>
              <a:t>Ajustar el marco normativo para facilitar la captura, gestión, intercambio y uso de datos entre entidades.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PE" altLang="es-PE" sz="2000" dirty="0">
              <a:solidFill>
                <a:srgbClr val="323232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altLang="es-P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Marcador de contenido 7">
            <a:extLst>
              <a:ext uri="{FF2B5EF4-FFF2-40B4-BE49-F238E27FC236}">
                <a16:creationId xmlns:a16="http://schemas.microsoft.com/office/drawing/2014/main" id="{C70CD241-0985-EB1A-F717-15F39C107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7"/>
          <a:stretch>
            <a:fillRect/>
          </a:stretch>
        </p:blipFill>
        <p:spPr>
          <a:xfrm>
            <a:off x="8683640" y="3979959"/>
            <a:ext cx="3008688" cy="2174361"/>
          </a:xfrm>
          <a:prstGeom prst="rect">
            <a:avLst/>
          </a:prstGeom>
        </p:spPr>
      </p:pic>
      <p:pic>
        <p:nvPicPr>
          <p:cNvPr id="5" name="Marcador de contenido 7">
            <a:extLst>
              <a:ext uri="{FF2B5EF4-FFF2-40B4-BE49-F238E27FC236}">
                <a16:creationId xmlns:a16="http://schemas.microsoft.com/office/drawing/2014/main" id="{09A8A375-7321-3D97-9A30-B94134AFA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8683640" y="1495342"/>
            <a:ext cx="3008687" cy="2333088"/>
          </a:xfrm>
          <a:prstGeom prst="rect">
            <a:avLst/>
          </a:prstGeom>
        </p:spPr>
      </p:pic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DB4DFDCA-DA1F-99B0-6764-3CDC98ED43C0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20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E71EB7-0F1D-94FF-5F07-F6496297F803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595489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2</a:t>
            </a:r>
            <a:r>
              <a:rPr lang="es-ES" sz="4000" dirty="0"/>
              <a:t> –  Perspectivas hacía un catastro funcional</a:t>
            </a:r>
            <a:endParaRPr lang="es-PE" sz="40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1764CA9-8F47-D258-0D3F-7847B53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1281714"/>
            <a:ext cx="8791110" cy="440906"/>
          </a:xfrm>
        </p:spPr>
        <p:txBody>
          <a:bodyPr>
            <a:noAutofit/>
          </a:bodyPr>
          <a:lstStyle/>
          <a:p>
            <a:r>
              <a:rPr lang="es-ES" sz="2800" b="1" dirty="0"/>
              <a:t>Hacia una administración y gestión integral del territorio urbano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259773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B9801-E0A9-ED07-DB7A-139EE9681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eschweifte Klammer rechts 115">
            <a:extLst>
              <a:ext uri="{FF2B5EF4-FFF2-40B4-BE49-F238E27FC236}">
                <a16:creationId xmlns:a16="http://schemas.microsoft.com/office/drawing/2014/main" id="{774A699C-E168-12EC-3E5B-7D87D4DD71FB}"/>
              </a:ext>
            </a:extLst>
          </p:cNvPr>
          <p:cNvSpPr/>
          <p:nvPr/>
        </p:nvSpPr>
        <p:spPr>
          <a:xfrm rot="5400000">
            <a:off x="7492313" y="2909440"/>
            <a:ext cx="161129" cy="598923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tángulo 41">
            <a:extLst>
              <a:ext uri="{FF2B5EF4-FFF2-40B4-BE49-F238E27FC236}">
                <a16:creationId xmlns:a16="http://schemas.microsoft.com/office/drawing/2014/main" id="{2B55121E-57E7-DCF7-44D9-7B7393F71E66}"/>
              </a:ext>
            </a:extLst>
          </p:cNvPr>
          <p:cNvSpPr/>
          <p:nvPr/>
        </p:nvSpPr>
        <p:spPr>
          <a:xfrm>
            <a:off x="6177717" y="5205135"/>
            <a:ext cx="4326535" cy="467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C456F1C0-71D5-EF3E-17F6-4682C6600F98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21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riángulo isósceles 39">
            <a:extLst>
              <a:ext uri="{FF2B5EF4-FFF2-40B4-BE49-F238E27FC236}">
                <a16:creationId xmlns:a16="http://schemas.microsoft.com/office/drawing/2014/main" id="{A37A0690-2DB6-F867-8139-C65AF5ED3C31}"/>
              </a:ext>
            </a:extLst>
          </p:cNvPr>
          <p:cNvSpPr/>
          <p:nvPr/>
        </p:nvSpPr>
        <p:spPr>
          <a:xfrm>
            <a:off x="276225" y="1632683"/>
            <a:ext cx="4963389" cy="45200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6" name="Conector recto 100">
            <a:extLst>
              <a:ext uri="{FF2B5EF4-FFF2-40B4-BE49-F238E27FC236}">
                <a16:creationId xmlns:a16="http://schemas.microsoft.com/office/drawing/2014/main" id="{B82D6F8C-265E-9652-AB45-841F4DBD2B88}"/>
              </a:ext>
            </a:extLst>
          </p:cNvPr>
          <p:cNvCxnSpPr>
            <a:cxnSpLocks/>
          </p:cNvCxnSpPr>
          <p:nvPr/>
        </p:nvCxnSpPr>
        <p:spPr>
          <a:xfrm flipH="1">
            <a:off x="1972240" y="1988174"/>
            <a:ext cx="2963320" cy="3854367"/>
          </a:xfrm>
          <a:prstGeom prst="line">
            <a:avLst/>
          </a:prstGeom>
          <a:noFill/>
        </p:spPr>
      </p:cxnSp>
      <p:sp>
        <p:nvSpPr>
          <p:cNvPr id="8" name="Rectángulo 40">
            <a:extLst>
              <a:ext uri="{FF2B5EF4-FFF2-40B4-BE49-F238E27FC236}">
                <a16:creationId xmlns:a16="http://schemas.microsoft.com/office/drawing/2014/main" id="{FEC59611-F0DE-6BED-CC83-1CF7A4304DE2}"/>
              </a:ext>
            </a:extLst>
          </p:cNvPr>
          <p:cNvSpPr/>
          <p:nvPr/>
        </p:nvSpPr>
        <p:spPr>
          <a:xfrm>
            <a:off x="1951348" y="2648469"/>
            <a:ext cx="1670947" cy="723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chemeClr val="tx1"/>
                </a:solidFill>
              </a:rPr>
              <a:t>ESTADO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19 Ministerios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Periodo cada 5 años</a:t>
            </a:r>
          </a:p>
        </p:txBody>
      </p:sp>
      <p:sp>
        <p:nvSpPr>
          <p:cNvPr id="9" name="Rectángulo 41">
            <a:extLst>
              <a:ext uri="{FF2B5EF4-FFF2-40B4-BE49-F238E27FC236}">
                <a16:creationId xmlns:a16="http://schemas.microsoft.com/office/drawing/2014/main" id="{9013644A-E8D3-A773-9471-9D3C0611480E}"/>
              </a:ext>
            </a:extLst>
          </p:cNvPr>
          <p:cNvSpPr/>
          <p:nvPr/>
        </p:nvSpPr>
        <p:spPr>
          <a:xfrm>
            <a:off x="1685429" y="4444874"/>
            <a:ext cx="2202786" cy="467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26 </a:t>
            </a:r>
            <a:r>
              <a:rPr lang="es-PE" sz="1200" b="1" dirty="0">
                <a:solidFill>
                  <a:schemeClr val="tx1"/>
                </a:solidFill>
              </a:rPr>
              <a:t>GOBIERNO REGIONAL</a:t>
            </a:r>
          </a:p>
        </p:txBody>
      </p:sp>
      <p:sp>
        <p:nvSpPr>
          <p:cNvPr id="10" name="Rectángulo 42">
            <a:extLst>
              <a:ext uri="{FF2B5EF4-FFF2-40B4-BE49-F238E27FC236}">
                <a16:creationId xmlns:a16="http://schemas.microsoft.com/office/drawing/2014/main" id="{EEF684E6-376F-B58C-2BEA-CA2C2CC28A97}"/>
              </a:ext>
            </a:extLst>
          </p:cNvPr>
          <p:cNvSpPr/>
          <p:nvPr/>
        </p:nvSpPr>
        <p:spPr>
          <a:xfrm>
            <a:off x="738788" y="5133586"/>
            <a:ext cx="4149767" cy="866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s-PE" sz="1200" b="1" dirty="0">
                <a:solidFill>
                  <a:schemeClr val="tx1"/>
                </a:solidFill>
              </a:rPr>
              <a:t>GOBIERNO MUNICIPAL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196 Municipalidades Provinciales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1,696 Municipalidades Distritales</a:t>
            </a:r>
          </a:p>
          <a:p>
            <a:pPr algn="ctr">
              <a:spcAft>
                <a:spcPts val="300"/>
              </a:spcAft>
            </a:pPr>
            <a:r>
              <a:rPr lang="es-PE" sz="1200" dirty="0">
                <a:solidFill>
                  <a:schemeClr val="tx1"/>
                </a:solidFill>
              </a:rPr>
              <a:t>Periodo cada 4 años</a:t>
            </a: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44B2E628-C38F-936A-CD54-D9FFD51AD9C2}"/>
              </a:ext>
            </a:extLst>
          </p:cNvPr>
          <p:cNvSpPr/>
          <p:nvPr/>
        </p:nvSpPr>
        <p:spPr>
          <a:xfrm>
            <a:off x="4501316" y="2359597"/>
            <a:ext cx="1579113" cy="647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MINISTERIO DE JUSTICIA</a:t>
            </a:r>
          </a:p>
        </p:txBody>
      </p:sp>
      <p:sp>
        <p:nvSpPr>
          <p:cNvPr id="13" name="Rectángulo 18">
            <a:extLst>
              <a:ext uri="{FF2B5EF4-FFF2-40B4-BE49-F238E27FC236}">
                <a16:creationId xmlns:a16="http://schemas.microsoft.com/office/drawing/2014/main" id="{A1C9385B-DA86-9943-E6EF-21A2A9764D8B}"/>
              </a:ext>
            </a:extLst>
          </p:cNvPr>
          <p:cNvSpPr/>
          <p:nvPr/>
        </p:nvSpPr>
        <p:spPr>
          <a:xfrm>
            <a:off x="6177717" y="2352915"/>
            <a:ext cx="1402770" cy="653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MVCS</a:t>
            </a:r>
          </a:p>
        </p:txBody>
      </p:sp>
      <p:sp>
        <p:nvSpPr>
          <p:cNvPr id="14" name="Rectángulo 19">
            <a:extLst>
              <a:ext uri="{FF2B5EF4-FFF2-40B4-BE49-F238E27FC236}">
                <a16:creationId xmlns:a16="http://schemas.microsoft.com/office/drawing/2014/main" id="{14EFEFB1-9E33-4737-ECED-0B38D106F638}"/>
              </a:ext>
            </a:extLst>
          </p:cNvPr>
          <p:cNvSpPr/>
          <p:nvPr/>
        </p:nvSpPr>
        <p:spPr>
          <a:xfrm>
            <a:off x="7677775" y="2352915"/>
            <a:ext cx="1331141" cy="653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MEF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85E352EC-5920-8838-DAAD-81880D4FAEB2}"/>
              </a:ext>
            </a:extLst>
          </p:cNvPr>
          <p:cNvSpPr txBox="1">
            <a:spLocks/>
          </p:cNvSpPr>
          <p:nvPr/>
        </p:nvSpPr>
        <p:spPr>
          <a:xfrm>
            <a:off x="7665948" y="1632253"/>
            <a:ext cx="1340284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CATASTRO</a:t>
            </a:r>
          </a:p>
        </p:txBody>
      </p:sp>
      <p:cxnSp>
        <p:nvCxnSpPr>
          <p:cNvPr id="17" name="Conector recto 35">
            <a:extLst>
              <a:ext uri="{FF2B5EF4-FFF2-40B4-BE49-F238E27FC236}">
                <a16:creationId xmlns:a16="http://schemas.microsoft.com/office/drawing/2014/main" id="{1A7F43F8-B0DE-BC10-968B-A1D22ED42AE8}"/>
              </a:ext>
            </a:extLst>
          </p:cNvPr>
          <p:cNvCxnSpPr/>
          <p:nvPr/>
        </p:nvCxnSpPr>
        <p:spPr>
          <a:xfrm>
            <a:off x="1452590" y="4327098"/>
            <a:ext cx="10348359" cy="0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36">
            <a:extLst>
              <a:ext uri="{FF2B5EF4-FFF2-40B4-BE49-F238E27FC236}">
                <a16:creationId xmlns:a16="http://schemas.microsoft.com/office/drawing/2014/main" id="{46E08D42-4E87-DF17-910F-7AD7988ABED7}"/>
              </a:ext>
            </a:extLst>
          </p:cNvPr>
          <p:cNvCxnSpPr>
            <a:cxnSpLocks/>
          </p:cNvCxnSpPr>
          <p:nvPr/>
        </p:nvCxnSpPr>
        <p:spPr>
          <a:xfrm>
            <a:off x="1004795" y="5040605"/>
            <a:ext cx="9704999" cy="0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7">
            <a:extLst>
              <a:ext uri="{FF2B5EF4-FFF2-40B4-BE49-F238E27FC236}">
                <a16:creationId xmlns:a16="http://schemas.microsoft.com/office/drawing/2014/main" id="{D27D47DB-B1CA-75AE-9659-89B628EE6F8F}"/>
              </a:ext>
            </a:extLst>
          </p:cNvPr>
          <p:cNvSpPr/>
          <p:nvPr/>
        </p:nvSpPr>
        <p:spPr>
          <a:xfrm>
            <a:off x="4936977" y="3254665"/>
            <a:ext cx="813627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SUNARP</a:t>
            </a:r>
          </a:p>
        </p:txBody>
      </p:sp>
      <p:sp>
        <p:nvSpPr>
          <p:cNvPr id="21" name="Rectángulo 19">
            <a:extLst>
              <a:ext uri="{FF2B5EF4-FFF2-40B4-BE49-F238E27FC236}">
                <a16:creationId xmlns:a16="http://schemas.microsoft.com/office/drawing/2014/main" id="{BCB3FE35-F52C-8172-7ABD-4C14F4359CE1}"/>
              </a:ext>
            </a:extLst>
          </p:cNvPr>
          <p:cNvSpPr/>
          <p:nvPr/>
        </p:nvSpPr>
        <p:spPr>
          <a:xfrm>
            <a:off x="9101482" y="2352915"/>
            <a:ext cx="1402771" cy="6539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tx1"/>
                </a:solidFill>
              </a:rPr>
              <a:t>MIDAGRI</a:t>
            </a:r>
          </a:p>
        </p:txBody>
      </p:sp>
      <p:sp>
        <p:nvSpPr>
          <p:cNvPr id="22" name="Rectángulo 17">
            <a:extLst>
              <a:ext uri="{FF2B5EF4-FFF2-40B4-BE49-F238E27FC236}">
                <a16:creationId xmlns:a16="http://schemas.microsoft.com/office/drawing/2014/main" id="{AB861F6D-4A56-9F1B-72C8-882D777373CE}"/>
              </a:ext>
            </a:extLst>
          </p:cNvPr>
          <p:cNvSpPr/>
          <p:nvPr/>
        </p:nvSpPr>
        <p:spPr>
          <a:xfrm>
            <a:off x="6177718" y="3254665"/>
            <a:ext cx="813627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COFOPRI</a:t>
            </a:r>
          </a:p>
        </p:txBody>
      </p:sp>
      <p:sp>
        <p:nvSpPr>
          <p:cNvPr id="23" name="Rectángulo 17">
            <a:extLst>
              <a:ext uri="{FF2B5EF4-FFF2-40B4-BE49-F238E27FC236}">
                <a16:creationId xmlns:a16="http://schemas.microsoft.com/office/drawing/2014/main" id="{39E7F1B3-2757-6CC9-C046-7A7ADE329CD9}"/>
              </a:ext>
            </a:extLst>
          </p:cNvPr>
          <p:cNvSpPr/>
          <p:nvPr/>
        </p:nvSpPr>
        <p:spPr>
          <a:xfrm>
            <a:off x="7065054" y="3254665"/>
            <a:ext cx="515433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SBN</a:t>
            </a:r>
          </a:p>
        </p:txBody>
      </p:sp>
      <p:sp>
        <p:nvSpPr>
          <p:cNvPr id="25" name="Rectángulo 17">
            <a:extLst>
              <a:ext uri="{FF2B5EF4-FFF2-40B4-BE49-F238E27FC236}">
                <a16:creationId xmlns:a16="http://schemas.microsoft.com/office/drawing/2014/main" id="{0035D74B-D23A-1B15-E138-DDFB570DA2EB}"/>
              </a:ext>
            </a:extLst>
          </p:cNvPr>
          <p:cNvSpPr/>
          <p:nvPr/>
        </p:nvSpPr>
        <p:spPr>
          <a:xfrm>
            <a:off x="9101482" y="3239000"/>
            <a:ext cx="1402771" cy="336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DIGESPACR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D130D381-2043-F7A5-BA9E-3DF44929A3C2}"/>
              </a:ext>
            </a:extLst>
          </p:cNvPr>
          <p:cNvSpPr txBox="1">
            <a:spLocks/>
          </p:cNvSpPr>
          <p:nvPr/>
        </p:nvSpPr>
        <p:spPr>
          <a:xfrm>
            <a:off x="6170523" y="2006901"/>
            <a:ext cx="1396022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Urbano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4CF046C8-9B7A-969B-4860-24ED8476A8BE}"/>
              </a:ext>
            </a:extLst>
          </p:cNvPr>
          <p:cNvSpPr txBox="1">
            <a:spLocks/>
          </p:cNvSpPr>
          <p:nvPr/>
        </p:nvSpPr>
        <p:spPr>
          <a:xfrm>
            <a:off x="7665947" y="1989006"/>
            <a:ext cx="1340285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Fiscal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EE447523-22BF-5A17-A6B1-D87B2CACBBB4}"/>
              </a:ext>
            </a:extLst>
          </p:cNvPr>
          <p:cNvSpPr txBox="1">
            <a:spLocks/>
          </p:cNvSpPr>
          <p:nvPr/>
        </p:nvSpPr>
        <p:spPr>
          <a:xfrm>
            <a:off x="9101481" y="1989006"/>
            <a:ext cx="1388097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Rural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849F2A7A-E5A6-055F-9B29-F8DB673C7224}"/>
              </a:ext>
            </a:extLst>
          </p:cNvPr>
          <p:cNvSpPr txBox="1">
            <a:spLocks/>
          </p:cNvSpPr>
          <p:nvPr/>
        </p:nvSpPr>
        <p:spPr>
          <a:xfrm>
            <a:off x="4501316" y="1615378"/>
            <a:ext cx="1564983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REGISTRO</a:t>
            </a:r>
          </a:p>
        </p:txBody>
      </p:sp>
      <p:sp>
        <p:nvSpPr>
          <p:cNvPr id="30" name="Rectángulo 41">
            <a:extLst>
              <a:ext uri="{FF2B5EF4-FFF2-40B4-BE49-F238E27FC236}">
                <a16:creationId xmlns:a16="http://schemas.microsoft.com/office/drawing/2014/main" id="{B7B68EA4-2AA5-A4F9-14D9-5AE219EA6B75}"/>
              </a:ext>
            </a:extLst>
          </p:cNvPr>
          <p:cNvSpPr/>
          <p:nvPr/>
        </p:nvSpPr>
        <p:spPr>
          <a:xfrm>
            <a:off x="9101482" y="4477415"/>
            <a:ext cx="1402771" cy="424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Catastro GORE</a:t>
            </a:r>
            <a:endParaRPr lang="es-PE" sz="1200" b="1" dirty="0">
              <a:solidFill>
                <a:schemeClr val="tx1"/>
              </a:solidFill>
            </a:endParaRPr>
          </a:p>
        </p:txBody>
      </p:sp>
      <p:sp>
        <p:nvSpPr>
          <p:cNvPr id="32" name="Rectángulo 41">
            <a:extLst>
              <a:ext uri="{FF2B5EF4-FFF2-40B4-BE49-F238E27FC236}">
                <a16:creationId xmlns:a16="http://schemas.microsoft.com/office/drawing/2014/main" id="{FF75BBEA-D02D-FA38-219E-3B12C915E072}"/>
              </a:ext>
            </a:extLst>
          </p:cNvPr>
          <p:cNvSpPr/>
          <p:nvPr/>
        </p:nvSpPr>
        <p:spPr>
          <a:xfrm>
            <a:off x="4578260" y="4479766"/>
            <a:ext cx="1488040" cy="422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Oficinal Registrales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E00DABF-25DA-DE3D-15BA-897C7CAF4318}"/>
              </a:ext>
            </a:extLst>
          </p:cNvPr>
          <p:cNvSpPr/>
          <p:nvPr/>
        </p:nvSpPr>
        <p:spPr>
          <a:xfrm>
            <a:off x="6173207" y="3533455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SICUN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6B16F77-313C-D83B-57A4-1AE20267B7A3}"/>
              </a:ext>
            </a:extLst>
          </p:cNvPr>
          <p:cNvSpPr/>
          <p:nvPr/>
        </p:nvSpPr>
        <p:spPr>
          <a:xfrm>
            <a:off x="9336348" y="3513773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SCR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A757244E-A95A-2CBB-B33E-02EECBC730C8}"/>
              </a:ext>
            </a:extLst>
          </p:cNvPr>
          <p:cNvSpPr/>
          <p:nvPr/>
        </p:nvSpPr>
        <p:spPr>
          <a:xfrm>
            <a:off x="4943846" y="3547502"/>
            <a:ext cx="933037" cy="5364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SIR</a:t>
            </a:r>
          </a:p>
        </p:txBody>
      </p:sp>
      <p:sp>
        <p:nvSpPr>
          <p:cNvPr id="38" name="Rectángulo 41">
            <a:extLst>
              <a:ext uri="{FF2B5EF4-FFF2-40B4-BE49-F238E27FC236}">
                <a16:creationId xmlns:a16="http://schemas.microsoft.com/office/drawing/2014/main" id="{FAF2D2AA-669A-F071-50AC-A069BE93B337}"/>
              </a:ext>
            </a:extLst>
          </p:cNvPr>
          <p:cNvSpPr/>
          <p:nvPr/>
        </p:nvSpPr>
        <p:spPr>
          <a:xfrm>
            <a:off x="10549022" y="2312561"/>
            <a:ext cx="1585301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 Rector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Gestión Estratégica, Acuerdos, Normativa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612CF18D-EDE3-7C6C-F45F-F25B20A1DEB6}"/>
              </a:ext>
            </a:extLst>
          </p:cNvPr>
          <p:cNvSpPr txBox="1">
            <a:spLocks/>
          </p:cNvSpPr>
          <p:nvPr/>
        </p:nvSpPr>
        <p:spPr>
          <a:xfrm>
            <a:off x="10703212" y="1632253"/>
            <a:ext cx="1216969" cy="305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500" b="1" dirty="0"/>
              <a:t>ROL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172EF3F-7577-5C07-E4B6-04F69210A22E}"/>
              </a:ext>
            </a:extLst>
          </p:cNvPr>
          <p:cNvCxnSpPr>
            <a:cxnSpLocks/>
          </p:cNvCxnSpPr>
          <p:nvPr/>
        </p:nvCxnSpPr>
        <p:spPr>
          <a:xfrm>
            <a:off x="6131736" y="1712450"/>
            <a:ext cx="0" cy="4111041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019BA35-42AC-B0D9-77A8-BA14F33FFDF4}"/>
              </a:ext>
            </a:extLst>
          </p:cNvPr>
          <p:cNvCxnSpPr>
            <a:cxnSpLocks/>
          </p:cNvCxnSpPr>
          <p:nvPr/>
        </p:nvCxnSpPr>
        <p:spPr>
          <a:xfrm flipH="1">
            <a:off x="7615728" y="1712450"/>
            <a:ext cx="12384" cy="4111041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74C23D2-CD8C-4F97-2BE3-2CD0BA6F4815}"/>
              </a:ext>
            </a:extLst>
          </p:cNvPr>
          <p:cNvCxnSpPr>
            <a:cxnSpLocks/>
          </p:cNvCxnSpPr>
          <p:nvPr/>
        </p:nvCxnSpPr>
        <p:spPr>
          <a:xfrm>
            <a:off x="9058997" y="1721876"/>
            <a:ext cx="0" cy="4101615"/>
          </a:xfrm>
          <a:prstGeom prst="line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 41">
            <a:extLst>
              <a:ext uri="{FF2B5EF4-FFF2-40B4-BE49-F238E27FC236}">
                <a16:creationId xmlns:a16="http://schemas.microsoft.com/office/drawing/2014/main" id="{CA926D10-906B-D8E5-1BE9-EEC66DC1953F}"/>
              </a:ext>
            </a:extLst>
          </p:cNvPr>
          <p:cNvSpPr/>
          <p:nvPr/>
        </p:nvSpPr>
        <p:spPr>
          <a:xfrm>
            <a:off x="10710974" y="4748808"/>
            <a:ext cx="1261395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 Operativo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211997C8-AAAA-9600-8E41-E4B99B3A7A66}"/>
              </a:ext>
            </a:extLst>
          </p:cNvPr>
          <p:cNvSpPr/>
          <p:nvPr/>
        </p:nvSpPr>
        <p:spPr>
          <a:xfrm>
            <a:off x="7003728" y="2791038"/>
            <a:ext cx="612000" cy="4098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/>
              <a:t>OUN</a:t>
            </a:r>
          </a:p>
        </p:txBody>
      </p:sp>
      <p:sp>
        <p:nvSpPr>
          <p:cNvPr id="51" name="Rectángulo 41">
            <a:extLst>
              <a:ext uri="{FF2B5EF4-FFF2-40B4-BE49-F238E27FC236}">
                <a16:creationId xmlns:a16="http://schemas.microsoft.com/office/drawing/2014/main" id="{3C4E2F27-1DBF-DE98-5079-A387F6E62F0D}"/>
              </a:ext>
            </a:extLst>
          </p:cNvPr>
          <p:cNvSpPr/>
          <p:nvPr/>
        </p:nvSpPr>
        <p:spPr>
          <a:xfrm>
            <a:off x="10486566" y="3182276"/>
            <a:ext cx="1647758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Nivel</a:t>
            </a:r>
          </a:p>
          <a:p>
            <a:pPr algn="ctr"/>
            <a:r>
              <a:rPr lang="es-PE" sz="1200" dirty="0">
                <a:solidFill>
                  <a:schemeClr val="tx1"/>
                </a:solidFill>
              </a:rPr>
              <a:t>Gestor/ Administrador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21305151-ABF6-4B86-7531-C46321EA2922}"/>
              </a:ext>
            </a:extLst>
          </p:cNvPr>
          <p:cNvCxnSpPr>
            <a:cxnSpLocks/>
          </p:cNvCxnSpPr>
          <p:nvPr/>
        </p:nvCxnSpPr>
        <p:spPr>
          <a:xfrm>
            <a:off x="10567496" y="1731199"/>
            <a:ext cx="0" cy="4092292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41">
            <a:extLst>
              <a:ext uri="{FF2B5EF4-FFF2-40B4-BE49-F238E27FC236}">
                <a16:creationId xmlns:a16="http://schemas.microsoft.com/office/drawing/2014/main" id="{A805BBEB-3442-86A0-4990-D32524E42DFB}"/>
              </a:ext>
            </a:extLst>
          </p:cNvPr>
          <p:cNvSpPr/>
          <p:nvPr/>
        </p:nvSpPr>
        <p:spPr>
          <a:xfrm>
            <a:off x="6202939" y="4399770"/>
            <a:ext cx="1301372" cy="251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Sedes MVCS</a:t>
            </a:r>
          </a:p>
        </p:txBody>
      </p:sp>
      <p:sp>
        <p:nvSpPr>
          <p:cNvPr id="3" name="Rectángulo 41">
            <a:extLst>
              <a:ext uri="{FF2B5EF4-FFF2-40B4-BE49-F238E27FC236}">
                <a16:creationId xmlns:a16="http://schemas.microsoft.com/office/drawing/2014/main" id="{520CB434-51F5-5A84-2723-18115F98260D}"/>
              </a:ext>
            </a:extLst>
          </p:cNvPr>
          <p:cNvSpPr/>
          <p:nvPr/>
        </p:nvSpPr>
        <p:spPr>
          <a:xfrm>
            <a:off x="6202939" y="4716218"/>
            <a:ext cx="1310170" cy="251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Zonales COFOPRI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D9333C-1731-B081-3291-ECA97A77EC3F}"/>
              </a:ext>
            </a:extLst>
          </p:cNvPr>
          <p:cNvSpPr txBox="1"/>
          <p:nvPr/>
        </p:nvSpPr>
        <p:spPr>
          <a:xfrm>
            <a:off x="7106245" y="5316027"/>
            <a:ext cx="2611688" cy="276999"/>
          </a:xfrm>
          <a:prstGeom prst="rect">
            <a:avLst/>
          </a:prstGeom>
          <a:solidFill>
            <a:srgbClr val="C2F1C8"/>
          </a:solidFill>
        </p:spPr>
        <p:txBody>
          <a:bodyPr wrap="square">
            <a:spAutoFit/>
          </a:bodyPr>
          <a:lstStyle/>
          <a:p>
            <a:pPr algn="ctr"/>
            <a:r>
              <a:rPr lang="es-PE" sz="1200" dirty="0" err="1"/>
              <a:t>Subgerencial</a:t>
            </a:r>
            <a:r>
              <a:rPr lang="es-PE" sz="1200" dirty="0"/>
              <a:t> de Catastro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29C2F54-F0CB-790F-A8AA-8EEB4C99B90B}"/>
              </a:ext>
            </a:extLst>
          </p:cNvPr>
          <p:cNvSpPr/>
          <p:nvPr/>
        </p:nvSpPr>
        <p:spPr>
          <a:xfrm>
            <a:off x="8082218" y="4941137"/>
            <a:ext cx="861776" cy="4362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050" dirty="0" err="1"/>
              <a:t>Sistema</a:t>
            </a:r>
            <a:r>
              <a:rPr lang="de-CH" sz="1050" dirty="0"/>
              <a:t> de </a:t>
            </a:r>
            <a:r>
              <a:rPr lang="de-CH" sz="1050" dirty="0" err="1"/>
              <a:t>Rentas</a:t>
            </a:r>
            <a:endParaRPr lang="de-CH" sz="1050" dirty="0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FAE61CE8-4675-D7C0-490D-EFA25BC411A5}"/>
              </a:ext>
            </a:extLst>
          </p:cNvPr>
          <p:cNvSpPr/>
          <p:nvPr/>
        </p:nvSpPr>
        <p:spPr>
          <a:xfrm>
            <a:off x="7901363" y="2886424"/>
            <a:ext cx="683375" cy="3525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PCF</a:t>
            </a:r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701FB03A-AD02-09D4-5BFC-2A54A36D65FC}"/>
              </a:ext>
            </a:extLst>
          </p:cNvPr>
          <p:cNvSpPr/>
          <p:nvPr/>
        </p:nvSpPr>
        <p:spPr>
          <a:xfrm>
            <a:off x="4534198" y="3638111"/>
            <a:ext cx="699473" cy="3234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BGR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D40B94EF-5847-7366-D0D3-4AB4ECECB560}"/>
              </a:ext>
            </a:extLst>
          </p:cNvPr>
          <p:cNvSpPr/>
          <p:nvPr/>
        </p:nvSpPr>
        <p:spPr>
          <a:xfrm>
            <a:off x="6817218" y="4653744"/>
            <a:ext cx="2415084" cy="9502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>
                <a:ln w="0" cmpd="dbl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Operadores</a:t>
            </a:r>
            <a:r>
              <a:rPr lang="de-CH" b="1" dirty="0">
                <a:ln w="0" cmpd="dbl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de-CH" b="1" dirty="0" err="1">
                <a:ln w="0" cmpd="dbl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privados</a:t>
            </a:r>
            <a:r>
              <a:rPr lang="de-CH" b="1" dirty="0">
                <a:ln w="0" cmpd="dbl">
                  <a:solidFill>
                    <a:srgbClr val="FFFFFF"/>
                  </a:solidFill>
                </a:ln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113" name="Rectángulo 41">
            <a:extLst>
              <a:ext uri="{FF2B5EF4-FFF2-40B4-BE49-F238E27FC236}">
                <a16:creationId xmlns:a16="http://schemas.microsoft.com/office/drawing/2014/main" id="{95DFA382-D69F-13B1-A75D-5ECC44772952}"/>
              </a:ext>
            </a:extLst>
          </p:cNvPr>
          <p:cNvSpPr/>
          <p:nvPr/>
        </p:nvSpPr>
        <p:spPr>
          <a:xfrm>
            <a:off x="7065054" y="6126150"/>
            <a:ext cx="2831199" cy="467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PCM – Secretaria Gobierno y Transformación Digital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9AF672C9-3375-5893-3823-238B3E2BE643}"/>
              </a:ext>
            </a:extLst>
          </p:cNvPr>
          <p:cNvSpPr/>
          <p:nvPr/>
        </p:nvSpPr>
        <p:spPr>
          <a:xfrm>
            <a:off x="9522601" y="6159150"/>
            <a:ext cx="1162057" cy="554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dirty="0"/>
              <a:t>IDEP - </a:t>
            </a:r>
            <a:r>
              <a:rPr lang="de-CH" sz="1200" dirty="0" err="1"/>
              <a:t>AdT</a:t>
            </a:r>
            <a:endParaRPr lang="de-CH" sz="1200" dirty="0"/>
          </a:p>
        </p:txBody>
      </p:sp>
      <p:sp>
        <p:nvSpPr>
          <p:cNvPr id="115" name="Rectángulo 41">
            <a:extLst>
              <a:ext uri="{FF2B5EF4-FFF2-40B4-BE49-F238E27FC236}">
                <a16:creationId xmlns:a16="http://schemas.microsoft.com/office/drawing/2014/main" id="{8C9853D7-7B5E-6372-DC80-A6844DC64715}"/>
              </a:ext>
            </a:extLst>
          </p:cNvPr>
          <p:cNvSpPr/>
          <p:nvPr/>
        </p:nvSpPr>
        <p:spPr>
          <a:xfrm>
            <a:off x="10748435" y="5960838"/>
            <a:ext cx="1361534" cy="62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chemeClr val="tx1"/>
                </a:solidFill>
              </a:rPr>
              <a:t>Gobierno digital - Interoperabilidad</a:t>
            </a:r>
          </a:p>
        </p:txBody>
      </p:sp>
      <p:sp>
        <p:nvSpPr>
          <p:cNvPr id="119" name="Título 1">
            <a:extLst>
              <a:ext uri="{FF2B5EF4-FFF2-40B4-BE49-F238E27FC236}">
                <a16:creationId xmlns:a16="http://schemas.microsoft.com/office/drawing/2014/main" id="{70F6E512-DEFD-364F-EAC0-1540FC608016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595489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Sesión 2</a:t>
            </a:r>
            <a:r>
              <a:rPr lang="es-ES" sz="4000" dirty="0"/>
              <a:t> –  Perspectivas hacía un catastro funcional</a:t>
            </a:r>
            <a:endParaRPr lang="es-PE" sz="4000" dirty="0"/>
          </a:p>
        </p:txBody>
      </p:sp>
      <p:sp>
        <p:nvSpPr>
          <p:cNvPr id="120" name="Rectangle 1">
            <a:extLst>
              <a:ext uri="{FF2B5EF4-FFF2-40B4-BE49-F238E27FC236}">
                <a16:creationId xmlns:a16="http://schemas.microsoft.com/office/drawing/2014/main" id="{FE9C9C10-53FA-7E8F-EC0C-4846DF75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0" y="1068923"/>
            <a:ext cx="9506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Modelo de Gobernanza</a:t>
            </a:r>
          </a:p>
        </p:txBody>
      </p:sp>
    </p:spTree>
    <p:extLst>
      <p:ext uri="{BB962C8B-B14F-4D97-AF65-F5344CB8AC3E}">
        <p14:creationId xmlns:p14="http://schemas.microsoft.com/office/powerpoint/2010/main" val="32651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E3FC3-C255-C1E9-F623-162FEBA73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970E1B-43CC-520A-0D73-3EE6E2230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3501233" y="1071797"/>
            <a:ext cx="5189534" cy="52018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FC24F5-A8B9-85F2-5CBC-153EF4A5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6" y="2646362"/>
            <a:ext cx="4448174" cy="1830388"/>
          </a:xfrm>
        </p:spPr>
        <p:txBody>
          <a:bodyPr>
            <a:norm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</a:rPr>
              <a:t>Debate Sesión 2 </a:t>
            </a:r>
            <a:endParaRPr lang="es-PE" sz="4800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4FB995-74C3-7646-7865-D91047F74AF1}"/>
              </a:ext>
            </a:extLst>
          </p:cNvPr>
          <p:cNvSpPr txBox="1">
            <a:spLocks/>
          </p:cNvSpPr>
          <p:nvPr/>
        </p:nvSpPr>
        <p:spPr>
          <a:xfrm>
            <a:off x="337279" y="172387"/>
            <a:ext cx="11729803" cy="83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Sesión 2 </a:t>
            </a:r>
            <a:r>
              <a:rPr lang="es-ES" dirty="0"/>
              <a:t>- Perspectivas hacia un catastro funcional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334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4A4C-CDDE-4637-4AA4-46237036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18F3D4E-E1F7-6BFD-F94A-494B7B43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5343993" y="0"/>
            <a:ext cx="6848007" cy="686090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9A423DC-365D-AACA-4D88-BBEEB7C2D745}"/>
              </a:ext>
            </a:extLst>
          </p:cNvPr>
          <p:cNvSpPr txBox="1">
            <a:spLocks/>
          </p:cNvSpPr>
          <p:nvPr/>
        </p:nvSpPr>
        <p:spPr>
          <a:xfrm>
            <a:off x="338925" y="569625"/>
            <a:ext cx="4892641" cy="23309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b="1" dirty="0"/>
              <a:t>Resumen de Hallazgos, Propuestas y </a:t>
            </a:r>
            <a:r>
              <a:rPr lang="es-ES" b="1" dirty="0" err="1"/>
              <a:t>Recommendaciones</a:t>
            </a:r>
            <a:endParaRPr lang="es-ES" b="1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037C942-9837-B477-1481-7E355B52A16E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38CDB2-070E-AEB7-4BEC-06EAF8245DF1}"/>
              </a:ext>
            </a:extLst>
          </p:cNvPr>
          <p:cNvSpPr txBox="1"/>
          <p:nvPr/>
        </p:nvSpPr>
        <p:spPr>
          <a:xfrm>
            <a:off x="5416920" y="6392168"/>
            <a:ext cx="469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MVCS y Equipo SAM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C82B-C7E2-9AF9-46A5-F9FF71AB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79F9C-2934-C431-885B-F65FCCC07C89}"/>
              </a:ext>
            </a:extLst>
          </p:cNvPr>
          <p:cNvSpPr txBox="1"/>
          <p:nvPr/>
        </p:nvSpPr>
        <p:spPr>
          <a:xfrm>
            <a:off x="319760" y="1132968"/>
            <a:ext cx="11316716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800" b="1" dirty="0"/>
              <a:t>Fragmentación institucional y falta de interoperabilidad</a:t>
            </a:r>
            <a:endParaRPr lang="es-PE" sz="2800" b="1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Hallazgo clave: </a:t>
            </a:r>
            <a:r>
              <a:rPr lang="es-ES" sz="2000" dirty="0"/>
              <a:t>Existen múltiples sistemas de catastro (urbano, fiscal, rural), operados por distintas entidades (MVCS, COFOPRI, MEF, MIDAGRI, municipalidades), sin estándares comunes de datos ni mecanismos efectivos de interoperabilidad.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Aporte:</a:t>
            </a:r>
            <a:r>
              <a:rPr lang="es-ES" sz="2000" dirty="0"/>
              <a:t> Esta fragmentación no solo duplica esfuerzos y gastos, sino que genera </a:t>
            </a:r>
            <a:r>
              <a:rPr lang="es-ES" sz="2000" u="sng" dirty="0"/>
              <a:t>riesgos de inseguridad jurídica, subvaluación de impuestos prediales y dificultad en la planificación urbana</a:t>
            </a:r>
            <a:r>
              <a:rPr lang="es-ES" sz="2000" dirty="0"/>
              <a:t>. </a:t>
            </a:r>
            <a:r>
              <a:rPr lang="es-ES" sz="2000" dirty="0">
                <a:latin typeface="CircularXX TT" panose="020B0504010101010104" pitchFamily="34" charset="0"/>
                <a:cs typeface="CircularXX TT" panose="020B0504010101010104" pitchFamily="34" charset="0"/>
              </a:rPr>
              <a:t>→ </a:t>
            </a:r>
            <a:r>
              <a:rPr lang="es-ES" sz="2000" dirty="0"/>
              <a:t>Se debe priorizar la interoperabilidad técnica y legal, no sólo como un componente técnico, sino como un pilar de la gobernanza territorial.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BA19B58-69D3-E5AC-07BD-EF46B2A912BE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Hallazgos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1817BD04-6D51-3673-C5A5-3B995762C5B8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24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A2B3-6370-8839-44EE-A47250E6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05B881-E152-2680-676D-2DA1170371E8}"/>
              </a:ext>
            </a:extLst>
          </p:cNvPr>
          <p:cNvSpPr txBox="1"/>
          <p:nvPr/>
        </p:nvSpPr>
        <p:spPr>
          <a:xfrm>
            <a:off x="319760" y="1132968"/>
            <a:ext cx="1131671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800" b="1" dirty="0"/>
              <a:t>Obsolescencia y desactualización catastral</a:t>
            </a:r>
            <a:endParaRPr lang="es-PE" sz="2800" b="1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Hallazgo clave: </a:t>
            </a:r>
            <a:r>
              <a:rPr lang="es-ES" sz="2000" dirty="0"/>
              <a:t>Más del 50% de la base gráfica predial se encuentra en Datum PSAD56 y no ha sido actualizada. Esto afecta la confiabilidad de la información para fines fiscales, de planificación y de gestión de riesgos.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Aporte:</a:t>
            </a:r>
            <a:r>
              <a:rPr lang="es-ES" sz="2000" dirty="0"/>
              <a:t> Hasta el año 2017, solo un 55.2% de las municipalidades contaba con un catastro y de esos, solo el 20.2% (11.15% del total) había realizado una actualización del mismo</a:t>
            </a:r>
            <a:r>
              <a:rPr lang="es-ES" sz="2000" baseline="30000" dirty="0"/>
              <a:t>1)</a:t>
            </a:r>
            <a:r>
              <a:rPr lang="es-ES" sz="2000" dirty="0"/>
              <a:t>.</a:t>
            </a:r>
          </a:p>
          <a:p>
            <a:pPr marL="360363" lvl="1"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esto indica que los municipios distritales </a:t>
            </a:r>
            <a:r>
              <a:rPr lang="es-ES" sz="2000" u="sng" dirty="0"/>
              <a:t>carecen de mecanismos institucionalizados de actualización catastral</a:t>
            </a:r>
            <a:r>
              <a:rPr lang="es-ES" sz="2000" dirty="0"/>
              <a:t>. Se requiere </a:t>
            </a:r>
            <a:r>
              <a:rPr lang="es-ES" sz="2000" u="sng" dirty="0"/>
              <a:t>institucionalizar una política nacional de actualización dinámica</a:t>
            </a:r>
            <a:r>
              <a:rPr lang="es-ES" sz="2000" dirty="0"/>
              <a:t>, integrada a los procesos administrativos como de licenciamiento de obras, inspecciones municipales, control urbano y servicios públicos.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DC63332-BFA5-D3C3-D071-0D5F37EA81FD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Hallazgos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DCAC0C5F-F280-DCE6-831A-7C2DA9B83372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25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0BBDD7D-1E37-41A1-8ADA-B370BE6B0A0F}"/>
              </a:ext>
            </a:extLst>
          </p:cNvPr>
          <p:cNvSpPr txBox="1"/>
          <p:nvPr/>
        </p:nvSpPr>
        <p:spPr>
          <a:xfrm>
            <a:off x="639336" y="5902712"/>
            <a:ext cx="1120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30000" dirty="0"/>
              <a:t>1)</a:t>
            </a:r>
            <a:r>
              <a:rPr lang="es-ES" sz="1600" dirty="0"/>
              <a:t> Instituto Peruano de Economía, “El Catastrófico Catastro Peruano”. Informe de El Comercio – IPE. Consulta realizada el día 11 de julio de 2021 en: </a:t>
            </a:r>
            <a:r>
              <a:rPr lang="es-ES" sz="1600" dirty="0">
                <a:hlinkClick r:id="rId2"/>
              </a:rPr>
              <a:t>https://www.ipe.org.pe/portal/elcatastrofico-catastro-peruano/</a:t>
            </a:r>
            <a:r>
              <a:rPr lang="es-ES" sz="1600" dirty="0"/>
              <a:t>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68343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2D015-B635-6F8B-D34B-224DBD2DF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90043-76FC-503E-FA8E-CB3131F16A39}"/>
              </a:ext>
            </a:extLst>
          </p:cNvPr>
          <p:cNvSpPr txBox="1"/>
          <p:nvPr/>
        </p:nvSpPr>
        <p:spPr>
          <a:xfrm>
            <a:off x="319760" y="1132968"/>
            <a:ext cx="11316716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800" b="1" dirty="0"/>
              <a:t>Rol limitado de las municipalidades</a:t>
            </a:r>
            <a:endParaRPr lang="es-PE" sz="2800" b="1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Hallazgo clave: </a:t>
            </a:r>
            <a:r>
              <a:rPr lang="es-ES" sz="2000" dirty="0"/>
              <a:t>Las municipalidades no poseen capacidades técnicas ni incentivos para mantener sistemas catastrales funcionales, a pesar de ser las autoridades más próximas a la gestión del territorio.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Aporte:</a:t>
            </a:r>
            <a:r>
              <a:rPr lang="es-ES" sz="2000" dirty="0"/>
              <a:t> Revisar la norma y redefinir el rol de las municipalidades como </a:t>
            </a:r>
            <a:r>
              <a:rPr lang="es-ES" sz="2000" u="sng" dirty="0"/>
              <a:t>gestoras directas del catastro urbano</a:t>
            </a:r>
            <a:r>
              <a:rPr lang="es-ES" sz="2000" dirty="0"/>
              <a:t>, con apoyo descentralizado del ente rector (MVCS). Además, se deben </a:t>
            </a:r>
            <a:r>
              <a:rPr lang="es-ES" sz="2000" u="sng" dirty="0"/>
              <a:t>promover alianzas público-privadas</a:t>
            </a:r>
            <a:r>
              <a:rPr lang="es-ES" sz="2000" dirty="0"/>
              <a:t> para el mantenimiento catastral, especialmente en distritos de baja capacidad financiera.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AFFA1CE-39F8-DC22-D76E-CEAB65D86AF5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Hallazgos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FE1CAA49-9D42-ED68-0663-797C429F39AF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26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356E-88A6-F13D-B322-9C3580537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E5F37-F818-74F6-DFE3-1011B1764D6D}"/>
              </a:ext>
            </a:extLst>
          </p:cNvPr>
          <p:cNvSpPr txBox="1"/>
          <p:nvPr/>
        </p:nvSpPr>
        <p:spPr>
          <a:xfrm>
            <a:off x="319760" y="1132968"/>
            <a:ext cx="1131671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PE" sz="2800" b="1" dirty="0"/>
              <a:t>Diagnóstico municipal detallado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Propuesta original:</a:t>
            </a:r>
            <a:r>
              <a:rPr lang="es-ES" sz="2000" dirty="0"/>
              <a:t> Realizar diagnósticos específicos por municipio para identificar capacidades y brechas y definir políticas y estrategias adecuadas 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Recomendación adicional:</a:t>
            </a:r>
            <a:r>
              <a:rPr lang="es-ES" sz="2000" dirty="0"/>
              <a:t> El Ente Rector puede liderar este diagnóstico mediante una red de observatorios urbanos locales y su plataforma de datos abiertos. Se sugiere incluir: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/>
              <a:t>Nivel de digitalización.</a:t>
            </a:r>
            <a:endParaRPr lang="de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/>
              <a:t>Grado de integración con planeamiento urbano.</a:t>
            </a:r>
            <a:endParaRPr lang="de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/>
              <a:t>Relación entre recaudación predial y cobertura catastral.</a:t>
            </a:r>
            <a:endParaRPr lang="de-CH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419" sz="2000" dirty="0"/>
              <a:t>Existencia de mecanismos de actualización automática.</a:t>
            </a:r>
            <a:endParaRPr lang="de-CH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3131569-5D9E-DDB8-B87A-2B248183CE47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Propuestas y Recomendaciones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6CA292F-6DCF-F90B-7D50-3E669090241E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27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50EC9-A920-299A-2A4F-CDBDFFF0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D04CBB-912C-4FF1-48D6-0095B8ED6122}"/>
              </a:ext>
            </a:extLst>
          </p:cNvPr>
          <p:cNvSpPr txBox="1"/>
          <p:nvPr/>
        </p:nvSpPr>
        <p:spPr>
          <a:xfrm>
            <a:off x="319760" y="1132968"/>
            <a:ext cx="11316716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PE" sz="2800" b="1" dirty="0"/>
              <a:t>Financiamiento sostenible del catastro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Propuesta original: </a:t>
            </a:r>
            <a:r>
              <a:rPr lang="es-ES" sz="2000" dirty="0"/>
              <a:t>Asegurar el 5% de la recaudación predial para acciones catastrales.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Recomendación adicional: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Establecer un </a:t>
            </a:r>
            <a:r>
              <a:rPr lang="es-ES" sz="2000" u="sng" dirty="0"/>
              <a:t>Fondo Nacional de Fortalecimiento Catastral Municipal</a:t>
            </a:r>
            <a:r>
              <a:rPr lang="es-ES" sz="2000" dirty="0"/>
              <a:t>, con contrapartidas del MEF y recursos de cooperación internacional.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Vincular el acceso a transferencias del canon municipal a la existencia y calidad del catastro actualizado.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Crear entre las municipalidades una mayor consciencia sobre la utilidad del catastro para su gestión y autonomía económica.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Poner a disposición de municipalidades el SICUN desarrollado por el proyecto Catastro Urbano.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15FBDB9-D549-7FCC-A8C3-C2DDB97DB3A7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Propuestas y Recomendaciones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74D0E052-B6EF-5447-F8FF-53B42023FD4D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28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8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D47C1-FA07-722C-3BE8-6EE970B0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A93BE-7E3E-CB82-3A91-E5DE44CB41EE}"/>
              </a:ext>
            </a:extLst>
          </p:cNvPr>
          <p:cNvSpPr txBox="1"/>
          <p:nvPr/>
        </p:nvSpPr>
        <p:spPr>
          <a:xfrm>
            <a:off x="319760" y="1132968"/>
            <a:ext cx="11316716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PE" sz="2800" b="1" dirty="0"/>
              <a:t>Catastro como política pública transversal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Propuesta original: </a:t>
            </a:r>
            <a:r>
              <a:rPr lang="es-ES" sz="2000" dirty="0"/>
              <a:t>Impulsar al catastro como política nacional articulada por el SNCP.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Recomendación adicional: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El catastro urbano debe integrarse a los procesos de Planificación Territorial y Urbana como uno de sus subsistemas de información obligatorios.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La normativa (Ley y Reglamentos) debe incluir artículos explícitos sobre el catastro multipropósito obligatorio y su vinculación con la planificación, fiscalidad y formalización.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5A55B91-E2BF-6438-CF41-27ABD8A7160A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Propuestas y Recomendaciones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ABDF833-EFB0-1D88-2488-C96B4B0F3C32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29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9BB6A8-01FE-965D-C597-A35E1BEDCFD5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3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E2DC95-2998-3200-041C-3BA9C9E1F4EB}"/>
              </a:ext>
            </a:extLst>
          </p:cNvPr>
          <p:cNvSpPr txBox="1">
            <a:spLocks/>
          </p:cNvSpPr>
          <p:nvPr/>
        </p:nvSpPr>
        <p:spPr>
          <a:xfrm>
            <a:off x="361949" y="365793"/>
            <a:ext cx="4038275" cy="5111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dirty="0"/>
              <a:t>Objetivos del Taller</a:t>
            </a:r>
            <a:endParaRPr lang="es-PE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65902B-B855-9450-2E55-CEA5277EBFFC}"/>
              </a:ext>
            </a:extLst>
          </p:cNvPr>
          <p:cNvSpPr txBox="1"/>
          <p:nvPr/>
        </p:nvSpPr>
        <p:spPr bwMode="auto">
          <a:xfrm>
            <a:off x="361950" y="987306"/>
            <a:ext cx="1129356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sz="2400" dirty="0">
                <a:latin typeface="+mj-lt"/>
              </a:rPr>
              <a:t>Identificar cual es la situación actual y los principales retos en cuanto al Catastro Urbano describiendo las necesidades y las posibles soluciones o alternativas para su optimización desde el enfoque organizacional y estratégico. 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3DF905-33DD-B3A4-3C6C-8D888B972261}"/>
              </a:ext>
            </a:extLst>
          </p:cNvPr>
          <p:cNvSpPr txBox="1"/>
          <p:nvPr/>
        </p:nvSpPr>
        <p:spPr bwMode="auto">
          <a:xfrm>
            <a:off x="361948" y="2501497"/>
            <a:ext cx="889635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CO" sz="2800" b="1" dirty="0">
                <a:latin typeface="+mj-lt"/>
              </a:rPr>
              <a:t>Objetivos específicos  y temas de discusión: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9D27A5-A7CC-26E9-2EF8-67DEAB341050}"/>
              </a:ext>
            </a:extLst>
          </p:cNvPr>
          <p:cNvSpPr txBox="1"/>
          <p:nvPr/>
        </p:nvSpPr>
        <p:spPr>
          <a:xfrm>
            <a:off x="361948" y="3121224"/>
            <a:ext cx="11071692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282828"/>
                </a:solidFill>
                <a:latin typeface="+mj-lt"/>
              </a:rPr>
              <a:t>Análisis/diagnóstico conjunto de la situación actual del catastro urbano</a:t>
            </a:r>
            <a:r>
              <a:rPr lang="es-ES" sz="2400" dirty="0">
                <a:solidFill>
                  <a:srgbClr val="282828"/>
                </a:solidFill>
                <a:latin typeface="+mj-lt"/>
              </a:rPr>
              <a:t>; realizar un diagnóstico de los principales aspectos y retos que caracterizan la situación actual de catastro urbano en el país y que impiden una administración y gestión integral del territorio urbano.</a:t>
            </a:r>
            <a:endParaRPr lang="es-PE" sz="2400" dirty="0">
              <a:solidFill>
                <a:srgbClr val="282828"/>
              </a:solidFill>
              <a:latin typeface="+mj-lt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282828"/>
                </a:solidFill>
                <a:latin typeface="+mj-lt"/>
              </a:rPr>
              <a:t>Discusión conjunta de las perspectivas hacía un catastro urbano funcional </a:t>
            </a:r>
            <a:r>
              <a:rPr lang="es-ES" sz="2400" dirty="0">
                <a:solidFill>
                  <a:srgbClr val="282828"/>
                </a:solidFill>
                <a:latin typeface="+mj-lt"/>
              </a:rPr>
              <a:t>para enfrentar los retos analizados y acciones prioritarias que se deben impulsar. </a:t>
            </a:r>
            <a:endParaRPr lang="es-PE" sz="2400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871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9B0C-AFD9-6295-8B04-5D4879F40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082FC3-D499-B069-C43D-62EBCEEE4691}"/>
              </a:ext>
            </a:extLst>
          </p:cNvPr>
          <p:cNvSpPr txBox="1"/>
          <p:nvPr/>
        </p:nvSpPr>
        <p:spPr>
          <a:xfrm>
            <a:off x="319760" y="1132968"/>
            <a:ext cx="1131671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800" b="1" dirty="0"/>
              <a:t>Fichas catastrales simplificadas y estandarizadas</a:t>
            </a:r>
            <a:endParaRPr lang="es-PE" sz="2800" b="1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Propuesta original: </a:t>
            </a:r>
            <a:r>
              <a:rPr lang="es-ES" sz="2000" dirty="0"/>
              <a:t>Aprobar fichas catastrales “núcleo” y “extendida”.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Recomendación adicional: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Las variables de las fichas deben ser conformes con los estándares internacionales (ej. ISO 19152 – </a:t>
            </a:r>
            <a:r>
              <a:rPr lang="es-ES" sz="2000" i="1" dirty="0" err="1"/>
              <a:t>Land</a:t>
            </a:r>
            <a:r>
              <a:rPr lang="es-ES" sz="2000" i="1" dirty="0"/>
              <a:t> </a:t>
            </a:r>
            <a:r>
              <a:rPr lang="es-ES" sz="2000" i="1" dirty="0" err="1"/>
              <a:t>Administration</a:t>
            </a:r>
            <a:r>
              <a:rPr lang="es-ES" sz="2000" i="1" dirty="0"/>
              <a:t> </a:t>
            </a:r>
            <a:r>
              <a:rPr lang="es-ES" sz="2000" i="1" dirty="0" err="1"/>
              <a:t>Domain</a:t>
            </a:r>
            <a:r>
              <a:rPr lang="es-ES" sz="2000" i="1" dirty="0"/>
              <a:t> </a:t>
            </a:r>
            <a:r>
              <a:rPr lang="es-ES" sz="2000" i="1" dirty="0" err="1"/>
              <a:t>Model</a:t>
            </a:r>
            <a:r>
              <a:rPr lang="es-ES" sz="2000" dirty="0"/>
              <a:t>) adoptadas y adaptas en Perú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Otras plataformas del ecosistema catastral nacional deben de considerar estas variables para facilitar la interoperabilidad.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Evaluar incorporar indicadores de riesgo climático y ambiental en la ficha extendida (ej. exposición a inundaciones, asentamientos en laderas, etc.), en alineación con políticas de adaptación urbana al cambio climático.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078DA15-D895-D044-92C7-458D9E21A3D6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Propuestas y Recomendaciones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721AF007-F507-BB18-D559-124765C157C3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30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39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39F29-1290-88D2-5E9B-E839758C2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262198-781D-562D-E61A-316F753D492E}"/>
              </a:ext>
            </a:extLst>
          </p:cNvPr>
          <p:cNvSpPr txBox="1"/>
          <p:nvPr/>
        </p:nvSpPr>
        <p:spPr>
          <a:xfrm>
            <a:off x="319760" y="1132968"/>
            <a:ext cx="1131671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  <a:defRPr sz="2000">
                <a:solidFill>
                  <a:srgbClr val="323232"/>
                </a:solidFill>
              </a:defRPr>
            </a:pPr>
            <a:r>
              <a:rPr lang="es-ES" sz="2800" b="1" dirty="0"/>
              <a:t>Formación de capital humano</a:t>
            </a:r>
            <a:endParaRPr lang="es-PE" sz="2800" b="1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Propuesta original: </a:t>
            </a:r>
            <a:r>
              <a:rPr lang="es-ES" sz="2000" dirty="0"/>
              <a:t>Fortalecer capacidades en universidades y centros técnicos.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b="1" dirty="0"/>
              <a:t>Recomendación adicional: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El MVCS, en coordinación con SENCICO y universidades públicas y privadas, debe promover un Programa Nacional de Formación en Gestión Catastral Urbana, con certificaciones, adaptadas a las necesidades actuales de personal cualificada.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r>
              <a:rPr lang="es-ES" sz="2000" dirty="0"/>
              <a:t>Crear una Red o Registro Nacional de Profesionales Catastrales, para apoyar el mantenimiento catastral continuo y que promueva buenas prácticas y ética profesional.</a:t>
            </a:r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800100" lvl="1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dirty="0"/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323232"/>
                </a:solidFill>
              </a:defRPr>
            </a:pPr>
            <a:endParaRPr lang="es-ES" sz="2000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2B0A9FC-1C3C-9C3A-C034-33A5A786B40D}"/>
              </a:ext>
            </a:extLst>
          </p:cNvPr>
          <p:cNvSpPr txBox="1">
            <a:spLocks/>
          </p:cNvSpPr>
          <p:nvPr/>
        </p:nvSpPr>
        <p:spPr>
          <a:xfrm>
            <a:off x="319760" y="50976"/>
            <a:ext cx="11308921" cy="10208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/>
              <a:t>Resumen de Propuestas y Recomendaciones</a:t>
            </a:r>
            <a:endParaRPr lang="es-PE" sz="4000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DBF47D21-8370-1323-F08B-D2EAFEF5FEEA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31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03DB73-B7E6-E4E5-8022-297A3CEAB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5343993" y="0"/>
            <a:ext cx="6848007" cy="6860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9ED1DA-7F97-06E8-6CBD-6DAC0A65C347}"/>
              </a:ext>
            </a:extLst>
          </p:cNvPr>
          <p:cNvSpPr txBox="1"/>
          <p:nvPr/>
        </p:nvSpPr>
        <p:spPr>
          <a:xfrm>
            <a:off x="338926" y="2588915"/>
            <a:ext cx="4817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Panorama general del Catastro y de la Administración de Tierras en el Perú</a:t>
            </a:r>
            <a:endParaRPr lang="es-PE" sz="24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0046A7B-20D9-4C0F-D00C-5280A637FCD3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4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42F5B5-A6DD-1815-11BA-26FE38843EDD}"/>
              </a:ext>
            </a:extLst>
          </p:cNvPr>
          <p:cNvSpPr txBox="1"/>
          <p:nvPr/>
        </p:nvSpPr>
        <p:spPr>
          <a:xfrm>
            <a:off x="5416920" y="6392168"/>
            <a:ext cx="469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Ponentes : Abel </a:t>
            </a:r>
            <a:r>
              <a:rPr lang="es-ES" sz="2000" dirty="0" err="1">
                <a:solidFill>
                  <a:schemeClr val="bg1"/>
                </a:solidFill>
              </a:rPr>
              <a:t>Alarco</a:t>
            </a:r>
            <a:endParaRPr lang="es-PE" sz="200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AE16A39-7E80-5ABA-7FB2-905693DDEE56}"/>
              </a:ext>
            </a:extLst>
          </p:cNvPr>
          <p:cNvSpPr txBox="1">
            <a:spLocks/>
          </p:cNvSpPr>
          <p:nvPr/>
        </p:nvSpPr>
        <p:spPr>
          <a:xfrm>
            <a:off x="338926" y="712934"/>
            <a:ext cx="4156874" cy="995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/>
              <a:t>Catastro Peruano</a:t>
            </a:r>
            <a:endParaRPr lang="es-PE" sz="4000" b="1" dirty="0"/>
          </a:p>
        </p:txBody>
      </p:sp>
    </p:spTree>
    <p:extLst>
      <p:ext uri="{BB962C8B-B14F-4D97-AF65-F5344CB8AC3E}">
        <p14:creationId xmlns:p14="http://schemas.microsoft.com/office/powerpoint/2010/main" val="206941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ED5F-0B10-7F95-A437-5DC0D984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C47E4C-6FD7-39A9-44C6-20FAB0DF1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519" y="1276132"/>
            <a:ext cx="5804481" cy="3838793"/>
          </a:xfr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817AE67-396F-A722-71D4-763A7B3E0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59" y="1123645"/>
            <a:ext cx="6067759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es-PE" altLang="es-P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Definición: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El </a:t>
            </a:r>
            <a:r>
              <a:rPr kumimoji="0" lang="es-PE" altLang="es-PE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inventario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de todos los bienes inmuebles (predios) de todo el territorio de la republica.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es-PE" altLang="es-P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es-PE" altLang="es-P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Componentes:</a:t>
            </a:r>
            <a:endParaRPr kumimoji="0" lang="es-PE" altLang="es-P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Físico/Geométrico: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Ubicación, límites, superficie, construcciones, obras complementarias. (la "foto" del predio).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Jurídico:</a:t>
            </a: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Titularidad, derechos y cargas (la "propiedad legal").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altLang="es-PE" sz="2000" b="1" dirty="0">
                <a:latin typeface="+mj-lt"/>
              </a:rPr>
              <a:t>Económico/Fiscal:</a:t>
            </a:r>
            <a:r>
              <a:rPr lang="es-PE" altLang="es-PE" sz="2000" dirty="0">
                <a:latin typeface="+mj-lt"/>
              </a:rPr>
              <a:t> Valor catastral (la base para impuestos).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PE" altLang="es-P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Restricciones: </a:t>
            </a:r>
            <a:r>
              <a:rPr lang="es-PE" altLang="es-PE" sz="2000" dirty="0">
                <a:latin typeface="+mj-lt"/>
              </a:rPr>
              <a:t>Uso permitido, uso no permitido (plan de uso de suelo / Zonificación)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CDF9058-84DF-4696-7CAB-2538D5C51ED1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324C0EF9-CC53-F8DD-07D6-D930B63A0093}"/>
              </a:ext>
            </a:extLst>
          </p:cNvPr>
          <p:cNvSpPr txBox="1">
            <a:spLocks/>
          </p:cNvSpPr>
          <p:nvPr/>
        </p:nvSpPr>
        <p:spPr>
          <a:xfrm>
            <a:off x="319760" y="185745"/>
            <a:ext cx="11552480" cy="842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El Catastro peruano – definiciones y componentes</a:t>
            </a:r>
          </a:p>
        </p:txBody>
      </p:sp>
    </p:spTree>
    <p:extLst>
      <p:ext uri="{BB962C8B-B14F-4D97-AF65-F5344CB8AC3E}">
        <p14:creationId xmlns:p14="http://schemas.microsoft.com/office/powerpoint/2010/main" val="299937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D499-B3C7-B00F-F818-DF6764309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F71E4ED1-9196-D058-727F-0597C894C0E0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77330C87-6BFC-7346-2B33-C84B68523D06}"/>
              </a:ext>
            </a:extLst>
          </p:cNvPr>
          <p:cNvGrpSpPr/>
          <p:nvPr/>
        </p:nvGrpSpPr>
        <p:grpSpPr>
          <a:xfrm>
            <a:off x="417674" y="1677148"/>
            <a:ext cx="11657829" cy="4339934"/>
            <a:chOff x="377620" y="829938"/>
            <a:chExt cx="13857087" cy="520842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9502A51-3FD9-B9CC-DD44-CDF1B1F6E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31" t="47047" r="53869" b="24407"/>
            <a:stretch>
              <a:fillRect/>
            </a:stretch>
          </p:blipFill>
          <p:spPr>
            <a:xfrm>
              <a:off x="919800" y="3841306"/>
              <a:ext cx="936861" cy="2088232"/>
            </a:xfrm>
            <a:prstGeom prst="rect">
              <a:avLst/>
            </a:prstGeom>
          </p:spPr>
        </p:pic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83B073A0-E060-5717-02E0-E18090F23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276" y="4301876"/>
              <a:ext cx="1584325" cy="977072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SICUN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C7B0B9CD-393B-6883-B964-F177753C4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205" y="4323972"/>
              <a:ext cx="1584325" cy="977072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SCR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B687F7E-CE58-041F-8FD7-8976373F9938}"/>
                </a:ext>
              </a:extLst>
            </p:cNvPr>
            <p:cNvSpPr txBox="1"/>
            <p:nvPr/>
          </p:nvSpPr>
          <p:spPr bwMode="auto">
            <a:xfrm>
              <a:off x="5175595" y="3559148"/>
              <a:ext cx="1516056" cy="1108104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MVCS</a:t>
              </a:r>
            </a:p>
            <a:p>
              <a:pPr algn="ctr"/>
              <a:r>
                <a:rPr lang="es-PE" dirty="0"/>
                <a:t>COFOPRI</a:t>
              </a:r>
            </a:p>
            <a:p>
              <a:pPr algn="ctr"/>
              <a:r>
                <a:rPr lang="es-PE" dirty="0"/>
                <a:t>UE003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16A8C3D-A462-7C38-A1FF-C302C402112C}"/>
                </a:ext>
              </a:extLst>
            </p:cNvPr>
            <p:cNvSpPr txBox="1"/>
            <p:nvPr/>
          </p:nvSpPr>
          <p:spPr bwMode="auto">
            <a:xfrm>
              <a:off x="550351" y="3473325"/>
              <a:ext cx="172355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dirty="0"/>
                <a:t>MEF</a:t>
              </a:r>
            </a:p>
            <a:p>
              <a:pPr algn="ctr"/>
              <a:r>
                <a:rPr lang="es-PE" dirty="0"/>
                <a:t>Catastro Fiscal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9ACC2A7-A040-B4F2-DD5F-46C9CD784957}"/>
                </a:ext>
              </a:extLst>
            </p:cNvPr>
            <p:cNvSpPr txBox="1"/>
            <p:nvPr/>
          </p:nvSpPr>
          <p:spPr bwMode="auto">
            <a:xfrm>
              <a:off x="7530544" y="3648293"/>
              <a:ext cx="1544012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dirty="0"/>
                <a:t>MIDAGRI</a:t>
              </a:r>
            </a:p>
            <a:p>
              <a:pPr algn="ctr"/>
              <a:r>
                <a:rPr lang="es-PE" dirty="0"/>
                <a:t>DIGESPACR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82DBE0B-44E8-396A-71C2-10C62C9699BF}"/>
                </a:ext>
              </a:extLst>
            </p:cNvPr>
            <p:cNvSpPr/>
            <p:nvPr/>
          </p:nvSpPr>
          <p:spPr>
            <a:xfrm>
              <a:off x="7025658" y="1079962"/>
              <a:ext cx="2304256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 err="1"/>
                <a:t>GoRe</a:t>
              </a:r>
              <a:endParaRPr lang="es-PE" dirty="0"/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E39A8578-03E3-7CA8-D2E9-CADCD79F0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3134" y="4329308"/>
              <a:ext cx="1584325" cy="971736"/>
            </a:xfrm>
            <a:prstGeom prst="can">
              <a:avLst>
                <a:gd name="adj" fmla="val 37221"/>
              </a:avLst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BDC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94988E8-4E77-94BE-23F7-A7A1F063AF1C}"/>
                </a:ext>
              </a:extLst>
            </p:cNvPr>
            <p:cNvSpPr txBox="1"/>
            <p:nvPr/>
          </p:nvSpPr>
          <p:spPr bwMode="auto">
            <a:xfrm>
              <a:off x="9792923" y="3529596"/>
              <a:ext cx="1800493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dirty="0"/>
                <a:t>SNCP</a:t>
              </a:r>
            </a:p>
            <a:p>
              <a:pPr algn="ctr"/>
              <a:r>
                <a:rPr lang="es-PE" dirty="0"/>
                <a:t>ST (COFOPRI)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71D3872-D3D3-2133-B261-9D88D8BD9125}"/>
                </a:ext>
              </a:extLst>
            </p:cNvPr>
            <p:cNvSpPr txBox="1"/>
            <p:nvPr/>
          </p:nvSpPr>
          <p:spPr bwMode="auto">
            <a:xfrm>
              <a:off x="9564069" y="829938"/>
              <a:ext cx="2358598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Municipalidades y otras entidades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2D9B5D5-0473-1C84-0855-2192EC9C2ECE}"/>
                </a:ext>
              </a:extLst>
            </p:cNvPr>
            <p:cNvSpPr txBox="1"/>
            <p:nvPr/>
          </p:nvSpPr>
          <p:spPr bwMode="auto">
            <a:xfrm>
              <a:off x="4882117" y="5260875"/>
              <a:ext cx="2323818" cy="77567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En proceso de implementación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A3498BF-2F20-9538-08B2-4C07F8A8FD2C}"/>
                </a:ext>
              </a:extLst>
            </p:cNvPr>
            <p:cNvSpPr/>
            <p:nvPr/>
          </p:nvSpPr>
          <p:spPr>
            <a:xfrm>
              <a:off x="7174500" y="5291916"/>
              <a:ext cx="2304256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En operación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CDACDAE-60A7-FB34-49A5-90905EC99DFA}"/>
                </a:ext>
              </a:extLst>
            </p:cNvPr>
            <p:cNvSpPr txBox="1"/>
            <p:nvPr/>
          </p:nvSpPr>
          <p:spPr bwMode="auto">
            <a:xfrm>
              <a:off x="9564069" y="5392033"/>
              <a:ext cx="2358598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En operación</a:t>
              </a:r>
            </a:p>
            <a:p>
              <a:pPr algn="ctr"/>
              <a:r>
                <a:rPr lang="es-PE" dirty="0"/>
                <a:t>poco avance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CFD95458-157A-B759-3982-2B9F95494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017" y="4246767"/>
              <a:ext cx="1584325" cy="977072"/>
            </a:xfrm>
            <a:prstGeom prst="can">
              <a:avLst>
                <a:gd name="adj" fmla="val 35939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Base de predios urbanos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formalizados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068F1F97-D07A-11BC-EE9A-DCA0A4DEE7ED}"/>
                </a:ext>
              </a:extLst>
            </p:cNvPr>
            <p:cNvSpPr txBox="1"/>
            <p:nvPr/>
          </p:nvSpPr>
          <p:spPr bwMode="auto">
            <a:xfrm>
              <a:off x="2985158" y="3708119"/>
              <a:ext cx="1236236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dirty="0"/>
                <a:t>COFOPRI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ED43D30-4234-DC71-BF1C-7BBA36B1EEBA}"/>
                </a:ext>
              </a:extLst>
            </p:cNvPr>
            <p:cNvSpPr/>
            <p:nvPr/>
          </p:nvSpPr>
          <p:spPr>
            <a:xfrm>
              <a:off x="2587642" y="5232211"/>
              <a:ext cx="2304256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En operación</a:t>
              </a:r>
            </a:p>
          </p:txBody>
        </p:sp>
        <p:cxnSp>
          <p:nvCxnSpPr>
            <p:cNvPr id="23" name="Conector angular 33">
              <a:extLst>
                <a:ext uri="{FF2B5EF4-FFF2-40B4-BE49-F238E27FC236}">
                  <a16:creationId xmlns:a16="http://schemas.microsoft.com/office/drawing/2014/main" id="{B6176C1F-319C-5C1A-2C6D-8CA842EDD7D3}"/>
                </a:ext>
              </a:extLst>
            </p:cNvPr>
            <p:cNvCxnSpPr>
              <a:stCxn id="21" idx="0"/>
              <a:endCxn id="11" idx="0"/>
            </p:cNvCxnSpPr>
            <p:nvPr/>
          </p:nvCxnSpPr>
          <p:spPr bwMode="auto">
            <a:xfrm rot="16200000" flipV="1">
              <a:off x="2390305" y="2495147"/>
              <a:ext cx="234794" cy="2191150"/>
            </a:xfrm>
            <a:prstGeom prst="bentConnector3">
              <a:avLst>
                <a:gd name="adj1" fmla="val 216845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4" name="Conector angular 35">
              <a:extLst>
                <a:ext uri="{FF2B5EF4-FFF2-40B4-BE49-F238E27FC236}">
                  <a16:creationId xmlns:a16="http://schemas.microsoft.com/office/drawing/2014/main" id="{918E5672-2FFE-1695-6A27-E58E42292F44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 bwMode="auto">
            <a:xfrm rot="16200000" flipV="1">
              <a:off x="3629964" y="1255487"/>
              <a:ext cx="85823" cy="4521497"/>
            </a:xfrm>
            <a:prstGeom prst="bentConnector3">
              <a:avLst>
                <a:gd name="adj1" fmla="val 419667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5" name="Conector angular 37">
              <a:extLst>
                <a:ext uri="{FF2B5EF4-FFF2-40B4-BE49-F238E27FC236}">
                  <a16:creationId xmlns:a16="http://schemas.microsoft.com/office/drawing/2014/main" id="{9B96C141-3CA3-1C00-BED4-7644295255F8}"/>
                </a:ext>
              </a:extLst>
            </p:cNvPr>
            <p:cNvCxnSpPr>
              <a:stCxn id="12" idx="0"/>
              <a:endCxn id="11" idx="0"/>
            </p:cNvCxnSpPr>
            <p:nvPr/>
          </p:nvCxnSpPr>
          <p:spPr bwMode="auto">
            <a:xfrm rot="16200000" flipV="1">
              <a:off x="4769855" y="115597"/>
              <a:ext cx="174967" cy="6890423"/>
            </a:xfrm>
            <a:prstGeom prst="bentConnector3">
              <a:avLst>
                <a:gd name="adj1" fmla="val 256799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6" name="Conector angular 39">
              <a:extLst>
                <a:ext uri="{FF2B5EF4-FFF2-40B4-BE49-F238E27FC236}">
                  <a16:creationId xmlns:a16="http://schemas.microsoft.com/office/drawing/2014/main" id="{085F1FCB-76D8-6EFD-0E6C-21E34A3E0586}"/>
                </a:ext>
              </a:extLst>
            </p:cNvPr>
            <p:cNvCxnSpPr>
              <a:cxnSpLocks/>
              <a:stCxn id="15" idx="0"/>
              <a:endCxn id="11" idx="0"/>
            </p:cNvCxnSpPr>
            <p:nvPr/>
          </p:nvCxnSpPr>
          <p:spPr bwMode="auto">
            <a:xfrm rot="16200000" flipV="1">
              <a:off x="6024512" y="-1139061"/>
              <a:ext cx="56271" cy="9281043"/>
            </a:xfrm>
            <a:prstGeom prst="bentConnector3">
              <a:avLst>
                <a:gd name="adj1" fmla="val 587545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7" name="Conector angular 41">
              <a:extLst>
                <a:ext uri="{FF2B5EF4-FFF2-40B4-BE49-F238E27FC236}">
                  <a16:creationId xmlns:a16="http://schemas.microsoft.com/office/drawing/2014/main" id="{0B1ACFCA-EDD1-071C-C7C6-49C4E32A3B5D}"/>
                </a:ext>
              </a:extLst>
            </p:cNvPr>
            <p:cNvCxnSpPr>
              <a:endCxn id="19" idx="2"/>
            </p:cNvCxnSpPr>
            <p:nvPr/>
          </p:nvCxnSpPr>
          <p:spPr bwMode="auto">
            <a:xfrm>
              <a:off x="3616403" y="5662735"/>
              <a:ext cx="7126966" cy="375631"/>
            </a:xfrm>
            <a:prstGeom prst="bentConnector4">
              <a:avLst>
                <a:gd name="adj1" fmla="val 70"/>
                <a:gd name="adj2" fmla="val 160858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8" name="Conector angular 45">
              <a:extLst>
                <a:ext uri="{FF2B5EF4-FFF2-40B4-BE49-F238E27FC236}">
                  <a16:creationId xmlns:a16="http://schemas.microsoft.com/office/drawing/2014/main" id="{26C1E5C6-1532-5817-6937-378CE89ED905}"/>
                </a:ext>
              </a:extLst>
            </p:cNvPr>
            <p:cNvCxnSpPr>
              <a:cxnSpLocks/>
              <a:stCxn id="17" idx="2"/>
              <a:endCxn id="19" idx="2"/>
            </p:cNvCxnSpPr>
            <p:nvPr/>
          </p:nvCxnSpPr>
          <p:spPr bwMode="auto">
            <a:xfrm rot="16200000" flipH="1">
              <a:off x="8392789" y="3687785"/>
              <a:ext cx="1817" cy="4699343"/>
            </a:xfrm>
            <a:prstGeom prst="bentConnector3">
              <a:avLst>
                <a:gd name="adj1" fmla="val 15199075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29" name="Conector angular 48">
              <a:extLst>
                <a:ext uri="{FF2B5EF4-FFF2-40B4-BE49-F238E27FC236}">
                  <a16:creationId xmlns:a16="http://schemas.microsoft.com/office/drawing/2014/main" id="{3D07EF76-BC46-BE4C-2BCD-13490E24B9D6}"/>
                </a:ext>
              </a:extLst>
            </p:cNvPr>
            <p:cNvCxnSpPr>
              <a:stCxn id="18" idx="2"/>
              <a:endCxn id="19" idx="2"/>
            </p:cNvCxnSpPr>
            <p:nvPr/>
          </p:nvCxnSpPr>
          <p:spPr bwMode="auto">
            <a:xfrm rot="16200000" flipH="1">
              <a:off x="9346441" y="4641435"/>
              <a:ext cx="377116" cy="2416741"/>
            </a:xfrm>
            <a:prstGeom prst="bentConnector3">
              <a:avLst>
                <a:gd name="adj1" fmla="val 172749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0D34A5B-E0E7-371B-BFC6-96860162E7DC}"/>
                </a:ext>
              </a:extLst>
            </p:cNvPr>
            <p:cNvSpPr txBox="1"/>
            <p:nvPr/>
          </p:nvSpPr>
          <p:spPr bwMode="auto">
            <a:xfrm>
              <a:off x="3018487" y="4257792"/>
              <a:ext cx="1298752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sz="1400" dirty="0"/>
                <a:t>Formalización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ACD52CC-7BF0-3C2E-0BBA-57DEE1D18AC9}"/>
                </a:ext>
              </a:extLst>
            </p:cNvPr>
            <p:cNvSpPr txBox="1"/>
            <p:nvPr/>
          </p:nvSpPr>
          <p:spPr bwMode="auto">
            <a:xfrm>
              <a:off x="5381405" y="4482635"/>
              <a:ext cx="113204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sz="1400" dirty="0"/>
                <a:t>PGU - GRD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ABA085DC-9880-0525-7BD0-76C8EB1232A1}"/>
                </a:ext>
              </a:extLst>
            </p:cNvPr>
            <p:cNvSpPr txBox="1"/>
            <p:nvPr/>
          </p:nvSpPr>
          <p:spPr bwMode="auto">
            <a:xfrm>
              <a:off x="7634682" y="4356179"/>
              <a:ext cx="1298752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sz="1400" dirty="0"/>
                <a:t>Formalización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B56A760-BC24-A13E-231B-10A05B426D7E}"/>
                </a:ext>
              </a:extLst>
            </p:cNvPr>
            <p:cNvSpPr txBox="1"/>
            <p:nvPr/>
          </p:nvSpPr>
          <p:spPr bwMode="auto">
            <a:xfrm>
              <a:off x="10033047" y="4329815"/>
              <a:ext cx="1298752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sz="1400" dirty="0"/>
                <a:t>Multipropósito</a:t>
              </a: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2B624A5C-BD1C-9EAB-39D3-B205DCFEF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194" y="1503352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5" name="AutoShape 13">
              <a:extLst>
                <a:ext uri="{FF2B5EF4-FFF2-40B4-BE49-F238E27FC236}">
                  <a16:creationId xmlns:a16="http://schemas.microsoft.com/office/drawing/2014/main" id="{721530B4-2B1A-065C-2EF2-6F3689A4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2338" y="1666612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13">
              <a:extLst>
                <a:ext uri="{FF2B5EF4-FFF2-40B4-BE49-F238E27FC236}">
                  <a16:creationId xmlns:a16="http://schemas.microsoft.com/office/drawing/2014/main" id="{E4AAC95B-4D38-67F8-6D76-1008C95C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306" y="1894370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AutoShape 13">
              <a:extLst>
                <a:ext uri="{FF2B5EF4-FFF2-40B4-BE49-F238E27FC236}">
                  <a16:creationId xmlns:a16="http://schemas.microsoft.com/office/drawing/2014/main" id="{911C647D-1697-5917-2D35-D2C3138D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8801" y="2018307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3">
              <a:extLst>
                <a:ext uri="{FF2B5EF4-FFF2-40B4-BE49-F238E27FC236}">
                  <a16:creationId xmlns:a16="http://schemas.microsoft.com/office/drawing/2014/main" id="{30FF6A50-96B5-B4D9-A89E-6601C435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437" y="2139022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844253FB-2FBF-DF16-BA57-F87E0791C0B5}"/>
                </a:ext>
              </a:extLst>
            </p:cNvPr>
            <p:cNvSpPr/>
            <p:nvPr/>
          </p:nvSpPr>
          <p:spPr>
            <a:xfrm>
              <a:off x="4679717" y="1095427"/>
              <a:ext cx="2239238" cy="443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dirty="0"/>
                <a:t>Municipalidades </a:t>
              </a:r>
            </a:p>
          </p:txBody>
        </p:sp>
        <p:sp>
          <p:nvSpPr>
            <p:cNvPr id="40" name="Flecha arriba y abajo 60">
              <a:extLst>
                <a:ext uri="{FF2B5EF4-FFF2-40B4-BE49-F238E27FC236}">
                  <a16:creationId xmlns:a16="http://schemas.microsoft.com/office/drawing/2014/main" id="{86A1D66D-104D-E91E-35B1-2348D7232AE8}"/>
                </a:ext>
              </a:extLst>
            </p:cNvPr>
            <p:cNvSpPr/>
            <p:nvPr/>
          </p:nvSpPr>
          <p:spPr bwMode="auto">
            <a:xfrm>
              <a:off x="5982861" y="2618278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1" name="AutoShape 13">
              <a:extLst>
                <a:ext uri="{FF2B5EF4-FFF2-40B4-BE49-F238E27FC236}">
                  <a16:creationId xmlns:a16="http://schemas.microsoft.com/office/drawing/2014/main" id="{4D23EFA7-D551-A76D-70D4-4C62FC3C0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820" y="1394119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3">
              <a:extLst>
                <a:ext uri="{FF2B5EF4-FFF2-40B4-BE49-F238E27FC236}">
                  <a16:creationId xmlns:a16="http://schemas.microsoft.com/office/drawing/2014/main" id="{7CD4BA3C-7BE2-82DE-19BA-131F2FF9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7199" y="1571671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AutoShape 13">
              <a:extLst>
                <a:ext uri="{FF2B5EF4-FFF2-40B4-BE49-F238E27FC236}">
                  <a16:creationId xmlns:a16="http://schemas.microsoft.com/office/drawing/2014/main" id="{86664AE0-9F08-4944-FA24-AC11FE91B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5620" y="1698919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3">
              <a:extLst>
                <a:ext uri="{FF2B5EF4-FFF2-40B4-BE49-F238E27FC236}">
                  <a16:creationId xmlns:a16="http://schemas.microsoft.com/office/drawing/2014/main" id="{A3E7109E-9B77-259C-0939-25613EBF5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999" y="1876471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3">
              <a:extLst>
                <a:ext uri="{FF2B5EF4-FFF2-40B4-BE49-F238E27FC236}">
                  <a16:creationId xmlns:a16="http://schemas.microsoft.com/office/drawing/2014/main" id="{A18783D5-FA4C-4F58-7EF8-7EEBAF466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4399" y="2003719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3">
              <a:extLst>
                <a:ext uri="{FF2B5EF4-FFF2-40B4-BE49-F238E27FC236}">
                  <a16:creationId xmlns:a16="http://schemas.microsoft.com/office/drawing/2014/main" id="{ECDAB7F3-18A6-1043-C8F9-1984A33BE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6799" y="2156119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3">
              <a:extLst>
                <a:ext uri="{FF2B5EF4-FFF2-40B4-BE49-F238E27FC236}">
                  <a16:creationId xmlns:a16="http://schemas.microsoft.com/office/drawing/2014/main" id="{8ABF6C83-9FAD-4897-C861-B86DA4FB3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9199" y="2308519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8" name="Flecha arriba y abajo 68">
              <a:extLst>
                <a:ext uri="{FF2B5EF4-FFF2-40B4-BE49-F238E27FC236}">
                  <a16:creationId xmlns:a16="http://schemas.microsoft.com/office/drawing/2014/main" id="{6102D39D-7EE8-A9E6-E2A2-D66BA38CC49E}"/>
                </a:ext>
              </a:extLst>
            </p:cNvPr>
            <p:cNvSpPr/>
            <p:nvPr/>
          </p:nvSpPr>
          <p:spPr bwMode="auto">
            <a:xfrm>
              <a:off x="7834469" y="2607263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9" name="AutoShape 13">
              <a:extLst>
                <a:ext uri="{FF2B5EF4-FFF2-40B4-BE49-F238E27FC236}">
                  <a16:creationId xmlns:a16="http://schemas.microsoft.com/office/drawing/2014/main" id="{21FA23F5-8BD6-5857-DF7D-5161C9CB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9505" y="167276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3">
              <a:extLst>
                <a:ext uri="{FF2B5EF4-FFF2-40B4-BE49-F238E27FC236}">
                  <a16:creationId xmlns:a16="http://schemas.microsoft.com/office/drawing/2014/main" id="{DC753D11-7A0D-6C89-645F-E81ED019D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1905" y="182516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3">
              <a:extLst>
                <a:ext uri="{FF2B5EF4-FFF2-40B4-BE49-F238E27FC236}">
                  <a16:creationId xmlns:a16="http://schemas.microsoft.com/office/drawing/2014/main" id="{0093ABA1-8982-B3E9-7218-F8623D0A4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4305" y="197756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3">
              <a:extLst>
                <a:ext uri="{FF2B5EF4-FFF2-40B4-BE49-F238E27FC236}">
                  <a16:creationId xmlns:a16="http://schemas.microsoft.com/office/drawing/2014/main" id="{C7CFFA8C-1CAE-88D9-2A2F-B5F30D509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6705" y="212996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3">
              <a:extLst>
                <a:ext uri="{FF2B5EF4-FFF2-40B4-BE49-F238E27FC236}">
                  <a16:creationId xmlns:a16="http://schemas.microsoft.com/office/drawing/2014/main" id="{65294069-5B38-016A-32DC-84C4BECC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20" y="1941965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ECEC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CUL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4" name="AutoShape 13">
              <a:extLst>
                <a:ext uri="{FF2B5EF4-FFF2-40B4-BE49-F238E27FC236}">
                  <a16:creationId xmlns:a16="http://schemas.microsoft.com/office/drawing/2014/main" id="{701E7A1B-0F7D-1669-7CE1-9886E59E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220" y="1546760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AutoShape 13">
              <a:extLst>
                <a:ext uri="{FF2B5EF4-FFF2-40B4-BE49-F238E27FC236}">
                  <a16:creationId xmlns:a16="http://schemas.microsoft.com/office/drawing/2014/main" id="{6D060ECE-AF6A-EA26-0FC4-F2A3323C1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894" y="1863589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13">
              <a:extLst>
                <a:ext uri="{FF2B5EF4-FFF2-40B4-BE49-F238E27FC236}">
                  <a16:creationId xmlns:a16="http://schemas.microsoft.com/office/drawing/2014/main" id="{0939C4E2-CA13-2DA9-88A7-C8536C708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516" y="2288578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OE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Flecha arriba y abajo 81">
              <a:extLst>
                <a:ext uri="{FF2B5EF4-FFF2-40B4-BE49-F238E27FC236}">
                  <a16:creationId xmlns:a16="http://schemas.microsoft.com/office/drawing/2014/main" id="{DB9B002A-666C-ED9D-8166-2F525FF00EEB}"/>
                </a:ext>
              </a:extLst>
            </p:cNvPr>
            <p:cNvSpPr/>
            <p:nvPr/>
          </p:nvSpPr>
          <p:spPr bwMode="auto">
            <a:xfrm>
              <a:off x="634704" y="2595225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8" name="Flecha arriba y abajo 82">
              <a:extLst>
                <a:ext uri="{FF2B5EF4-FFF2-40B4-BE49-F238E27FC236}">
                  <a16:creationId xmlns:a16="http://schemas.microsoft.com/office/drawing/2014/main" id="{7A44A81D-38B0-B7B3-DABA-F700538B6799}"/>
                </a:ext>
              </a:extLst>
            </p:cNvPr>
            <p:cNvSpPr/>
            <p:nvPr/>
          </p:nvSpPr>
          <p:spPr bwMode="auto">
            <a:xfrm>
              <a:off x="10693168" y="2607262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9" name="AutoShape 13">
              <a:extLst>
                <a:ext uri="{FF2B5EF4-FFF2-40B4-BE49-F238E27FC236}">
                  <a16:creationId xmlns:a16="http://schemas.microsoft.com/office/drawing/2014/main" id="{898A2162-B66F-3642-D061-624FB8B3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100" y="1494693"/>
              <a:ext cx="633574" cy="472409"/>
            </a:xfrm>
            <a:prstGeom prst="can">
              <a:avLst>
                <a:gd name="adj" fmla="val 43231"/>
              </a:avLst>
            </a:prstGeom>
            <a:solidFill>
              <a:srgbClr val="92D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latin typeface="Century Gothic" panose="020B0502020202020204" pitchFamily="34" charset="0"/>
                </a:rPr>
                <a:t>CR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13">
              <a:extLst>
                <a:ext uri="{FF2B5EF4-FFF2-40B4-BE49-F238E27FC236}">
                  <a16:creationId xmlns:a16="http://schemas.microsoft.com/office/drawing/2014/main" id="{26A3CF7E-A864-7BE7-0C95-08A60CC4E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774" y="1811522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206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EGC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3">
              <a:extLst>
                <a:ext uri="{FF2B5EF4-FFF2-40B4-BE49-F238E27FC236}">
                  <a16:creationId xmlns:a16="http://schemas.microsoft.com/office/drawing/2014/main" id="{D85CC150-7BEA-5A99-F8D8-EA8EA912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531" y="2003719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chemeClr val="accent4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OE</a:t>
              </a:r>
              <a:endParaRPr lang="es-ES" altLang="es-PE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Flecha arriba y abajo 88">
              <a:extLst>
                <a:ext uri="{FF2B5EF4-FFF2-40B4-BE49-F238E27FC236}">
                  <a16:creationId xmlns:a16="http://schemas.microsoft.com/office/drawing/2014/main" id="{FF1DB40E-6AF3-2DC3-3B6D-1192E255AA97}"/>
                </a:ext>
              </a:extLst>
            </p:cNvPr>
            <p:cNvSpPr/>
            <p:nvPr/>
          </p:nvSpPr>
          <p:spPr bwMode="auto">
            <a:xfrm>
              <a:off x="3209013" y="2602191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3" name="AutoShape 13">
              <a:extLst>
                <a:ext uri="{FF2B5EF4-FFF2-40B4-BE49-F238E27FC236}">
                  <a16:creationId xmlns:a16="http://schemas.microsoft.com/office/drawing/2014/main" id="{59BB233C-985E-E8EC-D215-96719203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429" y="209316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 err="1">
                  <a:latin typeface="Century Gothic" panose="020B0502020202020204" pitchFamily="34" charset="0"/>
                </a:rPr>
                <a:t>RdP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3">
              <a:extLst>
                <a:ext uri="{FF2B5EF4-FFF2-40B4-BE49-F238E27FC236}">
                  <a16:creationId xmlns:a16="http://schemas.microsoft.com/office/drawing/2014/main" id="{12F43098-CE9A-43D7-ED03-8B130EFC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1563" y="1837586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 err="1">
                  <a:latin typeface="Century Gothic" panose="020B0502020202020204" pitchFamily="34" charset="0"/>
                </a:rPr>
                <a:t>RdP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5" name="AutoShape 13">
              <a:extLst>
                <a:ext uri="{FF2B5EF4-FFF2-40B4-BE49-F238E27FC236}">
                  <a16:creationId xmlns:a16="http://schemas.microsoft.com/office/drawing/2014/main" id="{C21823F8-6BEC-C378-0FB9-4A31AB565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3627" y="2334447"/>
              <a:ext cx="587258" cy="472409"/>
            </a:xfrm>
            <a:prstGeom prst="can">
              <a:avLst>
                <a:gd name="adj" fmla="val 43231"/>
              </a:avLst>
            </a:prstGeom>
            <a:solidFill>
              <a:srgbClr val="00B0F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 err="1">
                  <a:latin typeface="Century Gothic" panose="020B0502020202020204" pitchFamily="34" charset="0"/>
                </a:rPr>
                <a:t>RdP</a:t>
              </a:r>
              <a:endParaRPr lang="es-ES" altLang="es-PE" sz="16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8" name="Conector angular 39">
              <a:extLst>
                <a:ext uri="{FF2B5EF4-FFF2-40B4-BE49-F238E27FC236}">
                  <a16:creationId xmlns:a16="http://schemas.microsoft.com/office/drawing/2014/main" id="{3FDEBC11-2984-7631-A714-293CE9D5937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200854" y="-1139306"/>
              <a:ext cx="56271" cy="9281043"/>
            </a:xfrm>
            <a:prstGeom prst="bentConnector3">
              <a:avLst>
                <a:gd name="adj1" fmla="val 587545"/>
              </a:avLst>
            </a:prstGeom>
            <a:noFill/>
            <a:ln w="25400" cap="flat">
              <a:solidFill>
                <a:srgbClr val="0070C0"/>
              </a:solidFill>
              <a:prstDash val="solid"/>
              <a:miter lim="400000"/>
              <a:tailEnd type="triangle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sp>
          <p:nvSpPr>
            <p:cNvPr id="67" name="AutoShape 13">
              <a:extLst>
                <a:ext uri="{FF2B5EF4-FFF2-40B4-BE49-F238E27FC236}">
                  <a16:creationId xmlns:a16="http://schemas.microsoft.com/office/drawing/2014/main" id="{8E4DD6CE-725B-9DDA-1D04-5106E359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0002" y="4320180"/>
              <a:ext cx="1584325" cy="971736"/>
            </a:xfrm>
            <a:prstGeom prst="can">
              <a:avLst>
                <a:gd name="adj" fmla="val 37221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PE" altLang="es-PE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BGR</a:t>
              </a:r>
            </a:p>
          </p:txBody>
        </p:sp>
        <p:sp>
          <p:nvSpPr>
            <p:cNvPr id="68" name="Flecha arriba y abajo 82">
              <a:extLst>
                <a:ext uri="{FF2B5EF4-FFF2-40B4-BE49-F238E27FC236}">
                  <a16:creationId xmlns:a16="http://schemas.microsoft.com/office/drawing/2014/main" id="{DFCC7FCD-D412-7DA6-9DDD-BAE551082C4F}"/>
                </a:ext>
              </a:extLst>
            </p:cNvPr>
            <p:cNvSpPr/>
            <p:nvPr/>
          </p:nvSpPr>
          <p:spPr bwMode="auto">
            <a:xfrm>
              <a:off x="12854416" y="2607262"/>
              <a:ext cx="400970" cy="1052043"/>
            </a:xfrm>
            <a:prstGeom prst="upDownArrow">
              <a:avLst/>
            </a:prstGeom>
            <a:solidFill>
              <a:srgbClr val="002060"/>
            </a:solidFill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0" name="CuadroTexto 15">
              <a:extLst>
                <a:ext uri="{FF2B5EF4-FFF2-40B4-BE49-F238E27FC236}">
                  <a16:creationId xmlns:a16="http://schemas.microsoft.com/office/drawing/2014/main" id="{DE7BF0C0-7EC9-277F-4FA6-875E62FD7F54}"/>
                </a:ext>
              </a:extLst>
            </p:cNvPr>
            <p:cNvSpPr txBox="1"/>
            <p:nvPr/>
          </p:nvSpPr>
          <p:spPr bwMode="auto">
            <a:xfrm>
              <a:off x="11876109" y="831987"/>
              <a:ext cx="2358598" cy="775673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square" rtlCol="0">
              <a:spAutoFit/>
            </a:bodyPr>
            <a:lstStyle/>
            <a:p>
              <a:pPr algn="ctr"/>
              <a:r>
                <a:rPr lang="es-PE" dirty="0"/>
                <a:t>Oficinas Registrales </a:t>
              </a:r>
            </a:p>
          </p:txBody>
        </p:sp>
        <p:sp>
          <p:nvSpPr>
            <p:cNvPr id="71" name="CuadroTexto 32">
              <a:extLst>
                <a:ext uri="{FF2B5EF4-FFF2-40B4-BE49-F238E27FC236}">
                  <a16:creationId xmlns:a16="http://schemas.microsoft.com/office/drawing/2014/main" id="{6F49D5F4-3A6A-5EF3-00CB-074E6559266E}"/>
                </a:ext>
              </a:extLst>
            </p:cNvPr>
            <p:cNvSpPr txBox="1"/>
            <p:nvPr/>
          </p:nvSpPr>
          <p:spPr bwMode="auto">
            <a:xfrm>
              <a:off x="11846997" y="4146411"/>
              <a:ext cx="1970728" cy="62792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wrap="none" rtlCol="0">
              <a:spAutoFit/>
            </a:bodyPr>
            <a:lstStyle/>
            <a:p>
              <a:pPr algn="ctr"/>
              <a:r>
                <a:rPr lang="es-PE" sz="1400" dirty="0"/>
                <a:t>Referencia Gráfica </a:t>
              </a:r>
            </a:p>
            <a:p>
              <a:pPr algn="ctr"/>
              <a:r>
                <a:rPr lang="es-PE" sz="1400" dirty="0"/>
                <a:t>Registral</a:t>
              </a:r>
            </a:p>
          </p:txBody>
        </p:sp>
      </p:grpSp>
      <p:sp>
        <p:nvSpPr>
          <p:cNvPr id="6" name="Título 2">
            <a:extLst>
              <a:ext uri="{FF2B5EF4-FFF2-40B4-BE49-F238E27FC236}">
                <a16:creationId xmlns:a16="http://schemas.microsoft.com/office/drawing/2014/main" id="{CA843830-F37E-5801-DF5F-34472DE206BA}"/>
              </a:ext>
            </a:extLst>
          </p:cNvPr>
          <p:cNvSpPr txBox="1">
            <a:spLocks/>
          </p:cNvSpPr>
          <p:nvPr/>
        </p:nvSpPr>
        <p:spPr>
          <a:xfrm>
            <a:off x="319759" y="1118345"/>
            <a:ext cx="11322651" cy="46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ea typeface="+mn-ea"/>
                <a:cs typeface="+mn-cs"/>
              </a:rPr>
              <a:t>Modelo de gestión y base de datos</a:t>
            </a:r>
          </a:p>
        </p:txBody>
      </p:sp>
      <p:sp>
        <p:nvSpPr>
          <p:cNvPr id="69" name="Título 2">
            <a:extLst>
              <a:ext uri="{FF2B5EF4-FFF2-40B4-BE49-F238E27FC236}">
                <a16:creationId xmlns:a16="http://schemas.microsoft.com/office/drawing/2014/main" id="{7CED316E-BADE-873A-C7AA-EBA73ADAFBF6}"/>
              </a:ext>
            </a:extLst>
          </p:cNvPr>
          <p:cNvSpPr txBox="1">
            <a:spLocks/>
          </p:cNvSpPr>
          <p:nvPr/>
        </p:nvSpPr>
        <p:spPr>
          <a:xfrm>
            <a:off x="319760" y="185745"/>
            <a:ext cx="11552480" cy="842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El Catastro peruano – organización y datos</a:t>
            </a:r>
          </a:p>
        </p:txBody>
      </p:sp>
      <p:sp>
        <p:nvSpPr>
          <p:cNvPr id="72" name="CuadroTexto 14">
            <a:extLst>
              <a:ext uri="{FF2B5EF4-FFF2-40B4-BE49-F238E27FC236}">
                <a16:creationId xmlns:a16="http://schemas.microsoft.com/office/drawing/2014/main" id="{B1FE36D1-D2D5-277F-1F24-2B7B617E8BE4}"/>
              </a:ext>
            </a:extLst>
          </p:cNvPr>
          <p:cNvSpPr txBox="1"/>
          <p:nvPr/>
        </p:nvSpPr>
        <p:spPr bwMode="auto">
          <a:xfrm>
            <a:off x="10351836" y="4069498"/>
            <a:ext cx="1043877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none" rtlCol="0">
            <a:spAutoFit/>
          </a:bodyPr>
          <a:lstStyle/>
          <a:p>
            <a:pPr algn="ctr"/>
            <a:r>
              <a:rPr lang="es-PE" dirty="0"/>
              <a:t>SUNARP</a:t>
            </a:r>
          </a:p>
        </p:txBody>
      </p:sp>
    </p:spTree>
    <p:extLst>
      <p:ext uri="{BB962C8B-B14F-4D97-AF65-F5344CB8AC3E}">
        <p14:creationId xmlns:p14="http://schemas.microsoft.com/office/powerpoint/2010/main" val="20905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DE29-7848-0F82-F1F1-94816059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301549-158F-163A-2DC7-6E96BE163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14644"/>
          <a:stretch>
            <a:fillRect/>
          </a:stretch>
        </p:blipFill>
        <p:spPr>
          <a:xfrm>
            <a:off x="5343993" y="0"/>
            <a:ext cx="6848007" cy="6860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D0560A-2945-FBAD-1FCA-296846F7EDEE}"/>
              </a:ext>
            </a:extLst>
          </p:cNvPr>
          <p:cNvSpPr txBox="1"/>
          <p:nvPr/>
        </p:nvSpPr>
        <p:spPr>
          <a:xfrm>
            <a:off x="338925" y="3121061"/>
            <a:ext cx="4697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Retos que caracterizan la situación actual de catastro urbano en el país y que impiden una administración y gestión integral y eficiente del territorio urbano</a:t>
            </a:r>
            <a:endParaRPr lang="es-PE" sz="28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CBC6F8-4604-3A63-7AC2-23B3FC99F55B}"/>
              </a:ext>
            </a:extLst>
          </p:cNvPr>
          <p:cNvSpPr txBox="1">
            <a:spLocks/>
          </p:cNvSpPr>
          <p:nvPr/>
        </p:nvSpPr>
        <p:spPr>
          <a:xfrm>
            <a:off x="338925" y="569625"/>
            <a:ext cx="4892641" cy="203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" b="1" dirty="0"/>
              <a:t>Sesión 1</a:t>
            </a:r>
            <a:r>
              <a:rPr lang="es-ES" dirty="0"/>
              <a:t> – </a:t>
            </a:r>
          </a:p>
          <a:p>
            <a:pPr algn="l">
              <a:lnSpc>
                <a:spcPct val="100000"/>
              </a:lnSpc>
            </a:pPr>
            <a:r>
              <a:rPr lang="es-ES" dirty="0"/>
              <a:t>Análisis y diagnóstico de la situación actual del catastro urbano</a:t>
            </a:r>
            <a:endParaRPr lang="es-PE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E4130C-C354-D32D-4BB5-D26A95607AE5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7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3C93A3-28AA-4BBB-A9AA-DA69865754D9}"/>
              </a:ext>
            </a:extLst>
          </p:cNvPr>
          <p:cNvSpPr txBox="1"/>
          <p:nvPr/>
        </p:nvSpPr>
        <p:spPr>
          <a:xfrm>
            <a:off x="5416920" y="6392168"/>
            <a:ext cx="4697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Ponente: </a:t>
            </a:r>
            <a:r>
              <a:rPr lang="es-ES" sz="2000" dirty="0" err="1">
                <a:solidFill>
                  <a:schemeClr val="bg1"/>
                </a:solidFill>
              </a:rPr>
              <a:t>Hedy</a:t>
            </a:r>
            <a:r>
              <a:rPr lang="es-ES" sz="2000" dirty="0">
                <a:solidFill>
                  <a:schemeClr val="bg1"/>
                </a:solidFill>
              </a:rPr>
              <a:t> Villon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9CDA-17EC-669F-B4F3-D50B8E784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154EF7-F54C-1CD4-658A-5174088542AD}"/>
              </a:ext>
            </a:extLst>
          </p:cNvPr>
          <p:cNvSpPr txBox="1"/>
          <p:nvPr/>
        </p:nvSpPr>
        <p:spPr bwMode="auto">
          <a:xfrm>
            <a:off x="319760" y="1854057"/>
            <a:ext cx="11308921" cy="3990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b="1" dirty="0"/>
              <a:t>2004</a:t>
            </a:r>
            <a:r>
              <a:rPr lang="es-ES" dirty="0"/>
              <a:t> – Ley 28294: Creación del </a:t>
            </a:r>
            <a:r>
              <a:rPr lang="es-ES" b="1" dirty="0"/>
              <a:t>Sistema Nacional Integrado de Catastro (SNCP)</a:t>
            </a:r>
            <a:r>
              <a:rPr lang="es-ES" dirty="0"/>
              <a:t> y su vinculación con el Registro de Predios, con el fin de estandarizar e integrar el catastro a nivel nacional.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b="1" dirty="0"/>
              <a:t>2015</a:t>
            </a:r>
            <a:r>
              <a:rPr lang="es-ES" sz="2000" dirty="0"/>
              <a:t> – DL 1365: Creación del </a:t>
            </a:r>
            <a:r>
              <a:rPr lang="es-ES" sz="2000" b="1" dirty="0"/>
              <a:t>Catastro Urbano Nacional (CUN)</a:t>
            </a:r>
            <a:r>
              <a:rPr lang="es-ES" sz="2000" dirty="0"/>
              <a:t>, bajo la rectoría del Ministerio de Vivienda, para unificar criterios del catastro urbano, teniendo a COFOPRI como órgano ejecutor.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b="1" dirty="0"/>
              <a:t>2020</a:t>
            </a:r>
            <a:r>
              <a:rPr lang="es-ES" sz="2000" dirty="0"/>
              <a:t> – Ley 31075: MIDAGRI – DIGESPACR como ente rector normativo en materia de titulación y catastro rural -&gt; </a:t>
            </a:r>
            <a:r>
              <a:rPr lang="es-ES" sz="2000" b="1" dirty="0"/>
              <a:t>Sistema de Catastro Rural (SCR)</a:t>
            </a:r>
            <a:r>
              <a:rPr lang="es-ES" sz="2000" dirty="0"/>
              <a:t>.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  <a:defRPr sz="2000">
                <a:solidFill>
                  <a:srgbClr val="282828"/>
                </a:solidFill>
              </a:defRPr>
            </a:pPr>
            <a:r>
              <a:rPr lang="es-ES" sz="2000" b="1" dirty="0"/>
              <a:t>2023</a:t>
            </a:r>
            <a:r>
              <a:rPr lang="es-ES" sz="2000" dirty="0"/>
              <a:t> – DL 1557: Creación de Catastro Fiscal para modernizar la gestión catastral con fines de recaudación tributaria -&gt; </a:t>
            </a:r>
            <a:r>
              <a:rPr lang="es-ES" sz="2000" b="1" dirty="0"/>
              <a:t>Plataforma de Catastro Fiscal (PCF)</a:t>
            </a:r>
            <a:r>
              <a:rPr lang="es-ES" sz="2000" dirty="0"/>
              <a:t>.</a:t>
            </a:r>
          </a:p>
          <a:p>
            <a:pPr>
              <a:spcAft>
                <a:spcPts val="1600"/>
              </a:spcAft>
              <a:defRPr sz="2000">
                <a:solidFill>
                  <a:srgbClr val="282828"/>
                </a:solidFill>
              </a:defRPr>
            </a:pPr>
            <a:r>
              <a:rPr lang="es-ES" sz="2000" dirty="0"/>
              <a:t>La creación del CUN impulso el proyecto del CUN financiado por el BM con </a:t>
            </a:r>
            <a:r>
              <a:rPr lang="es-ES" sz="2000" dirty="0" err="1"/>
              <a:t>co-financiamiento</a:t>
            </a:r>
            <a:r>
              <a:rPr lang="es-ES" sz="2000" dirty="0"/>
              <a:t> de SECO para la asistencia técnica y la asistencia técnica complementaria SAM.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628857-0B8A-F20A-2468-006E5D37CCC2}"/>
              </a:ext>
            </a:extLst>
          </p:cNvPr>
          <p:cNvSpPr txBox="1"/>
          <p:nvPr/>
        </p:nvSpPr>
        <p:spPr>
          <a:xfrm>
            <a:off x="319761" y="1138472"/>
            <a:ext cx="6204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s-PE" sz="2800" b="1" dirty="0">
                <a:latin typeface="+mj-lt"/>
              </a:rPr>
              <a:t>Antecedentes y bases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57769A-E38B-B0DA-867F-107AD762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50976"/>
            <a:ext cx="11308921" cy="1020821"/>
          </a:xfrm>
        </p:spPr>
        <p:txBody>
          <a:bodyPr>
            <a:normAutofit/>
          </a:bodyPr>
          <a:lstStyle/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1580CDE4-DAA7-0525-798B-53FD4B72E911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36546-14C7-0021-165C-CB90CF59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">
            <a:extLst>
              <a:ext uri="{FF2B5EF4-FFF2-40B4-BE49-F238E27FC236}">
                <a16:creationId xmlns:a16="http://schemas.microsoft.com/office/drawing/2014/main" id="{4FA29C7D-70E6-2B5B-1889-C6C797BD9A9E}"/>
              </a:ext>
            </a:extLst>
          </p:cNvPr>
          <p:cNvSpPr/>
          <p:nvPr/>
        </p:nvSpPr>
        <p:spPr bwMode="auto">
          <a:xfrm>
            <a:off x="3823419" y="492369"/>
            <a:ext cx="8366761" cy="6365631"/>
          </a:xfrm>
          <a:prstGeom prst="rect">
            <a:avLst/>
          </a:prstGeom>
          <a:solidFill>
            <a:srgbClr val="E6E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3">
            <a:extLst>
              <a:ext uri="{FF2B5EF4-FFF2-40B4-BE49-F238E27FC236}">
                <a16:creationId xmlns:a16="http://schemas.microsoft.com/office/drawing/2014/main" id="{A2C7005E-5E08-E619-EA55-6136A0C1F1BE}"/>
              </a:ext>
            </a:extLst>
          </p:cNvPr>
          <p:cNvSpPr/>
          <p:nvPr/>
        </p:nvSpPr>
        <p:spPr bwMode="auto">
          <a:xfrm>
            <a:off x="4642947" y="472663"/>
            <a:ext cx="6308448" cy="626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8">
            <a:extLst>
              <a:ext uri="{FF2B5EF4-FFF2-40B4-BE49-F238E27FC236}">
                <a16:creationId xmlns:a16="http://schemas.microsoft.com/office/drawing/2014/main" id="{767EF06C-2BB0-C2D0-A347-3F89EDAAB5EB}"/>
              </a:ext>
            </a:extLst>
          </p:cNvPr>
          <p:cNvSpPr/>
          <p:nvPr/>
        </p:nvSpPr>
        <p:spPr bwMode="auto">
          <a:xfrm>
            <a:off x="5569509" y="1469034"/>
            <a:ext cx="4412301" cy="4412301"/>
          </a:xfrm>
          <a:prstGeom prst="ellipse">
            <a:avLst/>
          </a:prstGeom>
          <a:solidFill>
            <a:srgbClr val="E6E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10">
            <a:extLst>
              <a:ext uri="{FF2B5EF4-FFF2-40B4-BE49-F238E27FC236}">
                <a16:creationId xmlns:a16="http://schemas.microsoft.com/office/drawing/2014/main" id="{6B167CE1-DE88-1C23-2722-E7BFE05B9FE9}"/>
              </a:ext>
            </a:extLst>
          </p:cNvPr>
          <p:cNvSpPr/>
          <p:nvPr/>
        </p:nvSpPr>
        <p:spPr bwMode="auto">
          <a:xfrm>
            <a:off x="6414709" y="2312529"/>
            <a:ext cx="2691623" cy="2691623"/>
          </a:xfrm>
          <a:prstGeom prst="ellipse">
            <a:avLst/>
          </a:prstGeom>
          <a:solidFill>
            <a:srgbClr val="C2B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DC4C9834-D990-A407-3C3C-1C5030FCDAC6}"/>
              </a:ext>
            </a:extLst>
          </p:cNvPr>
          <p:cNvSpPr txBox="1"/>
          <p:nvPr/>
        </p:nvSpPr>
        <p:spPr bwMode="auto">
          <a:xfrm>
            <a:off x="7095193" y="5337596"/>
            <a:ext cx="1360932" cy="54373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8E84AD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Actores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8E84AD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Primarios</a:t>
            </a:r>
            <a:endParaRPr kumimoji="0" lang="es-ES" sz="100" b="1" i="0" u="none" strike="noStrike" kern="0" cap="none" spc="0" normalizeH="0" baseline="0" noProof="0" dirty="0">
              <a:ln>
                <a:noFill/>
              </a:ln>
              <a:solidFill>
                <a:srgbClr val="8E84AD">
                  <a:alpha val="66000"/>
                </a:srgbClr>
              </a:solidFill>
              <a:effectLst/>
              <a:uLnTx/>
              <a:uFillTx/>
              <a:latin typeface="Circular Pro Book"/>
            </a:endParaRPr>
          </a:p>
        </p:txBody>
      </p:sp>
      <p:sp>
        <p:nvSpPr>
          <p:cNvPr id="13" name="Content">
            <a:extLst>
              <a:ext uri="{FF2B5EF4-FFF2-40B4-BE49-F238E27FC236}">
                <a16:creationId xmlns:a16="http://schemas.microsoft.com/office/drawing/2014/main" id="{36861DA5-C125-5496-B83F-0ADBEDB4B224}"/>
              </a:ext>
            </a:extLst>
          </p:cNvPr>
          <p:cNvSpPr txBox="1"/>
          <p:nvPr/>
        </p:nvSpPr>
        <p:spPr bwMode="auto">
          <a:xfrm>
            <a:off x="7095193" y="6299965"/>
            <a:ext cx="1360932" cy="54373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9F97B9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Actores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9F97B9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Secundarios</a:t>
            </a:r>
            <a:endParaRPr kumimoji="0" lang="es-ES" sz="100" b="1" i="0" u="none" strike="noStrike" kern="0" cap="none" spc="0" normalizeH="0" baseline="0" noProof="0" dirty="0">
              <a:ln>
                <a:noFill/>
              </a:ln>
              <a:solidFill>
                <a:srgbClr val="9F97B9">
                  <a:alpha val="66000"/>
                </a:srgbClr>
              </a:solidFill>
              <a:effectLst/>
              <a:uLnTx/>
              <a:uFillTx/>
              <a:latin typeface="Circular Pro Book"/>
            </a:endParaRP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B4C3276B-9F27-7B45-28B1-B27C28C01390}"/>
              </a:ext>
            </a:extLst>
          </p:cNvPr>
          <p:cNvSpPr txBox="1"/>
          <p:nvPr/>
        </p:nvSpPr>
        <p:spPr bwMode="auto">
          <a:xfrm>
            <a:off x="7095193" y="4459453"/>
            <a:ext cx="1360932" cy="54373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8E84AD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Actores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8E84AD">
                    <a:alpha val="66000"/>
                  </a:srgbClr>
                </a:solidFill>
                <a:effectLst/>
                <a:uLnTx/>
                <a:uFillTx/>
                <a:latin typeface="CircularXX TT"/>
                <a:cs typeface="CircularXX TT"/>
              </a:rPr>
              <a:t>clave</a:t>
            </a:r>
            <a:endParaRPr kumimoji="0" lang="es-ES" sz="100" b="1" i="0" u="none" strike="noStrike" kern="0" cap="none" spc="0" normalizeH="0" baseline="0" noProof="0" dirty="0">
              <a:ln>
                <a:noFill/>
              </a:ln>
              <a:solidFill>
                <a:srgbClr val="8E84AD">
                  <a:alpha val="66000"/>
                </a:srgbClr>
              </a:solidFill>
              <a:effectLst/>
              <a:uLnTx/>
              <a:uFillTx/>
              <a:latin typeface="Circular Pro Book"/>
            </a:endParaRPr>
          </a:p>
        </p:txBody>
      </p:sp>
      <p:sp>
        <p:nvSpPr>
          <p:cNvPr id="15" name="Content">
            <a:extLst>
              <a:ext uri="{FF2B5EF4-FFF2-40B4-BE49-F238E27FC236}">
                <a16:creationId xmlns:a16="http://schemas.microsoft.com/office/drawing/2014/main" id="{9B9D00B3-C697-95F0-4D5D-BFC20E38060E}"/>
              </a:ext>
            </a:extLst>
          </p:cNvPr>
          <p:cNvSpPr txBox="1"/>
          <p:nvPr/>
        </p:nvSpPr>
        <p:spPr bwMode="auto">
          <a:xfrm>
            <a:off x="8148149" y="2893320"/>
            <a:ext cx="642946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MVCS</a:t>
            </a:r>
            <a:endParaRPr kumimoji="0" lang="es-ES" sz="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69BD4178-5902-E5AF-0C2E-34884E009F60}"/>
              </a:ext>
            </a:extLst>
          </p:cNvPr>
          <p:cNvSpPr txBox="1"/>
          <p:nvPr/>
        </p:nvSpPr>
        <p:spPr bwMode="auto">
          <a:xfrm>
            <a:off x="8497764" y="3158763"/>
            <a:ext cx="1022489" cy="37446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>
                <a:solidFill>
                  <a:srgbClr val="1A384E"/>
                </a:solidFill>
                <a:latin typeface="CircularXX TT"/>
              </a:rPr>
              <a:t>MIDAGRI</a:t>
            </a:r>
          </a:p>
          <a:p>
            <a:pPr algn="ctr">
              <a:defRPr/>
            </a:pPr>
            <a:r>
              <a:rPr lang="es-ES" sz="800" b="0" kern="0" dirty="0">
                <a:solidFill>
                  <a:srgbClr val="1A384E"/>
                </a:solidFill>
                <a:latin typeface="CircularXX TT"/>
                <a:cs typeface="CircularXX TT"/>
              </a:rPr>
              <a:t>DIGESPACR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Content">
            <a:extLst>
              <a:ext uri="{FF2B5EF4-FFF2-40B4-BE49-F238E27FC236}">
                <a16:creationId xmlns:a16="http://schemas.microsoft.com/office/drawing/2014/main" id="{B0BC456A-7B70-4549-BAFE-E279EE2774C0}"/>
              </a:ext>
            </a:extLst>
          </p:cNvPr>
          <p:cNvSpPr txBox="1"/>
          <p:nvPr/>
        </p:nvSpPr>
        <p:spPr bwMode="auto">
          <a:xfrm>
            <a:off x="8080095" y="3936811"/>
            <a:ext cx="1133481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ICL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Content">
            <a:extLst>
              <a:ext uri="{FF2B5EF4-FFF2-40B4-BE49-F238E27FC236}">
                <a16:creationId xmlns:a16="http://schemas.microsoft.com/office/drawing/2014/main" id="{43B63DC9-A4FE-2873-ABA2-F30A5BD3E3FC}"/>
              </a:ext>
            </a:extLst>
          </p:cNvPr>
          <p:cNvSpPr txBox="1"/>
          <p:nvPr/>
        </p:nvSpPr>
        <p:spPr bwMode="auto">
          <a:xfrm>
            <a:off x="8155003" y="6155405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EPS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Content">
            <a:extLst>
              <a:ext uri="{FF2B5EF4-FFF2-40B4-BE49-F238E27FC236}">
                <a16:creationId xmlns:a16="http://schemas.microsoft.com/office/drawing/2014/main" id="{975A6DA1-BDA7-9A0D-DB91-92ED5505B326}"/>
              </a:ext>
            </a:extLst>
          </p:cNvPr>
          <p:cNvSpPr txBox="1"/>
          <p:nvPr/>
        </p:nvSpPr>
        <p:spPr bwMode="auto">
          <a:xfrm>
            <a:off x="8827040" y="2447215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IGN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Content">
            <a:extLst>
              <a:ext uri="{FF2B5EF4-FFF2-40B4-BE49-F238E27FC236}">
                <a16:creationId xmlns:a16="http://schemas.microsoft.com/office/drawing/2014/main" id="{116081D9-8FC8-BA9A-C4F0-76A31AB8FA53}"/>
              </a:ext>
            </a:extLst>
          </p:cNvPr>
          <p:cNvSpPr txBox="1"/>
          <p:nvPr/>
        </p:nvSpPr>
        <p:spPr bwMode="auto">
          <a:xfrm>
            <a:off x="8460737" y="2817284"/>
            <a:ext cx="1206396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GORE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Content">
            <a:extLst>
              <a:ext uri="{FF2B5EF4-FFF2-40B4-BE49-F238E27FC236}">
                <a16:creationId xmlns:a16="http://schemas.microsoft.com/office/drawing/2014/main" id="{F93EC6D5-EEB3-DAC8-EE38-D42F93FAE7BF}"/>
              </a:ext>
            </a:extLst>
          </p:cNvPr>
          <p:cNvSpPr txBox="1"/>
          <p:nvPr/>
        </p:nvSpPr>
        <p:spPr bwMode="auto">
          <a:xfrm>
            <a:off x="10773285" y="1643431"/>
            <a:ext cx="1098954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Ministerios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Content">
            <a:extLst>
              <a:ext uri="{FF2B5EF4-FFF2-40B4-BE49-F238E27FC236}">
                <a16:creationId xmlns:a16="http://schemas.microsoft.com/office/drawing/2014/main" id="{1DCAE31F-8F6C-6A21-0C45-A4587E425E59}"/>
              </a:ext>
            </a:extLst>
          </p:cNvPr>
          <p:cNvSpPr txBox="1"/>
          <p:nvPr/>
        </p:nvSpPr>
        <p:spPr bwMode="auto">
          <a:xfrm>
            <a:off x="7811507" y="3462063"/>
            <a:ext cx="1248408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Municipios</a:t>
            </a:r>
            <a:endParaRPr kumimoji="0" lang="es-ES" sz="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Content">
            <a:extLst>
              <a:ext uri="{FF2B5EF4-FFF2-40B4-BE49-F238E27FC236}">
                <a16:creationId xmlns:a16="http://schemas.microsoft.com/office/drawing/2014/main" id="{2783C3E4-FB4E-A7A4-25E7-81CF239B623C}"/>
              </a:ext>
            </a:extLst>
          </p:cNvPr>
          <p:cNvSpPr txBox="1"/>
          <p:nvPr/>
        </p:nvSpPr>
        <p:spPr bwMode="auto">
          <a:xfrm>
            <a:off x="9884747" y="6251464"/>
            <a:ext cx="2174912" cy="54373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9F97B9"/>
                </a:solidFill>
                <a:effectLst/>
                <a:uLnTx/>
                <a:uFillTx/>
                <a:latin typeface="CircularXX TT"/>
                <a:cs typeface="CircularXX TT"/>
              </a:rPr>
              <a:t>Otros beneficiarios / Interesados</a:t>
            </a:r>
            <a:endParaRPr kumimoji="0" lang="es-ES" sz="100" b="1" i="0" u="none" strike="noStrike" kern="0" cap="none" spc="0" normalizeH="0" baseline="0" noProof="0" dirty="0">
              <a:ln>
                <a:noFill/>
              </a:ln>
              <a:solidFill>
                <a:srgbClr val="9F97B9"/>
              </a:solidFill>
              <a:effectLst/>
              <a:uLnTx/>
              <a:uFillTx/>
              <a:latin typeface="Circular Pro Book"/>
            </a:endParaRPr>
          </a:p>
        </p:txBody>
      </p:sp>
      <p:sp>
        <p:nvSpPr>
          <p:cNvPr id="24" name="Content">
            <a:extLst>
              <a:ext uri="{FF2B5EF4-FFF2-40B4-BE49-F238E27FC236}">
                <a16:creationId xmlns:a16="http://schemas.microsoft.com/office/drawing/2014/main" id="{071C7795-2A1F-AB90-D705-2DD257AC1240}"/>
              </a:ext>
            </a:extLst>
          </p:cNvPr>
          <p:cNvSpPr txBox="1"/>
          <p:nvPr/>
        </p:nvSpPr>
        <p:spPr bwMode="auto">
          <a:xfrm>
            <a:off x="4313392" y="3741529"/>
            <a:ext cx="1770303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Empresas Privadas Servicios públicos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Content">
            <a:extLst>
              <a:ext uri="{FF2B5EF4-FFF2-40B4-BE49-F238E27FC236}">
                <a16:creationId xmlns:a16="http://schemas.microsoft.com/office/drawing/2014/main" id="{EE0A8957-3347-2C12-F367-E5CC6B45ECF2}"/>
              </a:ext>
            </a:extLst>
          </p:cNvPr>
          <p:cNvSpPr txBox="1"/>
          <p:nvPr/>
        </p:nvSpPr>
        <p:spPr bwMode="auto">
          <a:xfrm>
            <a:off x="10776574" y="852674"/>
            <a:ext cx="1360933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rcularXX TT"/>
                <a:cs typeface="CircularXX TT"/>
              </a:rPr>
              <a:t>Entidades Gubernamentales</a:t>
            </a:r>
          </a:p>
        </p:txBody>
      </p:sp>
      <p:sp>
        <p:nvSpPr>
          <p:cNvPr id="26" name="Content">
            <a:extLst>
              <a:ext uri="{FF2B5EF4-FFF2-40B4-BE49-F238E27FC236}">
                <a16:creationId xmlns:a16="http://schemas.microsoft.com/office/drawing/2014/main" id="{967DDF56-C9C7-A106-3DA6-4B0C3DFA6EA8}"/>
              </a:ext>
            </a:extLst>
          </p:cNvPr>
          <p:cNvSpPr txBox="1"/>
          <p:nvPr/>
        </p:nvSpPr>
        <p:spPr bwMode="auto">
          <a:xfrm>
            <a:off x="4888663" y="6153549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Propietarios</a:t>
            </a:r>
            <a:endParaRPr kumimoji="0" lang="es-ES" sz="100" b="0" i="0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Content">
            <a:extLst>
              <a:ext uri="{FF2B5EF4-FFF2-40B4-BE49-F238E27FC236}">
                <a16:creationId xmlns:a16="http://schemas.microsoft.com/office/drawing/2014/main" id="{AB225058-B606-5AD0-49FF-9402B8C57CD9}"/>
              </a:ext>
            </a:extLst>
          </p:cNvPr>
          <p:cNvSpPr txBox="1"/>
          <p:nvPr/>
        </p:nvSpPr>
        <p:spPr bwMode="auto">
          <a:xfrm>
            <a:off x="5061213" y="2444547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Abogados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Content">
            <a:extLst>
              <a:ext uri="{FF2B5EF4-FFF2-40B4-BE49-F238E27FC236}">
                <a16:creationId xmlns:a16="http://schemas.microsoft.com/office/drawing/2014/main" id="{613117FB-D97F-A627-4F06-BE9DBBF3E69F}"/>
              </a:ext>
            </a:extLst>
          </p:cNvPr>
          <p:cNvSpPr txBox="1"/>
          <p:nvPr/>
        </p:nvSpPr>
        <p:spPr bwMode="auto">
          <a:xfrm>
            <a:off x="8034734" y="2428445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SBN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Content">
            <a:extLst>
              <a:ext uri="{FF2B5EF4-FFF2-40B4-BE49-F238E27FC236}">
                <a16:creationId xmlns:a16="http://schemas.microsoft.com/office/drawing/2014/main" id="{8BC4C959-14AA-5D4F-9265-31362EFA2309}"/>
              </a:ext>
            </a:extLst>
          </p:cNvPr>
          <p:cNvSpPr txBox="1"/>
          <p:nvPr/>
        </p:nvSpPr>
        <p:spPr bwMode="auto">
          <a:xfrm>
            <a:off x="8701636" y="4084509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  <a:cs typeface="CircularXX TT"/>
              </a:rPr>
              <a:t>PCM-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IDEP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Content">
            <a:extLst>
              <a:ext uri="{FF2B5EF4-FFF2-40B4-BE49-F238E27FC236}">
                <a16:creationId xmlns:a16="http://schemas.microsoft.com/office/drawing/2014/main" id="{D7DE069A-3967-0AB7-5EE5-A2248C3BC3AA}"/>
              </a:ext>
            </a:extLst>
          </p:cNvPr>
          <p:cNvSpPr txBox="1"/>
          <p:nvPr/>
        </p:nvSpPr>
        <p:spPr bwMode="auto">
          <a:xfrm>
            <a:off x="8827211" y="3680690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SAT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Content">
            <a:extLst>
              <a:ext uri="{FF2B5EF4-FFF2-40B4-BE49-F238E27FC236}">
                <a16:creationId xmlns:a16="http://schemas.microsoft.com/office/drawing/2014/main" id="{F0D436FD-AD19-E9CF-7D1A-229C9C8D32F3}"/>
              </a:ext>
            </a:extLst>
          </p:cNvPr>
          <p:cNvSpPr txBox="1"/>
          <p:nvPr/>
        </p:nvSpPr>
        <p:spPr bwMode="auto">
          <a:xfrm>
            <a:off x="9641794" y="1879400"/>
            <a:ext cx="63137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INEI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Content">
            <a:extLst>
              <a:ext uri="{FF2B5EF4-FFF2-40B4-BE49-F238E27FC236}">
                <a16:creationId xmlns:a16="http://schemas.microsoft.com/office/drawing/2014/main" id="{093F24C1-03BC-7E94-EAF1-F77112DD588A}"/>
              </a:ext>
            </a:extLst>
          </p:cNvPr>
          <p:cNvSpPr txBox="1"/>
          <p:nvPr/>
        </p:nvSpPr>
        <p:spPr bwMode="auto">
          <a:xfrm>
            <a:off x="5652076" y="3511746"/>
            <a:ext cx="1124738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Verificadores</a:t>
            </a:r>
            <a:r>
              <a:rPr kumimoji="0" lang="es-ES" sz="1200" i="0" u="none" strike="noStrike" kern="0" cap="none" spc="0" normalizeH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 SUNARP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Content">
            <a:extLst>
              <a:ext uri="{FF2B5EF4-FFF2-40B4-BE49-F238E27FC236}">
                <a16:creationId xmlns:a16="http://schemas.microsoft.com/office/drawing/2014/main" id="{48E85DCE-13A0-383E-CF10-9BB393B294D2}"/>
              </a:ext>
            </a:extLst>
          </p:cNvPr>
          <p:cNvSpPr txBox="1"/>
          <p:nvPr/>
        </p:nvSpPr>
        <p:spPr bwMode="auto">
          <a:xfrm>
            <a:off x="4648502" y="4460277"/>
            <a:ext cx="1124738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Ing., Arq. </a:t>
            </a:r>
            <a:r>
              <a:rPr lang="es-ES" sz="1200" b="0" kern="0" dirty="0">
                <a:solidFill>
                  <a:srgbClr val="1A384E"/>
                </a:solidFill>
                <a:latin typeface="CircularXX TT"/>
                <a:cs typeface="CircularXX TT"/>
              </a:rPr>
              <a:t>&amp; T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opógrafos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Content">
            <a:extLst>
              <a:ext uri="{FF2B5EF4-FFF2-40B4-BE49-F238E27FC236}">
                <a16:creationId xmlns:a16="http://schemas.microsoft.com/office/drawing/2014/main" id="{8D01CEF0-F8BF-D35B-C62A-AF146F898204}"/>
              </a:ext>
            </a:extLst>
          </p:cNvPr>
          <p:cNvSpPr txBox="1"/>
          <p:nvPr/>
        </p:nvSpPr>
        <p:spPr bwMode="auto">
          <a:xfrm>
            <a:off x="5858171" y="1727509"/>
            <a:ext cx="1098694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Juntas vecinales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6" name="Content">
            <a:extLst>
              <a:ext uri="{FF2B5EF4-FFF2-40B4-BE49-F238E27FC236}">
                <a16:creationId xmlns:a16="http://schemas.microsoft.com/office/drawing/2014/main" id="{5EABCE32-8307-69F5-192A-0CD6CAD8FE3C}"/>
              </a:ext>
            </a:extLst>
          </p:cNvPr>
          <p:cNvSpPr txBox="1"/>
          <p:nvPr/>
        </p:nvSpPr>
        <p:spPr bwMode="auto">
          <a:xfrm>
            <a:off x="3757354" y="2246847"/>
            <a:ext cx="944250" cy="24247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PYMES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Content">
            <a:extLst>
              <a:ext uri="{FF2B5EF4-FFF2-40B4-BE49-F238E27FC236}">
                <a16:creationId xmlns:a16="http://schemas.microsoft.com/office/drawing/2014/main" id="{E704B08A-FB72-237D-969A-FDA9BD245E22}"/>
              </a:ext>
            </a:extLst>
          </p:cNvPr>
          <p:cNvSpPr txBox="1"/>
          <p:nvPr/>
        </p:nvSpPr>
        <p:spPr bwMode="auto">
          <a:xfrm>
            <a:off x="6565339" y="794920"/>
            <a:ext cx="2225756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Cooperantes internacionales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8" name="Content">
            <a:extLst>
              <a:ext uri="{FF2B5EF4-FFF2-40B4-BE49-F238E27FC236}">
                <a16:creationId xmlns:a16="http://schemas.microsoft.com/office/drawing/2014/main" id="{B1B796D9-F5E3-31E8-42C1-CE70CAF5C560}"/>
              </a:ext>
            </a:extLst>
          </p:cNvPr>
          <p:cNvSpPr txBox="1"/>
          <p:nvPr/>
        </p:nvSpPr>
        <p:spPr bwMode="auto">
          <a:xfrm>
            <a:off x="3881410" y="4278211"/>
            <a:ext cx="88314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CCL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45" name="Conector recto 2093">
            <a:extLst>
              <a:ext uri="{FF2B5EF4-FFF2-40B4-BE49-F238E27FC236}">
                <a16:creationId xmlns:a16="http://schemas.microsoft.com/office/drawing/2014/main" id="{35C215D4-3973-CEB8-7D65-C8B9D069CFB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8799" y="3627033"/>
            <a:ext cx="975900" cy="3230967"/>
          </a:xfrm>
          <a:prstGeom prst="line">
            <a:avLst/>
          </a:prstGeom>
          <a:noFill/>
          <a:ln w="25400" cap="rnd">
            <a:solidFill>
              <a:srgbClr val="8E84AD">
                <a:alpha val="20000"/>
              </a:srgbClr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6" name="Conector recto 2096">
            <a:extLst>
              <a:ext uri="{FF2B5EF4-FFF2-40B4-BE49-F238E27FC236}">
                <a16:creationId xmlns:a16="http://schemas.microsoft.com/office/drawing/2014/main" id="{BC580DAD-263E-B448-FB1B-C18D416C73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36113" y="852674"/>
            <a:ext cx="3948586" cy="2769315"/>
          </a:xfrm>
          <a:prstGeom prst="line">
            <a:avLst/>
          </a:prstGeom>
          <a:noFill/>
          <a:ln w="25400" cap="rnd">
            <a:solidFill>
              <a:srgbClr val="8E84AD">
                <a:alpha val="20000"/>
              </a:srgbClr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48" name="Content">
            <a:extLst>
              <a:ext uri="{FF2B5EF4-FFF2-40B4-BE49-F238E27FC236}">
                <a16:creationId xmlns:a16="http://schemas.microsoft.com/office/drawing/2014/main" id="{8A247F2F-B891-3934-85DB-BEEB8620A35B}"/>
              </a:ext>
            </a:extLst>
          </p:cNvPr>
          <p:cNvSpPr txBox="1"/>
          <p:nvPr/>
        </p:nvSpPr>
        <p:spPr bwMode="auto">
          <a:xfrm>
            <a:off x="5885077" y="1153078"/>
            <a:ext cx="1022489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Banco Mundial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9" name="Content">
            <a:extLst>
              <a:ext uri="{FF2B5EF4-FFF2-40B4-BE49-F238E27FC236}">
                <a16:creationId xmlns:a16="http://schemas.microsoft.com/office/drawing/2014/main" id="{3C34BDAF-698C-1962-5C48-13807380953C}"/>
              </a:ext>
            </a:extLst>
          </p:cNvPr>
          <p:cNvSpPr txBox="1"/>
          <p:nvPr/>
        </p:nvSpPr>
        <p:spPr bwMode="auto">
          <a:xfrm>
            <a:off x="5352262" y="1541595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SECO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Content">
            <a:extLst>
              <a:ext uri="{FF2B5EF4-FFF2-40B4-BE49-F238E27FC236}">
                <a16:creationId xmlns:a16="http://schemas.microsoft.com/office/drawing/2014/main" id="{916FAD75-A975-8C63-BB55-B531AA7FC8A6}"/>
              </a:ext>
            </a:extLst>
          </p:cNvPr>
          <p:cNvSpPr txBox="1"/>
          <p:nvPr/>
        </p:nvSpPr>
        <p:spPr bwMode="auto">
          <a:xfrm>
            <a:off x="9041397" y="1995487"/>
            <a:ext cx="55181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IMP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Content">
            <a:extLst>
              <a:ext uri="{FF2B5EF4-FFF2-40B4-BE49-F238E27FC236}">
                <a16:creationId xmlns:a16="http://schemas.microsoft.com/office/drawing/2014/main" id="{CB7995E7-D834-93C3-1554-B52F340D316F}"/>
              </a:ext>
            </a:extLst>
          </p:cNvPr>
          <p:cNvSpPr txBox="1"/>
          <p:nvPr/>
        </p:nvSpPr>
        <p:spPr bwMode="auto">
          <a:xfrm>
            <a:off x="6120668" y="4578792"/>
            <a:ext cx="1022489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ea typeface="Circular Pro Book"/>
                <a:cs typeface="CircularXX TT"/>
              </a:defRPr>
            </a:lvl1pPr>
          </a:lstStyle>
          <a:p>
            <a:r>
              <a:rPr lang="es-ES" dirty="0"/>
              <a:t>Verificadores</a:t>
            </a:r>
          </a:p>
          <a:p>
            <a:r>
              <a:rPr lang="es-ES" dirty="0"/>
              <a:t>Catastrales</a:t>
            </a:r>
          </a:p>
        </p:txBody>
      </p:sp>
      <p:sp>
        <p:nvSpPr>
          <p:cNvPr id="59" name="Content">
            <a:extLst>
              <a:ext uri="{FF2B5EF4-FFF2-40B4-BE49-F238E27FC236}">
                <a16:creationId xmlns:a16="http://schemas.microsoft.com/office/drawing/2014/main" id="{05F61804-B9BA-69D9-4595-B4585ED9A9E6}"/>
              </a:ext>
            </a:extLst>
          </p:cNvPr>
          <p:cNvSpPr txBox="1"/>
          <p:nvPr/>
        </p:nvSpPr>
        <p:spPr bwMode="auto">
          <a:xfrm>
            <a:off x="7829342" y="3720118"/>
            <a:ext cx="972740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COFOPRI</a:t>
            </a:r>
            <a:endParaRPr kumimoji="0" lang="es-ES" sz="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Content">
            <a:extLst>
              <a:ext uri="{FF2B5EF4-FFF2-40B4-BE49-F238E27FC236}">
                <a16:creationId xmlns:a16="http://schemas.microsoft.com/office/drawing/2014/main" id="{DB605D60-F9F4-1527-8E52-74163FBD5A03}"/>
              </a:ext>
            </a:extLst>
          </p:cNvPr>
          <p:cNvSpPr txBox="1"/>
          <p:nvPr/>
        </p:nvSpPr>
        <p:spPr bwMode="auto">
          <a:xfrm>
            <a:off x="7792661" y="3176336"/>
            <a:ext cx="113348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noProof="0" dirty="0">
                <a:solidFill>
                  <a:srgbClr val="1A384E"/>
                </a:solidFill>
                <a:latin typeface="CircularXX TT"/>
              </a:rPr>
              <a:t>MEF </a:t>
            </a:r>
            <a:endParaRPr kumimoji="0" lang="es-ES" sz="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Content">
            <a:extLst>
              <a:ext uri="{FF2B5EF4-FFF2-40B4-BE49-F238E27FC236}">
                <a16:creationId xmlns:a16="http://schemas.microsoft.com/office/drawing/2014/main" id="{2B82C920-90B1-8912-9ADD-042E5EADD439}"/>
              </a:ext>
            </a:extLst>
          </p:cNvPr>
          <p:cNvSpPr txBox="1"/>
          <p:nvPr/>
        </p:nvSpPr>
        <p:spPr bwMode="auto">
          <a:xfrm>
            <a:off x="8322249" y="5050388"/>
            <a:ext cx="1133481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CNC - SNCP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2" name="Content">
            <a:extLst>
              <a:ext uri="{FF2B5EF4-FFF2-40B4-BE49-F238E27FC236}">
                <a16:creationId xmlns:a16="http://schemas.microsoft.com/office/drawing/2014/main" id="{471FED44-EE6A-C8C2-53E9-53A371FDD0DC}"/>
              </a:ext>
            </a:extLst>
          </p:cNvPr>
          <p:cNvSpPr txBox="1"/>
          <p:nvPr/>
        </p:nvSpPr>
        <p:spPr bwMode="auto">
          <a:xfrm>
            <a:off x="8579662" y="4715961"/>
            <a:ext cx="1133481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ST - SNCP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3" name="Content">
            <a:extLst>
              <a:ext uri="{FF2B5EF4-FFF2-40B4-BE49-F238E27FC236}">
                <a16:creationId xmlns:a16="http://schemas.microsoft.com/office/drawing/2014/main" id="{9BC4A559-5943-D4AD-62C3-97AA03A1FE7D}"/>
              </a:ext>
            </a:extLst>
          </p:cNvPr>
          <p:cNvSpPr txBox="1"/>
          <p:nvPr/>
        </p:nvSpPr>
        <p:spPr bwMode="auto">
          <a:xfrm>
            <a:off x="7686451" y="4247083"/>
            <a:ext cx="113348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SUNARP</a:t>
            </a:r>
            <a:endParaRPr kumimoji="0" lang="es-ES" sz="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4" name="Content">
            <a:extLst>
              <a:ext uri="{FF2B5EF4-FFF2-40B4-BE49-F238E27FC236}">
                <a16:creationId xmlns:a16="http://schemas.microsoft.com/office/drawing/2014/main" id="{0E607BB1-CD13-7D2A-E3CE-F72D320A0688}"/>
              </a:ext>
            </a:extLst>
          </p:cNvPr>
          <p:cNvSpPr txBox="1"/>
          <p:nvPr/>
        </p:nvSpPr>
        <p:spPr bwMode="auto">
          <a:xfrm>
            <a:off x="6749289" y="5141813"/>
            <a:ext cx="1133481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Notarios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Content">
            <a:extLst>
              <a:ext uri="{FF2B5EF4-FFF2-40B4-BE49-F238E27FC236}">
                <a16:creationId xmlns:a16="http://schemas.microsoft.com/office/drawing/2014/main" id="{3444AA91-5A8C-2A3B-0C2B-68CDBA352EC3}"/>
              </a:ext>
            </a:extLst>
          </p:cNvPr>
          <p:cNvSpPr txBox="1"/>
          <p:nvPr/>
        </p:nvSpPr>
        <p:spPr bwMode="auto">
          <a:xfrm>
            <a:off x="8080095" y="5387492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0" dirty="0">
                <a:solidFill>
                  <a:srgbClr val="1A384E"/>
                </a:solidFill>
                <a:latin typeface="CircularXX TT"/>
              </a:rPr>
              <a:t>MINCUL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6" name="Content">
            <a:extLst>
              <a:ext uri="{FF2B5EF4-FFF2-40B4-BE49-F238E27FC236}">
                <a16:creationId xmlns:a16="http://schemas.microsoft.com/office/drawing/2014/main" id="{F9BF3412-650B-77C2-2662-B0FA15E7262D}"/>
              </a:ext>
            </a:extLst>
          </p:cNvPr>
          <p:cNvSpPr txBox="1"/>
          <p:nvPr/>
        </p:nvSpPr>
        <p:spPr bwMode="auto">
          <a:xfrm>
            <a:off x="9760092" y="2522896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CENEPRED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Content">
            <a:extLst>
              <a:ext uri="{FF2B5EF4-FFF2-40B4-BE49-F238E27FC236}">
                <a16:creationId xmlns:a16="http://schemas.microsoft.com/office/drawing/2014/main" id="{9D001F8C-B3E4-0600-3D32-3BC4676C37F5}"/>
              </a:ext>
            </a:extLst>
          </p:cNvPr>
          <p:cNvSpPr txBox="1"/>
          <p:nvPr/>
        </p:nvSpPr>
        <p:spPr bwMode="auto">
          <a:xfrm>
            <a:off x="7393310" y="6177670"/>
            <a:ext cx="1206396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SEDAPAL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Content">
            <a:extLst>
              <a:ext uri="{FF2B5EF4-FFF2-40B4-BE49-F238E27FC236}">
                <a16:creationId xmlns:a16="http://schemas.microsoft.com/office/drawing/2014/main" id="{936DC519-750B-B068-52CD-3EFB27E1135D}"/>
              </a:ext>
            </a:extLst>
          </p:cNvPr>
          <p:cNvSpPr txBox="1"/>
          <p:nvPr/>
        </p:nvSpPr>
        <p:spPr bwMode="auto">
          <a:xfrm>
            <a:off x="7563037" y="5939775"/>
            <a:ext cx="1206396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INDECI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9" name="Content">
            <a:extLst>
              <a:ext uri="{FF2B5EF4-FFF2-40B4-BE49-F238E27FC236}">
                <a16:creationId xmlns:a16="http://schemas.microsoft.com/office/drawing/2014/main" id="{F724BD41-5FAA-5C9B-481F-E2464C69C013}"/>
              </a:ext>
            </a:extLst>
          </p:cNvPr>
          <p:cNvSpPr txBox="1"/>
          <p:nvPr/>
        </p:nvSpPr>
        <p:spPr bwMode="auto">
          <a:xfrm>
            <a:off x="8851804" y="1356184"/>
            <a:ext cx="701437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MTC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Content">
            <a:extLst>
              <a:ext uri="{FF2B5EF4-FFF2-40B4-BE49-F238E27FC236}">
                <a16:creationId xmlns:a16="http://schemas.microsoft.com/office/drawing/2014/main" id="{3AB5276E-0304-5F13-9690-C00783B94024}"/>
              </a:ext>
            </a:extLst>
          </p:cNvPr>
          <p:cNvSpPr txBox="1"/>
          <p:nvPr/>
        </p:nvSpPr>
        <p:spPr bwMode="auto">
          <a:xfrm>
            <a:off x="4837538" y="2787501"/>
            <a:ext cx="112473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Valuadores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2" name="Content">
            <a:extLst>
              <a:ext uri="{FF2B5EF4-FFF2-40B4-BE49-F238E27FC236}">
                <a16:creationId xmlns:a16="http://schemas.microsoft.com/office/drawing/2014/main" id="{105D3D64-132C-0B08-506E-28943A3C7947}"/>
              </a:ext>
            </a:extLst>
          </p:cNvPr>
          <p:cNvSpPr txBox="1"/>
          <p:nvPr/>
        </p:nvSpPr>
        <p:spPr bwMode="auto">
          <a:xfrm>
            <a:off x="6750876" y="2085470"/>
            <a:ext cx="103415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CIP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3" name="Content">
            <a:extLst>
              <a:ext uri="{FF2B5EF4-FFF2-40B4-BE49-F238E27FC236}">
                <a16:creationId xmlns:a16="http://schemas.microsoft.com/office/drawing/2014/main" id="{FB7075D1-9CE1-F277-4267-8F0DE5CE5F21}"/>
              </a:ext>
            </a:extLst>
          </p:cNvPr>
          <p:cNvSpPr txBox="1"/>
          <p:nvPr/>
        </p:nvSpPr>
        <p:spPr bwMode="auto">
          <a:xfrm>
            <a:off x="6113808" y="2360180"/>
            <a:ext cx="103415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CAP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4" name="Content">
            <a:extLst>
              <a:ext uri="{FF2B5EF4-FFF2-40B4-BE49-F238E27FC236}">
                <a16:creationId xmlns:a16="http://schemas.microsoft.com/office/drawing/2014/main" id="{CC4484EF-327C-F3EA-0D04-1379F2BE41E3}"/>
              </a:ext>
            </a:extLst>
          </p:cNvPr>
          <p:cNvSpPr txBox="1"/>
          <p:nvPr/>
        </p:nvSpPr>
        <p:spPr bwMode="auto">
          <a:xfrm>
            <a:off x="5403587" y="5858550"/>
            <a:ext cx="177030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Sector Inmobiliario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5" name="Content">
            <a:extLst>
              <a:ext uri="{FF2B5EF4-FFF2-40B4-BE49-F238E27FC236}">
                <a16:creationId xmlns:a16="http://schemas.microsoft.com/office/drawing/2014/main" id="{0346F88B-DD5C-DC83-B33A-E885FAC418A8}"/>
              </a:ext>
            </a:extLst>
          </p:cNvPr>
          <p:cNvSpPr txBox="1"/>
          <p:nvPr/>
        </p:nvSpPr>
        <p:spPr bwMode="auto">
          <a:xfrm>
            <a:off x="8639779" y="4310914"/>
            <a:ext cx="177030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INGEMMET</a:t>
            </a:r>
            <a:endParaRPr kumimoji="0" lang="es-ES" sz="1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Content">
            <a:extLst>
              <a:ext uri="{FF2B5EF4-FFF2-40B4-BE49-F238E27FC236}">
                <a16:creationId xmlns:a16="http://schemas.microsoft.com/office/drawing/2014/main" id="{F15AE9B6-C475-D659-40D4-151F5FD182EC}"/>
              </a:ext>
            </a:extLst>
          </p:cNvPr>
          <p:cNvSpPr txBox="1"/>
          <p:nvPr/>
        </p:nvSpPr>
        <p:spPr bwMode="auto">
          <a:xfrm>
            <a:off x="9812559" y="4568748"/>
            <a:ext cx="103415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SENCICO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object 17">
            <a:extLst>
              <a:ext uri="{FF2B5EF4-FFF2-40B4-BE49-F238E27FC236}">
                <a16:creationId xmlns:a16="http://schemas.microsoft.com/office/drawing/2014/main" id="{6F230CAA-FB73-3FBF-3512-4360B80382FB}"/>
              </a:ext>
            </a:extLst>
          </p:cNvPr>
          <p:cNvSpPr txBox="1"/>
          <p:nvPr/>
        </p:nvSpPr>
        <p:spPr bwMode="auto">
          <a:xfrm>
            <a:off x="3892746" y="6453735"/>
            <a:ext cx="96786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15" marR="5079" indent="-19049"/>
            <a:r>
              <a:rPr lang="de-DE" sz="1200" b="1" kern="0" dirty="0">
                <a:solidFill>
                  <a:srgbClr val="FF0000"/>
                </a:solidFill>
                <a:latin typeface="CircularXX TT"/>
                <a:ea typeface="Circular Pro Book"/>
                <a:cs typeface="CircularXX TT"/>
              </a:rPr>
              <a:t>S</a:t>
            </a:r>
            <a:r>
              <a:rPr sz="1200" b="1" kern="0" dirty="0" err="1">
                <a:solidFill>
                  <a:srgbClr val="FF0000"/>
                </a:solidFill>
                <a:latin typeface="CircularXX TT"/>
                <a:ea typeface="Circular Pro Book"/>
                <a:cs typeface="CircularXX TT"/>
              </a:rPr>
              <a:t>ector</a:t>
            </a:r>
            <a:r>
              <a:rPr lang="de-DE" sz="1200" b="1" kern="0" dirty="0">
                <a:solidFill>
                  <a:srgbClr val="FF0000"/>
                </a:solidFill>
                <a:latin typeface="CircularXX TT"/>
                <a:ea typeface="Circular Pro Book"/>
                <a:cs typeface="CircularXX TT"/>
              </a:rPr>
              <a:t> </a:t>
            </a:r>
            <a:r>
              <a:rPr lang="de-DE" sz="1200" b="1" kern="0" dirty="0" err="1">
                <a:solidFill>
                  <a:srgbClr val="FF0000"/>
                </a:solidFill>
                <a:latin typeface="CircularXX TT"/>
                <a:ea typeface="Circular Pro Book"/>
                <a:cs typeface="CircularXX TT"/>
              </a:rPr>
              <a:t>Privado</a:t>
            </a:r>
            <a:endParaRPr sz="1200" b="1" kern="0" dirty="0">
              <a:solidFill>
                <a:srgbClr val="FF0000"/>
              </a:solidFill>
              <a:latin typeface="CircularXX TT"/>
              <a:ea typeface="Circular Pro Book"/>
              <a:cs typeface="CircularXX TT"/>
            </a:endParaRPr>
          </a:p>
        </p:txBody>
      </p:sp>
      <p:sp>
        <p:nvSpPr>
          <p:cNvPr id="78" name="object 17">
            <a:extLst>
              <a:ext uri="{FF2B5EF4-FFF2-40B4-BE49-F238E27FC236}">
                <a16:creationId xmlns:a16="http://schemas.microsoft.com/office/drawing/2014/main" id="{6EECB4F5-D2CA-76EC-2F25-C9E757804055}"/>
              </a:ext>
            </a:extLst>
          </p:cNvPr>
          <p:cNvSpPr txBox="1"/>
          <p:nvPr/>
        </p:nvSpPr>
        <p:spPr bwMode="auto">
          <a:xfrm>
            <a:off x="4195844" y="798490"/>
            <a:ext cx="1430817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de-DE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rcularXX TT"/>
                <a:ea typeface="Circular Pro Book"/>
                <a:cs typeface="CircularXX TT"/>
              </a:defRPr>
            </a:lvl1pPr>
          </a:lstStyle>
          <a:p>
            <a:r>
              <a:rPr lang="de-DE" dirty="0"/>
              <a:t>Organizaciones y Sociedad Civil</a:t>
            </a:r>
            <a:endParaRPr dirty="0"/>
          </a:p>
        </p:txBody>
      </p:sp>
      <p:cxnSp>
        <p:nvCxnSpPr>
          <p:cNvPr id="79" name="Conector recto 89">
            <a:extLst>
              <a:ext uri="{FF2B5EF4-FFF2-40B4-BE49-F238E27FC236}">
                <a16:creationId xmlns:a16="http://schemas.microsoft.com/office/drawing/2014/main" id="{51BD1D2D-1C7A-B470-97F3-82E8BB7C299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84699" y="520961"/>
            <a:ext cx="1360950" cy="3101028"/>
          </a:xfrm>
          <a:prstGeom prst="line">
            <a:avLst/>
          </a:prstGeom>
          <a:noFill/>
          <a:ln w="25400" cap="rnd">
            <a:solidFill>
              <a:srgbClr val="8E84AD">
                <a:alpha val="20000"/>
              </a:srgbClr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80" name="Content">
            <a:extLst>
              <a:ext uri="{FF2B5EF4-FFF2-40B4-BE49-F238E27FC236}">
                <a16:creationId xmlns:a16="http://schemas.microsoft.com/office/drawing/2014/main" id="{4B999329-E741-6D38-AAD1-9EBBA25BDB2B}"/>
              </a:ext>
            </a:extLst>
          </p:cNvPr>
          <p:cNvSpPr txBox="1"/>
          <p:nvPr/>
        </p:nvSpPr>
        <p:spPr bwMode="auto">
          <a:xfrm>
            <a:off x="3836113" y="5464797"/>
            <a:ext cx="1125530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Banca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1" name="Content">
            <a:extLst>
              <a:ext uri="{FF2B5EF4-FFF2-40B4-BE49-F238E27FC236}">
                <a16:creationId xmlns:a16="http://schemas.microsoft.com/office/drawing/2014/main" id="{E0AFA519-BE05-5ADC-3F82-CF9196C965B5}"/>
              </a:ext>
            </a:extLst>
          </p:cNvPr>
          <p:cNvSpPr txBox="1"/>
          <p:nvPr/>
        </p:nvSpPr>
        <p:spPr bwMode="auto">
          <a:xfrm>
            <a:off x="5038496" y="5385262"/>
            <a:ext cx="1770303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Universidades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  <a:cs typeface="CircularXX TT"/>
              </a:rPr>
              <a:t>privadas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3" name="Content">
            <a:extLst>
              <a:ext uri="{FF2B5EF4-FFF2-40B4-BE49-F238E27FC236}">
                <a16:creationId xmlns:a16="http://schemas.microsoft.com/office/drawing/2014/main" id="{6F9F96EA-015B-4A4B-D838-48CDCFAED0F9}"/>
              </a:ext>
            </a:extLst>
          </p:cNvPr>
          <p:cNvSpPr txBox="1"/>
          <p:nvPr/>
        </p:nvSpPr>
        <p:spPr bwMode="auto">
          <a:xfrm>
            <a:off x="7330484" y="1511828"/>
            <a:ext cx="1098694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Asociaciones de vivienda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4" name="Content">
            <a:extLst>
              <a:ext uri="{FF2B5EF4-FFF2-40B4-BE49-F238E27FC236}">
                <a16:creationId xmlns:a16="http://schemas.microsoft.com/office/drawing/2014/main" id="{35A44B12-9B39-49D4-22D4-29991477A88A}"/>
              </a:ext>
            </a:extLst>
          </p:cNvPr>
          <p:cNvSpPr txBox="1"/>
          <p:nvPr/>
        </p:nvSpPr>
        <p:spPr bwMode="auto">
          <a:xfrm>
            <a:off x="10954236" y="3121063"/>
            <a:ext cx="1098954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Organismos Públicos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5" name="Content">
            <a:extLst>
              <a:ext uri="{FF2B5EF4-FFF2-40B4-BE49-F238E27FC236}">
                <a16:creationId xmlns:a16="http://schemas.microsoft.com/office/drawing/2014/main" id="{88EB58E3-508A-8AC5-8803-5662A1809BEC}"/>
              </a:ext>
            </a:extLst>
          </p:cNvPr>
          <p:cNvSpPr txBox="1"/>
          <p:nvPr/>
        </p:nvSpPr>
        <p:spPr bwMode="auto">
          <a:xfrm>
            <a:off x="9079621" y="5413504"/>
            <a:ext cx="141044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UNMSM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6" name="Content">
            <a:extLst>
              <a:ext uri="{FF2B5EF4-FFF2-40B4-BE49-F238E27FC236}">
                <a16:creationId xmlns:a16="http://schemas.microsoft.com/office/drawing/2014/main" id="{64C504A9-0126-45F9-AA69-0E7F069CA0C4}"/>
              </a:ext>
            </a:extLst>
          </p:cNvPr>
          <p:cNvSpPr txBox="1"/>
          <p:nvPr/>
        </p:nvSpPr>
        <p:spPr bwMode="auto">
          <a:xfrm>
            <a:off x="9468457" y="4944057"/>
            <a:ext cx="1206396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UNI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22525F0F-23B6-BEB7-2993-1E88CB5F3044}"/>
              </a:ext>
            </a:extLst>
          </p:cNvPr>
          <p:cNvSpPr/>
          <p:nvPr/>
        </p:nvSpPr>
        <p:spPr>
          <a:xfrm>
            <a:off x="1" y="0"/>
            <a:ext cx="12192000" cy="826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A924FF8-8E0D-05D6-E7C7-D7912D494EBD}"/>
              </a:ext>
            </a:extLst>
          </p:cNvPr>
          <p:cNvSpPr txBox="1"/>
          <p:nvPr/>
        </p:nvSpPr>
        <p:spPr>
          <a:xfrm>
            <a:off x="319762" y="1138472"/>
            <a:ext cx="33759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s-PE" sz="2800" b="1" dirty="0">
                <a:latin typeface="+mj-lt"/>
              </a:rPr>
              <a:t>Mapa actual de actores en el sector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295DE545-C488-B516-B971-E75FA039CF24}"/>
              </a:ext>
            </a:extLst>
          </p:cNvPr>
          <p:cNvSpPr txBox="1">
            <a:spLocks/>
          </p:cNvSpPr>
          <p:nvPr/>
        </p:nvSpPr>
        <p:spPr>
          <a:xfrm>
            <a:off x="89931" y="6440900"/>
            <a:ext cx="513319" cy="30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6CB4B4D-7CA3-9044-876B-883B54F8677D}" type="slidenum">
              <a:rPr lang="de-CH" smtClean="0">
                <a:solidFill>
                  <a:schemeClr val="tx1"/>
                </a:solidFill>
              </a:rPr>
              <a:pPr algn="ctr">
                <a:defRPr/>
              </a:pPr>
              <a:t>9</a:t>
            </a:fld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381AF6A-EE88-46C7-0F4F-09BDC7D7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0" y="50976"/>
            <a:ext cx="11308921" cy="1020821"/>
          </a:xfrm>
        </p:spPr>
        <p:txBody>
          <a:bodyPr>
            <a:normAutofit/>
          </a:bodyPr>
          <a:lstStyle/>
          <a:p>
            <a:r>
              <a:rPr lang="es-ES" sz="4000" b="1" dirty="0"/>
              <a:t>Sesión 1</a:t>
            </a:r>
            <a:r>
              <a:rPr lang="es-ES" sz="4000" dirty="0"/>
              <a:t> –  Análisis y diagnóstico situación actual</a:t>
            </a:r>
            <a:endParaRPr lang="es-PE" sz="4000" dirty="0"/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82A9B488-DA30-AAD3-F555-B8B31809FE15}"/>
              </a:ext>
            </a:extLst>
          </p:cNvPr>
          <p:cNvSpPr txBox="1"/>
          <p:nvPr/>
        </p:nvSpPr>
        <p:spPr bwMode="auto">
          <a:xfrm>
            <a:off x="7459983" y="1994454"/>
            <a:ext cx="1034158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CAL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8" name="Content">
            <a:extLst>
              <a:ext uri="{FF2B5EF4-FFF2-40B4-BE49-F238E27FC236}">
                <a16:creationId xmlns:a16="http://schemas.microsoft.com/office/drawing/2014/main" id="{8E2D7E43-B49B-59F5-BB5C-CC87D0CF77DA}"/>
              </a:ext>
            </a:extLst>
          </p:cNvPr>
          <p:cNvSpPr txBox="1"/>
          <p:nvPr/>
        </p:nvSpPr>
        <p:spPr bwMode="auto">
          <a:xfrm>
            <a:off x="9511213" y="3235004"/>
            <a:ext cx="177030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  <a:cs typeface="CircularXX TT"/>
              </a:rPr>
              <a:t>MINAM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9" name="Content">
            <a:extLst>
              <a:ext uri="{FF2B5EF4-FFF2-40B4-BE49-F238E27FC236}">
                <a16:creationId xmlns:a16="http://schemas.microsoft.com/office/drawing/2014/main" id="{B4919FC4-7437-2ABE-69C6-7FE8DA329512}"/>
              </a:ext>
            </a:extLst>
          </p:cNvPr>
          <p:cNvSpPr txBox="1"/>
          <p:nvPr/>
        </p:nvSpPr>
        <p:spPr bwMode="auto">
          <a:xfrm>
            <a:off x="4318067" y="3097886"/>
            <a:ext cx="1770303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Empresas Privadas </a:t>
            </a:r>
            <a:endParaRPr lang="es-ES" sz="1200" b="0" kern="0" dirty="0">
              <a:solidFill>
                <a:srgbClr val="1A384E"/>
              </a:solidFill>
              <a:latin typeface="CircularXX TT"/>
              <a:cs typeface="CircularXX T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</a:rPr>
              <a:t>G</a:t>
            </a:r>
            <a:r>
              <a:rPr lang="es-ES" sz="1200" b="0" kern="0" dirty="0" err="1">
                <a:solidFill>
                  <a:srgbClr val="1A384E"/>
                </a:solidFill>
                <a:latin typeface="CircularXX TT"/>
              </a:rPr>
              <a:t>eomática</a:t>
            </a: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 - Catastro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0" name="Content">
            <a:extLst>
              <a:ext uri="{FF2B5EF4-FFF2-40B4-BE49-F238E27FC236}">
                <a16:creationId xmlns:a16="http://schemas.microsoft.com/office/drawing/2014/main" id="{20E2A800-593E-E882-5D69-82146EFE0C25}"/>
              </a:ext>
            </a:extLst>
          </p:cNvPr>
          <p:cNvSpPr txBox="1"/>
          <p:nvPr/>
        </p:nvSpPr>
        <p:spPr bwMode="auto">
          <a:xfrm>
            <a:off x="7680827" y="1114914"/>
            <a:ext cx="88314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AMPE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1" name="Content">
            <a:extLst>
              <a:ext uri="{FF2B5EF4-FFF2-40B4-BE49-F238E27FC236}">
                <a16:creationId xmlns:a16="http://schemas.microsoft.com/office/drawing/2014/main" id="{8B505854-A66B-3283-CBC2-56285AC7C6D4}"/>
              </a:ext>
            </a:extLst>
          </p:cNvPr>
          <p:cNvSpPr txBox="1"/>
          <p:nvPr/>
        </p:nvSpPr>
        <p:spPr bwMode="auto">
          <a:xfrm>
            <a:off x="6856901" y="1182797"/>
            <a:ext cx="88314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1A384E"/>
                </a:solidFill>
                <a:effectLst/>
                <a:uLnTx/>
                <a:uFillTx/>
                <a:latin typeface="CircularXX TT"/>
                <a:cs typeface="CircularXX TT"/>
              </a:rPr>
              <a:t>ANGR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3" name="Content">
            <a:extLst>
              <a:ext uri="{FF2B5EF4-FFF2-40B4-BE49-F238E27FC236}">
                <a16:creationId xmlns:a16="http://schemas.microsoft.com/office/drawing/2014/main" id="{B08DC7EB-C691-D46A-37EF-D4CA049400D0}"/>
              </a:ext>
            </a:extLst>
          </p:cNvPr>
          <p:cNvSpPr txBox="1"/>
          <p:nvPr/>
        </p:nvSpPr>
        <p:spPr bwMode="auto">
          <a:xfrm>
            <a:off x="8558839" y="5846397"/>
            <a:ext cx="1410443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UNFV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4" name="Content">
            <a:extLst>
              <a:ext uri="{FF2B5EF4-FFF2-40B4-BE49-F238E27FC236}">
                <a16:creationId xmlns:a16="http://schemas.microsoft.com/office/drawing/2014/main" id="{5D954C54-48E0-F3C8-63C5-1E837F9840E3}"/>
              </a:ext>
            </a:extLst>
          </p:cNvPr>
          <p:cNvSpPr txBox="1"/>
          <p:nvPr/>
        </p:nvSpPr>
        <p:spPr bwMode="auto">
          <a:xfrm>
            <a:off x="9381336" y="3946824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SERNANP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5" name="Content">
            <a:extLst>
              <a:ext uri="{FF2B5EF4-FFF2-40B4-BE49-F238E27FC236}">
                <a16:creationId xmlns:a16="http://schemas.microsoft.com/office/drawing/2014/main" id="{37B0141C-12CE-D8FD-5030-115952487A8E}"/>
              </a:ext>
            </a:extLst>
          </p:cNvPr>
          <p:cNvSpPr txBox="1"/>
          <p:nvPr/>
        </p:nvSpPr>
        <p:spPr bwMode="auto">
          <a:xfrm>
            <a:off x="5128805" y="1766924"/>
            <a:ext cx="1022489" cy="23596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kern="0" dirty="0">
                <a:solidFill>
                  <a:srgbClr val="1A384E"/>
                </a:solidFill>
                <a:latin typeface="CircularXX TT"/>
              </a:rPr>
              <a:t>BID</a:t>
            </a:r>
            <a:endParaRPr kumimoji="0" lang="es-ES" sz="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4326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2754</Words>
  <Application>Microsoft Office PowerPoint</Application>
  <PresentationFormat>Breitbild</PresentationFormat>
  <Paragraphs>441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Century Gothic</vt:lpstr>
      <vt:lpstr>Circular Pro Book</vt:lpstr>
      <vt:lpstr>CircularXX TT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Sesión 1 –  Análisis y diagnóstico situación actual</vt:lpstr>
      <vt:lpstr>Sesión 1 –  Análisis y diagnóstico situación actual</vt:lpstr>
      <vt:lpstr>Sesión 1 –  Análisis y diagnóstico situación actual</vt:lpstr>
      <vt:lpstr>Sesión 1 –  Análisis y diagnóstico situación actual</vt:lpstr>
      <vt:lpstr>Sesión 1 –  Análisis y diagnóstico situación actual</vt:lpstr>
      <vt:lpstr>PowerPoint-Präsentation</vt:lpstr>
      <vt:lpstr>PowerPoint-Präsentation</vt:lpstr>
      <vt:lpstr>PowerPoint-Präsentation</vt:lpstr>
      <vt:lpstr>Debate Sesión 1 </vt:lpstr>
      <vt:lpstr>PowerPoint-Präsentation</vt:lpstr>
      <vt:lpstr>Sesión 2 - Perspectivas hacia un catastro funcional</vt:lpstr>
      <vt:lpstr>Hacia una administración y gestión integral del territorio urbano</vt:lpstr>
      <vt:lpstr>Hacia una administración y gestión integral del territorio urbano</vt:lpstr>
      <vt:lpstr>PowerPoint-Präsentation</vt:lpstr>
      <vt:lpstr>Debate Sesión 2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 Alarco Basaldua</dc:creator>
  <cp:lastModifiedBy>Jenni, Lorenz</cp:lastModifiedBy>
  <cp:revision>150</cp:revision>
  <dcterms:created xsi:type="dcterms:W3CDTF">2025-10-10T01:07:37Z</dcterms:created>
  <dcterms:modified xsi:type="dcterms:W3CDTF">2025-12-04T17:26:11Z</dcterms:modified>
</cp:coreProperties>
</file>