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24"/>
  </p:notesMasterIdLst>
  <p:handoutMasterIdLst>
    <p:handoutMasterId r:id="rId25"/>
  </p:handoutMasterIdLst>
  <p:sldIdLst>
    <p:sldId id="256" r:id="rId2"/>
    <p:sldId id="257" r:id="rId3"/>
    <p:sldId id="301" r:id="rId4"/>
    <p:sldId id="660" r:id="rId5"/>
    <p:sldId id="664" r:id="rId6"/>
    <p:sldId id="343" r:id="rId7"/>
    <p:sldId id="348" r:id="rId8"/>
    <p:sldId id="349" r:id="rId9"/>
    <p:sldId id="669" r:id="rId10"/>
    <p:sldId id="670" r:id="rId11"/>
    <p:sldId id="671" r:id="rId12"/>
    <p:sldId id="672" r:id="rId13"/>
    <p:sldId id="280" r:id="rId14"/>
    <p:sldId id="282" r:id="rId15"/>
    <p:sldId id="283" r:id="rId16"/>
    <p:sldId id="284" r:id="rId17"/>
    <p:sldId id="273" r:id="rId18"/>
    <p:sldId id="661" r:id="rId19"/>
    <p:sldId id="673" r:id="rId20"/>
    <p:sldId id="674" r:id="rId21"/>
    <p:sldId id="662" r:id="rId22"/>
    <p:sldId id="278" r:id="rId23"/>
  </p:sldIdLst>
  <p:sldSz cx="12192000" cy="6858000"/>
  <p:notesSz cx="12192000" cy="6858000"/>
  <p:defaultTextStyle>
    <a:defPPr>
      <a:defRPr lang="de-DE"/>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83B2"/>
    <a:srgbClr val="438BC1"/>
    <a:srgbClr val="2F658D"/>
    <a:srgbClr val="1A384E"/>
    <a:srgbClr val="77ABCF"/>
    <a:srgbClr val="2E6082"/>
    <a:srgbClr val="D9E5F3"/>
    <a:srgbClr val="79A5D5"/>
    <a:srgbClr val="BAD0E9"/>
    <a:srgbClr val="35CA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2FD6DF4-CD59-3BD8-7AA2-553E24972027}">
  <a:tblStyle styleId="{A2FD6DF4-CD59-3BD8-7AA2-553E24972027}" styleName="Medium Style 2 - Accent 1">
    <a:wholeTbl>
      <a:tcTxStyle>
        <a:fontRef idx="minor"/>
        <a:schemeClr val="dk1"/>
      </a:tcTxStyle>
      <a:tcStyle>
        <a:tcBdr>
          <a:left>
            <a:ln w="12700">
              <a:solidFill>
                <a:schemeClr val="lt1"/>
              </a:solidFill>
            </a:ln>
          </a:left>
          <a:right>
            <a:ln w="12700">
              <a:solidFill>
                <a:schemeClr val="lt1"/>
              </a:solidFill>
            </a:ln>
          </a:right>
          <a:top>
            <a:ln w="12700">
              <a:solidFill>
                <a:schemeClr val="lt1"/>
              </a:solidFill>
            </a:ln>
          </a:top>
          <a:bottom>
            <a:ln w="12700">
              <a:solidFill>
                <a:schemeClr val="lt1"/>
              </a:solidFill>
            </a:ln>
          </a:bottom>
          <a:insideH>
            <a:ln w="12700">
              <a:solidFill>
                <a:schemeClr val="lt1"/>
              </a:solidFill>
            </a:ln>
          </a:insideH>
          <a:insideV>
            <a:ln w="12700">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schemeClr val="lt1"/>
      </a:tcTxStyle>
      <a:tcStyle>
        <a:tcBdr/>
        <a:fill>
          <a:solidFill>
            <a:schemeClr val="accent1"/>
          </a:solidFill>
        </a:fill>
      </a:tcStyle>
    </a:lastCol>
    <a:firstCol>
      <a:tcTxStyle b="on">
        <a:fontRef idx="minor"/>
        <a:schemeClr val="lt1"/>
      </a:tcTxStyle>
      <a:tcStyle>
        <a:tcBdr/>
        <a:fill>
          <a:solidFill>
            <a:schemeClr val="accent1"/>
          </a:solidFill>
        </a:fill>
      </a:tcStyle>
    </a:firstCol>
    <a:lastRow>
      <a:tcTxStyle b="on">
        <a:fontRef idx="minor"/>
        <a:schemeClr val="lt1"/>
      </a:tcTxStyle>
      <a:tcStyle>
        <a:tcBdr>
          <a:top>
            <a:ln w="38100">
              <a:solidFill>
                <a:schemeClr val="lt1"/>
              </a:solidFill>
            </a:ln>
          </a:top>
        </a:tcBdr>
        <a:fill>
          <a:solidFill>
            <a:schemeClr val="accent1"/>
          </a:solidFill>
        </a:fill>
      </a:tcStyle>
    </a:lastRow>
    <a:seCell>
      <a:tcStyle>
        <a:tcBdr/>
      </a:tcStyle>
    </a:seCell>
    <a:swCell>
      <a:tcStyle>
        <a:tcBdr/>
      </a:tcStyle>
    </a:swCell>
    <a:firstRow>
      <a:tcTxStyle b="on">
        <a:fontRef idx="minor"/>
        <a:schemeClr val="lt1"/>
      </a:tcTxStyle>
      <a:tcStyle>
        <a:tcBdr>
          <a:bottom>
            <a:ln w="38100">
              <a:solidFill>
                <a:schemeClr val="lt1"/>
              </a:solidFill>
            </a:ln>
          </a:bottom>
        </a:tcBdr>
        <a:fill>
          <a:solidFill>
            <a:schemeClr val="accent1"/>
          </a:solidFill>
        </a:fill>
      </a:tcStyle>
    </a:firstRow>
    <a:neCell>
      <a:tcStyle>
        <a:tcBdr/>
      </a:tcStyle>
    </a:neCell>
    <a:nwCell>
      <a:tcStyle>
        <a:tcBdr/>
      </a:tcStyle>
    </a:nwCell>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19" autoAdjust="0"/>
    <p:restoredTop sz="43529" autoAdjust="0"/>
  </p:normalViewPr>
  <p:slideViewPr>
    <p:cSldViewPr>
      <p:cViewPr varScale="1">
        <p:scale>
          <a:sx n="39" d="100"/>
          <a:sy n="39" d="100"/>
        </p:scale>
        <p:origin x="2651" y="35"/>
      </p:cViewPr>
      <p:guideLst>
        <p:guide orient="horz" pos="2160"/>
        <p:guide/>
      </p:guideLst>
    </p:cSldViewPr>
  </p:slideViewPr>
  <p:notesTextViewPr>
    <p:cViewPr>
      <p:scale>
        <a:sx n="100" d="100"/>
        <a:sy n="100" d="100"/>
      </p:scale>
      <p:origin x="0" y="0"/>
    </p:cViewPr>
  </p:notesTextViewPr>
  <p:notesViewPr>
    <p:cSldViewPr>
      <p:cViewPr varScale="1">
        <p:scale>
          <a:sx n="108" d="100"/>
          <a:sy n="108" d="100"/>
        </p:scale>
        <p:origin x="1512"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0EC4C052-A94F-0AE3-587F-90A701E59289}"/>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s-CO"/>
          </a:p>
        </p:txBody>
      </p:sp>
      <p:sp>
        <p:nvSpPr>
          <p:cNvPr id="3" name="Marcador de fecha 2">
            <a:extLst>
              <a:ext uri="{FF2B5EF4-FFF2-40B4-BE49-F238E27FC236}">
                <a16:creationId xmlns:a16="http://schemas.microsoft.com/office/drawing/2014/main" id="{EEB6C07A-0D5C-9A31-4013-2B8EC4ABB22C}"/>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3B67DE48-ABEE-40A7-B673-BC837F72B9E8}" type="datetimeFigureOut">
              <a:rPr lang="es-CO" smtClean="0"/>
              <a:t>10/06/2026</a:t>
            </a:fld>
            <a:endParaRPr lang="es-CO"/>
          </a:p>
        </p:txBody>
      </p:sp>
      <p:sp>
        <p:nvSpPr>
          <p:cNvPr id="4" name="Marcador de pie de página 3">
            <a:extLst>
              <a:ext uri="{FF2B5EF4-FFF2-40B4-BE49-F238E27FC236}">
                <a16:creationId xmlns:a16="http://schemas.microsoft.com/office/drawing/2014/main" id="{17078830-83E1-D49B-73B9-6DFCB0853220}"/>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s-CO"/>
          </a:p>
        </p:txBody>
      </p:sp>
      <p:sp>
        <p:nvSpPr>
          <p:cNvPr id="5" name="Marcador de número de diapositiva 4">
            <a:extLst>
              <a:ext uri="{FF2B5EF4-FFF2-40B4-BE49-F238E27FC236}">
                <a16:creationId xmlns:a16="http://schemas.microsoft.com/office/drawing/2014/main" id="{C43D797B-4AC3-3653-BFAC-E455DCA74FA7}"/>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B589DFA6-0A89-4CDF-B4BB-B07E712CA4C3}" type="slidenum">
              <a:rPr lang="es-CO" smtClean="0"/>
              <a:t>‹Nr.›</a:t>
            </a:fld>
            <a:endParaRPr lang="es-CO"/>
          </a:p>
        </p:txBody>
      </p:sp>
    </p:spTree>
    <p:extLst>
      <p:ext uri="{BB962C8B-B14F-4D97-AF65-F5344CB8AC3E}">
        <p14:creationId xmlns:p14="http://schemas.microsoft.com/office/powerpoint/2010/main" val="23016338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2D9F504C-E542-0D4C-9386-475CA517AE15}" type="datetimeFigureOut">
              <a:rPr lang="en-US" smtClean="0"/>
              <a:t>6/10/2026</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F9A48A6A-1CE2-7747-82EA-BEA336FEDB3F}" type="slidenum">
              <a:rPr lang="en-US" smtClean="0"/>
              <a:t>‹Nr.›</a:t>
            </a:fld>
            <a:endParaRPr lang="en-US"/>
          </a:p>
        </p:txBody>
      </p:sp>
    </p:spTree>
    <p:extLst>
      <p:ext uri="{BB962C8B-B14F-4D97-AF65-F5344CB8AC3E}">
        <p14:creationId xmlns:p14="http://schemas.microsoft.com/office/powerpoint/2010/main" val="2651013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8201DEE-98C2-43AC-B4B1-A21BA5A7BEF1}" type="slidenum">
              <a:rPr lang="de-CH" smtClean="0"/>
              <a:t>2</a:t>
            </a:fld>
            <a:endParaRPr lang="de-CH"/>
          </a:p>
        </p:txBody>
      </p:sp>
    </p:spTree>
    <p:extLst>
      <p:ext uri="{BB962C8B-B14F-4D97-AF65-F5344CB8AC3E}">
        <p14:creationId xmlns:p14="http://schemas.microsoft.com/office/powerpoint/2010/main" val="2566898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kern="1200" dirty="0">
                <a:solidFill>
                  <a:schemeClr val="tx1"/>
                </a:solidFill>
                <a:effectLst/>
                <a:latin typeface="+mn-lt"/>
                <a:ea typeface="+mn-ea"/>
                <a:cs typeface="+mn-cs"/>
              </a:rPr>
              <a:t>El catastro RDPP es un sistema de información oficial de la Confederación y los cantones. La Confederación define la orientación estratégica y determina los requisitos mínimos del catastro ÖREB en términos de organización, administración, armonización, calidad de los datos, métodos y procesos. Ha delegado la supervisión general del catastro RDPP a la Oficina Federal de Topografía </a:t>
            </a:r>
            <a:r>
              <a:rPr lang="es-ES" sz="1200" kern="1200" dirty="0" err="1">
                <a:solidFill>
                  <a:schemeClr val="tx1"/>
                </a:solidFill>
                <a:effectLst/>
                <a:latin typeface="+mn-lt"/>
                <a:ea typeface="+mn-ea"/>
                <a:cs typeface="+mn-cs"/>
              </a:rPr>
              <a:t>swisstopo</a:t>
            </a:r>
            <a:r>
              <a:rPr lang="es-ES" sz="1200" kern="1200" dirty="0">
                <a:solidFill>
                  <a:schemeClr val="tx1"/>
                </a:solidFill>
                <a:effectLst/>
                <a:latin typeface="+mn-lt"/>
                <a:ea typeface="+mn-ea"/>
                <a:cs typeface="+mn-cs"/>
              </a:rPr>
              <a:t>. En concreto, la división de Geodesia y Dirección Federal de Topografía Catastral es responsable de esta tarea. Los cantones regulan la organización para la gestión del catastro y determinan los organismos responsables. La autoridad cantonal responsable del catastro recibe de las autoridades competentes los datos que deben incluirse en el catastro ÖREB. Gestiona estos datos y los pone a disposición del público a través del </a:t>
            </a:r>
            <a:r>
              <a:rPr lang="es-ES" sz="1200" kern="1200" dirty="0" err="1">
                <a:solidFill>
                  <a:schemeClr val="tx1"/>
                </a:solidFill>
                <a:effectLst/>
                <a:latin typeface="+mn-lt"/>
                <a:ea typeface="+mn-ea"/>
                <a:cs typeface="+mn-cs"/>
              </a:rPr>
              <a:t>geoportal</a:t>
            </a:r>
            <a:r>
              <a:rPr lang="es-ES" sz="1200" kern="1200" dirty="0">
                <a:solidFill>
                  <a:schemeClr val="tx1"/>
                </a:solidFill>
                <a:effectLst/>
                <a:latin typeface="+mn-lt"/>
                <a:ea typeface="+mn-ea"/>
                <a:cs typeface="+mn-cs"/>
              </a:rPr>
              <a:t> RDPP cantonal.</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13</a:t>
            </a:fld>
            <a:endParaRPr lang="de-CH"/>
          </a:p>
        </p:txBody>
      </p:sp>
    </p:spTree>
    <p:extLst>
      <p:ext uri="{BB962C8B-B14F-4D97-AF65-F5344CB8AC3E}">
        <p14:creationId xmlns:p14="http://schemas.microsoft.com/office/powerpoint/2010/main" val="2093872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kern="1200" dirty="0">
                <a:solidFill>
                  <a:schemeClr val="tx1"/>
                </a:solidFill>
                <a:effectLst/>
                <a:latin typeface="+mn-lt"/>
                <a:ea typeface="+mn-ea"/>
                <a:cs typeface="+mn-cs"/>
              </a:rPr>
              <a:t>Mientras que el registro de la propiedad contiene disposiciones de derecho privado relativas a una propiedad, el catastro RDPP contiene disposiciones de derecho público para un perímetro especifico. Los intereses del público tienen mayor peso que los intereses privados.  </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compra de una propiedad es un acto de derecho privado. El comprador y el vendedor acuerdan el precio y determinan conjuntamente, por ejemplo, cuándo se transfieren los derechos y obligaciones sobre la propiedad del vendedor al comprador. Ambas partes tienen los mismos derechos; en última instancia, son libres de decidir si desean o no concluir la transacción. Las disposiciones de derecho privado se inscriben en el registro de la propiedad y ya hoy son públicas y accesibles.</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catastro RDPP se crea sobre la base de decisiones tomadas por el legislador o las autoridades y es vinculante para los propietarios. Cuando se emite una RDPP, los afectados pueden normalmente participar en el proceso de consulta, presentar una objeción o impugnar la decisión. Sin embargo, una vez que se ha tomado la decisión pertinente, es vinculante. No puede negociarse ni revocarse. El catastro RDPP resume las restricciones más importantes por propiedad y las presenta claramente para todas las partes interesadas.</a:t>
            </a:r>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14</a:t>
            </a:fld>
            <a:endParaRPr lang="de-CH"/>
          </a:p>
        </p:txBody>
      </p:sp>
    </p:spTree>
    <p:extLst>
      <p:ext uri="{BB962C8B-B14F-4D97-AF65-F5344CB8AC3E}">
        <p14:creationId xmlns:p14="http://schemas.microsoft.com/office/powerpoint/2010/main" val="792641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kern="1200" dirty="0">
                <a:solidFill>
                  <a:schemeClr val="tx1"/>
                </a:solidFill>
                <a:effectLst/>
                <a:latin typeface="+mn-lt"/>
                <a:ea typeface="+mn-ea"/>
                <a:cs typeface="+mn-cs"/>
              </a:rPr>
              <a:t>A la hora de financiar los costes del catastro RDPP, se distingue entre los costes de funcionamiento del mantenimiento / operativos del catastro y los costes de introducción o actualización de los registros de datos que contiene. </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gastos de funcionamiento son sufragados conjuntamente por la Confederación y </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cantones. La financiación del establecimiento y los costes de seguimiento es responsabilidad de las oficinas especializadas pertinentes a nivel federal, cantonal o municipal.</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Confederación contribuye a los gastos de funcionamiento del catastro RDPP. Éstos incluyen la adquisición de los componentes de hardware y software adecuados, la formación y puesta a disposición de personal, las medidas de seguridad y copia de seguridad de los datos, las instalaciones de telecomunicaciones y entrega de datos, los procedimientos operativos para la entrega de datos y los procesos de control y verificación.</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importe anual de estos costes operativos para toda Suiza es de unos 12-6 millones de USD. La contribución federal se fija en torno al 50%. Esto se traduce en unos gastos para la Confederación y los cantones de unos 6 y algo de millones de USD anuales cada uno. Esta parte de los gastos de funcionamiento se distribuye entre los cantones según la siguiente fórmula:</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15</a:t>
            </a:fld>
            <a:endParaRPr lang="de-CH"/>
          </a:p>
        </p:txBody>
      </p:sp>
    </p:spTree>
    <p:extLst>
      <p:ext uri="{BB962C8B-B14F-4D97-AF65-F5344CB8AC3E}">
        <p14:creationId xmlns:p14="http://schemas.microsoft.com/office/powerpoint/2010/main" val="3387602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kern="1200" dirty="0">
                <a:solidFill>
                  <a:schemeClr val="tx1"/>
                </a:solidFill>
                <a:effectLst/>
                <a:latin typeface="+mn-lt"/>
                <a:ea typeface="+mn-ea"/>
                <a:cs typeface="+mn-cs"/>
              </a:rPr>
              <a:t>Los costes de implantación dependían en gran medida del tamaño, la heterogeneidad y la organización del cantón, así como de la cuestión de la integración técnica en la infraestructura cantonal. Así, los costes de implantación del catastro RDPP oscilaron entre 400.000 y 7 millones de USD por cantón. El valor medio por cantón fue de 1,47 millones de USD. Los costes medios de explotación anuales oscilaron entre 30.000 y 480.000 USD por cantón. El valor medio es de los 194.000 USD anuales y cantón.</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Los costes de creación, funcionamiento y actualización del catastro RDPP se compensan con los beneficios para los propietarios, las autoridades y los distintos agentes del mercado inmobiliario, que se cuantifican en 50-100 millones de USD al año.</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catastro ÖREB conlleva un ahorro directo de costes y - lo que es difícil de cuantificar - una mayor transparencia del mercado y nuevos productos y servicios innovadores, posibles gracias al catastro RDPP, lo que, según un estudio, redundará en una mejora del bienestar económico.</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de-CH"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La cuantificación de los beneficios para el sector hipotecario, para los propietarios de inmuebles, para el sector de la tasación inmobiliaria y para las empresas privadas de ingeniería reveló un importe anual de entre 50 y 100 millones de francos suizos en efectos positivos. Entre otras cosas, cabe mencionar la mayor transparencia de la situación jurídica en el sector inmobiliario, que conduce a una reducción del riesgo y, por tanto, a unos tipos de interés hipotecarios más bajos.</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16</a:t>
            </a:fld>
            <a:endParaRPr lang="de-CH"/>
          </a:p>
        </p:txBody>
      </p:sp>
    </p:spTree>
    <p:extLst>
      <p:ext uri="{BB962C8B-B14F-4D97-AF65-F5344CB8AC3E}">
        <p14:creationId xmlns:p14="http://schemas.microsoft.com/office/powerpoint/2010/main" val="2393475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El ÖREB facilita mucho la búsqueda de información sobre las restricciones de derecho público a la propiedad. Resume la información sobre las restricciones más importantes que afectan a una propiedad en un único sistema de información. Los datos en el catastro ÖREB están siempre actualizados, completos y disponibles las 24 horas al día. </a:t>
            </a:r>
          </a:p>
          <a:p>
            <a:r>
              <a:rPr lang="es-ES" sz="1200" kern="1200" dirty="0">
                <a:solidFill>
                  <a:schemeClr val="tx1"/>
                </a:solidFill>
                <a:effectLst/>
                <a:latin typeface="+mn-lt"/>
                <a:ea typeface="+mn-ea"/>
                <a:cs typeface="+mn-cs"/>
              </a:rPr>
              <a:t>El ÖREB clasifica las restricciones de derecho público a la propiedad según los temas siguientes:</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Planificación territorial</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Planificación del uso</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Carreteras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Zonas de proyectos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Líneas de construcción </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Ferrocarriles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Zonas de proyectos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Líneas de construcción </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Aeropuertos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Zonas de proyectos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Líneas de construcción </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Plan de zonas de seguridad</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Zonas contaminadas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Datos cantonales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Militar</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Aeropuertos civiles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Transporte publico</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Aguas</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Zonas de protección de aguas subterráneas </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Áreas de protección de aguas subterráneas </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Ruido</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Nivel de sensibilidad</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Bosque</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Limites forestales </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Líneas de distancias forestal</a:t>
            </a:r>
          </a:p>
          <a:p>
            <a:pPr lvl="0"/>
            <a:r>
              <a:rPr lang="es-ES" sz="1200" kern="1200" dirty="0">
                <a:solidFill>
                  <a:schemeClr val="tx1"/>
                </a:solidFill>
                <a:effectLst/>
                <a:latin typeface="+mn-lt"/>
                <a:ea typeface="+mn-ea"/>
                <a:cs typeface="+mn-cs"/>
              </a:rPr>
              <a:t>Suministro &amp; disposición</a:t>
            </a:r>
            <a:endParaRPr lang="de-CH" sz="1200" kern="1200" dirty="0">
              <a:solidFill>
                <a:schemeClr val="tx1"/>
              </a:solidFill>
              <a:effectLst/>
              <a:latin typeface="+mn-lt"/>
              <a:ea typeface="+mn-ea"/>
              <a:cs typeface="+mn-cs"/>
            </a:endParaRPr>
          </a:p>
          <a:p>
            <a:pPr lvl="1"/>
            <a:r>
              <a:rPr lang="es-ES" sz="1200" kern="1200" dirty="0">
                <a:solidFill>
                  <a:schemeClr val="tx1"/>
                </a:solidFill>
                <a:effectLst/>
                <a:latin typeface="+mn-lt"/>
                <a:ea typeface="+mn-ea"/>
                <a:cs typeface="+mn-cs"/>
              </a:rPr>
              <a:t>Zonas de planificación del proyecto y líneas de construcción</a:t>
            </a:r>
            <a:endParaRPr lang="de-CH" sz="1200" kern="1200" dirty="0">
              <a:solidFill>
                <a:schemeClr val="tx1"/>
              </a:solidFill>
              <a:effectLst/>
              <a:latin typeface="+mn-lt"/>
              <a:ea typeface="+mn-ea"/>
              <a:cs typeface="+mn-cs"/>
            </a:endParaRPr>
          </a:p>
          <a:p>
            <a:pPr lvl="1"/>
            <a:endParaRPr lang="de-CH"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e-CH" sz="1200" kern="1200" dirty="0">
              <a:solidFill>
                <a:schemeClr val="tx1"/>
              </a:solidFill>
              <a:effectLst/>
              <a:latin typeface="+mn-lt"/>
              <a:ea typeface="+mn-ea"/>
              <a:cs typeface="+mn-cs"/>
            </a:endParaRPr>
          </a:p>
          <a:p>
            <a:endParaRPr lang="es-ES"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17</a:t>
            </a:fld>
            <a:endParaRPr lang="de-CH"/>
          </a:p>
        </p:txBody>
      </p:sp>
    </p:spTree>
    <p:extLst>
      <p:ext uri="{BB962C8B-B14F-4D97-AF65-F5344CB8AC3E}">
        <p14:creationId xmlns:p14="http://schemas.microsoft.com/office/powerpoint/2010/main" val="58556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s-ES_tradnl" noProof="0" dirty="0"/>
          </a:p>
        </p:txBody>
      </p:sp>
      <p:sp>
        <p:nvSpPr>
          <p:cNvPr id="4" name="Foliennummernplatzhalter 3"/>
          <p:cNvSpPr>
            <a:spLocks noGrp="1"/>
          </p:cNvSpPr>
          <p:nvPr>
            <p:ph type="sldNum" sz="quarter" idx="5"/>
          </p:nvPr>
        </p:nvSpPr>
        <p:spPr/>
        <p:txBody>
          <a:bodyPr/>
          <a:lstStyle/>
          <a:p>
            <a:fld id="{D8201DEE-98C2-43AC-B4B1-A21BA5A7BEF1}" type="slidenum">
              <a:rPr lang="de-CH" smtClean="0"/>
              <a:t>22</a:t>
            </a:fld>
            <a:endParaRPr lang="de-CH"/>
          </a:p>
        </p:txBody>
      </p:sp>
    </p:spTree>
    <p:extLst>
      <p:ext uri="{BB962C8B-B14F-4D97-AF65-F5344CB8AC3E}">
        <p14:creationId xmlns:p14="http://schemas.microsoft.com/office/powerpoint/2010/main" val="3363220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D8201DEE-98C2-43AC-B4B1-A21BA5A7BEF1}" type="slidenum">
              <a:rPr lang="de-CH" smtClean="0"/>
              <a:t>3</a:t>
            </a:fld>
            <a:endParaRPr lang="de-CH"/>
          </a:p>
        </p:txBody>
      </p:sp>
    </p:spTree>
    <p:extLst>
      <p:ext uri="{BB962C8B-B14F-4D97-AF65-F5344CB8AC3E}">
        <p14:creationId xmlns:p14="http://schemas.microsoft.com/office/powerpoint/2010/main" val="36358378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03B38-5AB5-2EFE-442D-6B0BD406757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67631B1-680A-98E8-8D36-5E602400706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48568D7-7F7F-5AF2-6D62-3DCEC562AEA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CO" sz="1200" b="1" dirty="0">
                <a:latin typeface="Istok"/>
              </a:rPr>
              <a:t>Objetivos del Catastro 2014</a:t>
            </a:r>
          </a:p>
          <a:p>
            <a:pPr marL="457200" indent="-457200">
              <a:buFont typeface="Arial" panose="020B0604020202020204" pitchFamily="34" charset="0"/>
              <a:buChar char="•"/>
            </a:pPr>
            <a:r>
              <a:rPr lang="es-CO" sz="1200" dirty="0">
                <a:latin typeface="Istok"/>
              </a:rPr>
              <a:t>Seguridad jurídica de la propiedad garantizada;</a:t>
            </a:r>
          </a:p>
          <a:p>
            <a:pPr marL="457200" indent="-457200">
              <a:buFont typeface="Arial" panose="020B0604020202020204" pitchFamily="34" charset="0"/>
              <a:buChar char="•"/>
            </a:pPr>
            <a:r>
              <a:rPr lang="es-CO" sz="1200" dirty="0">
                <a:latin typeface="Istok"/>
              </a:rPr>
              <a:t>Disponibilidad de garantías para créditos;</a:t>
            </a:r>
          </a:p>
          <a:p>
            <a:pPr marL="457200" indent="-457200">
              <a:buFont typeface="Arial" panose="020B0604020202020204" pitchFamily="34" charset="0"/>
              <a:buChar char="•"/>
            </a:pPr>
            <a:r>
              <a:rPr lang="es-CO" sz="1200" dirty="0">
                <a:latin typeface="Istok"/>
              </a:rPr>
              <a:t>Desarrollo y vigilancia de asuntos de la tierra;</a:t>
            </a:r>
          </a:p>
          <a:p>
            <a:pPr marL="457200" indent="-457200">
              <a:buFont typeface="Arial" panose="020B0604020202020204" pitchFamily="34" charset="0"/>
              <a:buChar char="•"/>
            </a:pPr>
            <a:r>
              <a:rPr lang="es-CO" sz="1200" dirty="0">
                <a:latin typeface="Istok"/>
              </a:rPr>
              <a:t>Apoyo para la tributación de la propiedad;</a:t>
            </a:r>
          </a:p>
          <a:p>
            <a:pPr marL="457200" indent="-457200">
              <a:buFont typeface="Arial" panose="020B0604020202020204" pitchFamily="34" charset="0"/>
              <a:buChar char="•"/>
            </a:pPr>
            <a:r>
              <a:rPr lang="es-CO" sz="1200" dirty="0">
                <a:latin typeface="Istok"/>
              </a:rPr>
              <a:t>Protección de baldíos nacionales;</a:t>
            </a:r>
          </a:p>
          <a:p>
            <a:pPr marL="457200" indent="-457200">
              <a:buFont typeface="Arial" panose="020B0604020202020204" pitchFamily="34" charset="0"/>
              <a:buChar char="•"/>
            </a:pPr>
            <a:r>
              <a:rPr lang="es-CO" sz="1200" dirty="0">
                <a:latin typeface="Istok"/>
              </a:rPr>
              <a:t>Reducción de disputas sobre la tierra;</a:t>
            </a:r>
          </a:p>
          <a:p>
            <a:pPr marL="457200" indent="-457200">
              <a:buFont typeface="Arial" panose="020B0604020202020204" pitchFamily="34" charset="0"/>
              <a:buChar char="•"/>
            </a:pPr>
            <a:r>
              <a:rPr lang="es-CO" sz="1200" dirty="0">
                <a:latin typeface="Istok"/>
              </a:rPr>
              <a:t>Simplificación de reformas agrarias;</a:t>
            </a:r>
          </a:p>
          <a:p>
            <a:pPr marL="457200" indent="-457200">
              <a:buFont typeface="Arial" panose="020B0604020202020204" pitchFamily="34" charset="0"/>
              <a:buChar char="•"/>
            </a:pPr>
            <a:r>
              <a:rPr lang="es-CO" sz="1200" dirty="0">
                <a:latin typeface="Istok"/>
              </a:rPr>
              <a:t>Mejoras en la planificación del uso del suelo;</a:t>
            </a:r>
          </a:p>
          <a:p>
            <a:pPr marL="457200" indent="-457200">
              <a:buFont typeface="Arial" panose="020B0604020202020204" pitchFamily="34" charset="0"/>
              <a:buChar char="•"/>
            </a:pPr>
            <a:r>
              <a:rPr lang="es-CO" sz="1200" dirty="0">
                <a:latin typeface="Istok"/>
              </a:rPr>
              <a:t>Soporte de medidas de protección del medio ambiente;</a:t>
            </a:r>
          </a:p>
          <a:p>
            <a:pPr marL="457200" indent="-457200">
              <a:buFont typeface="Arial" panose="020B0604020202020204" pitchFamily="34" charset="0"/>
              <a:buChar char="•"/>
            </a:pPr>
            <a:r>
              <a:rPr lang="es-CO" sz="1200" dirty="0">
                <a:latin typeface="Istok"/>
              </a:rPr>
              <a:t>Elaboración de información estadística</a:t>
            </a:r>
          </a:p>
          <a:p>
            <a:endParaRPr lang="de-CH"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AA775DF7-6FCF-764E-967D-50975E4CA2B9}"/>
              </a:ext>
            </a:extLst>
          </p:cNvPr>
          <p:cNvSpPr>
            <a:spLocks noGrp="1"/>
          </p:cNvSpPr>
          <p:nvPr>
            <p:ph type="sldNum" sz="quarter" idx="5"/>
          </p:nvPr>
        </p:nvSpPr>
        <p:spPr/>
        <p:txBody>
          <a:bodyPr/>
          <a:lstStyle/>
          <a:p>
            <a:fld id="{D8201DEE-98C2-43AC-B4B1-A21BA5A7BEF1}" type="slidenum">
              <a:rPr lang="de-CH" smtClean="0"/>
              <a:t>6</a:t>
            </a:fld>
            <a:endParaRPr lang="de-CH"/>
          </a:p>
        </p:txBody>
      </p:sp>
    </p:spTree>
    <p:extLst>
      <p:ext uri="{BB962C8B-B14F-4D97-AF65-F5344CB8AC3E}">
        <p14:creationId xmlns:p14="http://schemas.microsoft.com/office/powerpoint/2010/main" val="880229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s-ES" sz="1200" kern="1200" dirty="0">
                <a:solidFill>
                  <a:schemeClr val="tx1"/>
                </a:solidFill>
                <a:effectLst/>
                <a:latin typeface="+mn-lt"/>
                <a:ea typeface="+mn-ea"/>
                <a:cs typeface="+mn-cs"/>
              </a:rPr>
              <a:t>El acceso al Catastro RDPP es totalmente abierto. </a:t>
            </a:r>
          </a:p>
          <a:p>
            <a:r>
              <a:rPr lang="es-ES" sz="1200" kern="1200" dirty="0">
                <a:solidFill>
                  <a:schemeClr val="tx1"/>
                </a:solidFill>
                <a:effectLst/>
                <a:latin typeface="+mn-lt"/>
                <a:ea typeface="+mn-ea"/>
                <a:cs typeface="+mn-cs"/>
              </a:rPr>
              <a:t>Las restricciones individuales pueden mostrarse u ocultarse en cualquier combinación y superponerse entre sí. Además de propiedades individuales, el sistema de información también permite mostrar zonas enteras.</a:t>
            </a:r>
            <a:endParaRPr lang="de-CH"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Toda la información importante se puede crear en formato PDF con un solo clic. El documento PDF ofrece una útil visión general de las restricciones aplicables a una propiedad y también contiene información sobre: </a:t>
            </a:r>
            <a:endParaRPr lang="de-CH" sz="1200" kern="1200" dirty="0">
              <a:solidFill>
                <a:schemeClr val="tx1"/>
              </a:solidFill>
              <a:effectLst/>
              <a:latin typeface="+mn-lt"/>
              <a:ea typeface="+mn-ea"/>
              <a:cs typeface="+mn-cs"/>
            </a:endParaRPr>
          </a:p>
          <a:p>
            <a:pPr lvl="0"/>
            <a:r>
              <a:rPr lang="es-ES" sz="1200" kern="1200" dirty="0" err="1">
                <a:solidFill>
                  <a:schemeClr val="tx1"/>
                </a:solidFill>
                <a:effectLst/>
                <a:latin typeface="+mn-lt"/>
                <a:ea typeface="+mn-ea"/>
                <a:cs typeface="+mn-cs"/>
              </a:rPr>
              <a:t>Geodatos</a:t>
            </a:r>
            <a:r>
              <a:rPr lang="es-ES" sz="1200" kern="1200" dirty="0">
                <a:solidFill>
                  <a:schemeClr val="tx1"/>
                </a:solidFill>
                <a:effectLst/>
                <a:latin typeface="+mn-lt"/>
                <a:ea typeface="+mn-ea"/>
                <a:cs typeface="+mn-cs"/>
              </a:rPr>
              <a:t> (plano)</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Disposiciones legales</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Fundamento jurídico</a:t>
            </a:r>
            <a:endParaRPr lang="de-CH"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Información adicional</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7</a:t>
            </a:fld>
            <a:endParaRPr lang="de-CH"/>
          </a:p>
        </p:txBody>
      </p:sp>
    </p:spTree>
    <p:extLst>
      <p:ext uri="{BB962C8B-B14F-4D97-AF65-F5344CB8AC3E}">
        <p14:creationId xmlns:p14="http://schemas.microsoft.com/office/powerpoint/2010/main" val="19304257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El catastro RDPP es de gran utilidad para todos los propietarios actuales y futuros de terrenos, planificadores y arquitectos, empresas privadas de ingeniería y el mercado inmobiliario e hipotecario. También tiene ventajas para las autoridades y la administración pública. Los administradores de fincas, por ejemplo, necesitan mucha información distinta para poder valorar una propiedad o un inmueble. Lo mismo ocurre con los ayuntamientos que participan en un proyecto de construcción o los arquitectos que diseñan un edificio.</a:t>
            </a:r>
            <a:endParaRPr lang="de-CH" sz="1200" kern="1200" dirty="0">
              <a:solidFill>
                <a:schemeClr val="tx1"/>
              </a:solidFill>
              <a:effectLst/>
              <a:latin typeface="+mn-lt"/>
              <a:ea typeface="+mn-ea"/>
              <a:cs typeface="+mn-cs"/>
            </a:endParaRPr>
          </a:p>
          <a:p>
            <a:endParaRPr lang="de-CH" sz="120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D8201DEE-98C2-43AC-B4B1-A21BA5A7BEF1}" type="slidenum">
              <a:rPr lang="de-CH" smtClean="0"/>
              <a:t>8</a:t>
            </a:fld>
            <a:endParaRPr lang="de-CH"/>
          </a:p>
        </p:txBody>
      </p:sp>
    </p:spTree>
    <p:extLst>
      <p:ext uri="{BB962C8B-B14F-4D97-AF65-F5344CB8AC3E}">
        <p14:creationId xmlns:p14="http://schemas.microsoft.com/office/powerpoint/2010/main" val="17599151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9C0A0-9F7A-F301-0623-0295DCFBF063}"/>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F672426-6576-A3E8-FBC7-0B78EA5287F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CEFB5DDF-1E30-E01D-910A-D230D8EEF329}"/>
              </a:ext>
            </a:extLst>
          </p:cNvPr>
          <p:cNvSpPr>
            <a:spLocks noGrp="1"/>
          </p:cNvSpPr>
          <p:nvPr>
            <p:ph type="body" idx="1"/>
          </p:nvPr>
        </p:nvSpPr>
        <p:spPr/>
        <p:txBody>
          <a:bodyPr/>
          <a:lstStyle/>
          <a:p>
            <a:endParaRPr lang="de-CH"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DD04D27C-867D-3ED5-67E2-D9FC7F56FDE3}"/>
              </a:ext>
            </a:extLst>
          </p:cNvPr>
          <p:cNvSpPr>
            <a:spLocks noGrp="1"/>
          </p:cNvSpPr>
          <p:nvPr>
            <p:ph type="sldNum" sz="quarter" idx="5"/>
          </p:nvPr>
        </p:nvSpPr>
        <p:spPr/>
        <p:txBody>
          <a:bodyPr/>
          <a:lstStyle/>
          <a:p>
            <a:fld id="{D8201DEE-98C2-43AC-B4B1-A21BA5A7BEF1}" type="slidenum">
              <a:rPr lang="de-CH" smtClean="0"/>
              <a:t>9</a:t>
            </a:fld>
            <a:endParaRPr lang="de-CH"/>
          </a:p>
        </p:txBody>
      </p:sp>
    </p:spTree>
    <p:extLst>
      <p:ext uri="{BB962C8B-B14F-4D97-AF65-F5344CB8AC3E}">
        <p14:creationId xmlns:p14="http://schemas.microsoft.com/office/powerpoint/2010/main" val="1931596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A1212-6D18-A941-DC1F-45EFD8E4B64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03D5B180-0F60-907C-94C6-7E6BB5020469}"/>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1AB28097-1B97-9444-5B2B-3425CBE6E330}"/>
              </a:ext>
            </a:extLst>
          </p:cNvPr>
          <p:cNvSpPr>
            <a:spLocks noGrp="1"/>
          </p:cNvSpPr>
          <p:nvPr>
            <p:ph type="body" idx="1"/>
          </p:nvPr>
        </p:nvSpPr>
        <p:spPr/>
        <p:txBody>
          <a:bodyPr/>
          <a:lstStyle/>
          <a:p>
            <a:endParaRPr lang="de-CH"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479508FF-D028-9992-BD56-2232320240F2}"/>
              </a:ext>
            </a:extLst>
          </p:cNvPr>
          <p:cNvSpPr>
            <a:spLocks noGrp="1"/>
          </p:cNvSpPr>
          <p:nvPr>
            <p:ph type="sldNum" sz="quarter" idx="5"/>
          </p:nvPr>
        </p:nvSpPr>
        <p:spPr/>
        <p:txBody>
          <a:bodyPr/>
          <a:lstStyle/>
          <a:p>
            <a:fld id="{D8201DEE-98C2-43AC-B4B1-A21BA5A7BEF1}" type="slidenum">
              <a:rPr lang="de-CH" smtClean="0"/>
              <a:t>10</a:t>
            </a:fld>
            <a:endParaRPr lang="de-CH"/>
          </a:p>
        </p:txBody>
      </p:sp>
    </p:spTree>
    <p:extLst>
      <p:ext uri="{BB962C8B-B14F-4D97-AF65-F5344CB8AC3E}">
        <p14:creationId xmlns:p14="http://schemas.microsoft.com/office/powerpoint/2010/main" val="24694335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4810D2-2C1F-E407-D784-B333EA3C624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5CF0F48-820B-B3F9-9354-027B7FBF0A0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84D08C6-EE50-0620-AB53-94FC59143BD5}"/>
              </a:ext>
            </a:extLst>
          </p:cNvPr>
          <p:cNvSpPr>
            <a:spLocks noGrp="1"/>
          </p:cNvSpPr>
          <p:nvPr>
            <p:ph type="body" idx="1"/>
          </p:nvPr>
        </p:nvSpPr>
        <p:spPr/>
        <p:txBody>
          <a:bodyPr/>
          <a:lstStyle/>
          <a:p>
            <a:endParaRPr lang="de-CH"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6C83FA96-5526-BBD8-39DD-0B4C6EACC183}"/>
              </a:ext>
            </a:extLst>
          </p:cNvPr>
          <p:cNvSpPr>
            <a:spLocks noGrp="1"/>
          </p:cNvSpPr>
          <p:nvPr>
            <p:ph type="sldNum" sz="quarter" idx="5"/>
          </p:nvPr>
        </p:nvSpPr>
        <p:spPr/>
        <p:txBody>
          <a:bodyPr/>
          <a:lstStyle/>
          <a:p>
            <a:fld id="{D8201DEE-98C2-43AC-B4B1-A21BA5A7BEF1}" type="slidenum">
              <a:rPr lang="de-CH" smtClean="0"/>
              <a:t>11</a:t>
            </a:fld>
            <a:endParaRPr lang="de-CH"/>
          </a:p>
        </p:txBody>
      </p:sp>
    </p:spTree>
    <p:extLst>
      <p:ext uri="{BB962C8B-B14F-4D97-AF65-F5344CB8AC3E}">
        <p14:creationId xmlns:p14="http://schemas.microsoft.com/office/powerpoint/2010/main" val="23065968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C1A41-DF37-DFD3-0935-B1D9CB9F925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A3AC976-32EE-73E8-4725-A09AFB0A5A1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0E227F8A-EA37-5F5D-7D73-6A9D42235C16}"/>
              </a:ext>
            </a:extLst>
          </p:cNvPr>
          <p:cNvSpPr>
            <a:spLocks noGrp="1"/>
          </p:cNvSpPr>
          <p:nvPr>
            <p:ph type="body" idx="1"/>
          </p:nvPr>
        </p:nvSpPr>
        <p:spPr/>
        <p:txBody>
          <a:bodyPr/>
          <a:lstStyle/>
          <a:p>
            <a:endParaRPr lang="de-CH" sz="1200" kern="1200" dirty="0">
              <a:solidFill>
                <a:schemeClr val="tx1"/>
              </a:solidFill>
              <a:effectLst/>
              <a:latin typeface="+mn-lt"/>
              <a:ea typeface="+mn-ea"/>
              <a:cs typeface="+mn-cs"/>
            </a:endParaRPr>
          </a:p>
        </p:txBody>
      </p:sp>
      <p:sp>
        <p:nvSpPr>
          <p:cNvPr id="4" name="Foliennummernplatzhalter 3">
            <a:extLst>
              <a:ext uri="{FF2B5EF4-FFF2-40B4-BE49-F238E27FC236}">
                <a16:creationId xmlns:a16="http://schemas.microsoft.com/office/drawing/2014/main" id="{57C28751-B01A-BE96-88C0-BAD466D1AEA2}"/>
              </a:ext>
            </a:extLst>
          </p:cNvPr>
          <p:cNvSpPr>
            <a:spLocks noGrp="1"/>
          </p:cNvSpPr>
          <p:nvPr>
            <p:ph type="sldNum" sz="quarter" idx="5"/>
          </p:nvPr>
        </p:nvSpPr>
        <p:spPr/>
        <p:txBody>
          <a:bodyPr/>
          <a:lstStyle/>
          <a:p>
            <a:fld id="{D8201DEE-98C2-43AC-B4B1-A21BA5A7BEF1}" type="slidenum">
              <a:rPr lang="de-CH" smtClean="0"/>
              <a:t>12</a:t>
            </a:fld>
            <a:endParaRPr lang="de-CH"/>
          </a:p>
        </p:txBody>
      </p:sp>
    </p:spTree>
    <p:extLst>
      <p:ext uri="{BB962C8B-B14F-4D97-AF65-F5344CB8AC3E}">
        <p14:creationId xmlns:p14="http://schemas.microsoft.com/office/powerpoint/2010/main" val="31481891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userDrawn="1">
  <p:cSld name="Leer">
    <p:spTree>
      <p:nvGrpSpPr>
        <p:cNvPr id="1" name=""/>
        <p:cNvGrpSpPr/>
        <p:nvPr/>
      </p:nvGrpSpPr>
      <p:grpSpPr bwMode="auto">
        <a:xfrm>
          <a:off x="0" y="0"/>
          <a:ext cx="0" cy="0"/>
          <a:chOff x="0" y="0"/>
          <a:chExt cx="0" cy="0"/>
        </a:xfrm>
      </p:grpSpPr>
      <p:sp>
        <p:nvSpPr>
          <p:cNvPr id="7" name="Content"/>
          <p:cNvSpPr txBox="1"/>
          <p:nvPr userDrawn="1"/>
        </p:nvSpPr>
        <p:spPr bwMode="auto">
          <a:xfrm>
            <a:off x="445092" y="819202"/>
            <a:ext cx="3004027" cy="974626"/>
          </a:xfrm>
          <a:prstGeom prst="rect">
            <a:avLst/>
          </a:prstGeom>
          <a:ln w="12700">
            <a:miter lim="400000"/>
          </a:ln>
        </p:spPr>
        <p:txBody>
          <a:bodyPr wrap="non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a:defRPr/>
            </a:pPr>
            <a:r>
              <a:rPr sz="6000"/>
              <a:t>Content</a:t>
            </a:r>
            <a:endParaRPr/>
          </a:p>
        </p:txBody>
      </p:sp>
      <p:sp>
        <p:nvSpPr>
          <p:cNvPr id="8" name="Content"/>
          <p:cNvSpPr txBox="1"/>
          <p:nvPr userDrawn="1"/>
        </p:nvSpPr>
        <p:spPr bwMode="auto">
          <a:xfrm>
            <a:off x="597492" y="971602"/>
            <a:ext cx="3004027" cy="974626"/>
          </a:xfrm>
          <a:prstGeom prst="rect">
            <a:avLst/>
          </a:prstGeom>
          <a:ln w="12700">
            <a:miter lim="400000"/>
          </a:ln>
        </p:spPr>
        <p:txBody>
          <a:bodyPr wrap="non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a:defRPr/>
            </a:pPr>
            <a:r>
              <a:rPr sz="6000"/>
              <a:t>Content</a:t>
            </a:r>
            <a:endParaRPr/>
          </a:p>
        </p:txBody>
      </p:sp>
      <p:sp>
        <p:nvSpPr>
          <p:cNvPr id="2" name="Foliennummernplatzhalter 1"/>
          <p:cNvSpPr>
            <a:spLocks noGrp="1"/>
          </p:cNvSpPr>
          <p:nvPr>
            <p:ph type="sldNum" sz="quarter" idx="10"/>
          </p:nvPr>
        </p:nvSpPr>
        <p:spPr bwMode="auto"/>
        <p:txBody>
          <a:bodyPr/>
          <a:lstStyle/>
          <a:p>
            <a:pPr>
              <a:defRPr/>
            </a:pPr>
            <a:fld id="{86CB4B4D-7CA3-9044-876B-883B54F8677D}" type="slidenum">
              <a:rPr lang="de-CH"/>
              <a:t>‹Nr.›</a:t>
            </a:fld>
            <a:endParaRPr lang="de-CH"/>
          </a:p>
        </p:txBody>
      </p:sp>
      <p:sp>
        <p:nvSpPr>
          <p:cNvPr id="5" name="Titel 4"/>
          <p:cNvSpPr>
            <a:spLocks noGrp="1"/>
          </p:cNvSpPr>
          <p:nvPr>
            <p:ph type="title"/>
          </p:nvPr>
        </p:nvSpPr>
        <p:spPr bwMode="auto">
          <a:xfrm>
            <a:off x="234000" y="280800"/>
            <a:ext cx="10985500" cy="716582"/>
          </a:xfrm>
        </p:spPr>
        <p:txBody>
          <a:bodyPr anchor="ctr" anchorCtr="0"/>
          <a:lstStyle>
            <a:lvl1pPr>
              <a:defRPr>
                <a:solidFill>
                  <a:srgbClr val="1A384E"/>
                </a:solidFill>
              </a:defRPr>
            </a:lvl1pPr>
          </a:lstStyle>
          <a:p>
            <a:pPr>
              <a:defRPr/>
            </a:pPr>
            <a:r>
              <a:rPr lang="de-DE"/>
              <a:t>Mastertitelformat bearbeiten</a:t>
            </a:r>
            <a:endParaRPr lang="de-CH"/>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DA292BA-26F3-4529-B644-447AE14948B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2E677C03-B585-4F89-81B5-10335C3B76B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92283F89-5F30-4349-BB7C-21654DD570FF}"/>
              </a:ext>
            </a:extLst>
          </p:cNvPr>
          <p:cNvSpPr>
            <a:spLocks noGrp="1"/>
          </p:cNvSpPr>
          <p:nvPr>
            <p:ph type="dt" sz="half" idx="10"/>
          </p:nvPr>
        </p:nvSpPr>
        <p:spPr/>
        <p:txBody>
          <a:bodyPr/>
          <a:lstStyle/>
          <a:p>
            <a:fld id="{929BB0E5-90C5-4DC3-8CBE-6070D7A40720}" type="datetime1">
              <a:rPr lang="es-CO" smtClean="0"/>
              <a:t>10/06/2026</a:t>
            </a:fld>
            <a:endParaRPr lang="es-CO"/>
          </a:p>
        </p:txBody>
      </p:sp>
      <p:sp>
        <p:nvSpPr>
          <p:cNvPr id="5" name="Marcador de pie de página 4">
            <a:extLst>
              <a:ext uri="{FF2B5EF4-FFF2-40B4-BE49-F238E27FC236}">
                <a16:creationId xmlns:a16="http://schemas.microsoft.com/office/drawing/2014/main" id="{741D4C9A-D377-4D83-8622-BE17C8B6876B}"/>
              </a:ext>
            </a:extLst>
          </p:cNvPr>
          <p:cNvSpPr>
            <a:spLocks noGrp="1"/>
          </p:cNvSpPr>
          <p:nvPr>
            <p:ph type="ftr" sz="quarter" idx="11"/>
          </p:nvPr>
        </p:nvSpPr>
        <p:spPr/>
        <p:txBody>
          <a:bodyPr/>
          <a:lstStyle/>
          <a:p>
            <a:endParaRPr lang="es-CO"/>
          </a:p>
        </p:txBody>
      </p:sp>
      <p:sp>
        <p:nvSpPr>
          <p:cNvPr id="6" name="Marcador de número de diapositiva 5">
            <a:extLst>
              <a:ext uri="{FF2B5EF4-FFF2-40B4-BE49-F238E27FC236}">
                <a16:creationId xmlns:a16="http://schemas.microsoft.com/office/drawing/2014/main" id="{9442612B-049B-43EA-AD38-E0A0C08A52D6}"/>
              </a:ext>
            </a:extLst>
          </p:cNvPr>
          <p:cNvSpPr>
            <a:spLocks noGrp="1"/>
          </p:cNvSpPr>
          <p:nvPr>
            <p:ph type="sldNum" sz="quarter" idx="12"/>
          </p:nvPr>
        </p:nvSpPr>
        <p:spPr/>
        <p:txBody>
          <a:bodyPr/>
          <a:lstStyle/>
          <a:p>
            <a:fld id="{B9E4D5E5-9935-42B8-A722-AF1D181ACB35}" type="slidenum">
              <a:rPr lang="es-CO" smtClean="0"/>
              <a:t>‹Nr.›</a:t>
            </a:fld>
            <a:endParaRPr lang="es-CO"/>
          </a:p>
        </p:txBody>
      </p:sp>
      <p:pic>
        <p:nvPicPr>
          <p:cNvPr id="8" name="Imagen 7">
            <a:extLst>
              <a:ext uri="{FF2B5EF4-FFF2-40B4-BE49-F238E27FC236}">
                <a16:creationId xmlns:a16="http://schemas.microsoft.com/office/drawing/2014/main" id="{5C77D88F-56E9-404E-AB4F-53CABA4CB6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381065" y="136525"/>
            <a:ext cx="2336799" cy="755355"/>
          </a:xfrm>
          <a:prstGeom prst="rect">
            <a:avLst/>
          </a:prstGeom>
        </p:spPr>
      </p:pic>
    </p:spTree>
    <p:extLst>
      <p:ext uri="{BB962C8B-B14F-4D97-AF65-F5344CB8AC3E}">
        <p14:creationId xmlns:p14="http://schemas.microsoft.com/office/powerpoint/2010/main" val="296815365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bwMode="auto">
        <a:xfrm>
          <a:off x="0" y="0"/>
          <a:ext cx="0" cy="0"/>
          <a:chOff x="0" y="0"/>
          <a:chExt cx="0" cy="0"/>
        </a:xfrm>
      </p:grpSpPr>
      <p:sp>
        <p:nvSpPr>
          <p:cNvPr id="2" name="Folientitel"/>
          <p:cNvSpPr txBox="1">
            <a:spLocks noGrp="1"/>
          </p:cNvSpPr>
          <p:nvPr>
            <p:ph type="title" hasCustomPrompt="1"/>
          </p:nvPr>
        </p:nvSpPr>
        <p:spPr bwMode="auto">
          <a:xfrm>
            <a:off x="603250" y="539750"/>
            <a:ext cx="10985500" cy="716582"/>
          </a:xfrm>
          <a:prstGeom prst="rect">
            <a:avLst/>
          </a:prstGeom>
          <a:ln w="12700">
            <a:miter lim="400000"/>
          </a:ln>
        </p:spPr>
        <p:txBody>
          <a:bodyPr lIns="50800" tIns="50800" rIns="50800" bIns="50800">
            <a:normAutofit/>
          </a:bodyPr>
          <a:lstStyle/>
          <a:p>
            <a:pPr>
              <a:defRPr/>
            </a:pPr>
            <a:r>
              <a:t>Folientitel</a:t>
            </a:r>
          </a:p>
        </p:txBody>
      </p:sp>
      <p:sp>
        <p:nvSpPr>
          <p:cNvPr id="3" name="Textebene 1…"/>
          <p:cNvSpPr txBox="1">
            <a:spLocks noGrp="1"/>
          </p:cNvSpPr>
          <p:nvPr>
            <p:ph type="body" idx="1" hasCustomPrompt="1"/>
          </p:nvPr>
        </p:nvSpPr>
        <p:spPr bwMode="auto">
          <a:xfrm>
            <a:off x="603250" y="2124252"/>
            <a:ext cx="10985500" cy="4128006"/>
          </a:xfrm>
          <a:prstGeom prst="rect">
            <a:avLst/>
          </a:prstGeom>
          <a:ln w="12700">
            <a:miter lim="400000"/>
          </a:ln>
        </p:spPr>
        <p:txBody>
          <a:bodyPr lIns="50800" tIns="50800" rIns="50800" bIns="50800">
            <a:normAutofit/>
          </a:bodyPr>
          <a:lstStyle/>
          <a:p>
            <a:pPr>
              <a:defRPr/>
            </a:pPr>
            <a:r>
              <a:t>Text für Folienpunkt</a:t>
            </a:r>
          </a:p>
          <a:p>
            <a:pPr lvl="1">
              <a:defRPr/>
            </a:pPr>
            <a:endParaRPr/>
          </a:p>
          <a:p>
            <a:pPr lvl="2">
              <a:defRPr/>
            </a:pPr>
            <a:endParaRPr/>
          </a:p>
          <a:p>
            <a:pPr lvl="3">
              <a:defRPr/>
            </a:pPr>
            <a:endParaRPr/>
          </a:p>
          <a:p>
            <a:pPr lvl="4">
              <a:defRPr/>
            </a:pPr>
            <a:endParaRPr/>
          </a:p>
        </p:txBody>
      </p:sp>
      <p:sp>
        <p:nvSpPr>
          <p:cNvPr id="7" name="Rechteck"/>
          <p:cNvSpPr/>
          <p:nvPr userDrawn="1"/>
        </p:nvSpPr>
        <p:spPr bwMode="auto">
          <a:xfrm>
            <a:off x="0" y="6367893"/>
            <a:ext cx="12193753" cy="490107"/>
          </a:xfrm>
          <a:prstGeom prst="rect">
            <a:avLst/>
          </a:prstGeom>
          <a:solidFill>
            <a:srgbClr val="F0F0F3"/>
          </a:solidFill>
          <a:ln w="12700">
            <a:miter lim="400000"/>
          </a:ln>
        </p:spPr>
        <p:txBody>
          <a:bodyPr lIns="25400" tIns="25400" rIns="25400" bIns="25400" anchor="ctr"/>
          <a:lstStyle/>
          <a:p>
            <a:pPr defTabSz="412750">
              <a:defRPr sz="3200">
                <a:solidFill>
                  <a:srgbClr val="FFFFFF"/>
                </a:solidFill>
                <a:latin typeface="Helvetica Neue Medium"/>
                <a:ea typeface="Helvetica Neue Medium"/>
                <a:cs typeface="Helvetica Neue Medium"/>
              </a:defRPr>
            </a:pPr>
            <a:endParaRPr sz="1600"/>
          </a:p>
        </p:txBody>
      </p:sp>
      <p:sp>
        <p:nvSpPr>
          <p:cNvPr id="9" name="| Author | Actual section of the presentation"/>
          <p:cNvSpPr txBox="1"/>
          <p:nvPr userDrawn="1"/>
        </p:nvSpPr>
        <p:spPr bwMode="auto">
          <a:xfrm>
            <a:off x="519763" y="6466548"/>
            <a:ext cx="7376437" cy="251351"/>
          </a:xfrm>
          <a:prstGeom prst="rect">
            <a:avLst/>
          </a:prstGeom>
          <a:ln w="12700">
            <a:miter lim="400000"/>
          </a:ln>
        </p:spPr>
        <p:txBody>
          <a:bodyPr wrap="square" lIns="25400" tIns="25400" rIns="25400" bIns="25400" anchor="ctr">
            <a:spAutoFit/>
          </a:bodyPr>
          <a:lstStyle>
            <a:lvl1pPr>
              <a:defRPr sz="2600">
                <a:solidFill>
                  <a:srgbClr val="3E83B2"/>
                </a:solidFill>
                <a:latin typeface="Circular Pro Book"/>
                <a:ea typeface="Circular Pro Book"/>
                <a:cs typeface="Circular Pro Book"/>
              </a:defRPr>
            </a:lvl1pPr>
          </a:lstStyle>
          <a:p>
            <a:pPr algn="l">
              <a:defRPr/>
            </a:pPr>
            <a:r>
              <a:rPr sz="1300" dirty="0"/>
              <a:t>| </a:t>
            </a:r>
            <a:r>
              <a:rPr lang="de-CH" sz="1300" dirty="0"/>
              <a:t>SECO Consulting Services for Cadastre </a:t>
            </a:r>
            <a:r>
              <a:rPr sz="1300" dirty="0"/>
              <a:t>| </a:t>
            </a:r>
            <a:r>
              <a:rPr lang="de-DE" sz="1300" dirty="0" err="1"/>
              <a:t>Catastro</a:t>
            </a:r>
            <a:r>
              <a:rPr lang="de-DE" sz="1300" dirty="0"/>
              <a:t> de </a:t>
            </a:r>
            <a:r>
              <a:rPr lang="de-DE" sz="1300" dirty="0" err="1"/>
              <a:t>Restricciones</a:t>
            </a:r>
            <a:r>
              <a:rPr lang="de-DE" sz="1300" dirty="0"/>
              <a:t> </a:t>
            </a:r>
            <a:r>
              <a:rPr lang="de-DE" sz="1300" dirty="0" err="1"/>
              <a:t>Publicas</a:t>
            </a:r>
            <a:r>
              <a:rPr lang="de-DE" sz="1300" dirty="0"/>
              <a:t> en </a:t>
            </a:r>
            <a:r>
              <a:rPr lang="de-DE" sz="1300" dirty="0" err="1"/>
              <a:t>Suiza</a:t>
            </a:r>
            <a:endParaRPr sz="1300" dirty="0"/>
          </a:p>
        </p:txBody>
      </p:sp>
      <p:sp>
        <p:nvSpPr>
          <p:cNvPr id="10" name="Foliennummer"/>
          <p:cNvSpPr txBox="1">
            <a:spLocks noGrp="1"/>
          </p:cNvSpPr>
          <p:nvPr>
            <p:ph type="sldNum" sz="quarter" idx="4"/>
          </p:nvPr>
        </p:nvSpPr>
        <p:spPr bwMode="auto">
          <a:xfrm>
            <a:off x="89931" y="6440900"/>
            <a:ext cx="513319" cy="302647"/>
          </a:xfrm>
          <a:prstGeom prst="rect">
            <a:avLst/>
          </a:prstGeom>
        </p:spPr>
        <p:txBody>
          <a:bodyPr/>
          <a:lstStyle>
            <a:lvl1pPr>
              <a:defRPr sz="1300">
                <a:solidFill>
                  <a:srgbClr val="3E83B2"/>
                </a:solidFill>
                <a:latin typeface="Circular Pro Book"/>
                <a:ea typeface="Circular Pro Book"/>
                <a:cs typeface="Circular Pro Book"/>
              </a:defRPr>
            </a:lvl1pPr>
          </a:lstStyle>
          <a:p>
            <a:pPr>
              <a:defRPr/>
            </a:pPr>
            <a:fld id="{2AF5163B-E8FD-4607-9224-21842DA39860}" type="slidenum">
              <a:rPr lang="de-CH"/>
              <a:t>‹Nr.›</a:t>
            </a:fld>
            <a:endParaRPr lang="de-CH"/>
          </a:p>
        </p:txBody>
      </p:sp>
      <p:sp>
        <p:nvSpPr>
          <p:cNvPr id="4" name="| Author | Actual section of the presentation">
            <a:extLst>
              <a:ext uri="{FF2B5EF4-FFF2-40B4-BE49-F238E27FC236}">
                <a16:creationId xmlns:a16="http://schemas.microsoft.com/office/drawing/2014/main" id="{629BB826-41D0-F996-C0FE-4F5067FB6FD6}"/>
              </a:ext>
            </a:extLst>
          </p:cNvPr>
          <p:cNvSpPr txBox="1"/>
          <p:nvPr userDrawn="1"/>
        </p:nvSpPr>
        <p:spPr bwMode="auto">
          <a:xfrm>
            <a:off x="6600056" y="6466549"/>
            <a:ext cx="5452411" cy="251350"/>
          </a:xfrm>
          <a:prstGeom prst="rect">
            <a:avLst/>
          </a:prstGeom>
          <a:ln w="12700">
            <a:miter lim="400000"/>
          </a:ln>
        </p:spPr>
        <p:txBody>
          <a:bodyPr wrap="square" lIns="25400" tIns="25400" rIns="25400" bIns="25400" anchor="ctr">
            <a:spAutoFit/>
          </a:bodyPr>
          <a:lstStyle>
            <a:lvl1pPr>
              <a:defRPr sz="2600">
                <a:solidFill>
                  <a:srgbClr val="3E83B2"/>
                </a:solidFill>
                <a:latin typeface="Circular Pro Book"/>
                <a:ea typeface="Circular Pro Book"/>
                <a:cs typeface="Circular Pro Book"/>
              </a:defRPr>
            </a:lvl1pPr>
          </a:lstStyle>
          <a:p>
            <a:pPr algn="r">
              <a:defRPr/>
            </a:pPr>
            <a:r>
              <a:rPr lang="de-CH" sz="1300" dirty="0" err="1"/>
              <a:t>Consortium</a:t>
            </a:r>
            <a:r>
              <a:rPr lang="de-CH" sz="1300" dirty="0"/>
              <a:t> Swiss Land Management Network</a:t>
            </a:r>
            <a:endParaRPr sz="1300" dirty="0"/>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Lst>
  <p:hf hdr="0" dt="0"/>
  <p:txStyles>
    <p:titleStyle>
      <a:lvl1pPr marL="0" marR="0" indent="0" algn="l" defTabSz="1219169">
        <a:lnSpc>
          <a:spcPct val="80000"/>
        </a:lnSpc>
        <a:spcBef>
          <a:spcPts val="0"/>
        </a:spcBef>
        <a:spcAft>
          <a:spcPts val="0"/>
        </a:spcAft>
        <a:buClrTx/>
        <a:buSzTx/>
        <a:buFontTx/>
        <a:buNone/>
        <a:defRPr sz="4000" b="0" i="0" u="none" strike="noStrike" cap="none" spc="-85">
          <a:solidFill>
            <a:srgbClr val="002060"/>
          </a:solidFill>
          <a:latin typeface="CircularXX TT"/>
          <a:ea typeface="+mn-ea"/>
          <a:cs typeface="CircularXX TT"/>
        </a:defRPr>
      </a:lvl1pPr>
      <a:lvl2pPr marL="0" marR="0" indent="2286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2pPr>
      <a:lvl3pPr marL="0" marR="0" indent="4572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3pPr>
      <a:lvl4pPr marL="0" marR="0" indent="6858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4pPr>
      <a:lvl5pPr marL="0" marR="0" indent="9144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5pPr>
      <a:lvl6pPr marL="0" marR="0" indent="11430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6pPr>
      <a:lvl7pPr marL="0" marR="0" indent="13716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7pPr>
      <a:lvl8pPr marL="0" marR="0" indent="16002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8pPr>
      <a:lvl9pPr marL="0" marR="0" indent="1828800" algn="l" defTabSz="1219169">
        <a:lnSpc>
          <a:spcPct val="80000"/>
        </a:lnSpc>
        <a:spcBef>
          <a:spcPts val="0"/>
        </a:spcBef>
        <a:spcAft>
          <a:spcPts val="0"/>
        </a:spcAft>
        <a:buClrTx/>
        <a:buSzTx/>
        <a:buFontTx/>
        <a:buNone/>
        <a:defRPr sz="4250" b="1" i="0" u="none" strike="noStrike" cap="none" spc="-85">
          <a:solidFill>
            <a:srgbClr val="000000"/>
          </a:solidFill>
          <a:latin typeface="+mn-lt"/>
          <a:ea typeface="+mn-ea"/>
          <a:cs typeface="+mn-cs"/>
        </a:defRPr>
      </a:lvl9pPr>
    </p:titleStyle>
    <p:body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CircularXX TT"/>
          <a:ea typeface="+mn-ea"/>
          <a:cs typeface="CircularXX TT"/>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p:bodyStyle>
    <p:otherStyle>
      <a:lvl1pPr marL="0" marR="0" indent="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1pPr>
      <a:lvl2pPr marL="0" marR="0" indent="2286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2pPr>
      <a:lvl3pPr marL="0" marR="0" indent="4572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3pPr>
      <a:lvl4pPr marL="0" marR="0" indent="6858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4pPr>
      <a:lvl5pPr marL="0" marR="0" indent="9144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5pPr>
      <a:lvl6pPr marL="0" marR="0" indent="11430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6pPr>
      <a:lvl7pPr marL="0" marR="0" indent="13716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7pPr>
      <a:lvl8pPr marL="0" marR="0" indent="16002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8pPr>
      <a:lvl9pPr marL="0" marR="0" indent="1828800" algn="ctr" defTabSz="292100">
        <a:lnSpc>
          <a:spcPct val="100000"/>
        </a:lnSpc>
        <a:spcBef>
          <a:spcPts val="0"/>
        </a:spcBef>
        <a:spcAft>
          <a:spcPts val="0"/>
        </a:spcAft>
        <a:buClrTx/>
        <a:buSzTx/>
        <a:buFontTx/>
        <a:buNone/>
        <a:defRPr sz="900" b="0" i="0" u="none" strike="noStrike" cap="none" spc="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28.tiff"/><Relationship Id="rId3" Type="http://schemas.openxmlformats.org/officeDocument/2006/relationships/image" Target="../media/image23.tiff"/><Relationship Id="rId7" Type="http://schemas.openxmlformats.org/officeDocument/2006/relationships/image" Target="../media/image27.tiff"/><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26.tiff"/><Relationship Id="rId11" Type="http://schemas.openxmlformats.org/officeDocument/2006/relationships/image" Target="../media/image31.tiff"/><Relationship Id="rId5" Type="http://schemas.openxmlformats.org/officeDocument/2006/relationships/image" Target="../media/image25.tiff"/><Relationship Id="rId10" Type="http://schemas.openxmlformats.org/officeDocument/2006/relationships/image" Target="../media/image30.tiff"/><Relationship Id="rId4" Type="http://schemas.openxmlformats.org/officeDocument/2006/relationships/image" Target="../media/image24.tiff"/><Relationship Id="rId9" Type="http://schemas.openxmlformats.org/officeDocument/2006/relationships/image" Target="../media/image29.tiff"/></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8.jpeg"/><Relationship Id="rId7" Type="http://schemas.openxmlformats.org/officeDocument/2006/relationships/image" Target="../media/image6.jpg"/><Relationship Id="rId12"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5.jpg"/><Relationship Id="rId11"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42.jpeg"/><Relationship Id="rId4" Type="http://schemas.openxmlformats.org/officeDocument/2006/relationships/image" Target="../media/image3.png"/><Relationship Id="rId9"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www.cadastre.ch/oereb-public" TargetMode="External"/><Relationship Id="rId7" Type="http://schemas.openxmlformats.org/officeDocument/2006/relationships/image" Target="../media/image15.tiff"/><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descr="Ein Bild, das Himmel, draußen, Stadt, Tag enthält.&#10;&#10;Automatisch generierte Beschreibung"/>
          <p:cNvPicPr>
            <a:picLocks noChangeAspect="1"/>
          </p:cNvPicPr>
          <p:nvPr/>
        </p:nvPicPr>
        <p:blipFill>
          <a:blip r:embed="rId2">
            <a:duotone>
              <a:prstClr val="black"/>
              <a:srgbClr val="3E83B2">
                <a:tint val="45000"/>
                <a:satMod val="400000"/>
              </a:srgbClr>
            </a:duotone>
          </a:blip>
          <a:srcRect t="21729" r="7176"/>
          <a:stretch/>
        </p:blipFill>
        <p:spPr bwMode="auto">
          <a:xfrm>
            <a:off x="0" y="0"/>
            <a:ext cx="12192000" cy="6857999"/>
          </a:xfrm>
          <a:prstGeom prst="rect">
            <a:avLst/>
          </a:prstGeom>
        </p:spPr>
      </p:pic>
      <p:sp>
        <p:nvSpPr>
          <p:cNvPr id="5" name="Rechteck 4"/>
          <p:cNvSpPr/>
          <p:nvPr/>
        </p:nvSpPr>
        <p:spPr bwMode="auto">
          <a:xfrm>
            <a:off x="0" y="0"/>
            <a:ext cx="12192000" cy="1256145"/>
          </a:xfrm>
          <a:prstGeom prst="rect">
            <a:avLst/>
          </a:prstGeom>
          <a:solidFill>
            <a:schemeClr val="bg1"/>
          </a:solidFill>
          <a:ln w="12700" cap="flat">
            <a:solidFill>
              <a:srgbClr val="FFFFFF"/>
            </a:solid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a:lnSpc>
                <a:spcPct val="100000"/>
              </a:lnSpc>
              <a:spcBef>
                <a:spcPts val="0"/>
              </a:spcBef>
              <a:spcAft>
                <a:spcPts val="0"/>
              </a:spcAft>
              <a:buClrTx/>
              <a:buSzTx/>
              <a:buFontTx/>
              <a:buNone/>
              <a:defRPr/>
            </a:pPr>
            <a:endParaRPr lang="de-CH" sz="3200" b="0" i="0" u="none" strike="noStrike" cap="none" spc="0" dirty="0">
              <a:ln>
                <a:noFill/>
              </a:ln>
              <a:solidFill>
                <a:srgbClr val="FFFFFF"/>
              </a:solidFill>
              <a:latin typeface="Helvetica Neue Medium"/>
              <a:ea typeface="Helvetica Neue Medium"/>
              <a:cs typeface="Helvetica Neue Medium"/>
            </a:endParaRPr>
          </a:p>
        </p:txBody>
      </p:sp>
      <p:sp>
        <p:nvSpPr>
          <p:cNvPr id="147" name="Lorenz Jenni, Ohio, 24.12.2020"/>
          <p:cNvSpPr txBox="1"/>
          <p:nvPr/>
        </p:nvSpPr>
        <p:spPr bwMode="auto">
          <a:xfrm>
            <a:off x="717980" y="3464808"/>
            <a:ext cx="10429323" cy="1774845"/>
          </a:xfrm>
          <a:prstGeom prst="rect">
            <a:avLst/>
          </a:prstGeom>
          <a:noFill/>
          <a:ln w="12700">
            <a:miter lim="400000"/>
          </a:ln>
        </p:spPr>
        <p:txBody>
          <a:bodyPr wrap="square" lIns="25400" tIns="25400" rIns="25400" bIns="25400" anchor="ctr">
            <a:spAutoFit/>
          </a:bodyPr>
          <a:lstStyle>
            <a:lvl1pPr algn="l">
              <a:defRPr sz="6100" b="1">
                <a:solidFill>
                  <a:srgbClr val="FFFFFF"/>
                </a:solidFill>
                <a:latin typeface="Circular Pro Book"/>
                <a:ea typeface="Circular Pro Book"/>
                <a:cs typeface="Circular Pro Book"/>
              </a:defRPr>
            </a:lvl1pPr>
          </a:lstStyle>
          <a:p>
            <a:pPr marL="0" marR="0" lvl="0" indent="0" algn="l" defTabSz="1219169">
              <a:lnSpc>
                <a:spcPct val="100000"/>
              </a:lnSpc>
              <a:spcBef>
                <a:spcPts val="0"/>
              </a:spcBef>
              <a:spcAft>
                <a:spcPts val="0"/>
              </a:spcAft>
              <a:buClrTx/>
              <a:buSzTx/>
              <a:buFontTx/>
              <a:buNone/>
              <a:defRPr/>
            </a:pPr>
            <a:endParaRPr lang="de-CH" sz="4000" b="0" i="0" u="none" strike="noStrike" cap="none" spc="0" dirty="0">
              <a:ln>
                <a:noFill/>
              </a:ln>
              <a:solidFill>
                <a:srgbClr val="FFFFFF"/>
              </a:solidFill>
              <a:latin typeface="Arial" panose="020B0604020202020204" pitchFamily="34" charset="0"/>
              <a:cs typeface="Arial" panose="020B0604020202020204" pitchFamily="34" charset="0"/>
            </a:endParaRPr>
          </a:p>
          <a:p>
            <a:pPr marL="0" marR="0" lvl="0" indent="0" algn="l" defTabSz="1219169">
              <a:lnSpc>
                <a:spcPct val="100000"/>
              </a:lnSpc>
              <a:spcBef>
                <a:spcPts val="0"/>
              </a:spcBef>
              <a:spcAft>
                <a:spcPts val="0"/>
              </a:spcAft>
              <a:buClrTx/>
              <a:buSzTx/>
              <a:buFontTx/>
              <a:buNone/>
              <a:defRPr/>
            </a:pPr>
            <a:r>
              <a:rPr lang="de-CH" sz="3600" b="0" i="0" u="none" strike="noStrike" cap="none" spc="0" dirty="0">
                <a:ln>
                  <a:noFill/>
                </a:ln>
                <a:solidFill>
                  <a:srgbClr val="FFFFFF"/>
                </a:solidFill>
                <a:latin typeface="Arial" panose="020B0604020202020204" pitchFamily="34" charset="0"/>
                <a:cs typeface="Arial" panose="020B0604020202020204" pitchFamily="34" charset="0"/>
              </a:rPr>
              <a:t>«Consulting Services </a:t>
            </a:r>
            <a:r>
              <a:rPr lang="de-CH" sz="3600" b="0" i="0" u="none" strike="noStrike" cap="none" spc="0" dirty="0" err="1">
                <a:ln>
                  <a:noFill/>
                </a:ln>
                <a:solidFill>
                  <a:srgbClr val="FFFFFF"/>
                </a:solidFill>
                <a:latin typeface="Arial" panose="020B0604020202020204" pitchFamily="34" charset="0"/>
                <a:cs typeface="Arial" panose="020B0604020202020204" pitchFamily="34" charset="0"/>
              </a:rPr>
              <a:t>for</a:t>
            </a:r>
            <a:r>
              <a:rPr lang="de-CH" sz="3600" b="0" i="0" u="none" strike="noStrike" cap="none" spc="0" dirty="0">
                <a:ln>
                  <a:noFill/>
                </a:ln>
                <a:solidFill>
                  <a:srgbClr val="FFFFFF"/>
                </a:solidFill>
                <a:latin typeface="Arial" panose="020B0604020202020204" pitchFamily="34" charset="0"/>
                <a:cs typeface="Arial" panose="020B0604020202020204" pitchFamily="34" charset="0"/>
              </a:rPr>
              <a:t> Swiss </a:t>
            </a:r>
            <a:r>
              <a:rPr lang="en-US" sz="3600" b="0" i="0" u="none" strike="noStrike" cap="none" spc="0" dirty="0">
                <a:ln>
                  <a:noFill/>
                </a:ln>
                <a:solidFill>
                  <a:srgbClr val="FFFFFF"/>
                </a:solidFill>
                <a:latin typeface="Arial" panose="020B0604020202020204" pitchFamily="34" charset="0"/>
                <a:cs typeface="Arial" panose="020B0604020202020204" pitchFamily="34" charset="0"/>
              </a:rPr>
              <a:t>Accompanying Measures (SAM) in SECO </a:t>
            </a:r>
            <a:r>
              <a:rPr lang="en-US" sz="3600" b="0" i="0" u="none" strike="noStrike" cap="none" spc="0" dirty="0" err="1">
                <a:ln>
                  <a:noFill/>
                </a:ln>
                <a:solidFill>
                  <a:srgbClr val="FFFFFF"/>
                </a:solidFill>
                <a:latin typeface="Arial" panose="020B0604020202020204" pitchFamily="34" charset="0"/>
                <a:cs typeface="Arial" panose="020B0604020202020204" pitchFamily="34" charset="0"/>
              </a:rPr>
              <a:t>Cadastre</a:t>
            </a:r>
            <a:r>
              <a:rPr lang="en-US" sz="3600" b="0" i="0" u="none" strike="noStrike" cap="none" spc="0" dirty="0">
                <a:ln>
                  <a:noFill/>
                </a:ln>
                <a:solidFill>
                  <a:srgbClr val="FFFFFF"/>
                </a:solidFill>
                <a:latin typeface="Arial" panose="020B0604020202020204" pitchFamily="34" charset="0"/>
                <a:cs typeface="Arial" panose="020B0604020202020204" pitchFamily="34" charset="0"/>
              </a:rPr>
              <a:t> </a:t>
            </a:r>
            <a:r>
              <a:rPr lang="de-CH" sz="3600" b="0" i="0" u="none" strike="noStrike" cap="none" spc="0" dirty="0">
                <a:ln>
                  <a:noFill/>
                </a:ln>
                <a:solidFill>
                  <a:srgbClr val="FFFFFF"/>
                </a:solidFill>
                <a:latin typeface="Arial" panose="020B0604020202020204" pitchFamily="34" charset="0"/>
                <a:cs typeface="Arial" panose="020B0604020202020204" pitchFamily="34" charset="0"/>
              </a:rPr>
              <a:t>Projects»</a:t>
            </a:r>
            <a:endParaRPr sz="4800" b="0" i="0" u="none" strike="noStrike" cap="none" spc="0" dirty="0">
              <a:ln>
                <a:noFill/>
              </a:ln>
              <a:solidFill>
                <a:srgbClr val="FFFFFF"/>
              </a:solidFill>
              <a:latin typeface="Arial" panose="020B0604020202020204" pitchFamily="34" charset="0"/>
              <a:cs typeface="Arial" panose="020B0604020202020204" pitchFamily="34" charset="0"/>
            </a:endParaRPr>
          </a:p>
        </p:txBody>
      </p:sp>
      <p:sp>
        <p:nvSpPr>
          <p:cNvPr id="148" name="Länzscape of northern countries"/>
          <p:cNvSpPr txBox="1"/>
          <p:nvPr/>
        </p:nvSpPr>
        <p:spPr bwMode="auto">
          <a:xfrm>
            <a:off x="710339" y="1828368"/>
            <a:ext cx="10960476" cy="1528624"/>
          </a:xfrm>
          <a:prstGeom prst="rect">
            <a:avLst/>
          </a:prstGeom>
          <a:ln w="12700">
            <a:miter lim="400000"/>
          </a:ln>
        </p:spPr>
        <p:txBody>
          <a:bodyPr wrap="square" lIns="25400" tIns="25400" rIns="25400" bIns="25400" anchor="b">
            <a:spAutoFit/>
          </a:bodyPr>
          <a:lstStyle>
            <a:lvl1pPr algn="l">
              <a:defRPr sz="10500" b="1">
                <a:solidFill>
                  <a:srgbClr val="FFFFFF"/>
                </a:solidFill>
                <a:latin typeface="Circular Pro Book"/>
                <a:ea typeface="Circular Pro Book"/>
                <a:cs typeface="Circular Pro Book"/>
              </a:defRPr>
            </a:lvl1pPr>
          </a:lstStyle>
          <a:p>
            <a:pPr marL="0" marR="0" lvl="0" indent="0" algn="l" defTabSz="1219169">
              <a:lnSpc>
                <a:spcPct val="100000"/>
              </a:lnSpc>
              <a:spcBef>
                <a:spcPts val="0"/>
              </a:spcBef>
              <a:spcAft>
                <a:spcPts val="0"/>
              </a:spcAft>
              <a:buClrTx/>
              <a:buSzTx/>
              <a:buFontTx/>
              <a:buNone/>
              <a:defRPr/>
            </a:pPr>
            <a:r>
              <a:rPr lang="es-ES" sz="4800" b="0" dirty="0">
                <a:latin typeface="Arial" panose="020B0604020202020204" pitchFamily="34" charset="0"/>
                <a:cs typeface="Arial" panose="020B0604020202020204" pitchFamily="34" charset="0"/>
              </a:rPr>
              <a:t>Catastro de Restricciones de Derecho Público sobre la Propiedad de Suiza</a:t>
            </a:r>
            <a:endParaRPr sz="4800" b="0" i="0" u="none" strike="noStrike" cap="none" spc="0" dirty="0">
              <a:ln>
                <a:noFill/>
              </a:ln>
              <a:solidFill>
                <a:srgbClr val="FFFFFF"/>
              </a:solidFill>
              <a:latin typeface="Arial" panose="020B0604020202020204" pitchFamily="34" charset="0"/>
              <a:cs typeface="Arial" panose="020B0604020202020204" pitchFamily="34" charset="0"/>
            </a:endParaRPr>
          </a:p>
        </p:txBody>
      </p:sp>
      <p:pic>
        <p:nvPicPr>
          <p:cNvPr id="7" name="Grafik 6"/>
          <p:cNvPicPr>
            <a:picLocks noChangeAspect="1"/>
          </p:cNvPicPr>
          <p:nvPr/>
        </p:nvPicPr>
        <p:blipFill>
          <a:blip r:embed="rId3"/>
          <a:stretch/>
        </p:blipFill>
        <p:spPr bwMode="auto">
          <a:xfrm>
            <a:off x="106218" y="219551"/>
            <a:ext cx="3548191" cy="728861"/>
          </a:xfrm>
          <a:prstGeom prst="rect">
            <a:avLst/>
          </a:prstGeom>
        </p:spPr>
      </p:pic>
      <p:pic>
        <p:nvPicPr>
          <p:cNvPr id="11" name="Grafik 10"/>
          <p:cNvPicPr>
            <a:picLocks noChangeAspect="1"/>
          </p:cNvPicPr>
          <p:nvPr/>
        </p:nvPicPr>
        <p:blipFill>
          <a:blip r:embed="rId4"/>
          <a:stretch/>
        </p:blipFill>
        <p:spPr bwMode="auto">
          <a:xfrm>
            <a:off x="4153489" y="259870"/>
            <a:ext cx="730244" cy="849121"/>
          </a:xfrm>
          <a:prstGeom prst="rect">
            <a:avLst/>
          </a:prstGeom>
        </p:spPr>
      </p:pic>
      <p:pic>
        <p:nvPicPr>
          <p:cNvPr id="16" name="Imagen 9"/>
          <p:cNvPicPr>
            <a:picLocks noChangeAspect="1"/>
          </p:cNvPicPr>
          <p:nvPr/>
        </p:nvPicPr>
        <p:blipFill>
          <a:blip r:embed="rId5"/>
          <a:stretch/>
        </p:blipFill>
        <p:spPr bwMode="auto">
          <a:xfrm>
            <a:off x="8561189" y="423527"/>
            <a:ext cx="3109626" cy="390600"/>
          </a:xfrm>
          <a:prstGeom prst="rect">
            <a:avLst/>
          </a:prstGeom>
        </p:spPr>
      </p:pic>
      <p:pic>
        <p:nvPicPr>
          <p:cNvPr id="6" name="Grafik 5"/>
          <p:cNvPicPr>
            <a:picLocks noChangeAspect="1"/>
          </p:cNvPicPr>
          <p:nvPr/>
        </p:nvPicPr>
        <p:blipFill>
          <a:blip r:embed="rId6"/>
          <a:stretch/>
        </p:blipFill>
        <p:spPr bwMode="auto">
          <a:xfrm>
            <a:off x="5662040" y="191501"/>
            <a:ext cx="1817988" cy="917489"/>
          </a:xfrm>
          <a:prstGeom prst="rect">
            <a:avLst/>
          </a:prstGeom>
        </p:spPr>
      </p:pic>
      <p:sp>
        <p:nvSpPr>
          <p:cNvPr id="12" name="Textfeld 11"/>
          <p:cNvSpPr txBox="1"/>
          <p:nvPr/>
        </p:nvSpPr>
        <p:spPr bwMode="auto">
          <a:xfrm>
            <a:off x="710339" y="6325687"/>
            <a:ext cx="5480238" cy="369332"/>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1219169">
              <a:lnSpc>
                <a:spcPct val="100000"/>
              </a:lnSpc>
              <a:spcBef>
                <a:spcPts val="0"/>
              </a:spcBef>
              <a:spcAft>
                <a:spcPts val="0"/>
              </a:spcAft>
              <a:buClrTx/>
              <a:buSzTx/>
              <a:buFontTx/>
              <a:buNone/>
              <a:defRPr/>
            </a:pPr>
            <a:r>
              <a:rPr lang="en-GB" sz="1800" b="1" i="0" u="none" strike="noStrike" cap="none" spc="0">
                <a:ln>
                  <a:noFill/>
                </a:ln>
                <a:solidFill>
                  <a:srgbClr val="FFFFFF"/>
                </a:solidFill>
                <a:latin typeface="CircularXX TT"/>
              </a:rPr>
              <a:t>SLM Swiss Land Management Foundation</a:t>
            </a:r>
            <a:endParaRPr lang="en-GB" sz="1800" b="0" i="0" u="none" strike="noStrike" cap="none" spc="0">
              <a:ln>
                <a:noFill/>
              </a:ln>
              <a:solidFill>
                <a:srgbClr val="FFFFFF"/>
              </a:solidFill>
              <a:latin typeface="Helvetica Neue"/>
            </a:endParaRPr>
          </a:p>
        </p:txBody>
      </p:sp>
      <p:pic>
        <p:nvPicPr>
          <p:cNvPr id="14" name="Grafik 13"/>
          <p:cNvPicPr>
            <a:picLocks noChangeAspect="1"/>
          </p:cNvPicPr>
          <p:nvPr/>
        </p:nvPicPr>
        <p:blipFill>
          <a:blip r:embed="rId7"/>
          <a:stretch/>
        </p:blipFill>
        <p:spPr bwMode="auto">
          <a:xfrm>
            <a:off x="173988" y="6233652"/>
            <a:ext cx="557857" cy="55785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4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A2E3F70D-3314-6B0A-48E0-B29B2D3AB30D}"/>
            </a:ext>
          </a:extLst>
        </p:cNvPr>
        <p:cNvGrpSpPr/>
        <p:nvPr/>
      </p:nvGrpSpPr>
      <p:grpSpPr bwMode="auto">
        <a:xfrm>
          <a:off x="0" y="0"/>
          <a:ext cx="0" cy="0"/>
          <a:chOff x="0" y="0"/>
          <a:chExt cx="0" cy="0"/>
        </a:xfrm>
      </p:grpSpPr>
      <p:sp>
        <p:nvSpPr>
          <p:cNvPr id="9" name="Inhaltsplatzhalter 2">
            <a:extLst>
              <a:ext uri="{FF2B5EF4-FFF2-40B4-BE49-F238E27FC236}">
                <a16:creationId xmlns:a16="http://schemas.microsoft.com/office/drawing/2014/main" id="{246AC2A9-C9E5-41FC-BA66-1429921E7E25}"/>
              </a:ext>
            </a:extLst>
          </p:cNvPr>
          <p:cNvSpPr txBox="1"/>
          <p:nvPr/>
        </p:nvSpPr>
        <p:spPr bwMode="auto">
          <a:xfrm>
            <a:off x="418808" y="1268642"/>
            <a:ext cx="11581848"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lnSpc>
                <a:spcPct val="100000"/>
              </a:lnSpc>
              <a:spcBef>
                <a:spcPts val="1200"/>
              </a:spcBef>
              <a:defRPr/>
            </a:pPr>
            <a:r>
              <a:rPr lang="es-ES" dirty="0">
                <a:latin typeface="Arial" panose="020B0604020202020204" pitchFamily="34" charset="0"/>
                <a:cs typeface="Arial" panose="020B0604020202020204" pitchFamily="34" charset="0"/>
              </a:rPr>
              <a:t>Un arquitecto diseña un edificio residencial en el cantón de Zúrich y n</a:t>
            </a:r>
            <a:r>
              <a:rPr lang="es-ES" dirty="0">
                <a:solidFill>
                  <a:schemeClr val="bg2">
                    <a:lumMod val="10000"/>
                  </a:schemeClr>
                </a:solidFill>
                <a:latin typeface="Arial" panose="020B0604020202020204" pitchFamily="34" charset="0"/>
                <a:cs typeface="Arial" panose="020B0604020202020204" pitchFamily="34" charset="0"/>
              </a:rPr>
              <a:t>ecesita conocer: zona de uso aplicable, líneas de construcción de carreteras, nivel de ruido, distancias al bosque, zonas de protección de aguas subterráneas</a:t>
            </a:r>
          </a:p>
          <a:p>
            <a:pPr>
              <a:lnSpc>
                <a:spcPct val="100000"/>
              </a:lnSpc>
              <a:spcBef>
                <a:spcPts val="1200"/>
              </a:spcBef>
              <a:defRPr/>
            </a:pPr>
            <a:r>
              <a:rPr lang="es-ES" dirty="0">
                <a:solidFill>
                  <a:schemeClr val="bg2">
                    <a:lumMod val="10000"/>
                  </a:schemeClr>
                </a:solidFill>
                <a:latin typeface="Arial" panose="020B0604020202020204" pitchFamily="34" charset="0"/>
                <a:cs typeface="Arial" panose="020B0604020202020204" pitchFamily="34" charset="0"/>
              </a:rPr>
              <a:t>Sin Catastro RDPP: debe consultar en diferentes instancias: cantón, la oficina de ambiente, la autoridad de aguas, el municipio vial y la oficina de ruido por separado</a:t>
            </a:r>
          </a:p>
          <a:p>
            <a:pPr>
              <a:lnSpc>
                <a:spcPct val="100000"/>
              </a:lnSpc>
              <a:spcBef>
                <a:spcPts val="1200"/>
              </a:spcBef>
              <a:defRPr/>
            </a:pPr>
            <a:r>
              <a:rPr lang="es-ES" dirty="0">
                <a:solidFill>
                  <a:schemeClr val="bg2">
                    <a:lumMod val="10000"/>
                  </a:schemeClr>
                </a:solidFill>
                <a:latin typeface="Arial" panose="020B0604020202020204" pitchFamily="34" charset="0"/>
                <a:cs typeface="Arial" panose="020B0604020202020204" pitchFamily="34" charset="0"/>
              </a:rPr>
              <a:t>La autoridad exige el extracto ÖREB como parte del dossier de solicitud de permiso de construcción y sirve como base de decisión oficial para la concesión</a:t>
            </a:r>
          </a:p>
          <a:p>
            <a:pPr>
              <a:lnSpc>
                <a:spcPct val="100000"/>
              </a:lnSpc>
              <a:spcBef>
                <a:spcPts val="1200"/>
              </a:spcBef>
              <a:defRPr/>
            </a:pPr>
            <a:endParaRPr lang="es-ES_tradnl" dirty="0">
              <a:solidFill>
                <a:schemeClr val="bg2">
                  <a:lumMod val="10000"/>
                </a:schemeClr>
              </a:solidFill>
              <a:latin typeface="Arial" panose="020B0604020202020204" pitchFamily="34" charset="0"/>
              <a:cs typeface="Arial" panose="020B0604020202020204" pitchFamily="34" charset="0"/>
            </a:endParaRPr>
          </a:p>
          <a:p>
            <a:pPr marL="304800" lvl="1" indent="0">
              <a:lnSpc>
                <a:spcPct val="100000"/>
              </a:lnSpc>
              <a:spcBef>
                <a:spcPts val="1200"/>
              </a:spcBef>
              <a:buNone/>
              <a:defRPr/>
            </a:pPr>
            <a:endParaRPr lang="es-ES_tradnl" dirty="0">
              <a:latin typeface="Arial" panose="020B0604020202020204" pitchFamily="34" charset="0"/>
              <a:cs typeface="Arial" panose="020B0604020202020204" pitchFamily="34" charset="0"/>
            </a:endParaRPr>
          </a:p>
        </p:txBody>
      </p:sp>
      <p:sp>
        <p:nvSpPr>
          <p:cNvPr id="7" name="Foliennummernplatzhalter 1">
            <a:extLst>
              <a:ext uri="{FF2B5EF4-FFF2-40B4-BE49-F238E27FC236}">
                <a16:creationId xmlns:a16="http://schemas.microsoft.com/office/drawing/2014/main" id="{C24A3029-B358-7C44-C16F-067B372EEEAC}"/>
              </a:ext>
            </a:extLst>
          </p:cNvPr>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10</a:t>
            </a:fld>
            <a:endParaRPr lang="es-ES_tradnl" sz="1300" b="0" i="0" u="none" strike="noStrike" cap="none" spc="0">
              <a:ln>
                <a:noFill/>
              </a:ln>
              <a:solidFill>
                <a:srgbClr val="3E83B2"/>
              </a:solidFill>
              <a:latin typeface="Circular Pro Book"/>
              <a:cs typeface="Circular Pro Book"/>
            </a:endParaRPr>
          </a:p>
        </p:txBody>
      </p:sp>
      <p:sp>
        <p:nvSpPr>
          <p:cNvPr id="5" name="Content">
            <a:extLst>
              <a:ext uri="{FF2B5EF4-FFF2-40B4-BE49-F238E27FC236}">
                <a16:creationId xmlns:a16="http://schemas.microsoft.com/office/drawing/2014/main" id="{D7A6C120-1234-89FB-D1E5-3A12102A3485}"/>
              </a:ext>
            </a:extLst>
          </p:cNvPr>
          <p:cNvSpPr txBox="1"/>
          <p:nvPr/>
        </p:nvSpPr>
        <p:spPr bwMode="auto">
          <a:xfrm>
            <a:off x="418808" y="280022"/>
            <a:ext cx="11773191"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Arial" panose="020B0604020202020204" pitchFamily="34" charset="0"/>
                <a:cs typeface="Arial" panose="020B0604020202020204" pitchFamily="34" charset="0"/>
              </a:rPr>
              <a:t>Casos de Uso 2 – Permiso de Construcción</a:t>
            </a:r>
            <a:endParaRPr lang="es-ES_tradnl" sz="4000" b="0" i="0" u="none" strike="noStrike" cap="none" spc="0" dirty="0">
              <a:ln>
                <a:noFill/>
              </a:ln>
              <a:solidFill>
                <a:srgbClr val="1A384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870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0F349CD1-AD12-835D-D40D-D4C014D0D8F5}"/>
            </a:ext>
          </a:extLst>
        </p:cNvPr>
        <p:cNvGrpSpPr/>
        <p:nvPr/>
      </p:nvGrpSpPr>
      <p:grpSpPr bwMode="auto">
        <a:xfrm>
          <a:off x="0" y="0"/>
          <a:ext cx="0" cy="0"/>
          <a:chOff x="0" y="0"/>
          <a:chExt cx="0" cy="0"/>
        </a:xfrm>
      </p:grpSpPr>
      <p:sp>
        <p:nvSpPr>
          <p:cNvPr id="9" name="Inhaltsplatzhalter 2">
            <a:extLst>
              <a:ext uri="{FF2B5EF4-FFF2-40B4-BE49-F238E27FC236}">
                <a16:creationId xmlns:a16="http://schemas.microsoft.com/office/drawing/2014/main" id="{3E287DC8-65D7-0296-E17D-CCAEEE4D19E7}"/>
              </a:ext>
            </a:extLst>
          </p:cNvPr>
          <p:cNvSpPr txBox="1"/>
          <p:nvPr/>
        </p:nvSpPr>
        <p:spPr bwMode="auto">
          <a:xfrm>
            <a:off x="418808" y="1268642"/>
            <a:ext cx="11581848"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lnSpc>
                <a:spcPct val="100000"/>
              </a:lnSpc>
              <a:spcBef>
                <a:spcPts val="1200"/>
              </a:spcBef>
              <a:defRPr/>
            </a:pPr>
            <a:r>
              <a:rPr lang="es-ES" dirty="0">
                <a:latin typeface="Arial" panose="020B0604020202020204" pitchFamily="34" charset="0"/>
                <a:cs typeface="Arial" panose="020B0604020202020204" pitchFamily="34" charset="0"/>
              </a:rPr>
              <a:t>Una compradora interesada en adquirir una parcela en la periferia de Berna quiere saber: ¿en qué zona se encuentra la parcela? ¿Puedo construir lo que planeo? ¿Existen cargas ambientales/contaminación o zonas de protección?</a:t>
            </a:r>
          </a:p>
          <a:p>
            <a:pPr>
              <a:lnSpc>
                <a:spcPct val="100000"/>
              </a:lnSpc>
              <a:spcBef>
                <a:spcPts val="1200"/>
              </a:spcBef>
              <a:defRPr/>
            </a:pPr>
            <a:r>
              <a:rPr lang="es-ES" dirty="0">
                <a:latin typeface="Arial" panose="020B0604020202020204" pitchFamily="34" charset="0"/>
                <a:cs typeface="Arial" panose="020B0604020202020204" pitchFamily="34" charset="0"/>
              </a:rPr>
              <a:t>El notario realiza las consultas antes de proceder al contrato e informa a los interesados de la compraventa. </a:t>
            </a:r>
          </a:p>
          <a:p>
            <a:pPr>
              <a:lnSpc>
                <a:spcPct val="100000"/>
              </a:lnSpc>
              <a:spcBef>
                <a:spcPts val="1200"/>
              </a:spcBef>
              <a:defRPr/>
            </a:pPr>
            <a:r>
              <a:rPr lang="es-ES" dirty="0">
                <a:latin typeface="Arial" panose="020B0604020202020204" pitchFamily="34" charset="0"/>
                <a:cs typeface="Arial" panose="020B0604020202020204" pitchFamily="34" charset="0"/>
              </a:rPr>
              <a:t>Sin Catastro RDPP: debería consultar el municipio, el cantón, la oficina de bosques, la oficina de aguas y otros organismos por separado</a:t>
            </a:r>
          </a:p>
          <a:p>
            <a:pPr>
              <a:lnSpc>
                <a:spcPct val="100000"/>
              </a:lnSpc>
              <a:spcBef>
                <a:spcPts val="1200"/>
              </a:spcBef>
              <a:defRPr/>
            </a:pPr>
            <a:r>
              <a:rPr lang="es-ES_tradnl" dirty="0">
                <a:latin typeface="Arial" panose="020B0604020202020204" pitchFamily="34" charset="0"/>
                <a:cs typeface="Arial" panose="020B0604020202020204" pitchFamily="34" charset="0"/>
              </a:rPr>
              <a:t>Resultado: decisión de compra informada, sin sorpresas jurídicas </a:t>
            </a:r>
            <a:r>
              <a:rPr lang="es-ES_tradnl" dirty="0" err="1">
                <a:latin typeface="Arial" panose="020B0604020202020204" pitchFamily="34" charset="0"/>
                <a:cs typeface="Arial" panose="020B0604020202020204" pitchFamily="34" charset="0"/>
              </a:rPr>
              <a:t>post-transacción</a:t>
            </a:r>
            <a:endParaRPr lang="es-ES" dirty="0">
              <a:latin typeface="Arial" panose="020B0604020202020204" pitchFamily="34" charset="0"/>
              <a:cs typeface="Arial" panose="020B0604020202020204" pitchFamily="34" charset="0"/>
            </a:endParaRPr>
          </a:p>
          <a:p>
            <a:pPr>
              <a:lnSpc>
                <a:spcPct val="100000"/>
              </a:lnSpc>
              <a:spcBef>
                <a:spcPts val="1200"/>
              </a:spcBef>
              <a:defRPr/>
            </a:pPr>
            <a:endParaRPr lang="es-ES" dirty="0">
              <a:latin typeface="Arial" panose="020B0604020202020204" pitchFamily="34" charset="0"/>
              <a:cs typeface="Arial" panose="020B0604020202020204" pitchFamily="34" charset="0"/>
            </a:endParaRPr>
          </a:p>
          <a:p>
            <a:pPr>
              <a:lnSpc>
                <a:spcPct val="100000"/>
              </a:lnSpc>
              <a:spcBef>
                <a:spcPts val="1200"/>
              </a:spcBef>
              <a:defRPr/>
            </a:pPr>
            <a:endParaRPr lang="es-ES" dirty="0">
              <a:solidFill>
                <a:schemeClr val="bg2">
                  <a:lumMod val="10000"/>
                </a:schemeClr>
              </a:solidFill>
              <a:latin typeface="Arial" panose="020B0604020202020204" pitchFamily="34" charset="0"/>
              <a:cs typeface="Arial" panose="020B0604020202020204" pitchFamily="34" charset="0"/>
            </a:endParaRPr>
          </a:p>
          <a:p>
            <a:pPr>
              <a:lnSpc>
                <a:spcPct val="100000"/>
              </a:lnSpc>
              <a:spcBef>
                <a:spcPts val="1200"/>
              </a:spcBef>
              <a:defRPr/>
            </a:pPr>
            <a:endParaRPr lang="es-ES_tradnl" dirty="0">
              <a:solidFill>
                <a:schemeClr val="bg2">
                  <a:lumMod val="10000"/>
                </a:schemeClr>
              </a:solidFill>
              <a:latin typeface="Arial" panose="020B0604020202020204" pitchFamily="34" charset="0"/>
              <a:cs typeface="Arial" panose="020B0604020202020204" pitchFamily="34" charset="0"/>
            </a:endParaRPr>
          </a:p>
          <a:p>
            <a:pPr marL="304800" lvl="1" indent="0">
              <a:lnSpc>
                <a:spcPct val="100000"/>
              </a:lnSpc>
              <a:spcBef>
                <a:spcPts val="1200"/>
              </a:spcBef>
              <a:buNone/>
              <a:defRPr/>
            </a:pPr>
            <a:endParaRPr lang="es-ES_tradnl" dirty="0">
              <a:latin typeface="Arial" panose="020B0604020202020204" pitchFamily="34" charset="0"/>
              <a:cs typeface="Arial" panose="020B0604020202020204" pitchFamily="34" charset="0"/>
            </a:endParaRPr>
          </a:p>
        </p:txBody>
      </p:sp>
      <p:sp>
        <p:nvSpPr>
          <p:cNvPr id="7" name="Foliennummernplatzhalter 1">
            <a:extLst>
              <a:ext uri="{FF2B5EF4-FFF2-40B4-BE49-F238E27FC236}">
                <a16:creationId xmlns:a16="http://schemas.microsoft.com/office/drawing/2014/main" id="{9B0C6333-B211-B289-C209-8D980294E702}"/>
              </a:ext>
            </a:extLst>
          </p:cNvPr>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11</a:t>
            </a:fld>
            <a:endParaRPr lang="es-ES_tradnl" sz="1300" b="0" i="0" u="none" strike="noStrike" cap="none" spc="0">
              <a:ln>
                <a:noFill/>
              </a:ln>
              <a:solidFill>
                <a:srgbClr val="3E83B2"/>
              </a:solidFill>
              <a:latin typeface="Circular Pro Book"/>
              <a:cs typeface="Circular Pro Book"/>
            </a:endParaRPr>
          </a:p>
        </p:txBody>
      </p:sp>
      <p:sp>
        <p:nvSpPr>
          <p:cNvPr id="5" name="Content">
            <a:extLst>
              <a:ext uri="{FF2B5EF4-FFF2-40B4-BE49-F238E27FC236}">
                <a16:creationId xmlns:a16="http://schemas.microsoft.com/office/drawing/2014/main" id="{0178173F-3888-060A-8A22-239A391F5C9C}"/>
              </a:ext>
            </a:extLst>
          </p:cNvPr>
          <p:cNvSpPr txBox="1"/>
          <p:nvPr/>
        </p:nvSpPr>
        <p:spPr bwMode="auto">
          <a:xfrm>
            <a:off x="418808" y="280022"/>
            <a:ext cx="11773191"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Arial" panose="020B0604020202020204" pitchFamily="34" charset="0"/>
                <a:cs typeface="Arial" panose="020B0604020202020204" pitchFamily="34" charset="0"/>
              </a:rPr>
              <a:t>Casos de Uso 3 – Compraventa de un Inmueble</a:t>
            </a:r>
            <a:endParaRPr lang="es-ES_tradnl" sz="4000" b="0" i="0" u="none" strike="noStrike" cap="none" spc="0" dirty="0">
              <a:ln>
                <a:noFill/>
              </a:ln>
              <a:solidFill>
                <a:srgbClr val="1A384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5424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8698DA06-8E14-1CE4-6CDB-E355E438ACCB}"/>
            </a:ext>
          </a:extLst>
        </p:cNvPr>
        <p:cNvGrpSpPr/>
        <p:nvPr/>
      </p:nvGrpSpPr>
      <p:grpSpPr bwMode="auto">
        <a:xfrm>
          <a:off x="0" y="0"/>
          <a:ext cx="0" cy="0"/>
          <a:chOff x="0" y="0"/>
          <a:chExt cx="0" cy="0"/>
        </a:xfrm>
      </p:grpSpPr>
      <p:sp>
        <p:nvSpPr>
          <p:cNvPr id="9" name="Inhaltsplatzhalter 2">
            <a:extLst>
              <a:ext uri="{FF2B5EF4-FFF2-40B4-BE49-F238E27FC236}">
                <a16:creationId xmlns:a16="http://schemas.microsoft.com/office/drawing/2014/main" id="{D9E3EF52-F0F9-38F4-E0BD-FF24F6CE1EB2}"/>
              </a:ext>
            </a:extLst>
          </p:cNvPr>
          <p:cNvSpPr txBox="1"/>
          <p:nvPr/>
        </p:nvSpPr>
        <p:spPr bwMode="auto">
          <a:xfrm>
            <a:off x="418808" y="1268642"/>
            <a:ext cx="11581848"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lnSpc>
                <a:spcPct val="100000"/>
              </a:lnSpc>
              <a:spcBef>
                <a:spcPts val="1200"/>
              </a:spcBef>
              <a:defRPr/>
            </a:pPr>
            <a:r>
              <a:rPr lang="es-ES" dirty="0">
                <a:latin typeface="Arial" panose="020B0604020202020204" pitchFamily="34" charset="0"/>
                <a:cs typeface="Arial" panose="020B0604020202020204" pitchFamily="34" charset="0"/>
              </a:rPr>
              <a:t>Los bancos evalúan la concesión de un crédito hipotecario</a:t>
            </a:r>
          </a:p>
          <a:p>
            <a:pPr>
              <a:lnSpc>
                <a:spcPct val="100000"/>
              </a:lnSpc>
              <a:spcBef>
                <a:spcPts val="1200"/>
              </a:spcBef>
              <a:defRPr/>
            </a:pPr>
            <a:r>
              <a:rPr lang="es-ES" dirty="0">
                <a:latin typeface="Arial" panose="020B0604020202020204" pitchFamily="34" charset="0"/>
                <a:cs typeface="Arial" panose="020B0604020202020204" pitchFamily="34" charset="0"/>
              </a:rPr>
              <a:t>Necesitan valorar correctamente el inmueble como garantía: las restricciones de derecho público afectan directamente al valor y al uso posible del suelo</a:t>
            </a:r>
          </a:p>
          <a:p>
            <a:pPr>
              <a:lnSpc>
                <a:spcPct val="100000"/>
              </a:lnSpc>
              <a:spcBef>
                <a:spcPts val="1200"/>
              </a:spcBef>
              <a:defRPr/>
            </a:pPr>
            <a:r>
              <a:rPr lang="es-ES" dirty="0">
                <a:latin typeface="Arial" panose="020B0604020202020204" pitchFamily="34" charset="0"/>
                <a:cs typeface="Arial" panose="020B0604020202020204" pitchFamily="34" charset="0"/>
              </a:rPr>
              <a:t>Sin información completa y fiable sobre las restricciones públicas hay el riesgo de sobrevalorar el inmueble y asumir riesgos crediticios no identificados</a:t>
            </a:r>
          </a:p>
          <a:p>
            <a:pPr>
              <a:lnSpc>
                <a:spcPct val="100000"/>
              </a:lnSpc>
              <a:spcBef>
                <a:spcPts val="1200"/>
              </a:spcBef>
              <a:defRPr/>
            </a:pPr>
            <a:r>
              <a:rPr lang="es-ES" dirty="0">
                <a:latin typeface="Arial" panose="020B0604020202020204" pitchFamily="34" charset="0"/>
                <a:cs typeface="Arial" panose="020B0604020202020204" pitchFamily="34" charset="0"/>
              </a:rPr>
              <a:t>Así, el extracto estático del Catastro RDPP sirve como base de decisión para la concesión de un crédito hipotecario</a:t>
            </a:r>
          </a:p>
          <a:p>
            <a:pPr>
              <a:lnSpc>
                <a:spcPct val="100000"/>
              </a:lnSpc>
              <a:spcBef>
                <a:spcPts val="1200"/>
              </a:spcBef>
              <a:defRPr/>
            </a:pPr>
            <a:r>
              <a:rPr lang="es-ES" dirty="0">
                <a:latin typeface="Arial" panose="020B0604020202020204" pitchFamily="34" charset="0"/>
                <a:cs typeface="Arial" panose="020B0604020202020204" pitchFamily="34" charset="0"/>
              </a:rPr>
              <a:t>Los efectos positivos para el sector hipotecario: mayor transparencia jurídica → menor riesgo → condiciones más favorables</a:t>
            </a:r>
          </a:p>
          <a:p>
            <a:pPr>
              <a:lnSpc>
                <a:spcPct val="100000"/>
              </a:lnSpc>
              <a:spcBef>
                <a:spcPts val="1200"/>
              </a:spcBef>
              <a:defRPr/>
            </a:pPr>
            <a:endParaRPr lang="es-ES" dirty="0">
              <a:latin typeface="Arial" panose="020B0604020202020204" pitchFamily="34" charset="0"/>
              <a:cs typeface="Arial" panose="020B0604020202020204" pitchFamily="34" charset="0"/>
            </a:endParaRPr>
          </a:p>
          <a:p>
            <a:pPr>
              <a:lnSpc>
                <a:spcPct val="100000"/>
              </a:lnSpc>
              <a:spcBef>
                <a:spcPts val="1200"/>
              </a:spcBef>
              <a:defRPr/>
            </a:pPr>
            <a:endParaRPr lang="es-ES" dirty="0">
              <a:solidFill>
                <a:schemeClr val="bg2">
                  <a:lumMod val="10000"/>
                </a:schemeClr>
              </a:solidFill>
              <a:latin typeface="Arial" panose="020B0604020202020204" pitchFamily="34" charset="0"/>
              <a:cs typeface="Arial" panose="020B0604020202020204" pitchFamily="34" charset="0"/>
            </a:endParaRPr>
          </a:p>
          <a:p>
            <a:pPr>
              <a:lnSpc>
                <a:spcPct val="100000"/>
              </a:lnSpc>
              <a:spcBef>
                <a:spcPts val="1200"/>
              </a:spcBef>
              <a:defRPr/>
            </a:pPr>
            <a:endParaRPr lang="es-ES_tradnl" dirty="0">
              <a:solidFill>
                <a:schemeClr val="bg2">
                  <a:lumMod val="10000"/>
                </a:schemeClr>
              </a:solidFill>
              <a:latin typeface="Arial" panose="020B0604020202020204" pitchFamily="34" charset="0"/>
              <a:cs typeface="Arial" panose="020B0604020202020204" pitchFamily="34" charset="0"/>
            </a:endParaRPr>
          </a:p>
          <a:p>
            <a:pPr marL="304800" lvl="1" indent="0">
              <a:lnSpc>
                <a:spcPct val="100000"/>
              </a:lnSpc>
              <a:spcBef>
                <a:spcPts val="1200"/>
              </a:spcBef>
              <a:buNone/>
              <a:defRPr/>
            </a:pPr>
            <a:endParaRPr lang="es-ES_tradnl" dirty="0">
              <a:latin typeface="Arial" panose="020B0604020202020204" pitchFamily="34" charset="0"/>
              <a:cs typeface="Arial" panose="020B0604020202020204" pitchFamily="34" charset="0"/>
            </a:endParaRPr>
          </a:p>
        </p:txBody>
      </p:sp>
      <p:sp>
        <p:nvSpPr>
          <p:cNvPr id="7" name="Foliennummernplatzhalter 1">
            <a:extLst>
              <a:ext uri="{FF2B5EF4-FFF2-40B4-BE49-F238E27FC236}">
                <a16:creationId xmlns:a16="http://schemas.microsoft.com/office/drawing/2014/main" id="{7302CD3F-F63A-54D7-AD1A-1553A089C328}"/>
              </a:ext>
            </a:extLst>
          </p:cNvPr>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12</a:t>
            </a:fld>
            <a:endParaRPr lang="es-ES_tradnl" sz="1300" b="0" i="0" u="none" strike="noStrike" cap="none" spc="0">
              <a:ln>
                <a:noFill/>
              </a:ln>
              <a:solidFill>
                <a:srgbClr val="3E83B2"/>
              </a:solidFill>
              <a:latin typeface="Circular Pro Book"/>
              <a:cs typeface="Circular Pro Book"/>
            </a:endParaRPr>
          </a:p>
        </p:txBody>
      </p:sp>
      <p:sp>
        <p:nvSpPr>
          <p:cNvPr id="5" name="Content">
            <a:extLst>
              <a:ext uri="{FF2B5EF4-FFF2-40B4-BE49-F238E27FC236}">
                <a16:creationId xmlns:a16="http://schemas.microsoft.com/office/drawing/2014/main" id="{8920793F-B211-04AA-04AB-7EF1CC146C34}"/>
              </a:ext>
            </a:extLst>
          </p:cNvPr>
          <p:cNvSpPr txBox="1"/>
          <p:nvPr/>
        </p:nvSpPr>
        <p:spPr bwMode="auto">
          <a:xfrm>
            <a:off x="418808" y="280022"/>
            <a:ext cx="11773191"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Arial" panose="020B0604020202020204" pitchFamily="34" charset="0"/>
                <a:cs typeface="Arial" panose="020B0604020202020204" pitchFamily="34" charset="0"/>
              </a:rPr>
              <a:t>Casos de Uso 4 – Créditos hipotecarios</a:t>
            </a:r>
            <a:endParaRPr lang="es-ES_tradnl" sz="4000" b="0" i="0" u="none" strike="noStrike" cap="none" spc="0" dirty="0">
              <a:ln>
                <a:noFill/>
              </a:ln>
              <a:solidFill>
                <a:srgbClr val="1A384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3963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268642"/>
            <a:ext cx="11581848"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lnSpc>
                <a:spcPct val="100000"/>
              </a:lnSpc>
              <a:spcBef>
                <a:spcPts val="600"/>
              </a:spcBef>
              <a:defRPr/>
            </a:pPr>
            <a:r>
              <a:rPr lang="es-ES_tradnl" dirty="0">
                <a:latin typeface="Arial" panose="020B0604020202020204" pitchFamily="34" charset="0"/>
                <a:cs typeface="Arial" panose="020B0604020202020204" pitchFamily="34" charset="0"/>
              </a:rPr>
              <a:t>Sistema oficial de la Confederación </a:t>
            </a:r>
            <a:r>
              <a:rPr lang="es-ES_tradnl" u="sng" dirty="0">
                <a:latin typeface="Arial" panose="020B0604020202020204" pitchFamily="34" charset="0"/>
                <a:cs typeface="Arial" panose="020B0604020202020204" pitchFamily="34" charset="0"/>
              </a:rPr>
              <a:t>y</a:t>
            </a:r>
            <a:r>
              <a:rPr lang="es-ES_tradnl" dirty="0">
                <a:latin typeface="Arial" panose="020B0604020202020204" pitchFamily="34" charset="0"/>
                <a:cs typeface="Arial" panose="020B0604020202020204" pitchFamily="34" charset="0"/>
              </a:rPr>
              <a:t> los Cantones (Departamentos en Colombia)</a:t>
            </a:r>
          </a:p>
          <a:p>
            <a:pPr>
              <a:lnSpc>
                <a:spcPct val="100000"/>
              </a:lnSpc>
              <a:spcBef>
                <a:spcPts val="600"/>
              </a:spcBef>
              <a:defRPr/>
            </a:pPr>
            <a:r>
              <a:rPr lang="es-ES_tradnl" dirty="0">
                <a:latin typeface="Arial" panose="020B0604020202020204" pitchFamily="34" charset="0"/>
                <a:cs typeface="Arial" panose="020B0604020202020204" pitchFamily="34" charset="0"/>
              </a:rPr>
              <a:t>Confederación define orientación estratégica y determina requisitos mínimos</a:t>
            </a:r>
          </a:p>
          <a:p>
            <a:pPr>
              <a:lnSpc>
                <a:spcPct val="100000"/>
              </a:lnSpc>
              <a:spcBef>
                <a:spcPts val="600"/>
              </a:spcBef>
              <a:defRPr/>
            </a:pPr>
            <a:r>
              <a:rPr lang="es-ES_tradnl" dirty="0">
                <a:latin typeface="Arial" panose="020B0604020202020204" pitchFamily="34" charset="0"/>
                <a:cs typeface="Arial" panose="020B0604020202020204" pitchFamily="34" charset="0"/>
              </a:rPr>
              <a:t>Supervisión general a cargo de Oficina Federal de Topografía (</a:t>
            </a:r>
            <a:r>
              <a:rPr lang="es-ES_tradnl" dirty="0" err="1">
                <a:latin typeface="Arial" panose="020B0604020202020204" pitchFamily="34" charset="0"/>
                <a:cs typeface="Arial" panose="020B0604020202020204" pitchFamily="34" charset="0"/>
              </a:rPr>
              <a:t>swisstopo</a:t>
            </a:r>
            <a:r>
              <a:rPr lang="es-ES_tradnl" dirty="0">
                <a:latin typeface="Arial" panose="020B0604020202020204" pitchFamily="34" charset="0"/>
                <a:cs typeface="Arial" panose="020B0604020202020204" pitchFamily="34" charset="0"/>
              </a:rPr>
              <a:t> = IGAC)</a:t>
            </a:r>
          </a:p>
          <a:p>
            <a:pPr>
              <a:lnSpc>
                <a:spcPct val="100000"/>
              </a:lnSpc>
              <a:spcBef>
                <a:spcPts val="600"/>
              </a:spcBef>
              <a:defRPr/>
            </a:pPr>
            <a:r>
              <a:rPr lang="es-ES_tradnl" dirty="0">
                <a:latin typeface="Arial" panose="020B0604020202020204" pitchFamily="34" charset="0"/>
                <a:cs typeface="Arial" panose="020B0604020202020204" pitchFamily="34" charset="0"/>
              </a:rPr>
              <a:t>Cantones regulan la organización para la gestión del catastro RDPP y determinan los organismos responsables</a:t>
            </a:r>
          </a:p>
          <a:p>
            <a:pPr>
              <a:lnSpc>
                <a:spcPct val="100000"/>
              </a:lnSpc>
              <a:spcBef>
                <a:spcPts val="600"/>
              </a:spcBef>
              <a:defRPr/>
            </a:pPr>
            <a:r>
              <a:rPr lang="es-ES_tradnl" dirty="0">
                <a:latin typeface="Arial" panose="020B0604020202020204" pitchFamily="34" charset="0"/>
                <a:cs typeface="Arial" panose="020B0604020202020204" pitchFamily="34" charset="0"/>
              </a:rPr>
              <a:t>Cantones ponen los datos a disposición del público a través de </a:t>
            </a:r>
            <a:r>
              <a:rPr lang="es-ES_tradnl" dirty="0">
                <a:solidFill>
                  <a:schemeClr val="bg2">
                    <a:lumMod val="10000"/>
                  </a:schemeClr>
                </a:solidFill>
                <a:latin typeface="Arial" panose="020B0604020202020204" pitchFamily="34" charset="0"/>
                <a:cs typeface="Arial" panose="020B0604020202020204" pitchFamily="34" charset="0"/>
              </a:rPr>
              <a:t>sus </a:t>
            </a:r>
            <a:r>
              <a:rPr lang="es-ES_tradnl" dirty="0" err="1">
                <a:solidFill>
                  <a:schemeClr val="bg2">
                    <a:lumMod val="10000"/>
                  </a:schemeClr>
                </a:solidFill>
                <a:latin typeface="Arial" panose="020B0604020202020204" pitchFamily="34" charset="0"/>
                <a:cs typeface="Arial" panose="020B0604020202020204" pitchFamily="34" charset="0"/>
              </a:rPr>
              <a:t>geoportales</a:t>
            </a:r>
            <a:r>
              <a:rPr lang="es-ES_tradnl" dirty="0">
                <a:solidFill>
                  <a:schemeClr val="bg2">
                    <a:lumMod val="10000"/>
                  </a:schemeClr>
                </a:solidFill>
                <a:latin typeface="Arial" panose="020B0604020202020204" pitchFamily="34" charset="0"/>
                <a:cs typeface="Arial" panose="020B0604020202020204" pitchFamily="34" charset="0"/>
              </a:rPr>
              <a:t> cantonales Catastro RDPP</a:t>
            </a:r>
          </a:p>
          <a:p>
            <a:pPr marL="304800" lvl="1" indent="0">
              <a:lnSpc>
                <a:spcPct val="100000"/>
              </a:lnSpc>
              <a:spcBef>
                <a:spcPts val="600"/>
              </a:spcBef>
              <a:buNone/>
              <a:defRPr/>
            </a:pPr>
            <a:endParaRPr lang="es-ES_tradnl" dirty="0">
              <a:latin typeface="Arial" panose="020B0604020202020204" pitchFamily="34" charset="0"/>
              <a:cs typeface="Arial" panose="020B06040202020202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13</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773191"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Arial" panose="020B0604020202020204" pitchFamily="34" charset="0"/>
                <a:cs typeface="Arial" panose="020B0604020202020204" pitchFamily="34" charset="0"/>
              </a:rPr>
              <a:t>Catastro RDPP – </a:t>
            </a:r>
            <a:r>
              <a:rPr lang="es-ES_tradnl" sz="4000" b="0" i="0" u="none" strike="noStrike" cap="none" spc="0" dirty="0">
                <a:ln>
                  <a:noFill/>
                </a:ln>
                <a:solidFill>
                  <a:srgbClr val="1A384E"/>
                </a:solidFill>
                <a:latin typeface="Arial" panose="020B0604020202020204" pitchFamily="34" charset="0"/>
                <a:cs typeface="Arial" panose="020B0604020202020204" pitchFamily="34" charset="0"/>
              </a:rPr>
              <a:t>Organización</a:t>
            </a:r>
          </a:p>
        </p:txBody>
      </p:sp>
      <p:sp>
        <p:nvSpPr>
          <p:cNvPr id="26" name="Textfeld 25">
            <a:extLst>
              <a:ext uri="{FF2B5EF4-FFF2-40B4-BE49-F238E27FC236}">
                <a16:creationId xmlns:a16="http://schemas.microsoft.com/office/drawing/2014/main" id="{0304BBE7-D7BF-4741-B5DA-ED6BAE3D6636}"/>
              </a:ext>
            </a:extLst>
          </p:cNvPr>
          <p:cNvSpPr txBox="1"/>
          <p:nvPr/>
        </p:nvSpPr>
        <p:spPr bwMode="auto">
          <a:xfrm>
            <a:off x="4772982" y="5975702"/>
            <a:ext cx="5325497" cy="26161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s-ES_tradnl" sz="1100" dirty="0">
                <a:latin typeface="Arial" panose="020B0604020202020204" pitchFamily="34" charset="0"/>
                <a:cs typeface="Arial" panose="020B0604020202020204" pitchFamily="34" charset="0"/>
              </a:rPr>
              <a:t>Régimen de cooperación entre la Confederación y los cantones (</a:t>
            </a:r>
            <a:r>
              <a:rPr lang="es-ES_tradnl" sz="1100" dirty="0" err="1">
                <a:latin typeface="Arial" panose="020B0604020202020204" pitchFamily="34" charset="0"/>
                <a:cs typeface="Arial" panose="020B0604020202020204" pitchFamily="34" charset="0"/>
              </a:rPr>
              <a:t>www.cadastre.ch</a:t>
            </a:r>
            <a:r>
              <a:rPr lang="es-ES_tradnl" sz="1100" dirty="0">
                <a:latin typeface="Arial" panose="020B0604020202020204" pitchFamily="34" charset="0"/>
                <a:cs typeface="Arial" panose="020B0604020202020204" pitchFamily="34" charset="0"/>
              </a:rPr>
              <a:t>)</a:t>
            </a:r>
          </a:p>
        </p:txBody>
      </p:sp>
      <p:pic>
        <p:nvPicPr>
          <p:cNvPr id="10" name="Grafik 9">
            <a:extLst>
              <a:ext uri="{FF2B5EF4-FFF2-40B4-BE49-F238E27FC236}">
                <a16:creationId xmlns:a16="http://schemas.microsoft.com/office/drawing/2014/main" id="{D11F1488-E41B-F74B-9D09-E6E0DB17BDAE}"/>
              </a:ext>
            </a:extLst>
          </p:cNvPr>
          <p:cNvPicPr/>
          <p:nvPr/>
        </p:nvPicPr>
        <p:blipFill>
          <a:blip r:embed="rId3"/>
          <a:stretch>
            <a:fillRect/>
          </a:stretch>
        </p:blipFill>
        <p:spPr>
          <a:xfrm>
            <a:off x="4798446" y="3829790"/>
            <a:ext cx="6554138" cy="2160240"/>
          </a:xfrm>
          <a:prstGeom prst="rect">
            <a:avLst/>
          </a:prstGeom>
        </p:spPr>
      </p:pic>
    </p:spTree>
    <p:extLst>
      <p:ext uri="{BB962C8B-B14F-4D97-AF65-F5344CB8AC3E}">
        <p14:creationId xmlns:p14="http://schemas.microsoft.com/office/powerpoint/2010/main" val="199810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350018"/>
            <a:ext cx="4885104" cy="4690726"/>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lnSpc>
                <a:spcPct val="100000"/>
              </a:lnSpc>
              <a:spcBef>
                <a:spcPts val="1200"/>
              </a:spcBef>
              <a:defRPr/>
            </a:pPr>
            <a:r>
              <a:rPr lang="es-ES_tradnl" sz="2300" dirty="0">
                <a:latin typeface="Arial" panose="020B0604020202020204" pitchFamily="34" charset="0"/>
                <a:cs typeface="Arial" panose="020B0604020202020204" pitchFamily="34" charset="0"/>
              </a:rPr>
              <a:t>Registro de la propiedad contiene disposiciones de derecho privado a una propiedad</a:t>
            </a:r>
          </a:p>
          <a:p>
            <a:pPr>
              <a:lnSpc>
                <a:spcPct val="100000"/>
              </a:lnSpc>
              <a:spcBef>
                <a:spcPts val="1200"/>
              </a:spcBef>
              <a:defRPr/>
            </a:pPr>
            <a:r>
              <a:rPr lang="es-ES_tradnl" sz="2300" dirty="0">
                <a:latin typeface="Arial" panose="020B0604020202020204" pitchFamily="34" charset="0"/>
                <a:cs typeface="Arial" panose="020B0604020202020204" pitchFamily="34" charset="0"/>
              </a:rPr>
              <a:t>Catastro RDPP contiene disposiciones de derecho público para un perímetro específico</a:t>
            </a:r>
          </a:p>
          <a:p>
            <a:pPr>
              <a:lnSpc>
                <a:spcPct val="100000"/>
              </a:lnSpc>
              <a:spcBef>
                <a:spcPts val="1200"/>
              </a:spcBef>
              <a:defRPr/>
            </a:pPr>
            <a:r>
              <a:rPr lang="es-ES_tradnl" sz="2300" dirty="0">
                <a:latin typeface="Arial" panose="020B0604020202020204" pitchFamily="34" charset="0"/>
                <a:cs typeface="Arial" panose="020B0604020202020204" pitchFamily="34" charset="0"/>
              </a:rPr>
              <a:t>Intereses públicos tienen prioridad</a:t>
            </a:r>
          </a:p>
          <a:p>
            <a:pPr marL="304800" lvl="1" indent="0">
              <a:lnSpc>
                <a:spcPct val="100000"/>
              </a:lnSpc>
              <a:spcBef>
                <a:spcPts val="1200"/>
              </a:spcBef>
              <a:buNone/>
              <a:defRPr/>
            </a:pPr>
            <a:endParaRPr lang="es-ES_tradnl" sz="2300" dirty="0">
              <a:latin typeface="Arial" panose="020B0604020202020204" pitchFamily="34" charset="0"/>
              <a:cs typeface="Arial" panose="020B06040202020202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14</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437832"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marL="0" marR="0" lvl="0" indent="0" algn="l" defTabSz="1219169">
              <a:lnSpc>
                <a:spcPct val="100000"/>
              </a:lnSpc>
              <a:spcBef>
                <a:spcPts val="0"/>
              </a:spcBef>
              <a:spcAft>
                <a:spcPts val="0"/>
              </a:spcAft>
              <a:buClrTx/>
              <a:buSzTx/>
              <a:buFontTx/>
              <a:buNone/>
              <a:defRPr/>
            </a:pPr>
            <a:r>
              <a:rPr lang="es-ES_tradnl" sz="4000" b="0" dirty="0">
                <a:solidFill>
                  <a:srgbClr val="1A384E"/>
                </a:solidFill>
                <a:latin typeface="Arial" panose="020B0604020202020204" pitchFamily="34" charset="0"/>
                <a:cs typeface="Arial" panose="020B0604020202020204" pitchFamily="34" charset="0"/>
              </a:rPr>
              <a:t>Catastro RDPP – </a:t>
            </a:r>
            <a:r>
              <a:rPr lang="es-ES_tradnl" sz="4000" b="0" i="0" u="none" strike="noStrike" cap="none" spc="0" dirty="0">
                <a:ln>
                  <a:noFill/>
                </a:ln>
                <a:solidFill>
                  <a:srgbClr val="1A384E"/>
                </a:solidFill>
                <a:latin typeface="Arial" panose="020B0604020202020204" pitchFamily="34" charset="0"/>
                <a:cs typeface="Arial" panose="020B0604020202020204" pitchFamily="34" charset="0"/>
              </a:rPr>
              <a:t>Derecho privado vs. publico</a:t>
            </a:r>
          </a:p>
        </p:txBody>
      </p:sp>
      <p:sp>
        <p:nvSpPr>
          <p:cNvPr id="26" name="Textfeld 25">
            <a:extLst>
              <a:ext uri="{FF2B5EF4-FFF2-40B4-BE49-F238E27FC236}">
                <a16:creationId xmlns:a16="http://schemas.microsoft.com/office/drawing/2014/main" id="{0304BBE7-D7BF-4741-B5DA-ED6BAE3D6636}"/>
              </a:ext>
            </a:extLst>
          </p:cNvPr>
          <p:cNvSpPr txBox="1"/>
          <p:nvPr/>
        </p:nvSpPr>
        <p:spPr bwMode="auto">
          <a:xfrm>
            <a:off x="5519936" y="4725144"/>
            <a:ext cx="5295039" cy="26161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s-ES_tradnl" sz="1100" dirty="0">
                <a:latin typeface="Arial" panose="020B0604020202020204" pitchFamily="34" charset="0"/>
                <a:cs typeface="Arial" panose="020B0604020202020204" pitchFamily="34" charset="0"/>
              </a:rPr>
              <a:t>Delimitación del catastro RDPP con el registro de la propiedad (www.cadastre.ch)</a:t>
            </a:r>
          </a:p>
        </p:txBody>
      </p:sp>
      <p:pic>
        <p:nvPicPr>
          <p:cNvPr id="8" name="Grafik 7">
            <a:extLst>
              <a:ext uri="{FF2B5EF4-FFF2-40B4-BE49-F238E27FC236}">
                <a16:creationId xmlns:a16="http://schemas.microsoft.com/office/drawing/2014/main" id="{84260C25-3F40-314D-B0C1-C4F67F49542B}"/>
              </a:ext>
            </a:extLst>
          </p:cNvPr>
          <p:cNvPicPr/>
          <p:nvPr/>
        </p:nvPicPr>
        <p:blipFill>
          <a:blip r:embed="rId3"/>
          <a:stretch>
            <a:fillRect/>
          </a:stretch>
        </p:blipFill>
        <p:spPr>
          <a:xfrm>
            <a:off x="5591944" y="1438656"/>
            <a:ext cx="6051475" cy="3174393"/>
          </a:xfrm>
          <a:prstGeom prst="rect">
            <a:avLst/>
          </a:prstGeom>
        </p:spPr>
      </p:pic>
    </p:spTree>
    <p:extLst>
      <p:ext uri="{BB962C8B-B14F-4D97-AF65-F5344CB8AC3E}">
        <p14:creationId xmlns:p14="http://schemas.microsoft.com/office/powerpoint/2010/main" val="2972465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1" name="Grafik 10">
            <a:extLst>
              <a:ext uri="{FF2B5EF4-FFF2-40B4-BE49-F238E27FC236}">
                <a16:creationId xmlns:a16="http://schemas.microsoft.com/office/drawing/2014/main" id="{0F343EFD-92DF-4745-90AA-53CDD9FCE7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36160" y="1556792"/>
            <a:ext cx="4329481" cy="2664296"/>
          </a:xfrm>
          <a:prstGeom prst="rect">
            <a:avLst/>
          </a:prstGeom>
        </p:spPr>
      </p:pic>
      <p:sp>
        <p:nvSpPr>
          <p:cNvPr id="9" name="Inhaltsplatzhalter 2"/>
          <p:cNvSpPr txBox="1"/>
          <p:nvPr/>
        </p:nvSpPr>
        <p:spPr bwMode="auto">
          <a:xfrm>
            <a:off x="418808" y="1504122"/>
            <a:ext cx="7024904"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lnSpc>
                <a:spcPct val="100000"/>
              </a:lnSpc>
              <a:spcBef>
                <a:spcPts val="1200"/>
              </a:spcBef>
              <a:defRPr/>
            </a:pPr>
            <a:r>
              <a:rPr lang="es-ES_tradnl" dirty="0">
                <a:latin typeface="Arial" panose="020B0604020202020204" pitchFamily="34" charset="0"/>
                <a:cs typeface="Arial" panose="020B0604020202020204" pitchFamily="34" charset="0"/>
              </a:rPr>
              <a:t>Costes operativos anuales para toda Suiza: 12.6 millones USD (47 mil millones de pesos)</a:t>
            </a:r>
          </a:p>
          <a:p>
            <a:pPr>
              <a:lnSpc>
                <a:spcPct val="100000"/>
              </a:lnSpc>
              <a:spcBef>
                <a:spcPts val="1200"/>
              </a:spcBef>
              <a:defRPr/>
            </a:pPr>
            <a:r>
              <a:rPr lang="es-ES_tradnl" dirty="0">
                <a:latin typeface="Arial" panose="020B0604020202020204" pitchFamily="34" charset="0"/>
                <a:cs typeface="Arial" panose="020B0604020202020204" pitchFamily="34" charset="0"/>
              </a:rPr>
              <a:t>Contribución federal: 50%</a:t>
            </a:r>
          </a:p>
          <a:p>
            <a:pPr>
              <a:lnSpc>
                <a:spcPct val="100000"/>
              </a:lnSpc>
              <a:spcBef>
                <a:spcPts val="1200"/>
              </a:spcBef>
              <a:defRPr/>
            </a:pPr>
            <a:r>
              <a:rPr lang="es-ES_tradnl" dirty="0">
                <a:latin typeface="Arial" panose="020B0604020202020204" pitchFamily="34" charset="0"/>
                <a:cs typeface="Arial" panose="020B0604020202020204" pitchFamily="34" charset="0"/>
              </a:rPr>
              <a:t>Cantones: 50% </a:t>
            </a:r>
          </a:p>
          <a:p>
            <a:pPr>
              <a:lnSpc>
                <a:spcPct val="100000"/>
              </a:lnSpc>
              <a:spcBef>
                <a:spcPts val="1200"/>
              </a:spcBef>
              <a:defRPr/>
            </a:pPr>
            <a:r>
              <a:rPr lang="es-ES_tradnl" dirty="0">
                <a:latin typeface="Arial" panose="020B0604020202020204" pitchFamily="34" charset="0"/>
                <a:cs typeface="Arial" panose="020B0604020202020204" pitchFamily="34" charset="0"/>
              </a:rPr>
              <a:t>La financiación inicial y los costes de </a:t>
            </a:r>
            <a:r>
              <a:rPr lang="es-ES_tradnl" dirty="0">
                <a:solidFill>
                  <a:schemeClr val="bg2">
                    <a:lumMod val="10000"/>
                  </a:schemeClr>
                </a:solidFill>
                <a:latin typeface="Arial" panose="020B0604020202020204" pitchFamily="34" charset="0"/>
                <a:cs typeface="Arial" panose="020B0604020202020204" pitchFamily="34" charset="0"/>
              </a:rPr>
              <a:t>mantenimiento</a:t>
            </a:r>
            <a:r>
              <a:rPr lang="es-ES_tradnl" dirty="0">
                <a:latin typeface="Arial" panose="020B0604020202020204" pitchFamily="34" charset="0"/>
                <a:cs typeface="Arial" panose="020B0604020202020204" pitchFamily="34" charset="0"/>
              </a:rPr>
              <a:t> están a responsabilidad de las oficinas especializadas pertinentes a nivel federal, cantonal o municipal</a:t>
            </a:r>
          </a:p>
          <a:p>
            <a:pPr>
              <a:lnSpc>
                <a:spcPct val="100000"/>
              </a:lnSpc>
              <a:spcBef>
                <a:spcPts val="1200"/>
              </a:spcBef>
              <a:defRPr/>
            </a:pPr>
            <a:endParaRPr lang="es-ES_tradnl" dirty="0">
              <a:latin typeface="Arial" panose="020B0604020202020204" pitchFamily="34" charset="0"/>
              <a:cs typeface="Arial" panose="020B0604020202020204" pitchFamily="34" charset="0"/>
            </a:endParaRPr>
          </a:p>
          <a:p>
            <a:pPr marL="304800" lvl="1" indent="0">
              <a:lnSpc>
                <a:spcPct val="100000"/>
              </a:lnSpc>
              <a:spcBef>
                <a:spcPts val="1200"/>
              </a:spcBef>
              <a:buNone/>
              <a:defRPr/>
            </a:pPr>
            <a:endParaRPr lang="es-ES_tradnl" dirty="0">
              <a:latin typeface="Arial" panose="020B0604020202020204" pitchFamily="34" charset="0"/>
              <a:cs typeface="Arial" panose="020B06040202020202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15</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773192"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Arial" panose="020B0604020202020204" pitchFamily="34" charset="0"/>
                <a:cs typeface="Arial" panose="020B0604020202020204" pitchFamily="34" charset="0"/>
              </a:rPr>
              <a:t>Catastro RDPP – </a:t>
            </a:r>
            <a:r>
              <a:rPr lang="es-ES_tradnl" sz="4000" b="0" i="0" u="none" strike="noStrike" cap="none" spc="0" dirty="0">
                <a:ln>
                  <a:noFill/>
                </a:ln>
                <a:solidFill>
                  <a:srgbClr val="1A384E"/>
                </a:solidFill>
                <a:latin typeface="Arial" panose="020B0604020202020204" pitchFamily="34" charset="0"/>
                <a:cs typeface="Arial" panose="020B0604020202020204" pitchFamily="34" charset="0"/>
              </a:rPr>
              <a:t>Financiación y Costes</a:t>
            </a:r>
          </a:p>
        </p:txBody>
      </p:sp>
    </p:spTree>
    <p:extLst>
      <p:ext uri="{BB962C8B-B14F-4D97-AF65-F5344CB8AC3E}">
        <p14:creationId xmlns:p14="http://schemas.microsoft.com/office/powerpoint/2010/main" val="3372939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2" name="Grafik 1">
            <a:extLst>
              <a:ext uri="{FF2B5EF4-FFF2-40B4-BE49-F238E27FC236}">
                <a16:creationId xmlns:a16="http://schemas.microsoft.com/office/drawing/2014/main" id="{9BA68BCA-8B60-764C-A46C-E7CFA368EED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851"/>
          <a:stretch>
            <a:fillRect/>
          </a:stretch>
        </p:blipFill>
        <p:spPr>
          <a:xfrm>
            <a:off x="7824192" y="2084146"/>
            <a:ext cx="4320480" cy="2788974"/>
          </a:xfrm>
          <a:prstGeom prst="rect">
            <a:avLst/>
          </a:prstGeom>
        </p:spPr>
      </p:pic>
      <p:sp>
        <p:nvSpPr>
          <p:cNvPr id="9" name="Inhaltsplatzhalter 2"/>
          <p:cNvSpPr txBox="1"/>
          <p:nvPr/>
        </p:nvSpPr>
        <p:spPr bwMode="auto">
          <a:xfrm>
            <a:off x="418808" y="1504122"/>
            <a:ext cx="7621408"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lnSpc>
                <a:spcPct val="100000"/>
              </a:lnSpc>
              <a:spcBef>
                <a:spcPts val="1200"/>
              </a:spcBef>
              <a:defRPr/>
            </a:pPr>
            <a:r>
              <a:rPr lang="es-ES_tradnl" u="sng" dirty="0">
                <a:latin typeface="Arial" panose="020B0604020202020204" pitchFamily="34" charset="0"/>
                <a:cs typeface="Arial" panose="020B0604020202020204" pitchFamily="34" charset="0"/>
              </a:rPr>
              <a:t>Costes</a:t>
            </a:r>
            <a:r>
              <a:rPr lang="es-ES_tradnl" dirty="0">
                <a:latin typeface="Arial" panose="020B0604020202020204" pitchFamily="34" charset="0"/>
                <a:cs typeface="Arial" panose="020B0604020202020204" pitchFamily="34" charset="0"/>
              </a:rPr>
              <a:t> de establecimiento dependían del tamaño, heterogeneidad y organización del cantón</a:t>
            </a:r>
          </a:p>
          <a:p>
            <a:pPr>
              <a:lnSpc>
                <a:spcPct val="100000"/>
              </a:lnSpc>
              <a:spcBef>
                <a:spcPts val="1200"/>
              </a:spcBef>
              <a:defRPr/>
            </a:pPr>
            <a:r>
              <a:rPr lang="es-ES_tradnl" dirty="0">
                <a:latin typeface="Arial" panose="020B0604020202020204" pitchFamily="34" charset="0"/>
                <a:cs typeface="Arial" panose="020B0604020202020204" pitchFamily="34" charset="0"/>
              </a:rPr>
              <a:t>Oscilaron entre </a:t>
            </a:r>
            <a:r>
              <a:rPr lang="es-ES_tradnl" dirty="0">
                <a:solidFill>
                  <a:schemeClr val="bg2">
                    <a:lumMod val="10000"/>
                  </a:schemeClr>
                </a:solidFill>
                <a:latin typeface="Arial" panose="020B0604020202020204" pitchFamily="34" charset="0"/>
                <a:cs typeface="Arial" panose="020B0604020202020204" pitchFamily="34" charset="0"/>
              </a:rPr>
              <a:t>0.4</a:t>
            </a:r>
            <a:r>
              <a:rPr lang="es-ES_tradnl" dirty="0">
                <a:latin typeface="Arial" panose="020B0604020202020204" pitchFamily="34" charset="0"/>
                <a:cs typeface="Arial" panose="020B0604020202020204" pitchFamily="34" charset="0"/>
              </a:rPr>
              <a:t> y 7 millones USD por cantón (valor medio por cantón: 1.5 millones de USD)</a:t>
            </a:r>
          </a:p>
          <a:p>
            <a:pPr>
              <a:lnSpc>
                <a:spcPct val="100000"/>
              </a:lnSpc>
              <a:spcBef>
                <a:spcPts val="1200"/>
              </a:spcBef>
              <a:defRPr/>
            </a:pPr>
            <a:r>
              <a:rPr lang="es-ES_tradnl" dirty="0">
                <a:latin typeface="Arial" panose="020B0604020202020204" pitchFamily="34" charset="0"/>
                <a:cs typeface="Arial" panose="020B0604020202020204" pitchFamily="34" charset="0"/>
              </a:rPr>
              <a:t>Costes de operación </a:t>
            </a:r>
            <a:r>
              <a:rPr lang="es-ES_tradnl" dirty="0">
                <a:solidFill>
                  <a:schemeClr val="bg2">
                    <a:lumMod val="10000"/>
                  </a:schemeClr>
                </a:solidFill>
                <a:latin typeface="Arial" panose="020B0604020202020204" pitchFamily="34" charset="0"/>
                <a:cs typeface="Arial" panose="020B0604020202020204" pitchFamily="34" charset="0"/>
              </a:rPr>
              <a:t>oscilan</a:t>
            </a:r>
            <a:r>
              <a:rPr lang="es-ES_tradnl" dirty="0">
                <a:latin typeface="Arial" panose="020B0604020202020204" pitchFamily="34" charset="0"/>
                <a:cs typeface="Arial" panose="020B0604020202020204" pitchFamily="34" charset="0"/>
              </a:rPr>
              <a:t> entre 30.000 y 500.000 USD por cantón (valor medio cantón: 200.000 USD)</a:t>
            </a:r>
          </a:p>
          <a:p>
            <a:pPr>
              <a:lnSpc>
                <a:spcPct val="100000"/>
              </a:lnSpc>
              <a:spcBef>
                <a:spcPts val="1200"/>
              </a:spcBef>
              <a:defRPr/>
            </a:pPr>
            <a:endParaRPr lang="es-ES_tradnl" dirty="0">
              <a:latin typeface="Arial" panose="020B0604020202020204" pitchFamily="34" charset="0"/>
              <a:cs typeface="Arial" panose="020B0604020202020204" pitchFamily="34" charset="0"/>
            </a:endParaRPr>
          </a:p>
          <a:p>
            <a:pPr>
              <a:lnSpc>
                <a:spcPct val="100000"/>
              </a:lnSpc>
              <a:spcBef>
                <a:spcPts val="1200"/>
              </a:spcBef>
              <a:defRPr/>
            </a:pPr>
            <a:r>
              <a:rPr lang="es-ES_tradnl" u="sng" dirty="0">
                <a:latin typeface="Arial" panose="020B0604020202020204" pitchFamily="34" charset="0"/>
                <a:cs typeface="Arial" panose="020B0604020202020204" pitchFamily="34" charset="0"/>
              </a:rPr>
              <a:t>Beneficios</a:t>
            </a:r>
            <a:r>
              <a:rPr lang="es-ES_tradnl" dirty="0">
                <a:latin typeface="Arial" panose="020B0604020202020204" pitchFamily="34" charset="0"/>
                <a:cs typeface="Arial" panose="020B0604020202020204" pitchFamily="34" charset="0"/>
              </a:rPr>
              <a:t> se cuantifican en 50-100 millones de USD al año </a:t>
            </a:r>
            <a:r>
              <a:rPr lang="es-ES_tradnl" dirty="0">
                <a:solidFill>
                  <a:schemeClr val="bg2">
                    <a:lumMod val="10000"/>
                  </a:schemeClr>
                </a:solidFill>
                <a:latin typeface="Arial" panose="020B0604020202020204" pitchFamily="34" charset="0"/>
                <a:cs typeface="Arial" panose="020B0604020202020204" pitchFamily="34" charset="0"/>
              </a:rPr>
              <a:t>por la contribución al: sector hipotecario, seguridad jurídica, valoración inmobiliaria, reducción de costes </a:t>
            </a:r>
            <a:r>
              <a:rPr lang="es-ES_tradnl" dirty="0">
                <a:latin typeface="Arial" panose="020B0604020202020204" pitchFamily="34" charset="0"/>
                <a:cs typeface="Arial" panose="020B0604020202020204" pitchFamily="34" charset="0"/>
              </a:rPr>
              <a:t>para empresas privadas</a:t>
            </a:r>
          </a:p>
          <a:p>
            <a:pPr>
              <a:lnSpc>
                <a:spcPct val="100000"/>
              </a:lnSpc>
              <a:spcBef>
                <a:spcPts val="1200"/>
              </a:spcBef>
              <a:defRPr/>
            </a:pPr>
            <a:endParaRPr lang="es-ES_tradnl" dirty="0">
              <a:latin typeface="Arial" panose="020B0604020202020204" pitchFamily="34" charset="0"/>
              <a:cs typeface="Arial" panose="020B0604020202020204" pitchFamily="34" charset="0"/>
            </a:endParaRPr>
          </a:p>
          <a:p>
            <a:pPr marL="304800" lvl="1" indent="0">
              <a:lnSpc>
                <a:spcPct val="100000"/>
              </a:lnSpc>
              <a:spcBef>
                <a:spcPts val="1200"/>
              </a:spcBef>
              <a:buNone/>
              <a:defRPr/>
            </a:pPr>
            <a:endParaRPr lang="es-ES_tradnl" dirty="0">
              <a:latin typeface="Arial" panose="020B0604020202020204" pitchFamily="34" charset="0"/>
              <a:cs typeface="Arial" panose="020B06040202020202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16</a:t>
            </a:fld>
            <a:endParaRPr lang="es-ES_tradnl" sz="1300" b="0" i="0" u="none" strike="noStrike" cap="none" spc="0" dirty="0">
              <a:ln>
                <a:noFill/>
              </a:ln>
              <a:solidFill>
                <a:srgbClr val="3E83B2"/>
              </a:solidFill>
              <a:latin typeface="Circular Pro Book"/>
              <a:cs typeface="Circular Pro Book"/>
            </a:endParaRPr>
          </a:p>
        </p:txBody>
      </p:sp>
      <p:sp>
        <p:nvSpPr>
          <p:cNvPr id="5" name="Content"/>
          <p:cNvSpPr txBox="1"/>
          <p:nvPr/>
        </p:nvSpPr>
        <p:spPr bwMode="auto">
          <a:xfrm>
            <a:off x="418808" y="280022"/>
            <a:ext cx="10285703"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Arial" panose="020B0604020202020204" pitchFamily="34" charset="0"/>
                <a:cs typeface="Arial" panose="020B0604020202020204" pitchFamily="34" charset="0"/>
              </a:rPr>
              <a:t>Catastro RDPP – </a:t>
            </a:r>
            <a:r>
              <a:rPr lang="es-ES_tradnl" sz="4000" b="0" i="0" u="none" strike="noStrike" cap="none" spc="0" dirty="0">
                <a:ln>
                  <a:noFill/>
                </a:ln>
                <a:solidFill>
                  <a:srgbClr val="1A384E"/>
                </a:solidFill>
                <a:latin typeface="Arial" panose="020B0604020202020204" pitchFamily="34" charset="0"/>
                <a:cs typeface="Arial" panose="020B0604020202020204" pitchFamily="34" charset="0"/>
              </a:rPr>
              <a:t>Costes y beneficios</a:t>
            </a:r>
          </a:p>
        </p:txBody>
      </p:sp>
    </p:spTree>
    <p:extLst>
      <p:ext uri="{BB962C8B-B14F-4D97-AF65-F5344CB8AC3E}">
        <p14:creationId xmlns:p14="http://schemas.microsoft.com/office/powerpoint/2010/main" val="3925252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504122"/>
            <a:ext cx="11223940"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Arial" panose="020B0604020202020204" pitchFamily="34" charset="0"/>
                <a:cs typeface="Arial" panose="020B0604020202020204" pitchFamily="34" charset="0"/>
              </a:rPr>
              <a:t>Restricciones de derecho público a la propiedad:</a:t>
            </a:r>
          </a:p>
          <a:p>
            <a:pPr lvl="1">
              <a:spcBef>
                <a:spcPts val="600"/>
              </a:spcBef>
              <a:buFont typeface="Symbol" pitchFamily="2" charset="2"/>
              <a:buChar char="-"/>
              <a:defRPr/>
            </a:pPr>
            <a:r>
              <a:rPr lang="es-ES_tradnl" dirty="0">
                <a:latin typeface="Arial" panose="020B0604020202020204" pitchFamily="34" charset="0"/>
                <a:cs typeface="Arial" panose="020B0604020202020204" pitchFamily="34" charset="0"/>
              </a:rPr>
              <a:t>Planificación territorial</a:t>
            </a:r>
          </a:p>
          <a:p>
            <a:pPr lvl="1">
              <a:spcBef>
                <a:spcPts val="600"/>
              </a:spcBef>
              <a:buFont typeface="Symbol" pitchFamily="2" charset="2"/>
              <a:buChar char="-"/>
              <a:defRPr/>
            </a:pPr>
            <a:r>
              <a:rPr lang="es-ES_tradnl" dirty="0">
                <a:latin typeface="Arial" panose="020B0604020202020204" pitchFamily="34" charset="0"/>
                <a:cs typeface="Arial" panose="020B0604020202020204" pitchFamily="34" charset="0"/>
              </a:rPr>
              <a:t>Carreteras</a:t>
            </a:r>
          </a:p>
          <a:p>
            <a:pPr lvl="1">
              <a:spcBef>
                <a:spcPts val="600"/>
              </a:spcBef>
              <a:buFont typeface="Symbol" pitchFamily="2" charset="2"/>
              <a:buChar char="-"/>
              <a:defRPr/>
            </a:pPr>
            <a:r>
              <a:rPr lang="es-ES_tradnl" dirty="0">
                <a:latin typeface="Arial" panose="020B0604020202020204" pitchFamily="34" charset="0"/>
                <a:cs typeface="Arial" panose="020B0604020202020204" pitchFamily="34" charset="0"/>
              </a:rPr>
              <a:t>Ferrocarriles</a:t>
            </a:r>
          </a:p>
          <a:p>
            <a:pPr lvl="1">
              <a:spcBef>
                <a:spcPts val="600"/>
              </a:spcBef>
              <a:buFont typeface="Symbol" pitchFamily="2" charset="2"/>
              <a:buChar char="-"/>
              <a:defRPr/>
            </a:pPr>
            <a:r>
              <a:rPr lang="es-ES_tradnl" dirty="0">
                <a:latin typeface="Arial" panose="020B0604020202020204" pitchFamily="34" charset="0"/>
                <a:cs typeface="Arial" panose="020B0604020202020204" pitchFamily="34" charset="0"/>
              </a:rPr>
              <a:t>Aeropuertos</a:t>
            </a:r>
          </a:p>
          <a:p>
            <a:pPr lvl="1">
              <a:spcBef>
                <a:spcPts val="600"/>
              </a:spcBef>
              <a:buFont typeface="Symbol" pitchFamily="2" charset="2"/>
              <a:buChar char="-"/>
              <a:defRPr/>
            </a:pPr>
            <a:r>
              <a:rPr lang="es-ES_tradnl" dirty="0">
                <a:latin typeface="Arial" panose="020B0604020202020204" pitchFamily="34" charset="0"/>
                <a:cs typeface="Arial" panose="020B0604020202020204" pitchFamily="34" charset="0"/>
              </a:rPr>
              <a:t>Lugares contaminadas</a:t>
            </a:r>
          </a:p>
          <a:p>
            <a:pPr lvl="1">
              <a:spcBef>
                <a:spcPts val="600"/>
              </a:spcBef>
              <a:buFont typeface="Symbol" pitchFamily="2" charset="2"/>
              <a:buChar char="-"/>
              <a:defRPr/>
            </a:pPr>
            <a:r>
              <a:rPr lang="es-ES_tradnl" dirty="0">
                <a:solidFill>
                  <a:schemeClr val="bg2">
                    <a:lumMod val="10000"/>
                  </a:schemeClr>
                </a:solidFill>
                <a:latin typeface="Arial" panose="020B0604020202020204" pitchFamily="34" charset="0"/>
                <a:cs typeface="Arial" panose="020B0604020202020204" pitchFamily="34" charset="0"/>
              </a:rPr>
              <a:t>Aguas (fluviales y </a:t>
            </a:r>
            <a:r>
              <a:rPr lang="es-ES_tradnl" dirty="0" err="1">
                <a:solidFill>
                  <a:schemeClr val="bg2">
                    <a:lumMod val="10000"/>
                  </a:schemeClr>
                </a:solidFill>
                <a:latin typeface="Arial" panose="020B0604020202020204" pitchFamily="34" charset="0"/>
                <a:cs typeface="Arial" panose="020B0604020202020204" pitchFamily="34" charset="0"/>
              </a:rPr>
              <a:t>subterraneas</a:t>
            </a:r>
            <a:r>
              <a:rPr lang="es-ES_tradnl" dirty="0">
                <a:solidFill>
                  <a:schemeClr val="bg2">
                    <a:lumMod val="10000"/>
                  </a:schemeClr>
                </a:solidFill>
                <a:latin typeface="Arial" panose="020B0604020202020204" pitchFamily="34" charset="0"/>
                <a:cs typeface="Arial" panose="020B0604020202020204" pitchFamily="34" charset="0"/>
              </a:rPr>
              <a:t>)</a:t>
            </a:r>
          </a:p>
          <a:p>
            <a:pPr lvl="1">
              <a:spcBef>
                <a:spcPts val="600"/>
              </a:spcBef>
              <a:buFont typeface="Symbol" pitchFamily="2" charset="2"/>
              <a:buChar char="-"/>
              <a:defRPr/>
            </a:pPr>
            <a:r>
              <a:rPr lang="es-ES_tradnl" dirty="0">
                <a:latin typeface="Arial" panose="020B0604020202020204" pitchFamily="34" charset="0"/>
                <a:cs typeface="Arial" panose="020B0604020202020204" pitchFamily="34" charset="0"/>
              </a:rPr>
              <a:t>Ruido</a:t>
            </a:r>
          </a:p>
          <a:p>
            <a:pPr lvl="1">
              <a:spcBef>
                <a:spcPts val="600"/>
              </a:spcBef>
              <a:buFont typeface="Symbol" pitchFamily="2" charset="2"/>
              <a:buChar char="-"/>
              <a:defRPr/>
            </a:pPr>
            <a:r>
              <a:rPr lang="es-ES_tradnl" dirty="0">
                <a:latin typeface="Arial" panose="020B0604020202020204" pitchFamily="34" charset="0"/>
                <a:cs typeface="Arial" panose="020B0604020202020204" pitchFamily="34" charset="0"/>
              </a:rPr>
              <a:t>Bosque</a:t>
            </a:r>
          </a:p>
          <a:p>
            <a:pPr lvl="1">
              <a:spcBef>
                <a:spcPts val="600"/>
              </a:spcBef>
              <a:buFont typeface="Symbol" pitchFamily="2" charset="2"/>
              <a:buChar char="-"/>
              <a:defRPr/>
            </a:pPr>
            <a:r>
              <a:rPr lang="es-ES_tradnl" dirty="0">
                <a:latin typeface="Arial" panose="020B0604020202020204" pitchFamily="34" charset="0"/>
                <a:cs typeface="Arial" panose="020B0604020202020204" pitchFamily="34" charset="0"/>
              </a:rPr>
              <a:t>Suministro y disposición (redes)</a:t>
            </a:r>
          </a:p>
          <a:p>
            <a:pPr marL="304800" lvl="1" indent="0">
              <a:spcBef>
                <a:spcPts val="600"/>
              </a:spcBef>
              <a:buNone/>
              <a:defRPr/>
            </a:pPr>
            <a:endParaRPr lang="es-ES_tradnl" dirty="0">
              <a:latin typeface="Arial" panose="020B0604020202020204" pitchFamily="34" charset="0"/>
              <a:cs typeface="Arial" panose="020B06040202020202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17</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9" y="280022"/>
            <a:ext cx="9683134"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Arial" panose="020B0604020202020204" pitchFamily="34" charset="0"/>
                <a:cs typeface="Arial" panose="020B0604020202020204" pitchFamily="34" charset="0"/>
              </a:rPr>
              <a:t>Catastro RDPP – Las restricciones</a:t>
            </a:r>
          </a:p>
        </p:txBody>
      </p:sp>
      <p:pic>
        <p:nvPicPr>
          <p:cNvPr id="2" name="Grafik 1">
            <a:extLst>
              <a:ext uri="{FF2B5EF4-FFF2-40B4-BE49-F238E27FC236}">
                <a16:creationId xmlns:a16="http://schemas.microsoft.com/office/drawing/2014/main" id="{22DFBF80-A0DB-DA4A-8ADD-F70EFC36BE19}"/>
              </a:ext>
            </a:extLst>
          </p:cNvPr>
          <p:cNvPicPr>
            <a:picLocks noChangeAspect="1"/>
          </p:cNvPicPr>
          <p:nvPr/>
        </p:nvPicPr>
        <p:blipFill>
          <a:blip r:embed="rId3"/>
          <a:stretch>
            <a:fillRect/>
          </a:stretch>
        </p:blipFill>
        <p:spPr>
          <a:xfrm>
            <a:off x="7176120" y="1753980"/>
            <a:ext cx="736600" cy="736600"/>
          </a:xfrm>
          <a:prstGeom prst="rect">
            <a:avLst/>
          </a:prstGeom>
        </p:spPr>
      </p:pic>
      <p:pic>
        <p:nvPicPr>
          <p:cNvPr id="3" name="Grafik 2">
            <a:extLst>
              <a:ext uri="{FF2B5EF4-FFF2-40B4-BE49-F238E27FC236}">
                <a16:creationId xmlns:a16="http://schemas.microsoft.com/office/drawing/2014/main" id="{CCD40393-4BD9-D34F-90AF-E596F11F8958}"/>
              </a:ext>
            </a:extLst>
          </p:cNvPr>
          <p:cNvPicPr>
            <a:picLocks noChangeAspect="1"/>
          </p:cNvPicPr>
          <p:nvPr/>
        </p:nvPicPr>
        <p:blipFill>
          <a:blip r:embed="rId4"/>
          <a:stretch>
            <a:fillRect/>
          </a:stretch>
        </p:blipFill>
        <p:spPr>
          <a:xfrm>
            <a:off x="6030778" y="2132856"/>
            <a:ext cx="736600" cy="736600"/>
          </a:xfrm>
          <a:prstGeom prst="rect">
            <a:avLst/>
          </a:prstGeom>
        </p:spPr>
      </p:pic>
      <p:pic>
        <p:nvPicPr>
          <p:cNvPr id="4" name="Grafik 3">
            <a:extLst>
              <a:ext uri="{FF2B5EF4-FFF2-40B4-BE49-F238E27FC236}">
                <a16:creationId xmlns:a16="http://schemas.microsoft.com/office/drawing/2014/main" id="{48D0A0C2-8AF4-7E47-B46A-4B5C53ED16D0}"/>
              </a:ext>
            </a:extLst>
          </p:cNvPr>
          <p:cNvPicPr>
            <a:picLocks noChangeAspect="1"/>
          </p:cNvPicPr>
          <p:nvPr/>
        </p:nvPicPr>
        <p:blipFill>
          <a:blip r:embed="rId5"/>
          <a:stretch>
            <a:fillRect/>
          </a:stretch>
        </p:blipFill>
        <p:spPr>
          <a:xfrm>
            <a:off x="7176120" y="2501156"/>
            <a:ext cx="736600" cy="736600"/>
          </a:xfrm>
          <a:prstGeom prst="rect">
            <a:avLst/>
          </a:prstGeom>
        </p:spPr>
      </p:pic>
      <p:pic>
        <p:nvPicPr>
          <p:cNvPr id="6" name="Grafik 5">
            <a:extLst>
              <a:ext uri="{FF2B5EF4-FFF2-40B4-BE49-F238E27FC236}">
                <a16:creationId xmlns:a16="http://schemas.microsoft.com/office/drawing/2014/main" id="{7D908E70-72F1-0A43-9B28-53973E52485E}"/>
              </a:ext>
            </a:extLst>
          </p:cNvPr>
          <p:cNvPicPr>
            <a:picLocks noChangeAspect="1"/>
          </p:cNvPicPr>
          <p:nvPr/>
        </p:nvPicPr>
        <p:blipFill>
          <a:blip r:embed="rId6"/>
          <a:stretch>
            <a:fillRect/>
          </a:stretch>
        </p:blipFill>
        <p:spPr>
          <a:xfrm>
            <a:off x="6030778" y="2869456"/>
            <a:ext cx="736600" cy="736600"/>
          </a:xfrm>
          <a:prstGeom prst="rect">
            <a:avLst/>
          </a:prstGeom>
        </p:spPr>
      </p:pic>
      <p:pic>
        <p:nvPicPr>
          <p:cNvPr id="8" name="Grafik 7">
            <a:extLst>
              <a:ext uri="{FF2B5EF4-FFF2-40B4-BE49-F238E27FC236}">
                <a16:creationId xmlns:a16="http://schemas.microsoft.com/office/drawing/2014/main" id="{997BDC0E-9533-7C4C-B9FD-728908791859}"/>
              </a:ext>
            </a:extLst>
          </p:cNvPr>
          <p:cNvPicPr>
            <a:picLocks noChangeAspect="1"/>
          </p:cNvPicPr>
          <p:nvPr/>
        </p:nvPicPr>
        <p:blipFill>
          <a:blip r:embed="rId7"/>
          <a:stretch>
            <a:fillRect/>
          </a:stretch>
        </p:blipFill>
        <p:spPr>
          <a:xfrm>
            <a:off x="7176120" y="3248332"/>
            <a:ext cx="736600" cy="736600"/>
          </a:xfrm>
          <a:prstGeom prst="rect">
            <a:avLst/>
          </a:prstGeom>
        </p:spPr>
      </p:pic>
      <p:pic>
        <p:nvPicPr>
          <p:cNvPr id="10" name="Grafik 9">
            <a:extLst>
              <a:ext uri="{FF2B5EF4-FFF2-40B4-BE49-F238E27FC236}">
                <a16:creationId xmlns:a16="http://schemas.microsoft.com/office/drawing/2014/main" id="{4130A799-BBAF-BD41-A6BF-0A43254ECEFB}"/>
              </a:ext>
            </a:extLst>
          </p:cNvPr>
          <p:cNvPicPr>
            <a:picLocks noChangeAspect="1"/>
          </p:cNvPicPr>
          <p:nvPr/>
        </p:nvPicPr>
        <p:blipFill>
          <a:blip r:embed="rId8"/>
          <a:stretch>
            <a:fillRect/>
          </a:stretch>
        </p:blipFill>
        <p:spPr>
          <a:xfrm>
            <a:off x="6030778" y="3606056"/>
            <a:ext cx="736600" cy="736600"/>
          </a:xfrm>
          <a:prstGeom prst="rect">
            <a:avLst/>
          </a:prstGeom>
        </p:spPr>
      </p:pic>
      <p:pic>
        <p:nvPicPr>
          <p:cNvPr id="11" name="Grafik 10">
            <a:extLst>
              <a:ext uri="{FF2B5EF4-FFF2-40B4-BE49-F238E27FC236}">
                <a16:creationId xmlns:a16="http://schemas.microsoft.com/office/drawing/2014/main" id="{E0E13437-1B96-8A4F-A1B7-159577619C11}"/>
              </a:ext>
            </a:extLst>
          </p:cNvPr>
          <p:cNvPicPr>
            <a:picLocks noChangeAspect="1"/>
          </p:cNvPicPr>
          <p:nvPr/>
        </p:nvPicPr>
        <p:blipFill>
          <a:blip r:embed="rId9"/>
          <a:stretch>
            <a:fillRect/>
          </a:stretch>
        </p:blipFill>
        <p:spPr>
          <a:xfrm>
            <a:off x="7176120" y="3995508"/>
            <a:ext cx="736600" cy="736600"/>
          </a:xfrm>
          <a:prstGeom prst="rect">
            <a:avLst/>
          </a:prstGeom>
        </p:spPr>
      </p:pic>
      <p:pic>
        <p:nvPicPr>
          <p:cNvPr id="12" name="Grafik 11">
            <a:extLst>
              <a:ext uri="{FF2B5EF4-FFF2-40B4-BE49-F238E27FC236}">
                <a16:creationId xmlns:a16="http://schemas.microsoft.com/office/drawing/2014/main" id="{8F943C86-4DA5-B347-9A00-A8CE462D3AE8}"/>
              </a:ext>
            </a:extLst>
          </p:cNvPr>
          <p:cNvPicPr>
            <a:picLocks noChangeAspect="1"/>
          </p:cNvPicPr>
          <p:nvPr/>
        </p:nvPicPr>
        <p:blipFill>
          <a:blip r:embed="rId10"/>
          <a:stretch>
            <a:fillRect/>
          </a:stretch>
        </p:blipFill>
        <p:spPr>
          <a:xfrm>
            <a:off x="6030778" y="4363808"/>
            <a:ext cx="736600" cy="736600"/>
          </a:xfrm>
          <a:prstGeom prst="rect">
            <a:avLst/>
          </a:prstGeom>
        </p:spPr>
      </p:pic>
      <p:pic>
        <p:nvPicPr>
          <p:cNvPr id="13" name="Grafik 12">
            <a:extLst>
              <a:ext uri="{FF2B5EF4-FFF2-40B4-BE49-F238E27FC236}">
                <a16:creationId xmlns:a16="http://schemas.microsoft.com/office/drawing/2014/main" id="{5D67B3EF-B711-FD4F-AEA2-4205958B36F7}"/>
              </a:ext>
            </a:extLst>
          </p:cNvPr>
          <p:cNvPicPr>
            <a:picLocks noChangeAspect="1"/>
          </p:cNvPicPr>
          <p:nvPr/>
        </p:nvPicPr>
        <p:blipFill>
          <a:blip r:embed="rId11"/>
          <a:stretch>
            <a:fillRect/>
          </a:stretch>
        </p:blipFill>
        <p:spPr>
          <a:xfrm>
            <a:off x="7179302" y="4742684"/>
            <a:ext cx="736600" cy="736600"/>
          </a:xfrm>
          <a:prstGeom prst="rect">
            <a:avLst/>
          </a:prstGeom>
        </p:spPr>
      </p:pic>
      <p:sp>
        <p:nvSpPr>
          <p:cNvPr id="15" name="Textfeld 14">
            <a:extLst>
              <a:ext uri="{FF2B5EF4-FFF2-40B4-BE49-F238E27FC236}">
                <a16:creationId xmlns:a16="http://schemas.microsoft.com/office/drawing/2014/main" id="{46D11470-33EB-F799-ABD8-9F99B5133442}"/>
              </a:ext>
            </a:extLst>
          </p:cNvPr>
          <p:cNvSpPr txBox="1"/>
          <p:nvPr/>
        </p:nvSpPr>
        <p:spPr bwMode="auto">
          <a:xfrm>
            <a:off x="8472264" y="2241182"/>
            <a:ext cx="3024336" cy="186204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r>
              <a:rPr lang="es-ES" sz="2300" dirty="0">
                <a:solidFill>
                  <a:srgbClr val="000000"/>
                </a:solidFill>
                <a:latin typeface="Arial" panose="020B0604020202020204" pitchFamily="34" charset="0"/>
                <a:cs typeface="Arial" panose="020B0604020202020204" pitchFamily="34" charset="0"/>
              </a:rPr>
              <a:t>Los cantones pueden añadir sus propias restricciones, si cumplen con algunos requisitos</a:t>
            </a:r>
            <a:endParaRPr lang="de-CH" sz="23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4557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a:extLst>
              <a:ext uri="{FF2B5EF4-FFF2-40B4-BE49-F238E27FC236}">
                <a16:creationId xmlns:a16="http://schemas.microsoft.com/office/drawing/2014/main" id="{487590F1-BA43-7DA1-D595-C4B4432EA01A}"/>
              </a:ext>
            </a:extLst>
          </p:cNvPr>
          <p:cNvSpPr txBox="1"/>
          <p:nvPr/>
        </p:nvSpPr>
        <p:spPr bwMode="auto">
          <a:xfrm>
            <a:off x="418808" y="280022"/>
            <a:ext cx="10285703"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Arial" panose="020B0604020202020204" pitchFamily="34" charset="0"/>
                <a:cs typeface="Arial" panose="020B0604020202020204" pitchFamily="34" charset="0"/>
              </a:rPr>
              <a:t>Catastro RDPP – Extracto dinámico</a:t>
            </a:r>
            <a:endParaRPr lang="es-ES_tradnl" sz="4000" b="0" i="0" u="none" strike="noStrike" cap="none" spc="0" dirty="0">
              <a:ln>
                <a:noFill/>
              </a:ln>
              <a:solidFill>
                <a:srgbClr val="1A384E"/>
              </a:solidFill>
              <a:latin typeface="Arial" panose="020B0604020202020204" pitchFamily="34" charset="0"/>
              <a:cs typeface="Arial" panose="020B0604020202020204" pitchFamily="34" charset="0"/>
            </a:endParaRPr>
          </a:p>
        </p:txBody>
      </p:sp>
      <p:sp>
        <p:nvSpPr>
          <p:cNvPr id="8" name="Foliennummernplatzhalter 1">
            <a:extLst>
              <a:ext uri="{FF2B5EF4-FFF2-40B4-BE49-F238E27FC236}">
                <a16:creationId xmlns:a16="http://schemas.microsoft.com/office/drawing/2014/main" id="{60DE40F4-A384-E214-EA5A-3BEC45A9EDDB}"/>
              </a:ext>
            </a:extLst>
          </p:cNvPr>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18</a:t>
            </a:fld>
            <a:endParaRPr lang="es-ES_tradnl" sz="1300" b="0" i="0" u="none" strike="noStrike" cap="none" spc="0" dirty="0">
              <a:ln>
                <a:noFill/>
              </a:ln>
              <a:solidFill>
                <a:srgbClr val="3E83B2"/>
              </a:solidFill>
              <a:latin typeface="Circular Pro Book"/>
              <a:cs typeface="Circular Pro Book"/>
            </a:endParaRPr>
          </a:p>
        </p:txBody>
      </p:sp>
      <p:pic>
        <p:nvPicPr>
          <p:cNvPr id="3" name="Grafik 2">
            <a:extLst>
              <a:ext uri="{FF2B5EF4-FFF2-40B4-BE49-F238E27FC236}">
                <a16:creationId xmlns:a16="http://schemas.microsoft.com/office/drawing/2014/main" id="{4A89B723-F18B-3130-88B3-65579D0EBE93}"/>
              </a:ext>
            </a:extLst>
          </p:cNvPr>
          <p:cNvPicPr>
            <a:picLocks noChangeAspect="1"/>
          </p:cNvPicPr>
          <p:nvPr/>
        </p:nvPicPr>
        <p:blipFill>
          <a:blip r:embed="rId2"/>
          <a:srcRect t="6723"/>
          <a:stretch>
            <a:fillRect/>
          </a:stretch>
        </p:blipFill>
        <p:spPr>
          <a:xfrm>
            <a:off x="0" y="988223"/>
            <a:ext cx="12192000" cy="5388503"/>
          </a:xfrm>
          <a:prstGeom prst="rect">
            <a:avLst/>
          </a:prstGeom>
        </p:spPr>
      </p:pic>
    </p:spTree>
    <p:extLst>
      <p:ext uri="{BB962C8B-B14F-4D97-AF65-F5344CB8AC3E}">
        <p14:creationId xmlns:p14="http://schemas.microsoft.com/office/powerpoint/2010/main" val="28991293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6B844-B785-441E-D91C-64C07C6AD67F}"/>
            </a:ext>
          </a:extLst>
        </p:cNvPr>
        <p:cNvGrpSpPr/>
        <p:nvPr/>
      </p:nvGrpSpPr>
      <p:grpSpPr>
        <a:xfrm>
          <a:off x="0" y="0"/>
          <a:ext cx="0" cy="0"/>
          <a:chOff x="0" y="0"/>
          <a:chExt cx="0" cy="0"/>
        </a:xfrm>
      </p:grpSpPr>
      <p:sp>
        <p:nvSpPr>
          <p:cNvPr id="7" name="Content">
            <a:extLst>
              <a:ext uri="{FF2B5EF4-FFF2-40B4-BE49-F238E27FC236}">
                <a16:creationId xmlns:a16="http://schemas.microsoft.com/office/drawing/2014/main" id="{5B3962D5-1B6F-791C-2E0A-9C9D21D33207}"/>
              </a:ext>
            </a:extLst>
          </p:cNvPr>
          <p:cNvSpPr txBox="1"/>
          <p:nvPr/>
        </p:nvSpPr>
        <p:spPr bwMode="auto">
          <a:xfrm>
            <a:off x="418808" y="280022"/>
            <a:ext cx="10285703"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Arial" panose="020B0604020202020204" pitchFamily="34" charset="0"/>
                <a:cs typeface="Arial" panose="020B0604020202020204" pitchFamily="34" charset="0"/>
              </a:rPr>
              <a:t>Catastro RDPP – Extracto dinámico</a:t>
            </a:r>
            <a:endParaRPr lang="es-ES_tradnl" sz="4000" b="0" i="0" u="none" strike="noStrike" cap="none" spc="0" dirty="0">
              <a:ln>
                <a:noFill/>
              </a:ln>
              <a:solidFill>
                <a:srgbClr val="1A384E"/>
              </a:solidFill>
              <a:latin typeface="Arial" panose="020B0604020202020204" pitchFamily="34" charset="0"/>
              <a:cs typeface="Arial" panose="020B0604020202020204" pitchFamily="34" charset="0"/>
            </a:endParaRPr>
          </a:p>
        </p:txBody>
      </p:sp>
      <p:sp>
        <p:nvSpPr>
          <p:cNvPr id="8" name="Foliennummernplatzhalter 1">
            <a:extLst>
              <a:ext uri="{FF2B5EF4-FFF2-40B4-BE49-F238E27FC236}">
                <a16:creationId xmlns:a16="http://schemas.microsoft.com/office/drawing/2014/main" id="{D6C75F12-2420-9BEE-D210-CCCA312A1E95}"/>
              </a:ext>
            </a:extLst>
          </p:cNvPr>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19</a:t>
            </a:fld>
            <a:endParaRPr lang="es-ES_tradnl" sz="1300" b="0" i="0" u="none" strike="noStrike" cap="none" spc="0" dirty="0">
              <a:ln>
                <a:noFill/>
              </a:ln>
              <a:solidFill>
                <a:srgbClr val="3E83B2"/>
              </a:solidFill>
              <a:latin typeface="Circular Pro Book"/>
              <a:cs typeface="Circular Pro Book"/>
            </a:endParaRPr>
          </a:p>
        </p:txBody>
      </p:sp>
      <p:pic>
        <p:nvPicPr>
          <p:cNvPr id="4" name="Grafik 3">
            <a:extLst>
              <a:ext uri="{FF2B5EF4-FFF2-40B4-BE49-F238E27FC236}">
                <a16:creationId xmlns:a16="http://schemas.microsoft.com/office/drawing/2014/main" id="{7B3C2790-1BFB-2C31-7733-761053FF0BB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87563"/>
            <a:ext cx="12192000" cy="5386388"/>
          </a:xfrm>
          <a:prstGeom prst="rect">
            <a:avLst/>
          </a:prstGeom>
        </p:spPr>
      </p:pic>
    </p:spTree>
    <p:extLst>
      <p:ext uri="{BB962C8B-B14F-4D97-AF65-F5344CB8AC3E}">
        <p14:creationId xmlns:p14="http://schemas.microsoft.com/office/powerpoint/2010/main" val="2312663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504122"/>
            <a:ext cx="11223940"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1200"/>
              </a:spcBef>
              <a:defRPr/>
            </a:pPr>
            <a:r>
              <a:rPr lang="es-ES" dirty="0">
                <a:latin typeface="Arial" panose="020B0604020202020204" pitchFamily="34" charset="0"/>
                <a:cs typeface="Arial" panose="020B0604020202020204" pitchFamily="34" charset="0"/>
              </a:rPr>
              <a:t>Sistema Catastral en Suiza</a:t>
            </a:r>
          </a:p>
          <a:p>
            <a:pPr>
              <a:spcBef>
                <a:spcPts val="1200"/>
              </a:spcBef>
              <a:defRPr/>
            </a:pPr>
            <a:r>
              <a:rPr lang="es-ES" dirty="0">
                <a:latin typeface="Arial" panose="020B0604020202020204" pitchFamily="34" charset="0"/>
                <a:cs typeface="Arial" panose="020B0604020202020204" pitchFamily="34" charset="0"/>
              </a:rPr>
              <a:t>Qué es el Catastro RDPP / Video</a:t>
            </a:r>
          </a:p>
          <a:p>
            <a:pPr>
              <a:spcBef>
                <a:spcPts val="1200"/>
              </a:spcBef>
              <a:defRPr/>
            </a:pPr>
            <a:r>
              <a:rPr lang="es-ES" dirty="0">
                <a:latin typeface="Arial" panose="020B0604020202020204" pitchFamily="34" charset="0"/>
                <a:cs typeface="Arial" panose="020B0604020202020204" pitchFamily="34" charset="0"/>
              </a:rPr>
              <a:t>Motivación y Génesis</a:t>
            </a:r>
          </a:p>
          <a:p>
            <a:pPr>
              <a:spcBef>
                <a:spcPts val="1200"/>
              </a:spcBef>
              <a:defRPr/>
            </a:pPr>
            <a:r>
              <a:rPr lang="es-ES" dirty="0">
                <a:latin typeface="Arial" panose="020B0604020202020204" pitchFamily="34" charset="0"/>
                <a:cs typeface="Arial" panose="020B0604020202020204" pitchFamily="34" charset="0"/>
              </a:rPr>
              <a:t>Acceso al público</a:t>
            </a:r>
          </a:p>
          <a:p>
            <a:pPr>
              <a:spcBef>
                <a:spcPts val="1200"/>
              </a:spcBef>
              <a:defRPr/>
            </a:pPr>
            <a:r>
              <a:rPr lang="es-ES" dirty="0">
                <a:latin typeface="Arial" panose="020B0604020202020204" pitchFamily="34" charset="0"/>
                <a:cs typeface="Arial" panose="020B0604020202020204" pitchFamily="34" charset="0"/>
              </a:rPr>
              <a:t>Organización</a:t>
            </a:r>
          </a:p>
          <a:p>
            <a:pPr defTabSz="1219169">
              <a:spcBef>
                <a:spcPts val="1200"/>
              </a:spcBef>
              <a:defRPr/>
            </a:pPr>
            <a:r>
              <a:rPr lang="es-ES" dirty="0">
                <a:latin typeface="Arial" panose="020B0604020202020204" pitchFamily="34" charset="0"/>
                <a:cs typeface="Arial" panose="020B0604020202020204" pitchFamily="34" charset="0"/>
              </a:rPr>
              <a:t>Delimitación con el catastro predial y registro de la propiedad</a:t>
            </a:r>
          </a:p>
          <a:p>
            <a:pPr>
              <a:spcBef>
                <a:spcPts val="1200"/>
              </a:spcBef>
              <a:defRPr/>
            </a:pPr>
            <a:r>
              <a:rPr lang="es-ES" dirty="0">
                <a:latin typeface="Arial" panose="020B0604020202020204" pitchFamily="34" charset="0"/>
                <a:cs typeface="Arial" panose="020B0604020202020204" pitchFamily="34" charset="0"/>
              </a:rPr>
              <a:t>Financiación</a:t>
            </a:r>
          </a:p>
          <a:p>
            <a:pPr>
              <a:spcBef>
                <a:spcPts val="1200"/>
              </a:spcBef>
              <a:defRPr/>
            </a:pPr>
            <a:r>
              <a:rPr lang="es-ES" dirty="0">
                <a:latin typeface="Arial" panose="020B0604020202020204" pitchFamily="34" charset="0"/>
                <a:cs typeface="Arial" panose="020B0604020202020204" pitchFamily="34" charset="0"/>
              </a:rPr>
              <a:t>Costes y beneficios</a:t>
            </a:r>
          </a:p>
          <a:p>
            <a:pPr>
              <a:spcBef>
                <a:spcPts val="1200"/>
              </a:spcBef>
              <a:defRPr/>
            </a:pPr>
            <a:r>
              <a:rPr lang="es-ES" dirty="0">
                <a:latin typeface="Arial" panose="020B0604020202020204" pitchFamily="34" charset="0"/>
                <a:cs typeface="Arial" panose="020B0604020202020204" pitchFamily="34" charset="0"/>
              </a:rPr>
              <a:t>Las restricciones principales</a:t>
            </a:r>
          </a:p>
          <a:p>
            <a:pPr>
              <a:spcBef>
                <a:spcPts val="1200"/>
              </a:spcBef>
              <a:defRPr/>
            </a:pPr>
            <a:r>
              <a:rPr lang="es-ES" dirty="0">
                <a:latin typeface="Arial" panose="020B0604020202020204" pitchFamily="34" charset="0"/>
                <a:cs typeface="Arial" panose="020B0604020202020204" pitchFamily="34" charset="0"/>
              </a:rPr>
              <a:t>Ejemplo caso cantón de Vaud</a:t>
            </a: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de-CH" sz="1300" b="0" i="0" u="none" strike="noStrike" cap="none" spc="0">
                <a:ln>
                  <a:noFill/>
                </a:ln>
                <a:solidFill>
                  <a:srgbClr val="3E83B2"/>
                </a:solidFill>
                <a:latin typeface="Circular Pro Book"/>
                <a:cs typeface="Circular Pro Book"/>
              </a:rPr>
              <a:t>2</a:t>
            </a:fld>
            <a:endParaRPr lang="de-CH" sz="1300" b="0" i="0" u="none" strike="noStrike" cap="none" spc="0">
              <a:ln>
                <a:noFill/>
              </a:ln>
              <a:solidFill>
                <a:srgbClr val="3E83B2"/>
              </a:solidFill>
              <a:latin typeface="Circular Pro Book"/>
              <a:cs typeface="Circular Pro Book"/>
            </a:endParaRPr>
          </a:p>
        </p:txBody>
      </p:sp>
      <p:sp>
        <p:nvSpPr>
          <p:cNvPr id="8" name="Content">
            <a:extLst>
              <a:ext uri="{FF2B5EF4-FFF2-40B4-BE49-F238E27FC236}">
                <a16:creationId xmlns:a16="http://schemas.microsoft.com/office/drawing/2014/main" id="{3547DEEA-B648-9FCF-1297-764CC4996662}"/>
              </a:ext>
            </a:extLst>
          </p:cNvPr>
          <p:cNvSpPr txBox="1"/>
          <p:nvPr/>
        </p:nvSpPr>
        <p:spPr bwMode="auto">
          <a:xfrm>
            <a:off x="418808" y="280022"/>
            <a:ext cx="11005783"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Arial" panose="020B0604020202020204" pitchFamily="34" charset="0"/>
                <a:cs typeface="Arial" panose="020B0604020202020204" pitchFamily="34" charset="0"/>
              </a:rPr>
              <a:t>Contenido</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FFC271-B84B-6641-23C4-90E4DD5EFC72}"/>
            </a:ext>
          </a:extLst>
        </p:cNvPr>
        <p:cNvGrpSpPr/>
        <p:nvPr/>
      </p:nvGrpSpPr>
      <p:grpSpPr>
        <a:xfrm>
          <a:off x="0" y="0"/>
          <a:ext cx="0" cy="0"/>
          <a:chOff x="0" y="0"/>
          <a:chExt cx="0" cy="0"/>
        </a:xfrm>
      </p:grpSpPr>
      <p:sp>
        <p:nvSpPr>
          <p:cNvPr id="7" name="Content">
            <a:extLst>
              <a:ext uri="{FF2B5EF4-FFF2-40B4-BE49-F238E27FC236}">
                <a16:creationId xmlns:a16="http://schemas.microsoft.com/office/drawing/2014/main" id="{E1E40D7B-9510-D9CE-C904-94509FD3D4A7}"/>
              </a:ext>
            </a:extLst>
          </p:cNvPr>
          <p:cNvSpPr txBox="1"/>
          <p:nvPr/>
        </p:nvSpPr>
        <p:spPr bwMode="auto">
          <a:xfrm>
            <a:off x="418808" y="280022"/>
            <a:ext cx="10285703"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Arial" panose="020B0604020202020204" pitchFamily="34" charset="0"/>
                <a:cs typeface="Arial" panose="020B0604020202020204" pitchFamily="34" charset="0"/>
              </a:rPr>
              <a:t>Catastro RDPP – Extracto dinámico</a:t>
            </a:r>
            <a:endParaRPr lang="es-ES_tradnl" sz="4000" b="0" i="0" u="none" strike="noStrike" cap="none" spc="0" dirty="0">
              <a:ln>
                <a:noFill/>
              </a:ln>
              <a:solidFill>
                <a:srgbClr val="1A384E"/>
              </a:solidFill>
              <a:latin typeface="Arial" panose="020B0604020202020204" pitchFamily="34" charset="0"/>
              <a:cs typeface="Arial" panose="020B0604020202020204" pitchFamily="34" charset="0"/>
            </a:endParaRPr>
          </a:p>
        </p:txBody>
      </p:sp>
      <p:sp>
        <p:nvSpPr>
          <p:cNvPr id="8" name="Foliennummernplatzhalter 1">
            <a:extLst>
              <a:ext uri="{FF2B5EF4-FFF2-40B4-BE49-F238E27FC236}">
                <a16:creationId xmlns:a16="http://schemas.microsoft.com/office/drawing/2014/main" id="{05862F66-E0F9-9465-270F-ECA04F3BD260}"/>
              </a:ext>
            </a:extLst>
          </p:cNvPr>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20</a:t>
            </a:fld>
            <a:endParaRPr lang="es-ES_tradnl" sz="1300" b="0" i="0" u="none" strike="noStrike" cap="none" spc="0" dirty="0">
              <a:ln>
                <a:noFill/>
              </a:ln>
              <a:solidFill>
                <a:srgbClr val="3E83B2"/>
              </a:solidFill>
              <a:latin typeface="Circular Pro Book"/>
              <a:cs typeface="Circular Pro Book"/>
            </a:endParaRPr>
          </a:p>
        </p:txBody>
      </p:sp>
      <p:pic>
        <p:nvPicPr>
          <p:cNvPr id="6" name="Grafik 5">
            <a:extLst>
              <a:ext uri="{FF2B5EF4-FFF2-40B4-BE49-F238E27FC236}">
                <a16:creationId xmlns:a16="http://schemas.microsoft.com/office/drawing/2014/main" id="{391CE43D-CEE7-8C95-AED4-B31DC876F8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05454"/>
            <a:ext cx="12192000" cy="5376863"/>
          </a:xfrm>
          <a:prstGeom prst="rect">
            <a:avLst/>
          </a:prstGeom>
        </p:spPr>
      </p:pic>
    </p:spTree>
    <p:extLst>
      <p:ext uri="{BB962C8B-B14F-4D97-AF65-F5344CB8AC3E}">
        <p14:creationId xmlns:p14="http://schemas.microsoft.com/office/powerpoint/2010/main" val="33792907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a:extLst>
              <a:ext uri="{FF2B5EF4-FFF2-40B4-BE49-F238E27FC236}">
                <a16:creationId xmlns:a16="http://schemas.microsoft.com/office/drawing/2014/main" id="{E46132EC-61C8-875C-E566-214B20E696C1}"/>
              </a:ext>
            </a:extLst>
          </p:cNvPr>
          <p:cNvSpPr txBox="1"/>
          <p:nvPr/>
        </p:nvSpPr>
        <p:spPr bwMode="auto">
          <a:xfrm>
            <a:off x="418808" y="280022"/>
            <a:ext cx="10285703"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Arial" panose="020B0604020202020204" pitchFamily="34" charset="0"/>
                <a:cs typeface="Arial" panose="020B0604020202020204" pitchFamily="34" charset="0"/>
              </a:rPr>
              <a:t>Catastro RDPP – Extracto estático (PDF)</a:t>
            </a:r>
            <a:endParaRPr lang="es-ES_tradnl" sz="4000" b="0" i="0" u="none" strike="noStrike" cap="none" spc="0" dirty="0">
              <a:ln>
                <a:noFill/>
              </a:ln>
              <a:solidFill>
                <a:srgbClr val="1A384E"/>
              </a:solidFill>
              <a:latin typeface="Arial" panose="020B0604020202020204" pitchFamily="34" charset="0"/>
              <a:cs typeface="Arial" panose="020B0604020202020204" pitchFamily="34" charset="0"/>
            </a:endParaRPr>
          </a:p>
        </p:txBody>
      </p:sp>
      <p:sp>
        <p:nvSpPr>
          <p:cNvPr id="10" name="Foliennummernplatzhalter 1">
            <a:extLst>
              <a:ext uri="{FF2B5EF4-FFF2-40B4-BE49-F238E27FC236}">
                <a16:creationId xmlns:a16="http://schemas.microsoft.com/office/drawing/2014/main" id="{F1F0ABBD-C67A-0DAE-7C78-22C990B73A05}"/>
              </a:ext>
            </a:extLst>
          </p:cNvPr>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21</a:t>
            </a:fld>
            <a:endParaRPr lang="es-ES_tradnl" sz="1300" b="0" i="0" u="none" strike="noStrike" cap="none" spc="0" dirty="0">
              <a:ln>
                <a:noFill/>
              </a:ln>
              <a:solidFill>
                <a:srgbClr val="3E83B2"/>
              </a:solidFill>
              <a:latin typeface="Circular Pro Book"/>
              <a:cs typeface="Circular Pro Book"/>
            </a:endParaRPr>
          </a:p>
        </p:txBody>
      </p:sp>
      <p:pic>
        <p:nvPicPr>
          <p:cNvPr id="4" name="Grafik 3">
            <a:extLst>
              <a:ext uri="{FF2B5EF4-FFF2-40B4-BE49-F238E27FC236}">
                <a16:creationId xmlns:a16="http://schemas.microsoft.com/office/drawing/2014/main" id="{2B657E3C-1CC1-E39B-A590-ECA39316E4D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2139" y="1322402"/>
            <a:ext cx="3924000" cy="4858518"/>
          </a:xfrm>
          <a:prstGeom prst="rect">
            <a:avLst/>
          </a:prstGeom>
        </p:spPr>
      </p:pic>
      <p:pic>
        <p:nvPicPr>
          <p:cNvPr id="7" name="Grafik 6">
            <a:extLst>
              <a:ext uri="{FF2B5EF4-FFF2-40B4-BE49-F238E27FC236}">
                <a16:creationId xmlns:a16="http://schemas.microsoft.com/office/drawing/2014/main" id="{D49BA335-B42E-A7FE-1849-EC212B65DF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79776" y="1337393"/>
            <a:ext cx="3924000" cy="5003955"/>
          </a:xfrm>
          <a:prstGeom prst="rect">
            <a:avLst/>
          </a:prstGeom>
        </p:spPr>
      </p:pic>
      <p:pic>
        <p:nvPicPr>
          <p:cNvPr id="12" name="Grafik 11">
            <a:extLst>
              <a:ext uri="{FF2B5EF4-FFF2-40B4-BE49-F238E27FC236}">
                <a16:creationId xmlns:a16="http://schemas.microsoft.com/office/drawing/2014/main" id="{D4C599FD-83BC-B79F-FE0B-4FBEB514AD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32640" y="1289179"/>
            <a:ext cx="3924000" cy="5049336"/>
          </a:xfrm>
          <a:prstGeom prst="rect">
            <a:avLst/>
          </a:prstGeom>
        </p:spPr>
      </p:pic>
    </p:spTree>
    <p:extLst>
      <p:ext uri="{BB962C8B-B14F-4D97-AF65-F5344CB8AC3E}">
        <p14:creationId xmlns:p14="http://schemas.microsoft.com/office/powerpoint/2010/main" val="1283284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4" name="Grafik 3" descr="Ein Bild, das Himmel, draußen, Stadt, Tag enthält.&#10;&#10;Automatisch generierte Beschreibung"/>
          <p:cNvPicPr>
            <a:picLocks noChangeAspect="1"/>
          </p:cNvPicPr>
          <p:nvPr/>
        </p:nvPicPr>
        <p:blipFill>
          <a:blip r:embed="rId3" cstate="print">
            <a:duotone>
              <a:prstClr val="black"/>
              <a:srgbClr val="3E83B2">
                <a:tint val="45000"/>
                <a:satMod val="400000"/>
              </a:srgbClr>
            </a:duotone>
            <a:extLst>
              <a:ext uri="{28A0092B-C50C-407E-A947-70E740481C1C}">
                <a14:useLocalDpi xmlns:a14="http://schemas.microsoft.com/office/drawing/2010/main"/>
              </a:ext>
            </a:extLst>
          </a:blip>
          <a:srcRect/>
          <a:stretch/>
        </p:blipFill>
        <p:spPr bwMode="auto">
          <a:xfrm>
            <a:off x="0" y="0"/>
            <a:ext cx="12192000" cy="6857999"/>
          </a:xfrm>
          <a:prstGeom prst="rect">
            <a:avLst/>
          </a:prstGeom>
        </p:spPr>
      </p:pic>
      <p:sp>
        <p:nvSpPr>
          <p:cNvPr id="5" name="Rechteck 4"/>
          <p:cNvSpPr/>
          <p:nvPr/>
        </p:nvSpPr>
        <p:spPr bwMode="auto">
          <a:xfrm>
            <a:off x="0" y="0"/>
            <a:ext cx="12192000" cy="1256145"/>
          </a:xfrm>
          <a:prstGeom prst="rect">
            <a:avLst/>
          </a:prstGeom>
          <a:solidFill>
            <a:schemeClr val="bg1"/>
          </a:solidFill>
          <a:ln w="12700" cap="flat">
            <a:solidFill>
              <a:srgbClr val="FFFFFF"/>
            </a:solid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a:lnSpc>
                <a:spcPct val="100000"/>
              </a:lnSpc>
              <a:spcBef>
                <a:spcPts val="0"/>
              </a:spcBef>
              <a:spcAft>
                <a:spcPts val="0"/>
              </a:spcAft>
              <a:buClrTx/>
              <a:buSzTx/>
              <a:buFontTx/>
              <a:buNone/>
              <a:defRPr/>
            </a:pPr>
            <a:endParaRPr lang="de-CH" sz="3200" b="0" i="0" u="none" strike="noStrike" cap="none" spc="0">
              <a:ln>
                <a:noFill/>
              </a:ln>
              <a:solidFill>
                <a:srgbClr val="FFFFFF"/>
              </a:solidFill>
              <a:latin typeface="Helvetica Neue Medium"/>
              <a:ea typeface="Helvetica Neue Medium"/>
              <a:cs typeface="Helvetica Neue Medium"/>
            </a:endParaRPr>
          </a:p>
        </p:txBody>
      </p:sp>
      <p:sp>
        <p:nvSpPr>
          <p:cNvPr id="148" name="Länzscape of northern countries"/>
          <p:cNvSpPr txBox="1"/>
          <p:nvPr/>
        </p:nvSpPr>
        <p:spPr bwMode="auto">
          <a:xfrm>
            <a:off x="653430" y="1982622"/>
            <a:ext cx="11074293" cy="974626"/>
          </a:xfrm>
          <a:prstGeom prst="rect">
            <a:avLst/>
          </a:prstGeom>
          <a:ln w="12700">
            <a:miter lim="400000"/>
          </a:ln>
        </p:spPr>
        <p:txBody>
          <a:bodyPr wrap="square" lIns="25400" tIns="25400" rIns="25400" bIns="25400" anchor="b">
            <a:spAutoFit/>
          </a:bodyPr>
          <a:lstStyle>
            <a:lvl1pPr algn="l">
              <a:defRPr sz="10500" b="1">
                <a:solidFill>
                  <a:srgbClr val="FFFFFF"/>
                </a:solidFill>
                <a:latin typeface="Circular Pro Book"/>
                <a:ea typeface="Circular Pro Book"/>
                <a:cs typeface="Circular Pro Book"/>
              </a:defRPr>
            </a:lvl1pPr>
          </a:lstStyle>
          <a:p>
            <a:pPr algn="ctr"/>
            <a:r>
              <a:rPr lang="de-CH" sz="6000" dirty="0">
                <a:latin typeface="CircularXX TT" panose="020B0504010101010104" pitchFamily="34" charset="0"/>
                <a:cs typeface="CircularXX TT" panose="020B0504010101010104" pitchFamily="34" charset="0"/>
              </a:rPr>
              <a:t>Muchas Gracias</a:t>
            </a:r>
          </a:p>
        </p:txBody>
      </p:sp>
      <p:pic>
        <p:nvPicPr>
          <p:cNvPr id="7" name="Grafik 6"/>
          <p:cNvPicPr>
            <a:picLocks noChangeAspect="1"/>
          </p:cNvPicPr>
          <p:nvPr/>
        </p:nvPicPr>
        <p:blipFill>
          <a:blip r:embed="rId4" cstate="print">
            <a:extLst>
              <a:ext uri="{28A0092B-C50C-407E-A947-70E740481C1C}">
                <a14:useLocalDpi xmlns:a14="http://schemas.microsoft.com/office/drawing/2010/main"/>
              </a:ext>
            </a:extLst>
          </a:blip>
          <a:stretch/>
        </p:blipFill>
        <p:spPr bwMode="auto">
          <a:xfrm>
            <a:off x="106218" y="219551"/>
            <a:ext cx="3548191" cy="728861"/>
          </a:xfrm>
          <a:prstGeom prst="rect">
            <a:avLst/>
          </a:prstGeom>
        </p:spPr>
      </p:pic>
      <p:pic>
        <p:nvPicPr>
          <p:cNvPr id="11" name="Grafik 10"/>
          <p:cNvPicPr>
            <a:picLocks noChangeAspect="1"/>
          </p:cNvPicPr>
          <p:nvPr/>
        </p:nvPicPr>
        <p:blipFill>
          <a:blip r:embed="rId5" cstate="print">
            <a:extLst>
              <a:ext uri="{28A0092B-C50C-407E-A947-70E740481C1C}">
                <a14:useLocalDpi xmlns:a14="http://schemas.microsoft.com/office/drawing/2010/main"/>
              </a:ext>
            </a:extLst>
          </a:blip>
          <a:stretch/>
        </p:blipFill>
        <p:spPr bwMode="auto">
          <a:xfrm>
            <a:off x="4153489" y="259870"/>
            <a:ext cx="730244" cy="849121"/>
          </a:xfrm>
          <a:prstGeom prst="rect">
            <a:avLst/>
          </a:prstGeom>
        </p:spPr>
      </p:pic>
      <p:pic>
        <p:nvPicPr>
          <p:cNvPr id="16" name="Imagen 9"/>
          <p:cNvPicPr>
            <a:picLocks noChangeAspect="1"/>
          </p:cNvPicPr>
          <p:nvPr/>
        </p:nvPicPr>
        <p:blipFill>
          <a:blip r:embed="rId6"/>
          <a:stretch/>
        </p:blipFill>
        <p:spPr bwMode="auto">
          <a:xfrm>
            <a:off x="8561189" y="423527"/>
            <a:ext cx="3109626" cy="390600"/>
          </a:xfrm>
          <a:prstGeom prst="rect">
            <a:avLst/>
          </a:prstGeom>
        </p:spPr>
      </p:pic>
      <p:pic>
        <p:nvPicPr>
          <p:cNvPr id="6" name="Grafik 5"/>
          <p:cNvPicPr>
            <a:picLocks noChangeAspect="1"/>
          </p:cNvPicPr>
          <p:nvPr/>
        </p:nvPicPr>
        <p:blipFill>
          <a:blip r:embed="rId7"/>
          <a:stretch/>
        </p:blipFill>
        <p:spPr bwMode="auto">
          <a:xfrm>
            <a:off x="5662040" y="191501"/>
            <a:ext cx="1817988" cy="917489"/>
          </a:xfrm>
          <a:prstGeom prst="rect">
            <a:avLst/>
          </a:prstGeom>
        </p:spPr>
      </p:pic>
      <p:sp>
        <p:nvSpPr>
          <p:cNvPr id="12" name="Textfeld 11"/>
          <p:cNvSpPr txBox="1"/>
          <p:nvPr/>
        </p:nvSpPr>
        <p:spPr bwMode="auto">
          <a:xfrm>
            <a:off x="710339" y="6325687"/>
            <a:ext cx="5480238" cy="369332"/>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wrap="square">
            <a:spAutoFit/>
          </a:bodyPr>
          <a:lstStyle/>
          <a:p>
            <a:pPr marL="0" marR="0" lvl="0" indent="0" algn="l" defTabSz="1219169">
              <a:lnSpc>
                <a:spcPct val="100000"/>
              </a:lnSpc>
              <a:spcBef>
                <a:spcPts val="0"/>
              </a:spcBef>
              <a:spcAft>
                <a:spcPts val="0"/>
              </a:spcAft>
              <a:buClrTx/>
              <a:buSzTx/>
              <a:buFontTx/>
              <a:buNone/>
              <a:defRPr/>
            </a:pPr>
            <a:r>
              <a:rPr lang="en-GB" sz="1800" b="1" i="0" u="none" strike="noStrike" cap="none" spc="0">
                <a:ln>
                  <a:noFill/>
                </a:ln>
                <a:solidFill>
                  <a:srgbClr val="FFFFFF"/>
                </a:solidFill>
                <a:latin typeface="CircularXX TT"/>
              </a:rPr>
              <a:t>SLM Swiss Land Management Foundation</a:t>
            </a:r>
            <a:endParaRPr lang="en-GB" sz="1800" b="0" i="0" u="none" strike="noStrike" cap="none" spc="0">
              <a:ln>
                <a:noFill/>
              </a:ln>
              <a:solidFill>
                <a:srgbClr val="FFFFFF"/>
              </a:solidFill>
              <a:latin typeface="Helvetica Neue"/>
            </a:endParaRPr>
          </a:p>
        </p:txBody>
      </p:sp>
      <p:pic>
        <p:nvPicPr>
          <p:cNvPr id="14" name="Grafik 13"/>
          <p:cNvPicPr>
            <a:picLocks noChangeAspect="1"/>
          </p:cNvPicPr>
          <p:nvPr/>
        </p:nvPicPr>
        <p:blipFill>
          <a:blip r:embed="rId8" cstate="print">
            <a:extLst>
              <a:ext uri="{28A0092B-C50C-407E-A947-70E740481C1C}">
                <a14:useLocalDpi xmlns:a14="http://schemas.microsoft.com/office/drawing/2010/main"/>
              </a:ext>
            </a:extLst>
          </a:blip>
          <a:stretch/>
        </p:blipFill>
        <p:spPr bwMode="auto">
          <a:xfrm>
            <a:off x="173988" y="6233652"/>
            <a:ext cx="557857" cy="557857"/>
          </a:xfrm>
          <a:prstGeom prst="rect">
            <a:avLst/>
          </a:prstGeom>
        </p:spPr>
      </p:pic>
      <p:grpSp>
        <p:nvGrpSpPr>
          <p:cNvPr id="18" name="Group 14">
            <a:extLst>
              <a:ext uri="{FF2B5EF4-FFF2-40B4-BE49-F238E27FC236}">
                <a16:creationId xmlns:a16="http://schemas.microsoft.com/office/drawing/2014/main" id="{560BF3ED-212B-D1EB-4F0F-635B6AC628BB}"/>
              </a:ext>
            </a:extLst>
          </p:cNvPr>
          <p:cNvGrpSpPr/>
          <p:nvPr/>
        </p:nvGrpSpPr>
        <p:grpSpPr>
          <a:xfrm>
            <a:off x="3856650" y="3535685"/>
            <a:ext cx="4478701" cy="1943384"/>
            <a:chOff x="3988187" y="3535685"/>
            <a:chExt cx="4478701" cy="1943384"/>
          </a:xfrm>
        </p:grpSpPr>
        <p:grpSp>
          <p:nvGrpSpPr>
            <p:cNvPr id="19" name="Group 7">
              <a:extLst>
                <a:ext uri="{FF2B5EF4-FFF2-40B4-BE49-F238E27FC236}">
                  <a16:creationId xmlns:a16="http://schemas.microsoft.com/office/drawing/2014/main" id="{9BFD75F8-4881-9487-C5C9-02E36954050E}"/>
                </a:ext>
              </a:extLst>
            </p:cNvPr>
            <p:cNvGrpSpPr/>
            <p:nvPr/>
          </p:nvGrpSpPr>
          <p:grpSpPr>
            <a:xfrm>
              <a:off x="6528048" y="3535685"/>
              <a:ext cx="1938840" cy="1938840"/>
              <a:chOff x="10056438" y="2712251"/>
              <a:chExt cx="1705373" cy="1705373"/>
            </a:xfrm>
          </p:grpSpPr>
          <p:pic>
            <p:nvPicPr>
              <p:cNvPr id="23" name="Picture 3">
                <a:extLst>
                  <a:ext uri="{FF2B5EF4-FFF2-40B4-BE49-F238E27FC236}">
                    <a16:creationId xmlns:a16="http://schemas.microsoft.com/office/drawing/2014/main" id="{1A3AD867-1835-DED9-F6BE-3C93452D1520}"/>
                  </a:ext>
                </a:extLst>
              </p:cNvPr>
              <p:cNvPicPr>
                <a:picLocks noChangeAspect="1"/>
              </p:cNvPicPr>
              <p:nvPr/>
            </p:nvPicPr>
            <p:blipFill>
              <a:blip r:embed="rId9"/>
              <a:stretch>
                <a:fillRect/>
              </a:stretch>
            </p:blipFill>
            <p:spPr>
              <a:xfrm>
                <a:off x="10056438" y="2712251"/>
                <a:ext cx="1705373" cy="1705373"/>
              </a:xfrm>
              <a:prstGeom prst="rect">
                <a:avLst/>
              </a:prstGeom>
            </p:spPr>
          </p:pic>
          <p:pic>
            <p:nvPicPr>
              <p:cNvPr id="24" name="Picture 2" descr="Linkedin logo svg-Vektoren – Lade kostenlose, hochwertige Vektoren von  Freepik herunter | Freepik">
                <a:extLst>
                  <a:ext uri="{FF2B5EF4-FFF2-40B4-BE49-F238E27FC236}">
                    <a16:creationId xmlns:a16="http://schemas.microsoft.com/office/drawing/2014/main" id="{8DB8691B-3374-2387-309F-33390CD15ED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523" t="13452" r="18565" b="15910"/>
              <a:stretch>
                <a:fillRect/>
              </a:stretch>
            </p:blipFill>
            <p:spPr bwMode="auto">
              <a:xfrm>
                <a:off x="10704513" y="3348754"/>
                <a:ext cx="376974" cy="3941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3">
              <a:extLst>
                <a:ext uri="{FF2B5EF4-FFF2-40B4-BE49-F238E27FC236}">
                  <a16:creationId xmlns:a16="http://schemas.microsoft.com/office/drawing/2014/main" id="{1D2D255F-AD87-2C7F-EEB8-79F2354D9E71}"/>
                </a:ext>
              </a:extLst>
            </p:cNvPr>
            <p:cNvGrpSpPr/>
            <p:nvPr/>
          </p:nvGrpSpPr>
          <p:grpSpPr>
            <a:xfrm>
              <a:off x="3988187" y="3540229"/>
              <a:ext cx="1938840" cy="1938840"/>
              <a:chOff x="8811008" y="5593784"/>
              <a:chExt cx="1229512" cy="1229512"/>
            </a:xfrm>
          </p:grpSpPr>
          <p:pic>
            <p:nvPicPr>
              <p:cNvPr id="21" name="Picture 2">
                <a:extLst>
                  <a:ext uri="{FF2B5EF4-FFF2-40B4-BE49-F238E27FC236}">
                    <a16:creationId xmlns:a16="http://schemas.microsoft.com/office/drawing/2014/main" id="{58188F37-2323-611E-A380-8D99D03C3FAF}"/>
                  </a:ext>
                </a:extLst>
              </p:cNvPr>
              <p:cNvPicPr>
                <a:picLocks noChangeAspect="1"/>
              </p:cNvPicPr>
              <p:nvPr/>
            </p:nvPicPr>
            <p:blipFill>
              <a:blip r:embed="rId11"/>
              <a:stretch>
                <a:fillRect/>
              </a:stretch>
            </p:blipFill>
            <p:spPr>
              <a:xfrm>
                <a:off x="8811008" y="5593784"/>
                <a:ext cx="1229512" cy="1229512"/>
              </a:xfrm>
              <a:prstGeom prst="rect">
                <a:avLst/>
              </a:prstGeom>
            </p:spPr>
          </p:pic>
          <p:pic>
            <p:nvPicPr>
              <p:cNvPr id="22" name="Picture 12">
                <a:extLst>
                  <a:ext uri="{FF2B5EF4-FFF2-40B4-BE49-F238E27FC236}">
                    <a16:creationId xmlns:a16="http://schemas.microsoft.com/office/drawing/2014/main" id="{B6087E22-0011-B094-0A0F-5B7A04EE385D}"/>
                  </a:ext>
                </a:extLst>
              </p:cNvPr>
              <p:cNvPicPr>
                <a:picLocks noChangeAspect="1"/>
              </p:cNvPicPr>
              <p:nvPr/>
            </p:nvPicPr>
            <p:blipFill>
              <a:blip r:embed="rId12"/>
              <a:stretch>
                <a:fillRect/>
              </a:stretch>
            </p:blipFill>
            <p:spPr>
              <a:xfrm>
                <a:off x="9291276" y="6048136"/>
                <a:ext cx="268976" cy="284173"/>
              </a:xfrm>
              <a:prstGeom prst="rect">
                <a:avLst/>
              </a:prstGeom>
            </p:spPr>
          </p:pic>
        </p:grpSp>
      </p:grpSp>
    </p:spTree>
    <p:extLst>
      <p:ext uri="{BB962C8B-B14F-4D97-AF65-F5344CB8AC3E}">
        <p14:creationId xmlns:p14="http://schemas.microsoft.com/office/powerpoint/2010/main" val="3650203721"/>
      </p:ext>
    </p:extLst>
  </p:cSld>
  <p:clrMapOvr>
    <a:masterClrMapping/>
  </p:clrMapOvr>
  <mc:AlternateContent xmlns:mc="http://schemas.openxmlformats.org/markup-compatibility/2006" xmlns:p14="http://schemas.microsoft.com/office/powerpoint/2010/main">
    <mc:Choice Requires="p14">
      <p:transition p14:dur="4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nhaltsplatzhalter 2">
            <a:extLst>
              <a:ext uri="{FF2B5EF4-FFF2-40B4-BE49-F238E27FC236}">
                <a16:creationId xmlns:a16="http://schemas.microsoft.com/office/drawing/2014/main" id="{E23EC9C7-9CD9-E459-E0BE-86325A6F9259}"/>
              </a:ext>
            </a:extLst>
          </p:cNvPr>
          <p:cNvSpPr txBox="1"/>
          <p:nvPr/>
        </p:nvSpPr>
        <p:spPr bwMode="auto">
          <a:xfrm>
            <a:off x="418808" y="1504122"/>
            <a:ext cx="6156618"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 b="1" dirty="0">
                <a:solidFill>
                  <a:schemeClr val="bg2">
                    <a:lumMod val="10000"/>
                  </a:schemeClr>
                </a:solidFill>
                <a:latin typeface="Arial" panose="020B0604020202020204" pitchFamily="34" charset="0"/>
                <a:cs typeface="Arial" panose="020B0604020202020204" pitchFamily="34" charset="0"/>
              </a:rPr>
              <a:t>La geomensura oficial o catastro predial</a:t>
            </a:r>
            <a:br>
              <a:rPr lang="es-ES" b="1" dirty="0">
                <a:solidFill>
                  <a:schemeClr val="bg2">
                    <a:lumMod val="10000"/>
                  </a:schemeClr>
                </a:solidFill>
                <a:latin typeface="Arial" panose="020B0604020202020204" pitchFamily="34" charset="0"/>
                <a:cs typeface="Arial" panose="020B0604020202020204" pitchFamily="34" charset="0"/>
              </a:rPr>
            </a:br>
            <a:r>
              <a:rPr lang="es-ES" dirty="0">
                <a:solidFill>
                  <a:schemeClr val="bg2">
                    <a:lumMod val="10000"/>
                  </a:schemeClr>
                </a:solidFill>
                <a:latin typeface="Arial" panose="020B0604020202020204" pitchFamily="34" charset="0"/>
                <a:cs typeface="Arial" panose="020B0604020202020204" pitchFamily="34" charset="0"/>
              </a:rPr>
              <a:t>(disposición del derecho privado, desde 1912)</a:t>
            </a:r>
          </a:p>
          <a:p>
            <a:pPr>
              <a:spcBef>
                <a:spcPts val="600"/>
              </a:spcBef>
              <a:defRPr/>
            </a:pPr>
            <a:r>
              <a:rPr lang="es-ES" b="1" dirty="0">
                <a:solidFill>
                  <a:schemeClr val="bg2">
                    <a:lumMod val="10000"/>
                  </a:schemeClr>
                </a:solidFill>
                <a:latin typeface="Arial" panose="020B0604020202020204" pitchFamily="34" charset="0"/>
                <a:cs typeface="Arial" panose="020B0604020202020204" pitchFamily="34" charset="0"/>
              </a:rPr>
              <a:t>El registro de la propiedad inmueble</a:t>
            </a:r>
            <a:br>
              <a:rPr lang="es-ES" b="1" dirty="0">
                <a:solidFill>
                  <a:schemeClr val="bg2">
                    <a:lumMod val="10000"/>
                  </a:schemeClr>
                </a:solidFill>
                <a:latin typeface="Arial" panose="020B0604020202020204" pitchFamily="34" charset="0"/>
                <a:cs typeface="Arial" panose="020B0604020202020204" pitchFamily="34" charset="0"/>
              </a:rPr>
            </a:br>
            <a:r>
              <a:rPr lang="es-ES" dirty="0">
                <a:solidFill>
                  <a:schemeClr val="bg2">
                    <a:lumMod val="10000"/>
                  </a:schemeClr>
                </a:solidFill>
                <a:latin typeface="Arial" panose="020B0604020202020204" pitchFamily="34" charset="0"/>
                <a:cs typeface="Arial" panose="020B0604020202020204" pitchFamily="34" charset="0"/>
              </a:rPr>
              <a:t>(derecho privado, desde 1912)</a:t>
            </a:r>
          </a:p>
          <a:p>
            <a:pPr>
              <a:spcBef>
                <a:spcPts val="600"/>
              </a:spcBef>
              <a:defRPr/>
            </a:pPr>
            <a:r>
              <a:rPr lang="es-ES" b="1" dirty="0">
                <a:solidFill>
                  <a:schemeClr val="bg2">
                    <a:lumMod val="10000"/>
                  </a:schemeClr>
                </a:solidFill>
                <a:latin typeface="Arial" panose="020B0604020202020204" pitchFamily="34" charset="0"/>
                <a:cs typeface="Arial" panose="020B0604020202020204" pitchFamily="34" charset="0"/>
              </a:rPr>
              <a:t>El catastro de las restricciones de derecho público sobre la propiedad </a:t>
            </a:r>
            <a:r>
              <a:rPr lang="es-ES" dirty="0">
                <a:solidFill>
                  <a:schemeClr val="bg2">
                    <a:lumMod val="10000"/>
                  </a:schemeClr>
                </a:solidFill>
                <a:latin typeface="Arial" panose="020B0604020202020204" pitchFamily="34" charset="0"/>
                <a:cs typeface="Arial" panose="020B0604020202020204" pitchFamily="34" charset="0"/>
              </a:rPr>
              <a:t>(disposiciones del derecho público, desde 2014)</a:t>
            </a:r>
          </a:p>
          <a:p>
            <a:pPr>
              <a:spcBef>
                <a:spcPts val="600"/>
              </a:spcBef>
              <a:defRPr/>
            </a:pPr>
            <a:endParaRPr lang="es-ES_tradnl" dirty="0">
              <a:latin typeface="Arial" panose="020B0604020202020204" pitchFamily="34" charset="0"/>
              <a:cs typeface="Arial" panose="020B0604020202020204" pitchFamily="34" charset="0"/>
            </a:endParaRPr>
          </a:p>
        </p:txBody>
      </p:sp>
      <p:pic>
        <p:nvPicPr>
          <p:cNvPr id="14" name="Picture 4">
            <a:extLst>
              <a:ext uri="{FF2B5EF4-FFF2-40B4-BE49-F238E27FC236}">
                <a16:creationId xmlns:a16="http://schemas.microsoft.com/office/drawing/2014/main" id="{C9900501-E279-7296-DABF-D8A119D3BD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4619" y="280799"/>
            <a:ext cx="5406037" cy="6600927"/>
          </a:xfrm>
          <a:prstGeom prst="rect">
            <a:avLst/>
          </a:prstGeom>
          <a:noFill/>
          <a:extLst>
            <a:ext uri="{909E8E84-426E-40DD-AFC4-6F175D3DCCD1}">
              <a14:hiddenFill xmlns:a14="http://schemas.microsoft.com/office/drawing/2010/main">
                <a:solidFill>
                  <a:srgbClr val="FFFFFF"/>
                </a:solidFill>
              </a14:hiddenFill>
            </a:ext>
          </a:extLst>
        </p:spPr>
      </p:pic>
      <p:sp>
        <p:nvSpPr>
          <p:cNvPr id="2" name="Foliennummernplatzhalter 1">
            <a:extLst>
              <a:ext uri="{FF2B5EF4-FFF2-40B4-BE49-F238E27FC236}">
                <a16:creationId xmlns:a16="http://schemas.microsoft.com/office/drawing/2014/main" id="{09046854-6673-4830-5C64-7B97881F91FC}"/>
              </a:ext>
            </a:extLst>
          </p:cNvPr>
          <p:cNvSpPr>
            <a:spLocks noGrp="1"/>
          </p:cNvSpPr>
          <p:nvPr>
            <p:ph type="sldNum" sz="quarter" idx="10"/>
          </p:nvPr>
        </p:nvSpPr>
        <p:spPr>
          <a:xfrm>
            <a:off x="89931" y="6440900"/>
            <a:ext cx="513319" cy="302647"/>
          </a:xfrm>
        </p:spPr>
        <p:txBody>
          <a:bodyPr/>
          <a:lstStyle/>
          <a:p>
            <a:pPr>
              <a:defRPr/>
            </a:pPr>
            <a:fld id="{86CB4B4D-7CA3-9044-876B-883B54F8677D}" type="slidenum">
              <a:rPr lang="de-CH" smtClean="0"/>
              <a:t>3</a:t>
            </a:fld>
            <a:endParaRPr lang="de-CH" dirty="0"/>
          </a:p>
        </p:txBody>
      </p:sp>
      <p:sp>
        <p:nvSpPr>
          <p:cNvPr id="4" name="Content">
            <a:extLst>
              <a:ext uri="{FF2B5EF4-FFF2-40B4-BE49-F238E27FC236}">
                <a16:creationId xmlns:a16="http://schemas.microsoft.com/office/drawing/2014/main" id="{0D23B70E-AE4F-7C42-F108-B2ADDB554B09}"/>
              </a:ext>
            </a:extLst>
          </p:cNvPr>
          <p:cNvSpPr txBox="1"/>
          <p:nvPr/>
        </p:nvSpPr>
        <p:spPr bwMode="auto">
          <a:xfrm>
            <a:off x="418808" y="280022"/>
            <a:ext cx="11005783"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Arial" panose="020B0604020202020204" pitchFamily="34" charset="0"/>
                <a:cs typeface="Arial" panose="020B0604020202020204" pitchFamily="34" charset="0"/>
              </a:rPr>
              <a:t>Sistema Catastral Suiza – 3 Pilares</a:t>
            </a:r>
          </a:p>
        </p:txBody>
      </p:sp>
    </p:spTree>
    <p:extLst>
      <p:ext uri="{BB962C8B-B14F-4D97-AF65-F5344CB8AC3E}">
        <p14:creationId xmlns:p14="http://schemas.microsoft.com/office/powerpoint/2010/main" val="23323191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206E5E20-B330-EB6C-051C-95DAC58B9718}"/>
              </a:ext>
            </a:extLst>
          </p:cNvPr>
          <p:cNvPicPr>
            <a:picLocks noChangeAspect="1"/>
          </p:cNvPicPr>
          <p:nvPr/>
        </p:nvPicPr>
        <p:blipFill>
          <a:blip r:embed="rId2"/>
          <a:stretch>
            <a:fillRect/>
          </a:stretch>
        </p:blipFill>
        <p:spPr>
          <a:xfrm>
            <a:off x="2475023" y="4149080"/>
            <a:ext cx="7241954" cy="1959588"/>
          </a:xfrm>
          <a:prstGeom prst="rect">
            <a:avLst/>
          </a:prstGeom>
        </p:spPr>
      </p:pic>
      <p:sp>
        <p:nvSpPr>
          <p:cNvPr id="6" name="Inhaltsplatzhalter 2">
            <a:extLst>
              <a:ext uri="{FF2B5EF4-FFF2-40B4-BE49-F238E27FC236}">
                <a16:creationId xmlns:a16="http://schemas.microsoft.com/office/drawing/2014/main" id="{A46DEE7D-1A95-E90D-AFBE-451BF28AD026}"/>
              </a:ext>
            </a:extLst>
          </p:cNvPr>
          <p:cNvSpPr txBox="1"/>
          <p:nvPr/>
        </p:nvSpPr>
        <p:spPr bwMode="auto">
          <a:xfrm>
            <a:off x="418808" y="1591101"/>
            <a:ext cx="11581848" cy="2990027"/>
          </a:xfrm>
          <a:prstGeom prst="rect">
            <a:avLst/>
          </a:prstGeom>
          <a:ln>
            <a:noFill/>
          </a:ln>
        </p:spPr>
        <p:txBody>
          <a:bodyPr vertOverflow="overflow" horzOverflow="clip" vert="horz" wrap="square" lIns="91440" tIns="45720" rIns="91440" bIns="45720" numCol="1" spcCol="0" rtlCol="0" fromWordArt="0" anchor="t" anchorCtr="0" forceAA="0" compatLnSpc="0">
            <a:normAutofit/>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lnSpc>
                <a:spcPct val="100000"/>
              </a:lnSpc>
              <a:spcBef>
                <a:spcPts val="600"/>
              </a:spcBef>
              <a:defRPr/>
            </a:pPr>
            <a:r>
              <a:rPr lang="es-ES" dirty="0">
                <a:solidFill>
                  <a:schemeClr val="bg2">
                    <a:lumMod val="10000"/>
                  </a:schemeClr>
                </a:solidFill>
                <a:latin typeface="Arial" panose="020B0604020202020204" pitchFamily="34" charset="0"/>
                <a:cs typeface="Arial" panose="020B0604020202020204" pitchFamily="34" charset="0"/>
              </a:rPr>
              <a:t>Sistema oficial que proporciona información sobre las más importantes restricciones de derecho público sobre la propiedad</a:t>
            </a:r>
          </a:p>
          <a:p>
            <a:pPr>
              <a:lnSpc>
                <a:spcPct val="100000"/>
              </a:lnSpc>
              <a:spcBef>
                <a:spcPts val="600"/>
              </a:spcBef>
              <a:defRPr/>
            </a:pPr>
            <a:r>
              <a:rPr lang="es-ES" dirty="0">
                <a:solidFill>
                  <a:schemeClr val="bg2">
                    <a:lumMod val="10000"/>
                  </a:schemeClr>
                </a:solidFill>
                <a:latin typeface="Arial" panose="020B0604020202020204" pitchFamily="34" charset="0"/>
                <a:cs typeface="Arial" panose="020B0604020202020204" pitchFamily="34" charset="0"/>
              </a:rPr>
              <a:t>En el pasado, había que solicitar la información a distintos niveles institucionales y se recibieron en diferentes formatos</a:t>
            </a:r>
          </a:p>
          <a:p>
            <a:pPr>
              <a:lnSpc>
                <a:spcPct val="100000"/>
              </a:lnSpc>
              <a:spcBef>
                <a:spcPts val="600"/>
              </a:spcBef>
              <a:defRPr/>
            </a:pPr>
            <a:r>
              <a:rPr lang="es-ES" dirty="0">
                <a:solidFill>
                  <a:schemeClr val="bg2">
                    <a:lumMod val="10000"/>
                  </a:schemeClr>
                </a:solidFill>
                <a:latin typeface="Arial" panose="020B0604020202020204" pitchFamily="34" charset="0"/>
                <a:cs typeface="Arial" panose="020B0604020202020204" pitchFamily="34" charset="0"/>
              </a:rPr>
              <a:t>Hoy en día, se simplifica el proceso, al estar en un sistema único la información sobre las restricciones de derecho público más relevantes, de diferentes fuentes.</a:t>
            </a:r>
          </a:p>
        </p:txBody>
      </p:sp>
      <p:sp>
        <p:nvSpPr>
          <p:cNvPr id="10" name="Foliennummernplatzhalter 1">
            <a:extLst>
              <a:ext uri="{FF2B5EF4-FFF2-40B4-BE49-F238E27FC236}">
                <a16:creationId xmlns:a16="http://schemas.microsoft.com/office/drawing/2014/main" id="{8F644E68-4785-1134-95DF-300A5691EF57}"/>
              </a:ext>
            </a:extLst>
          </p:cNvPr>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4</a:t>
            </a:fld>
            <a:endParaRPr lang="es-ES_tradnl" sz="1300" b="0" i="0" u="none" strike="noStrike" cap="none" spc="0" dirty="0">
              <a:ln>
                <a:noFill/>
              </a:ln>
              <a:solidFill>
                <a:srgbClr val="3E83B2"/>
              </a:solidFill>
              <a:latin typeface="Circular Pro Book"/>
              <a:cs typeface="Circular Pro Book"/>
            </a:endParaRPr>
          </a:p>
        </p:txBody>
      </p:sp>
      <p:sp>
        <p:nvSpPr>
          <p:cNvPr id="8" name="Content">
            <a:extLst>
              <a:ext uri="{FF2B5EF4-FFF2-40B4-BE49-F238E27FC236}">
                <a16:creationId xmlns:a16="http://schemas.microsoft.com/office/drawing/2014/main" id="{E9063A48-E73C-FE69-A02C-573AA01420EE}"/>
              </a:ext>
            </a:extLst>
          </p:cNvPr>
          <p:cNvSpPr txBox="1"/>
          <p:nvPr/>
        </p:nvSpPr>
        <p:spPr bwMode="auto">
          <a:xfrm>
            <a:off x="418808" y="188640"/>
            <a:ext cx="11773192" cy="1282402"/>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defTabSz="1219169">
              <a:defRPr/>
            </a:pPr>
            <a:r>
              <a:rPr lang="es-ES" sz="4000" b="0" dirty="0">
                <a:solidFill>
                  <a:srgbClr val="1A384E"/>
                </a:solidFill>
                <a:latin typeface="Arial" panose="020B0604020202020204" pitchFamily="34" charset="0"/>
                <a:cs typeface="Arial" panose="020B0604020202020204" pitchFamily="34" charset="0"/>
              </a:rPr>
              <a:t>Que es el Catastro de Restricciones de Derecho Público sobre la Propiedad – Catastro RDPP</a:t>
            </a:r>
            <a:endParaRPr lang="es-ES_tradnl" sz="4000" b="0" i="0" u="none" strike="noStrike" cap="none" spc="0" dirty="0">
              <a:ln>
                <a:noFill/>
              </a:ln>
              <a:solidFill>
                <a:srgbClr val="1A384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29518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adastre RDPPF – des restrictions à la propriété foncière en un clic">
            <a:hlinkClick r:id="" action="ppaction://media"/>
            <a:extLst>
              <a:ext uri="{FF2B5EF4-FFF2-40B4-BE49-F238E27FC236}">
                <a16:creationId xmlns:a16="http://schemas.microsoft.com/office/drawing/2014/main" id="{2D8F208E-CD38-ECD0-0423-625DCD2DE07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99456" y="908720"/>
            <a:ext cx="9505055" cy="5346593"/>
          </a:xfrm>
          <a:prstGeom prst="rect">
            <a:avLst/>
          </a:prstGeom>
          <a:ln>
            <a:solidFill>
              <a:schemeClr val="bg1">
                <a:lumMod val="95000"/>
              </a:schemeClr>
            </a:solidFill>
          </a:ln>
        </p:spPr>
      </p:pic>
      <p:sp>
        <p:nvSpPr>
          <p:cNvPr id="10" name="Foliennummernplatzhalter 1">
            <a:extLst>
              <a:ext uri="{FF2B5EF4-FFF2-40B4-BE49-F238E27FC236}">
                <a16:creationId xmlns:a16="http://schemas.microsoft.com/office/drawing/2014/main" id="{5F361205-6299-A0D2-13A6-F1CCFB17AFE5}"/>
              </a:ext>
            </a:extLst>
          </p:cNvPr>
          <p:cNvSpPr>
            <a:spLocks noGrp="1"/>
          </p:cNvSpPr>
          <p:nvPr>
            <p:ph type="sldNum" sz="quarter" idx="10"/>
          </p:nvPr>
        </p:nvSpPr>
        <p:spPr>
          <a:xfrm>
            <a:off x="89931" y="6440900"/>
            <a:ext cx="513319" cy="302647"/>
          </a:xfrm>
        </p:spPr>
        <p:txBody>
          <a:bodyPr/>
          <a:lstStyle/>
          <a:p>
            <a:pPr>
              <a:defRPr/>
            </a:pPr>
            <a:fld id="{86CB4B4D-7CA3-9044-876B-883B54F8677D}" type="slidenum">
              <a:rPr lang="de-CH" smtClean="0"/>
              <a:t>5</a:t>
            </a:fld>
            <a:endParaRPr lang="de-CH" dirty="0"/>
          </a:p>
        </p:txBody>
      </p:sp>
      <p:sp>
        <p:nvSpPr>
          <p:cNvPr id="4" name="Content">
            <a:extLst>
              <a:ext uri="{FF2B5EF4-FFF2-40B4-BE49-F238E27FC236}">
                <a16:creationId xmlns:a16="http://schemas.microsoft.com/office/drawing/2014/main" id="{C6C253CB-5146-39F6-6238-720DF8317B41}"/>
              </a:ext>
            </a:extLst>
          </p:cNvPr>
          <p:cNvSpPr txBox="1"/>
          <p:nvPr/>
        </p:nvSpPr>
        <p:spPr bwMode="auto">
          <a:xfrm>
            <a:off x="418808" y="280022"/>
            <a:ext cx="11005783"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 sz="4000" b="0" dirty="0">
                <a:solidFill>
                  <a:srgbClr val="1A384E"/>
                </a:solidFill>
                <a:latin typeface="Arial" panose="020B0604020202020204" pitchFamily="34" charset="0"/>
                <a:cs typeface="Arial" panose="020B0604020202020204" pitchFamily="34" charset="0"/>
              </a:rPr>
              <a:t>Video introductorio sobre el Catastro RDPP</a:t>
            </a:r>
            <a:endParaRPr lang="es-ES_tradnl" sz="4000" b="0" dirty="0">
              <a:solidFill>
                <a:srgbClr val="1A384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90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85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30FFA942-E740-CE4E-54B9-548CFA0D7D6C}"/>
            </a:ext>
          </a:extLst>
        </p:cNvPr>
        <p:cNvGrpSpPr/>
        <p:nvPr/>
      </p:nvGrpSpPr>
      <p:grpSpPr bwMode="auto">
        <a:xfrm>
          <a:off x="0" y="0"/>
          <a:ext cx="0" cy="0"/>
          <a:chOff x="0" y="0"/>
          <a:chExt cx="0" cy="0"/>
        </a:xfrm>
      </p:grpSpPr>
      <p:pic>
        <p:nvPicPr>
          <p:cNvPr id="13" name="Grafik 12">
            <a:extLst>
              <a:ext uri="{FF2B5EF4-FFF2-40B4-BE49-F238E27FC236}">
                <a16:creationId xmlns:a16="http://schemas.microsoft.com/office/drawing/2014/main" id="{00DCD58C-B7BB-FDEA-8BEB-45E6B77F3567}"/>
              </a:ext>
            </a:extLst>
          </p:cNvPr>
          <p:cNvPicPr>
            <a:picLocks noChangeAspect="1"/>
          </p:cNvPicPr>
          <p:nvPr/>
        </p:nvPicPr>
        <p:blipFill>
          <a:blip r:embed="rId3"/>
          <a:srcRect r="25946"/>
          <a:stretch>
            <a:fillRect/>
          </a:stretch>
        </p:blipFill>
        <p:spPr>
          <a:xfrm>
            <a:off x="4367808" y="2636912"/>
            <a:ext cx="7759030" cy="3676650"/>
          </a:xfrm>
          <a:prstGeom prst="rect">
            <a:avLst/>
          </a:prstGeom>
        </p:spPr>
      </p:pic>
      <p:sp>
        <p:nvSpPr>
          <p:cNvPr id="9" name="Inhaltsplatzhalter 2">
            <a:extLst>
              <a:ext uri="{FF2B5EF4-FFF2-40B4-BE49-F238E27FC236}">
                <a16:creationId xmlns:a16="http://schemas.microsoft.com/office/drawing/2014/main" id="{866F9272-842E-FDF7-B79C-41A1279CA151}"/>
              </a:ext>
            </a:extLst>
          </p:cNvPr>
          <p:cNvSpPr txBox="1"/>
          <p:nvPr/>
        </p:nvSpPr>
        <p:spPr bwMode="auto">
          <a:xfrm>
            <a:off x="418808" y="1504122"/>
            <a:ext cx="11223940"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Arial" panose="020B0604020202020204" pitchFamily="34" charset="0"/>
                <a:cs typeface="Arial" panose="020B0604020202020204" pitchFamily="34" charset="0"/>
              </a:rPr>
              <a:t>Aumento de la densidad de normativas en planificación urbana, medio ambiente, protección y riesgos naturales, agricultura y gestión forestal</a:t>
            </a:r>
          </a:p>
          <a:p>
            <a:pPr>
              <a:spcBef>
                <a:spcPts val="600"/>
              </a:spcBef>
              <a:defRPr/>
            </a:pPr>
            <a:r>
              <a:rPr lang="es-ES_tradnl" dirty="0">
                <a:latin typeface="Arial" panose="020B0604020202020204" pitchFamily="34" charset="0"/>
                <a:cs typeface="Arial" panose="020B0604020202020204" pitchFamily="34" charset="0"/>
              </a:rPr>
              <a:t>Hay restricciones en cuanto al uso libre de la propiedad por parte de los propietarios</a:t>
            </a:r>
          </a:p>
          <a:p>
            <a:pPr>
              <a:spcBef>
                <a:spcPts val="600"/>
              </a:spcBef>
              <a:defRPr/>
            </a:pPr>
            <a:r>
              <a:rPr lang="es-ES_tradnl" dirty="0">
                <a:solidFill>
                  <a:schemeClr val="bg2">
                    <a:lumMod val="10000"/>
                  </a:schemeClr>
                </a:solidFill>
                <a:latin typeface="Arial" panose="020B0604020202020204" pitchFamily="34" charset="0"/>
                <a:cs typeface="Arial" panose="020B0604020202020204" pitchFamily="34" charset="0"/>
              </a:rPr>
              <a:t>Aumentar la seguridad jurídica</a:t>
            </a:r>
          </a:p>
          <a:p>
            <a:pPr lvl="1">
              <a:spcBef>
                <a:spcPts val="600"/>
              </a:spcBef>
              <a:buFont typeface="Symbol" pitchFamily="2" charset="2"/>
              <a:buChar char="-"/>
              <a:defRPr/>
            </a:pPr>
            <a:endParaRPr lang="es-ES_tradnl" dirty="0">
              <a:latin typeface="Arial" panose="020B0604020202020204" pitchFamily="34" charset="0"/>
              <a:cs typeface="Arial" panose="020B0604020202020204" pitchFamily="34" charset="0"/>
            </a:endParaRPr>
          </a:p>
          <a:p>
            <a:pPr marL="304800" lvl="1" indent="0">
              <a:spcBef>
                <a:spcPts val="600"/>
              </a:spcBef>
              <a:buNone/>
              <a:defRPr/>
            </a:pPr>
            <a:endParaRPr lang="es-ES_tradnl" dirty="0">
              <a:latin typeface="Arial" panose="020B0604020202020204" pitchFamily="34" charset="0"/>
              <a:cs typeface="Arial" panose="020B0604020202020204" pitchFamily="34" charset="0"/>
            </a:endParaRPr>
          </a:p>
        </p:txBody>
      </p:sp>
      <p:sp>
        <p:nvSpPr>
          <p:cNvPr id="7" name="Foliennummernplatzhalter 1">
            <a:extLst>
              <a:ext uri="{FF2B5EF4-FFF2-40B4-BE49-F238E27FC236}">
                <a16:creationId xmlns:a16="http://schemas.microsoft.com/office/drawing/2014/main" id="{C245C2B6-8FBC-B066-DA47-997B22B8D622}"/>
              </a:ext>
            </a:extLst>
          </p:cNvPr>
          <p:cNvSpPr>
            <a:spLocks noGrp="1"/>
          </p:cNvSpPr>
          <p:nvPr>
            <p:ph type="sldNum" sz="quarter" idx="10"/>
          </p:nvPr>
        </p:nvSpPr>
        <p:spPr bwMode="auto"/>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6</a:t>
            </a:fld>
            <a:endParaRPr lang="es-ES_tradnl" sz="1300" b="0" i="0" u="none" strike="noStrike" cap="none" spc="0">
              <a:ln>
                <a:noFill/>
              </a:ln>
              <a:solidFill>
                <a:srgbClr val="3E83B2"/>
              </a:solidFill>
              <a:latin typeface="Circular Pro Book"/>
              <a:cs typeface="Circular Pro Book"/>
            </a:endParaRPr>
          </a:p>
        </p:txBody>
      </p:sp>
      <p:sp>
        <p:nvSpPr>
          <p:cNvPr id="6" name="Content">
            <a:extLst>
              <a:ext uri="{FF2B5EF4-FFF2-40B4-BE49-F238E27FC236}">
                <a16:creationId xmlns:a16="http://schemas.microsoft.com/office/drawing/2014/main" id="{EF5670D7-60CC-372B-08AE-7D18657D47AE}"/>
              </a:ext>
            </a:extLst>
          </p:cNvPr>
          <p:cNvSpPr txBox="1"/>
          <p:nvPr/>
        </p:nvSpPr>
        <p:spPr bwMode="auto">
          <a:xfrm>
            <a:off x="418808" y="280022"/>
            <a:ext cx="11773192"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defTabSz="1219169">
              <a:defRPr/>
            </a:pPr>
            <a:r>
              <a:rPr lang="es-ES_tradnl" sz="4000" b="0" dirty="0">
                <a:solidFill>
                  <a:srgbClr val="1A384E"/>
                </a:solidFill>
                <a:latin typeface="Arial" panose="020B0604020202020204" pitchFamily="34" charset="0"/>
                <a:cs typeface="Arial" panose="020B0604020202020204" pitchFamily="34" charset="0"/>
              </a:rPr>
              <a:t>Catastro RDPP – </a:t>
            </a:r>
            <a:r>
              <a:rPr lang="es-ES_tradnl" sz="4000" b="0" i="0" u="none" strike="noStrike" cap="none" spc="0" dirty="0">
                <a:ln>
                  <a:noFill/>
                </a:ln>
                <a:solidFill>
                  <a:srgbClr val="1A384E"/>
                </a:solidFill>
                <a:latin typeface="Arial" panose="020B0604020202020204" pitchFamily="34" charset="0"/>
                <a:cs typeface="Arial" panose="020B0604020202020204" pitchFamily="34" charset="0"/>
              </a:rPr>
              <a:t>Motivación y </a:t>
            </a:r>
            <a:r>
              <a:rPr lang="es-ES_tradnl" sz="4000" b="0" dirty="0">
                <a:solidFill>
                  <a:srgbClr val="1A384E"/>
                </a:solidFill>
                <a:latin typeface="Arial" panose="020B0604020202020204" pitchFamily="34" charset="0"/>
                <a:cs typeface="Arial" panose="020B0604020202020204" pitchFamily="34" charset="0"/>
              </a:rPr>
              <a:t>G</a:t>
            </a:r>
            <a:r>
              <a:rPr lang="es-ES_tradnl" sz="4000" b="0" i="0" u="none" strike="noStrike" cap="none" spc="0" dirty="0">
                <a:ln>
                  <a:noFill/>
                </a:ln>
                <a:solidFill>
                  <a:srgbClr val="1A384E"/>
                </a:solidFill>
                <a:latin typeface="Arial" panose="020B0604020202020204" pitchFamily="34" charset="0"/>
                <a:cs typeface="Arial" panose="020B0604020202020204" pitchFamily="34" charset="0"/>
              </a:rPr>
              <a:t>énesi</a:t>
            </a:r>
            <a:r>
              <a:rPr lang="es-ES_tradnl" sz="4000" b="0" dirty="0">
                <a:solidFill>
                  <a:srgbClr val="1A384E"/>
                </a:solidFill>
                <a:latin typeface="Arial" panose="020B0604020202020204" pitchFamily="34" charset="0"/>
                <a:cs typeface="Arial" panose="020B0604020202020204" pitchFamily="34" charset="0"/>
              </a:rPr>
              <a:t>s</a:t>
            </a:r>
            <a:endParaRPr lang="es-ES_tradnl" sz="4000" b="0" i="0" u="none" strike="noStrike" cap="none" spc="0" dirty="0">
              <a:ln>
                <a:noFill/>
              </a:ln>
              <a:solidFill>
                <a:srgbClr val="1A384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7470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http://schemas.openxmlformats.org/officeDocument/2006/math" xmlns:w="http://schemas.openxmlformats.org/wordprocessingml/2006/main">
      <p:transition spd="med" advClick="1">
        <p:fade thruBlk="0"/>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504122"/>
            <a:ext cx="11223940"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_tradnl" dirty="0">
                <a:latin typeface="Arial" panose="020B0604020202020204" pitchFamily="34" charset="0"/>
                <a:cs typeface="Arial" panose="020B0604020202020204" pitchFamily="34" charset="0"/>
              </a:rPr>
              <a:t>Interesados pueden acceder a la información sobre una propiedad individual a través del número </a:t>
            </a:r>
            <a:r>
              <a:rPr lang="es-ES_tradnl" dirty="0">
                <a:solidFill>
                  <a:schemeClr val="bg2">
                    <a:lumMod val="10000"/>
                  </a:schemeClr>
                </a:solidFill>
                <a:latin typeface="Arial" panose="020B0604020202020204" pitchFamily="34" charset="0"/>
                <a:cs typeface="Arial" panose="020B0604020202020204" pitchFamily="34" charset="0"/>
              </a:rPr>
              <a:t>predial</a:t>
            </a:r>
            <a:r>
              <a:rPr lang="es-ES_tradnl" dirty="0">
                <a:latin typeface="Arial" panose="020B0604020202020204" pitchFamily="34" charset="0"/>
                <a:cs typeface="Arial" panose="020B0604020202020204" pitchFamily="34" charset="0"/>
              </a:rPr>
              <a:t>, su dirección o coordenadas</a:t>
            </a:r>
          </a:p>
          <a:p>
            <a:pPr>
              <a:spcBef>
                <a:spcPts val="600"/>
              </a:spcBef>
              <a:defRPr/>
            </a:pPr>
            <a:r>
              <a:rPr lang="es-ES_tradnl" dirty="0">
                <a:latin typeface="Arial" panose="020B0604020202020204" pitchFamily="34" charset="0"/>
                <a:cs typeface="Arial" panose="020B0604020202020204" pitchFamily="34" charset="0"/>
              </a:rPr>
              <a:t>En el visor de la IDE </a:t>
            </a:r>
            <a:r>
              <a:rPr lang="es-ES_tradnl" dirty="0">
                <a:latin typeface="Arial" panose="020B0604020202020204" pitchFamily="34" charset="0"/>
                <a:cs typeface="Arial" panose="020B0604020202020204" pitchFamily="34" charset="0"/>
                <a:hlinkClick r:id="rId3"/>
              </a:rPr>
              <a:t>www.cadastre.ch/de/oereb-public</a:t>
            </a:r>
            <a:r>
              <a:rPr lang="es-ES_tradnl" dirty="0">
                <a:latin typeface="Arial" panose="020B0604020202020204" pitchFamily="34" charset="0"/>
                <a:cs typeface="Arial" panose="020B0604020202020204" pitchFamily="34" charset="0"/>
              </a:rPr>
              <a:t> se enlaza para cada </a:t>
            </a:r>
            <a:r>
              <a:rPr lang="es-ES_tradnl" dirty="0">
                <a:solidFill>
                  <a:schemeClr val="bg2">
                    <a:lumMod val="10000"/>
                  </a:schemeClr>
                </a:solidFill>
                <a:latin typeface="Arial" panose="020B0604020202020204" pitchFamily="34" charset="0"/>
                <a:cs typeface="Arial" panose="020B0604020202020204" pitchFamily="34" charset="0"/>
              </a:rPr>
              <a:t>predio</a:t>
            </a:r>
            <a:r>
              <a:rPr lang="es-ES_tradnl" dirty="0">
                <a:latin typeface="Arial" panose="020B0604020202020204" pitchFamily="34" charset="0"/>
                <a:cs typeface="Arial" panose="020B0604020202020204" pitchFamily="34" charset="0"/>
              </a:rPr>
              <a:t> el correspondiente </a:t>
            </a:r>
            <a:r>
              <a:rPr lang="es-ES_tradnl" dirty="0" err="1">
                <a:latin typeface="Arial" panose="020B0604020202020204" pitchFamily="34" charset="0"/>
                <a:cs typeface="Arial" panose="020B0604020202020204" pitchFamily="34" charset="0"/>
              </a:rPr>
              <a:t>geoportal</a:t>
            </a:r>
            <a:r>
              <a:rPr lang="es-ES_tradnl" dirty="0">
                <a:latin typeface="Arial" panose="020B0604020202020204" pitchFamily="34" charset="0"/>
                <a:cs typeface="Arial" panose="020B0604020202020204" pitchFamily="34" charset="0"/>
              </a:rPr>
              <a:t> cantonal del Catastro RDPP</a:t>
            </a:r>
          </a:p>
          <a:p>
            <a:pPr>
              <a:spcBef>
                <a:spcPts val="600"/>
              </a:spcBef>
              <a:defRPr/>
            </a:pPr>
            <a:r>
              <a:rPr lang="es-ES_tradnl" dirty="0">
                <a:latin typeface="Arial" panose="020B0604020202020204" pitchFamily="34" charset="0"/>
                <a:cs typeface="Arial" panose="020B0604020202020204" pitchFamily="34" charset="0"/>
              </a:rPr>
              <a:t>El acceso es totalmente público, no requiere registrarse</a:t>
            </a:r>
          </a:p>
          <a:p>
            <a:pPr marL="304800" lvl="1" indent="0">
              <a:spcBef>
                <a:spcPts val="600"/>
              </a:spcBef>
              <a:buNone/>
              <a:defRPr/>
            </a:pPr>
            <a:endParaRPr lang="es-ES_tradnl" dirty="0">
              <a:latin typeface="Arial" panose="020B0604020202020204" pitchFamily="34" charset="0"/>
              <a:cs typeface="Arial" panose="020B06040202020202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7</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005783"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Arial" panose="020B0604020202020204" pitchFamily="34" charset="0"/>
                <a:cs typeface="Arial" panose="020B0604020202020204" pitchFamily="34" charset="0"/>
              </a:rPr>
              <a:t>Catastro RDPP – Acceso</a:t>
            </a:r>
          </a:p>
        </p:txBody>
      </p:sp>
      <p:pic>
        <p:nvPicPr>
          <p:cNvPr id="22" name="Grafik 21">
            <a:extLst>
              <a:ext uri="{FF2B5EF4-FFF2-40B4-BE49-F238E27FC236}">
                <a16:creationId xmlns:a16="http://schemas.microsoft.com/office/drawing/2014/main" id="{DBE9A124-67F5-D144-8AB6-DDA29E66C3AA}"/>
              </a:ext>
            </a:extLst>
          </p:cNvPr>
          <p:cNvPicPr/>
          <p:nvPr/>
        </p:nvPicPr>
        <p:blipFill rotWithShape="1">
          <a:blip r:embed="rId4" cstate="print">
            <a:extLst>
              <a:ext uri="{28A0092B-C50C-407E-A947-70E740481C1C}">
                <a14:useLocalDpi xmlns:a14="http://schemas.microsoft.com/office/drawing/2010/main"/>
              </a:ext>
            </a:extLst>
          </a:blip>
          <a:srcRect/>
          <a:stretch/>
        </p:blipFill>
        <p:spPr bwMode="auto">
          <a:xfrm>
            <a:off x="551384" y="3405638"/>
            <a:ext cx="3166744" cy="2395720"/>
          </a:xfrm>
          <a:prstGeom prst="rect">
            <a:avLst/>
          </a:prstGeom>
          <a:ln>
            <a:noFill/>
          </a:ln>
          <a:extLst>
            <a:ext uri="{53640926-AAD7-44D8-BBD7-CCE9431645EC}">
              <a14:shadowObscured xmlns:a14="http://schemas.microsoft.com/office/drawing/2010/main"/>
            </a:ext>
          </a:extLst>
        </p:spPr>
      </p:pic>
      <p:pic>
        <p:nvPicPr>
          <p:cNvPr id="23" name="Grafik 22">
            <a:extLst>
              <a:ext uri="{FF2B5EF4-FFF2-40B4-BE49-F238E27FC236}">
                <a16:creationId xmlns:a16="http://schemas.microsoft.com/office/drawing/2014/main" id="{834AD806-F9D4-834D-9079-50950E182218}"/>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3941227" y="3405638"/>
            <a:ext cx="2802845" cy="2395720"/>
          </a:xfrm>
          <a:prstGeom prst="rect">
            <a:avLst/>
          </a:prstGeom>
          <a:ln>
            <a:noFill/>
          </a:ln>
          <a:extLst>
            <a:ext uri="{53640926-AAD7-44D8-BBD7-CCE9431645EC}">
              <a14:shadowObscured xmlns:a14="http://schemas.microsoft.com/office/drawing/2010/main"/>
            </a:ext>
          </a:extLst>
        </p:spPr>
      </p:pic>
      <p:pic>
        <p:nvPicPr>
          <p:cNvPr id="24" name="Grafik 23">
            <a:extLst>
              <a:ext uri="{FF2B5EF4-FFF2-40B4-BE49-F238E27FC236}">
                <a16:creationId xmlns:a16="http://schemas.microsoft.com/office/drawing/2014/main" id="{C9332379-AF66-8E42-BE09-2111B5824EF2}"/>
              </a:ext>
            </a:extLst>
          </p:cNvPr>
          <p:cNvPicPr/>
          <p:nvPr/>
        </p:nvPicPr>
        <p:blipFill rotWithShape="1">
          <a:blip r:embed="rId6" cstate="print">
            <a:extLst>
              <a:ext uri="{28A0092B-C50C-407E-A947-70E740481C1C}">
                <a14:useLocalDpi xmlns:a14="http://schemas.microsoft.com/office/drawing/2010/main"/>
              </a:ext>
            </a:extLst>
          </a:blip>
          <a:srcRect/>
          <a:stretch/>
        </p:blipFill>
        <p:spPr bwMode="auto">
          <a:xfrm>
            <a:off x="6973247" y="3419662"/>
            <a:ext cx="2795161" cy="2381696"/>
          </a:xfrm>
          <a:prstGeom prst="rect">
            <a:avLst/>
          </a:prstGeom>
          <a:ln>
            <a:noFill/>
          </a:ln>
          <a:extLst>
            <a:ext uri="{53640926-AAD7-44D8-BBD7-CCE9431645EC}">
              <a14:shadowObscured xmlns:a14="http://schemas.microsoft.com/office/drawing/2010/main"/>
            </a:ext>
          </a:extLst>
        </p:spPr>
      </p:pic>
      <p:pic>
        <p:nvPicPr>
          <p:cNvPr id="25" name="Grafik 24">
            <a:extLst>
              <a:ext uri="{FF2B5EF4-FFF2-40B4-BE49-F238E27FC236}">
                <a16:creationId xmlns:a16="http://schemas.microsoft.com/office/drawing/2014/main" id="{25692120-2A08-A642-8E47-640D34D6D3F1}"/>
              </a:ext>
            </a:extLst>
          </p:cNvPr>
          <p:cNvPicPr/>
          <p:nvPr/>
        </p:nvPicPr>
        <p:blipFill>
          <a:blip r:embed="rId7" cstate="print">
            <a:extLst>
              <a:ext uri="{28A0092B-C50C-407E-A947-70E740481C1C}">
                <a14:useLocalDpi xmlns:a14="http://schemas.microsoft.com/office/drawing/2010/main"/>
              </a:ext>
            </a:extLst>
          </a:blip>
          <a:stretch>
            <a:fillRect/>
          </a:stretch>
        </p:blipFill>
        <p:spPr>
          <a:xfrm>
            <a:off x="9925574" y="3356992"/>
            <a:ext cx="1673035" cy="2381696"/>
          </a:xfrm>
          <a:prstGeom prst="rect">
            <a:avLst/>
          </a:prstGeom>
          <a:ln>
            <a:solidFill>
              <a:schemeClr val="bg2"/>
            </a:solidFill>
          </a:ln>
        </p:spPr>
      </p:pic>
      <p:sp>
        <p:nvSpPr>
          <p:cNvPr id="26" name="Textfeld 25">
            <a:extLst>
              <a:ext uri="{FF2B5EF4-FFF2-40B4-BE49-F238E27FC236}">
                <a16:creationId xmlns:a16="http://schemas.microsoft.com/office/drawing/2014/main" id="{0304BBE7-D7BF-4741-B5DA-ED6BAE3D6636}"/>
              </a:ext>
            </a:extLst>
          </p:cNvPr>
          <p:cNvSpPr txBox="1"/>
          <p:nvPr/>
        </p:nvSpPr>
        <p:spPr bwMode="auto">
          <a:xfrm>
            <a:off x="551384" y="5805264"/>
            <a:ext cx="3741730" cy="26161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s-ES_tradnl" sz="1100" dirty="0" err="1">
                <a:latin typeface="Arial" panose="020B0604020202020204" pitchFamily="34" charset="0"/>
                <a:cs typeface="Arial" panose="020B0604020202020204" pitchFamily="34" charset="0"/>
              </a:rPr>
              <a:t>Geoportal</a:t>
            </a:r>
            <a:r>
              <a:rPr lang="es-ES_tradnl" sz="1100" dirty="0">
                <a:latin typeface="Arial" panose="020B0604020202020204" pitchFamily="34" charset="0"/>
                <a:cs typeface="Arial" panose="020B0604020202020204" pitchFamily="34" charset="0"/>
              </a:rPr>
              <a:t> nacional de catastro RDPP (www.cadastre.ch)</a:t>
            </a:r>
          </a:p>
        </p:txBody>
      </p:sp>
      <p:sp>
        <p:nvSpPr>
          <p:cNvPr id="10" name="Textfeld 9">
            <a:extLst>
              <a:ext uri="{FF2B5EF4-FFF2-40B4-BE49-F238E27FC236}">
                <a16:creationId xmlns:a16="http://schemas.microsoft.com/office/drawing/2014/main" id="{C4A3E5A6-6850-F249-B55E-2E1DF85F671D}"/>
              </a:ext>
            </a:extLst>
          </p:cNvPr>
          <p:cNvSpPr txBox="1"/>
          <p:nvPr/>
        </p:nvSpPr>
        <p:spPr bwMode="auto">
          <a:xfrm>
            <a:off x="6908280" y="5805264"/>
            <a:ext cx="4229043" cy="26161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s-ES_tradnl" sz="1100" dirty="0">
                <a:latin typeface="Arial" panose="020B0604020202020204" pitchFamily="34" charset="0"/>
                <a:cs typeface="Arial" panose="020B0604020202020204" pitchFamily="34" charset="0"/>
              </a:rPr>
              <a:t>Dinámico (ÖREB-</a:t>
            </a:r>
            <a:r>
              <a:rPr lang="es-ES_tradnl" sz="1100" dirty="0" err="1">
                <a:latin typeface="Arial" panose="020B0604020202020204" pitchFamily="34" charset="0"/>
                <a:cs typeface="Arial" panose="020B0604020202020204" pitchFamily="34" charset="0"/>
              </a:rPr>
              <a:t>Client</a:t>
            </a:r>
            <a:r>
              <a:rPr lang="es-ES_tradnl" sz="1100" dirty="0">
                <a:latin typeface="Arial" panose="020B0604020202020204" pitchFamily="34" charset="0"/>
                <a:cs typeface="Arial" panose="020B0604020202020204" pitchFamily="34" charset="0"/>
              </a:rPr>
              <a:t>)		    Estático (PDF A4)</a:t>
            </a:r>
          </a:p>
        </p:txBody>
      </p:sp>
    </p:spTree>
    <p:extLst>
      <p:ext uri="{BB962C8B-B14F-4D97-AF65-F5344CB8AC3E}">
        <p14:creationId xmlns:p14="http://schemas.microsoft.com/office/powerpoint/2010/main" val="1182352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9" name="Inhaltsplatzhalter 2"/>
          <p:cNvSpPr txBox="1"/>
          <p:nvPr/>
        </p:nvSpPr>
        <p:spPr bwMode="auto">
          <a:xfrm>
            <a:off x="418808" y="1504122"/>
            <a:ext cx="11223940"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600"/>
              </a:spcBef>
              <a:defRPr/>
            </a:pPr>
            <a:r>
              <a:rPr lang="es-ES" sz="2300" dirty="0">
                <a:latin typeface="Arial" panose="020B0604020202020204" pitchFamily="34" charset="0"/>
                <a:cs typeface="Arial" panose="020B0604020202020204" pitchFamily="34" charset="0"/>
              </a:rPr>
              <a:t>Propietarios actuales y futuros</a:t>
            </a:r>
          </a:p>
          <a:p>
            <a:pPr>
              <a:spcBef>
                <a:spcPts val="600"/>
              </a:spcBef>
              <a:defRPr/>
            </a:pPr>
            <a:r>
              <a:rPr lang="es-ES" sz="2300" dirty="0">
                <a:latin typeface="Arial" panose="020B0604020202020204" pitchFamily="34" charset="0"/>
                <a:cs typeface="Arial" panose="020B0604020202020204" pitchFamily="34" charset="0"/>
              </a:rPr>
              <a:t>Planificadores y arquitectos</a:t>
            </a:r>
          </a:p>
          <a:p>
            <a:pPr>
              <a:spcBef>
                <a:spcPts val="600"/>
              </a:spcBef>
              <a:defRPr/>
            </a:pPr>
            <a:r>
              <a:rPr lang="es-ES" sz="2300" dirty="0">
                <a:latin typeface="Arial" panose="020B0604020202020204" pitchFamily="34" charset="0"/>
                <a:cs typeface="Arial" panose="020B0604020202020204" pitchFamily="34" charset="0"/>
              </a:rPr>
              <a:t>Empresas privadas de ingeniería</a:t>
            </a:r>
          </a:p>
          <a:p>
            <a:pPr>
              <a:spcBef>
                <a:spcPts val="600"/>
              </a:spcBef>
              <a:defRPr/>
            </a:pPr>
            <a:r>
              <a:rPr lang="es-ES" sz="2300" dirty="0">
                <a:latin typeface="Arial" panose="020B0604020202020204" pitchFamily="34" charset="0"/>
                <a:cs typeface="Arial" panose="020B0604020202020204" pitchFamily="34" charset="0"/>
              </a:rPr>
              <a:t>Mercado inmobiliario e hipotecario</a:t>
            </a:r>
          </a:p>
          <a:p>
            <a:pPr>
              <a:spcBef>
                <a:spcPts val="600"/>
              </a:spcBef>
              <a:defRPr/>
            </a:pPr>
            <a:r>
              <a:rPr lang="es-ES" sz="2300" dirty="0">
                <a:latin typeface="Arial" panose="020B0604020202020204" pitchFamily="34" charset="0"/>
                <a:cs typeface="Arial" panose="020B0604020202020204" pitchFamily="34" charset="0"/>
              </a:rPr>
              <a:t>Autoridades y administración pública</a:t>
            </a:r>
            <a:endParaRPr lang="es-ES_tradnl" sz="2300" dirty="0">
              <a:solidFill>
                <a:schemeClr val="bg2">
                  <a:lumMod val="10000"/>
                </a:schemeClr>
              </a:solidFill>
              <a:latin typeface="Arial" panose="020B0604020202020204" pitchFamily="34" charset="0"/>
              <a:cs typeface="Arial" panose="020B0604020202020204" pitchFamily="34" charset="0"/>
            </a:endParaRPr>
          </a:p>
        </p:txBody>
      </p:sp>
      <p:sp>
        <p:nvSpPr>
          <p:cNvPr id="7" name="Foliennummernplatzhalter 1"/>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8</a:t>
            </a:fld>
            <a:endParaRPr lang="es-ES_tradnl" sz="1300" b="0" i="0" u="none" strike="noStrike" cap="none" spc="0">
              <a:ln>
                <a:noFill/>
              </a:ln>
              <a:solidFill>
                <a:srgbClr val="3E83B2"/>
              </a:solidFill>
              <a:latin typeface="Circular Pro Book"/>
              <a:cs typeface="Circular Pro Book"/>
            </a:endParaRPr>
          </a:p>
        </p:txBody>
      </p:sp>
      <p:sp>
        <p:nvSpPr>
          <p:cNvPr id="5" name="Content"/>
          <p:cNvSpPr txBox="1"/>
          <p:nvPr/>
        </p:nvSpPr>
        <p:spPr bwMode="auto">
          <a:xfrm>
            <a:off x="418808" y="280022"/>
            <a:ext cx="11773191"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Arial" panose="020B0604020202020204" pitchFamily="34" charset="0"/>
                <a:cs typeface="Arial" panose="020B0604020202020204" pitchFamily="34" charset="0"/>
              </a:rPr>
              <a:t>Catastro RDPP - Usuarios</a:t>
            </a:r>
          </a:p>
        </p:txBody>
      </p:sp>
      <p:sp>
        <p:nvSpPr>
          <p:cNvPr id="26" name="Textfeld 25">
            <a:extLst>
              <a:ext uri="{FF2B5EF4-FFF2-40B4-BE49-F238E27FC236}">
                <a16:creationId xmlns:a16="http://schemas.microsoft.com/office/drawing/2014/main" id="{0304BBE7-D7BF-4741-B5DA-ED6BAE3D6636}"/>
              </a:ext>
            </a:extLst>
          </p:cNvPr>
          <p:cNvSpPr txBox="1"/>
          <p:nvPr/>
        </p:nvSpPr>
        <p:spPr bwMode="auto">
          <a:xfrm>
            <a:off x="839416" y="6054761"/>
            <a:ext cx="1258678" cy="261610"/>
          </a:xfrm>
          <a:prstGeom prst="rect">
            <a:avLst/>
          </a:prstGeom>
          <a:noFill/>
          <a:ln w="12700" cap="flat">
            <a:noFill/>
            <a:miter lim="400000"/>
          </a:ln>
        </p:spPr>
        <p:style>
          <a:lnRef idx="0">
            <a:srgbClr val="000000"/>
          </a:lnRef>
          <a:fillRef idx="0">
            <a:srgbClr val="000000"/>
          </a:fillRef>
          <a:effectRef idx="0">
            <a:srgbClr val="000000"/>
          </a:effectRef>
          <a:fontRef idx="none"/>
        </p:style>
        <p:txBody>
          <a:bodyPr wrap="none" rtlCol="0">
            <a:spAutoFit/>
          </a:bodyPr>
          <a:lstStyle/>
          <a:p>
            <a:r>
              <a:rPr lang="es-ES_tradnl" sz="1100" dirty="0" err="1">
                <a:latin typeface="Arial" panose="020B0604020202020204" pitchFamily="34" charset="0"/>
                <a:cs typeface="Arial" panose="020B0604020202020204" pitchFamily="34" charset="0"/>
              </a:rPr>
              <a:t>www.cadastre.ch</a:t>
            </a:r>
            <a:endParaRPr lang="es-ES_tradnl" sz="1100" dirty="0">
              <a:latin typeface="Arial" panose="020B0604020202020204" pitchFamily="34" charset="0"/>
              <a:cs typeface="Arial" panose="020B0604020202020204" pitchFamily="34" charset="0"/>
            </a:endParaRPr>
          </a:p>
        </p:txBody>
      </p:sp>
      <p:pic>
        <p:nvPicPr>
          <p:cNvPr id="3" name="Grafik 2">
            <a:extLst>
              <a:ext uri="{FF2B5EF4-FFF2-40B4-BE49-F238E27FC236}">
                <a16:creationId xmlns:a16="http://schemas.microsoft.com/office/drawing/2014/main" id="{3D4BDF9A-BA66-564C-9B10-641C342FDF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9376" y="1623446"/>
            <a:ext cx="3265744" cy="4365104"/>
          </a:xfrm>
          <a:prstGeom prst="rect">
            <a:avLst/>
          </a:prstGeom>
        </p:spPr>
      </p:pic>
      <p:pic>
        <p:nvPicPr>
          <p:cNvPr id="6" name="Grafik 5">
            <a:extLst>
              <a:ext uri="{FF2B5EF4-FFF2-40B4-BE49-F238E27FC236}">
                <a16:creationId xmlns:a16="http://schemas.microsoft.com/office/drawing/2014/main" id="{A5E31725-009F-F341-8FD4-DCD2217F058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13844" y="4388243"/>
            <a:ext cx="1513334" cy="1600307"/>
          </a:xfrm>
          <a:prstGeom prst="rect">
            <a:avLst/>
          </a:prstGeom>
        </p:spPr>
      </p:pic>
      <p:pic>
        <p:nvPicPr>
          <p:cNvPr id="10" name="Grafik 9">
            <a:extLst>
              <a:ext uri="{FF2B5EF4-FFF2-40B4-BE49-F238E27FC236}">
                <a16:creationId xmlns:a16="http://schemas.microsoft.com/office/drawing/2014/main" id="{82937D1A-7154-6F43-81FE-C50D15A6351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417666" y="4008417"/>
            <a:ext cx="2638302" cy="1980133"/>
          </a:xfrm>
          <a:prstGeom prst="rect">
            <a:avLst/>
          </a:prstGeom>
        </p:spPr>
      </p:pic>
    </p:spTree>
    <p:extLst>
      <p:ext uri="{BB962C8B-B14F-4D97-AF65-F5344CB8AC3E}">
        <p14:creationId xmlns:p14="http://schemas.microsoft.com/office/powerpoint/2010/main" val="1168931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w="http://schemas.openxmlformats.org/wordprocessingml/2006/main" xmlns:m="http://schemas.openxmlformats.org/officeDocument/2006/math" xmlns="">
      <p:transition spd="med" advClick="1">
        <p:fade thruBlk="0"/>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PhAnim="0" show="0">
  <p:cSld>
    <p:spTree>
      <p:nvGrpSpPr>
        <p:cNvPr id="1" name="">
          <a:extLst>
            <a:ext uri="{FF2B5EF4-FFF2-40B4-BE49-F238E27FC236}">
              <a16:creationId xmlns:a16="http://schemas.microsoft.com/office/drawing/2014/main" id="{3BFA6916-AED1-EE11-FA1E-4C37C51F582E}"/>
            </a:ext>
          </a:extLst>
        </p:cNvPr>
        <p:cNvGrpSpPr/>
        <p:nvPr/>
      </p:nvGrpSpPr>
      <p:grpSpPr bwMode="auto">
        <a:xfrm>
          <a:off x="0" y="0"/>
          <a:ext cx="0" cy="0"/>
          <a:chOff x="0" y="0"/>
          <a:chExt cx="0" cy="0"/>
        </a:xfrm>
      </p:grpSpPr>
      <p:sp>
        <p:nvSpPr>
          <p:cNvPr id="9" name="Inhaltsplatzhalter 2">
            <a:extLst>
              <a:ext uri="{FF2B5EF4-FFF2-40B4-BE49-F238E27FC236}">
                <a16:creationId xmlns:a16="http://schemas.microsoft.com/office/drawing/2014/main" id="{CD38FA11-4C27-ACC2-8466-9E039E86ADFD}"/>
              </a:ext>
            </a:extLst>
          </p:cNvPr>
          <p:cNvSpPr txBox="1"/>
          <p:nvPr/>
        </p:nvSpPr>
        <p:spPr bwMode="auto">
          <a:xfrm>
            <a:off x="418808" y="1268642"/>
            <a:ext cx="11581848" cy="4536622"/>
          </a:xfrm>
          <a:prstGeom prst="rect">
            <a:avLst/>
          </a:prstGeom>
          <a:ln>
            <a:noFill/>
          </a:ln>
        </p:spPr>
        <p:txBody>
          <a:bodyPr vertOverflow="overflow" horzOverflow="clip" vert="horz" wrap="square" lIns="91440" tIns="45720" rIns="91440" bIns="45720" numCol="1" spcCol="0" rtlCol="0" fromWordArt="0" anchor="t" anchorCtr="0" forceAA="0" compatLnSpc="0">
            <a:normAutofit fontScale="97500"/>
          </a:bodyPr>
          <a:lstStyle>
            <a:lvl1pPr marL="304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1pPr>
            <a:lvl2pPr marL="609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2pPr>
            <a:lvl3pPr marL="914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3pPr>
            <a:lvl4pPr marL="1219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4pPr>
            <a:lvl5pPr marL="15240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5pPr>
            <a:lvl6pPr marL="18288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6pPr>
            <a:lvl7pPr marL="21336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7pPr>
            <a:lvl8pPr marL="24384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8pPr>
            <a:lvl9pPr marL="2743200" marR="0" indent="-304800" algn="l" defTabSz="1219169">
              <a:lnSpc>
                <a:spcPct val="90000"/>
              </a:lnSpc>
              <a:spcBef>
                <a:spcPts val="2250"/>
              </a:spcBef>
              <a:spcAft>
                <a:spcPts val="0"/>
              </a:spcAft>
              <a:buClrTx/>
              <a:buSzPct val="123000"/>
              <a:buFontTx/>
              <a:buChar char="•"/>
              <a:defRPr sz="2400" b="0" i="0" u="none" strike="noStrike" cap="none" spc="0">
                <a:solidFill>
                  <a:srgbClr val="000000"/>
                </a:solidFill>
                <a:latin typeface="+mn-lt"/>
                <a:ea typeface="+mn-ea"/>
                <a:cs typeface="+mn-cs"/>
              </a:defRPr>
            </a:lvl9pPr>
          </a:lstStyle>
          <a:p>
            <a:pPr>
              <a:spcBef>
                <a:spcPts val="1200"/>
              </a:spcBef>
              <a:defRPr/>
            </a:pPr>
            <a:r>
              <a:rPr lang="es-ES_tradnl" dirty="0">
                <a:latin typeface="Arial" panose="020B0604020202020204" pitchFamily="34" charset="0"/>
                <a:cs typeface="Arial" panose="020B0604020202020204" pitchFamily="34" charset="0"/>
              </a:rPr>
              <a:t>El Planificador Territorial es a la vez producto y usuario de del Catastro RDPP</a:t>
            </a:r>
          </a:p>
          <a:p>
            <a:pPr>
              <a:spcBef>
                <a:spcPts val="1200"/>
              </a:spcBef>
              <a:defRPr/>
            </a:pPr>
            <a:r>
              <a:rPr lang="es-ES" dirty="0">
                <a:latin typeface="Arial" panose="020B0604020202020204" pitchFamily="34" charset="0"/>
                <a:cs typeface="Arial" panose="020B0604020202020204" pitchFamily="34" charset="0"/>
              </a:rPr>
              <a:t>La autoridad de planificación (municipio + cantón) elabora el Plan de Usos (zonas)</a:t>
            </a:r>
          </a:p>
          <a:p>
            <a:pPr>
              <a:spcBef>
                <a:spcPts val="1200"/>
              </a:spcBef>
              <a:defRPr/>
            </a:pPr>
            <a:r>
              <a:rPr lang="es-ES" dirty="0">
                <a:latin typeface="Arial" panose="020B0604020202020204" pitchFamily="34" charset="0"/>
                <a:cs typeface="Arial" panose="020B0604020202020204" pitchFamily="34" charset="0"/>
              </a:rPr>
              <a:t>Una vez aprobado, el Plan de Usos se convierte automáticamente en un dato ÖREB oficial</a:t>
            </a:r>
          </a:p>
          <a:p>
            <a:pPr>
              <a:spcBef>
                <a:spcPts val="1200"/>
              </a:spcBef>
              <a:defRPr/>
            </a:pPr>
            <a:r>
              <a:rPr lang="es-ES" dirty="0">
                <a:latin typeface="Arial" panose="020B0604020202020204" pitchFamily="34" charset="0"/>
                <a:cs typeface="Arial" panose="020B0604020202020204" pitchFamily="34" charset="0"/>
              </a:rPr>
              <a:t>Antes de cualquier proyecto o revisión de zonificación: consulta todas las restricciones superpuestas en un </a:t>
            </a:r>
            <a:r>
              <a:rPr lang="es-ES" dirty="0" err="1">
                <a:latin typeface="Arial" panose="020B0604020202020204" pitchFamily="34" charset="0"/>
                <a:cs typeface="Arial" panose="020B0604020202020204" pitchFamily="34" charset="0"/>
              </a:rPr>
              <a:t>Geoportal</a:t>
            </a:r>
            <a:r>
              <a:rPr lang="es-ES" dirty="0">
                <a:latin typeface="Arial" panose="020B0604020202020204" pitchFamily="34" charset="0"/>
                <a:cs typeface="Arial" panose="020B0604020202020204" pitchFamily="34" charset="0"/>
              </a:rPr>
              <a:t> del Catastro RDPP</a:t>
            </a:r>
          </a:p>
          <a:p>
            <a:pPr>
              <a:spcBef>
                <a:spcPts val="1200"/>
              </a:spcBef>
              <a:defRPr/>
            </a:pPr>
            <a:r>
              <a:rPr lang="es-ES" dirty="0">
                <a:latin typeface="Arial" panose="020B0604020202020204" pitchFamily="34" charset="0"/>
                <a:cs typeface="Arial" panose="020B0604020202020204" pitchFamily="34" charset="0"/>
              </a:rPr>
              <a:t>Todas las restricciones de derecho público como rondas de agua, distancias forestales, niveles de ruido, corredores de infraestructura se visualizan de forma inmediata</a:t>
            </a:r>
          </a:p>
          <a:p>
            <a:pPr>
              <a:spcBef>
                <a:spcPts val="1200"/>
              </a:spcBef>
              <a:defRPr/>
            </a:pPr>
            <a:r>
              <a:rPr lang="es-ES" dirty="0">
                <a:latin typeface="Arial" panose="020B0604020202020204" pitchFamily="34" charset="0"/>
                <a:cs typeface="Arial" panose="020B0604020202020204" pitchFamily="34" charset="0"/>
              </a:rPr>
              <a:t>Exporta el PDF vinculante para incluir en el expediente del nuevo plan</a:t>
            </a:r>
            <a:endParaRPr lang="es-ES_tradnl" dirty="0">
              <a:solidFill>
                <a:schemeClr val="bg2">
                  <a:lumMod val="10000"/>
                </a:schemeClr>
              </a:solidFill>
              <a:latin typeface="Arial" panose="020B0604020202020204" pitchFamily="34" charset="0"/>
              <a:cs typeface="Arial" panose="020B0604020202020204" pitchFamily="34" charset="0"/>
            </a:endParaRPr>
          </a:p>
          <a:p>
            <a:pPr marL="304800" lvl="1" indent="0">
              <a:spcBef>
                <a:spcPts val="1200"/>
              </a:spcBef>
              <a:buNone/>
              <a:defRPr/>
            </a:pPr>
            <a:endParaRPr lang="es-ES_tradnl" dirty="0">
              <a:latin typeface="Arial" panose="020B0604020202020204" pitchFamily="34" charset="0"/>
              <a:cs typeface="Arial" panose="020B0604020202020204" pitchFamily="34" charset="0"/>
            </a:endParaRPr>
          </a:p>
        </p:txBody>
      </p:sp>
      <p:sp>
        <p:nvSpPr>
          <p:cNvPr id="7" name="Foliennummernplatzhalter 1">
            <a:extLst>
              <a:ext uri="{FF2B5EF4-FFF2-40B4-BE49-F238E27FC236}">
                <a16:creationId xmlns:a16="http://schemas.microsoft.com/office/drawing/2014/main" id="{A37B0F5D-7A36-8E54-FC6B-A93955DF9F50}"/>
              </a:ext>
            </a:extLst>
          </p:cNvPr>
          <p:cNvSpPr>
            <a:spLocks noGrp="1"/>
          </p:cNvSpPr>
          <p:nvPr>
            <p:ph type="sldNum" sz="quarter" idx="10"/>
          </p:nvPr>
        </p:nvSpPr>
        <p:spPr bwMode="auto">
          <a:xfrm>
            <a:off x="89931" y="6440900"/>
            <a:ext cx="513319" cy="302647"/>
          </a:xfrm>
        </p:spPr>
        <p:txBody>
          <a:bodyPr/>
          <a:lstStyle/>
          <a:p>
            <a:pPr marL="0" marR="0" lvl="0" indent="0" algn="ctr" defTabSz="1219169">
              <a:lnSpc>
                <a:spcPct val="100000"/>
              </a:lnSpc>
              <a:spcBef>
                <a:spcPts val="0"/>
              </a:spcBef>
              <a:spcAft>
                <a:spcPts val="0"/>
              </a:spcAft>
              <a:buClrTx/>
              <a:buSzTx/>
              <a:buFontTx/>
              <a:buNone/>
              <a:defRPr/>
            </a:pPr>
            <a:fld id="{86CB4B4D-7CA3-9044-876B-883B54F8677D}" type="slidenum">
              <a:rPr lang="es-ES_tradnl" sz="1300" b="0" i="0" u="none" strike="noStrike" cap="none" spc="0" smtClean="0">
                <a:ln>
                  <a:noFill/>
                </a:ln>
                <a:solidFill>
                  <a:srgbClr val="3E83B2"/>
                </a:solidFill>
                <a:latin typeface="Circular Pro Book"/>
                <a:cs typeface="Circular Pro Book"/>
              </a:rPr>
              <a:t>9</a:t>
            </a:fld>
            <a:endParaRPr lang="es-ES_tradnl" sz="1300" b="0" i="0" u="none" strike="noStrike" cap="none" spc="0">
              <a:ln>
                <a:noFill/>
              </a:ln>
              <a:solidFill>
                <a:srgbClr val="3E83B2"/>
              </a:solidFill>
              <a:latin typeface="Circular Pro Book"/>
              <a:cs typeface="Circular Pro Book"/>
            </a:endParaRPr>
          </a:p>
        </p:txBody>
      </p:sp>
      <p:sp>
        <p:nvSpPr>
          <p:cNvPr id="5" name="Content">
            <a:extLst>
              <a:ext uri="{FF2B5EF4-FFF2-40B4-BE49-F238E27FC236}">
                <a16:creationId xmlns:a16="http://schemas.microsoft.com/office/drawing/2014/main" id="{78D7E590-805B-17D9-1E2D-AAFA5E7B5088}"/>
              </a:ext>
            </a:extLst>
          </p:cNvPr>
          <p:cNvSpPr txBox="1"/>
          <p:nvPr/>
        </p:nvSpPr>
        <p:spPr bwMode="auto">
          <a:xfrm>
            <a:off x="418808" y="280022"/>
            <a:ext cx="11773191" cy="666849"/>
          </a:xfrm>
          <a:prstGeom prst="rect">
            <a:avLst/>
          </a:prstGeom>
          <a:ln w="12700">
            <a:miter lim="400000"/>
          </a:ln>
        </p:spPr>
        <p:txBody>
          <a:bodyPr wrap="square" lIns="25400" tIns="25400" rIns="25400" bIns="25400" anchor="ctr">
            <a:spAutoFit/>
          </a:bodyPr>
          <a:lstStyle>
            <a:lvl1pPr algn="l">
              <a:defRPr sz="12000" b="1">
                <a:solidFill>
                  <a:srgbClr val="FFFFFF"/>
                </a:solidFill>
                <a:latin typeface="Circular Pro Book"/>
                <a:ea typeface="Circular Pro Book"/>
                <a:cs typeface="Circular Pro Book"/>
              </a:defRPr>
            </a:lvl1pPr>
          </a:lstStyle>
          <a:p>
            <a:pPr lvl="0" defTabSz="1219169">
              <a:defRPr/>
            </a:pPr>
            <a:r>
              <a:rPr lang="es-ES_tradnl" sz="4000" b="0" dirty="0">
                <a:solidFill>
                  <a:srgbClr val="1A384E"/>
                </a:solidFill>
                <a:latin typeface="Arial" panose="020B0604020202020204" pitchFamily="34" charset="0"/>
                <a:cs typeface="Arial" panose="020B0604020202020204" pitchFamily="34" charset="0"/>
              </a:rPr>
              <a:t>Casos de Uso 1 – Planificador Territorial</a:t>
            </a:r>
            <a:endParaRPr lang="es-ES_tradnl" sz="4000" b="0" i="0" u="none" strike="noStrike" cap="none" spc="0" dirty="0">
              <a:ln>
                <a:noFill/>
              </a:ln>
              <a:solidFill>
                <a:srgbClr val="1A384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90236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gradFill>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gradFill>
        <a:gradFill>
          <a:gsLst>
            <a:gs pos="0">
              <a:schemeClr val="phClr">
                <a:tint val="80000"/>
                <a:satMod val="300000"/>
              </a:schemeClr>
            </a:gs>
            <a:gs pos="100000">
              <a:schemeClr val="phClr">
                <a:shade val="30000"/>
                <a:satMod val="200000"/>
              </a:schemeClr>
            </a:gs>
          </a:gsLst>
          <a:path path="circle"/>
        </a:gradFill>
      </a:bgFillStyleLst>
    </a:fmtScheme>
  </a:themeElements>
  <a:objectDefaults>
    <a:spDef>
      <a:spPr bwMode="auto">
        <a:prstGeom prst="rect">
          <a:avLst/>
        </a:prstGeom>
        <a:solidFill>
          <a:srgbClr val="000000"/>
        </a:solidFill>
        <a:ln w="12700" cap="flat">
          <a:noFill/>
          <a:miter lim="400000"/>
        </a:ln>
      </a:spPr>
      <a:bodyPr/>
      <a:lstStyle/>
      <a:style>
        <a:lnRef idx="0">
          <a:srgbClr val="000000"/>
        </a:lnRef>
        <a:fillRef idx="0">
          <a:srgbClr val="000000"/>
        </a:fillRef>
        <a:effectRef idx="0">
          <a:srgbClr val="000000"/>
        </a:effectRef>
        <a:fontRef idx="none"/>
      </a:style>
    </a:spDef>
    <a:lnDef>
      <a:spPr bwMode="auto">
        <a:prstGeom prst="rect">
          <a:avLst/>
        </a:prstGeom>
        <a:noFill/>
        <a:ln w="25400" cap="flat">
          <a:solidFill>
            <a:srgbClr val="000000"/>
          </a:solidFill>
          <a:prstDash val="solid"/>
          <a:miter lim="400000"/>
        </a:ln>
      </a:spPr>
      <a:bodyPr/>
      <a:lstStyle/>
      <a:style>
        <a:lnRef idx="0">
          <a:srgbClr val="000000"/>
        </a:lnRef>
        <a:fillRef idx="0">
          <a:srgbClr val="000000"/>
        </a:fillRef>
        <a:effectRef idx="0">
          <a:srgbClr val="000000"/>
        </a:effectRef>
        <a:fontRef idx="none"/>
      </a:style>
    </a:lnDef>
    <a:txDef>
      <a:spPr bwMode="auto">
        <a:prstGeom prst="rect">
          <a:avLst/>
        </a:prstGeom>
        <a:noFill/>
        <a:ln w="12700" cap="flat">
          <a:noFill/>
          <a:miter lim="400000"/>
        </a:ln>
      </a:spPr>
      <a:bodyPr/>
      <a:lstStyle/>
      <a:style>
        <a:lnRef idx="0">
          <a:srgbClr val="000000"/>
        </a:lnRef>
        <a:fillRef idx="0">
          <a:srgbClr val="000000"/>
        </a:fillRef>
        <a:effectRef idx="0">
          <a:srgbClr val="00000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2431</Words>
  <Application>Microsoft Office PowerPoint</Application>
  <DocSecurity>0</DocSecurity>
  <PresentationFormat>Breitbild</PresentationFormat>
  <Paragraphs>214</Paragraphs>
  <Slides>22</Slides>
  <Notes>15</Notes>
  <HiddenSlides>4</HiddenSlides>
  <MMClips>1</MMClips>
  <ScaleCrop>false</ScaleCrop>
  <HeadingPairs>
    <vt:vector size="6" baseType="variant">
      <vt:variant>
        <vt:lpstr>Verwendete Schriftarten</vt:lpstr>
      </vt:variant>
      <vt:variant>
        <vt:i4>9</vt:i4>
      </vt:variant>
      <vt:variant>
        <vt:lpstr>Design</vt:lpstr>
      </vt:variant>
      <vt:variant>
        <vt:i4>1</vt:i4>
      </vt:variant>
      <vt:variant>
        <vt:lpstr>Folientitel</vt:lpstr>
      </vt:variant>
      <vt:variant>
        <vt:i4>22</vt:i4>
      </vt:variant>
    </vt:vector>
  </HeadingPairs>
  <TitlesOfParts>
    <vt:vector size="32" baseType="lpstr">
      <vt:lpstr>Aptos</vt:lpstr>
      <vt:lpstr>Arial</vt:lpstr>
      <vt:lpstr>Calibri</vt:lpstr>
      <vt:lpstr>Circular Pro Book</vt:lpstr>
      <vt:lpstr>CircularXX TT</vt:lpstr>
      <vt:lpstr>Helvetica Neue</vt:lpstr>
      <vt:lpstr>Helvetica Neue Medium</vt:lpstr>
      <vt:lpstr>Istok</vt:lpstr>
      <vt:lpstr>Symbol</vt:lpstr>
      <vt:lpstr>21_BasicWhite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subject/>
  <dc:creator>Lorenz Jenni</dc:creator>
  <cp:keywords/>
  <dc:description/>
  <cp:lastModifiedBy>Jenni, Lorenz</cp:lastModifiedBy>
  <cp:revision>137</cp:revision>
  <dcterms:created xsi:type="dcterms:W3CDTF">2022-11-29T16:42:02Z</dcterms:created>
  <dcterms:modified xsi:type="dcterms:W3CDTF">2026-06-10T10:08:11Z</dcterms:modified>
  <cp:category/>
  <dc:identifier/>
  <cp:contentStatus/>
  <dc:language/>
  <cp:version/>
</cp:coreProperties>
</file>